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58" r:id="rId5"/>
    <p:sldId id="312" r:id="rId6"/>
    <p:sldId id="314" r:id="rId7"/>
    <p:sldId id="313" r:id="rId8"/>
    <p:sldId id="284" r:id="rId9"/>
    <p:sldId id="307" r:id="rId10"/>
    <p:sldId id="328" r:id="rId11"/>
    <p:sldId id="329" r:id="rId12"/>
    <p:sldId id="331" r:id="rId13"/>
    <p:sldId id="332" r:id="rId14"/>
    <p:sldId id="288" r:id="rId15"/>
    <p:sldId id="327" r:id="rId16"/>
    <p:sldId id="309" r:id="rId17"/>
    <p:sldId id="324" r:id="rId18"/>
    <p:sldId id="31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61436" autoAdjust="0"/>
  </p:normalViewPr>
  <p:slideViewPr>
    <p:cSldViewPr snapToGrid="0">
      <p:cViewPr varScale="1">
        <p:scale>
          <a:sx n="41" d="100"/>
          <a:sy n="41" d="100"/>
        </p:scale>
        <p:origin x="16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22B1B-3EC8-4752-94CA-435AC24F1B4A}" type="doc">
      <dgm:prSet loTypeId="urn:microsoft.com/office/officeart/2005/8/layout/chevron2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61D2AC5B-5896-469E-B6F1-792E382EE87B}">
      <dgm:prSet phldrT="[Texte]" custT="1"/>
      <dgm:spPr/>
      <dgm:t>
        <a:bodyPr/>
        <a:lstStyle/>
        <a:p>
          <a:r>
            <a:rPr lang="fr-FR" sz="1600" dirty="0" smtClean="0"/>
            <a:t>Initialisation</a:t>
          </a:r>
          <a:endParaRPr lang="fr-FR" sz="1500" dirty="0"/>
        </a:p>
      </dgm:t>
    </dgm:pt>
    <dgm:pt modelId="{087F5FAA-5D4F-4CBF-B4CF-76903BD4917A}" type="parTrans" cxnId="{C6F1B5EF-F6F6-46BB-BBAD-CC4FAB07876A}">
      <dgm:prSet/>
      <dgm:spPr/>
      <dgm:t>
        <a:bodyPr/>
        <a:lstStyle/>
        <a:p>
          <a:endParaRPr lang="fr-FR"/>
        </a:p>
      </dgm:t>
    </dgm:pt>
    <dgm:pt modelId="{A63CE5B5-B761-4351-B678-E958114B6309}" type="sibTrans" cxnId="{C6F1B5EF-F6F6-46BB-BBAD-CC4FAB07876A}">
      <dgm:prSet/>
      <dgm:spPr/>
      <dgm:t>
        <a:bodyPr/>
        <a:lstStyle/>
        <a:p>
          <a:endParaRPr lang="fr-FR"/>
        </a:p>
      </dgm:t>
    </dgm:pt>
    <dgm:pt modelId="{05F03239-B0D8-4F90-871E-058248A41459}">
      <dgm:prSet phldrT="[Texte]" custT="1"/>
      <dgm:spPr/>
      <dgm:t>
        <a:bodyPr/>
        <a:lstStyle/>
        <a:p>
          <a:r>
            <a:rPr lang="fr-FR" sz="1800" dirty="0" smtClean="0"/>
            <a:t>Chargement des librairies</a:t>
          </a:r>
          <a:endParaRPr lang="fr-FR" sz="1800" dirty="0"/>
        </a:p>
      </dgm:t>
    </dgm:pt>
    <dgm:pt modelId="{BB7C3E25-5AB6-42CE-A468-22F85FFE64C9}" type="parTrans" cxnId="{C0E1539E-7BFF-4298-A458-603524C0D08D}">
      <dgm:prSet/>
      <dgm:spPr/>
      <dgm:t>
        <a:bodyPr/>
        <a:lstStyle/>
        <a:p>
          <a:endParaRPr lang="fr-FR"/>
        </a:p>
      </dgm:t>
    </dgm:pt>
    <dgm:pt modelId="{421E39A5-393E-4E5D-969C-AFBB612F2ED3}" type="sibTrans" cxnId="{C0E1539E-7BFF-4298-A458-603524C0D08D}">
      <dgm:prSet/>
      <dgm:spPr/>
      <dgm:t>
        <a:bodyPr/>
        <a:lstStyle/>
        <a:p>
          <a:endParaRPr lang="fr-FR"/>
        </a:p>
      </dgm:t>
    </dgm:pt>
    <dgm:pt modelId="{C34B9E11-FE4C-4951-B379-CA4562C71EA4}">
      <dgm:prSet phldrT="[Texte]" custT="1"/>
      <dgm:spPr/>
      <dgm:t>
        <a:bodyPr/>
        <a:lstStyle/>
        <a:p>
          <a:r>
            <a:rPr lang="fr-FR" sz="1800" dirty="0" smtClean="0"/>
            <a:t>Création des différents répertoires</a:t>
          </a:r>
          <a:endParaRPr lang="fr-FR" sz="1800" dirty="0"/>
        </a:p>
      </dgm:t>
    </dgm:pt>
    <dgm:pt modelId="{ACD355FB-35B0-4A12-8080-0E20A8E4ACAA}" type="parTrans" cxnId="{771C92D9-5634-48A5-AA84-709924FD511B}">
      <dgm:prSet/>
      <dgm:spPr/>
      <dgm:t>
        <a:bodyPr/>
        <a:lstStyle/>
        <a:p>
          <a:endParaRPr lang="fr-FR"/>
        </a:p>
      </dgm:t>
    </dgm:pt>
    <dgm:pt modelId="{CF59AA7B-D5B0-42A7-B16B-A3D3AD469D01}" type="sibTrans" cxnId="{771C92D9-5634-48A5-AA84-709924FD511B}">
      <dgm:prSet/>
      <dgm:spPr/>
      <dgm:t>
        <a:bodyPr/>
        <a:lstStyle/>
        <a:p>
          <a:endParaRPr lang="fr-FR"/>
        </a:p>
      </dgm:t>
    </dgm:pt>
    <dgm:pt modelId="{69DC00C4-4C52-43C8-9116-8045207BFD49}">
      <dgm:prSet phldrT="[Texte]"/>
      <dgm:spPr/>
      <dgm:t>
        <a:bodyPr/>
        <a:lstStyle/>
        <a:p>
          <a:r>
            <a:rPr lang="fr-FR" dirty="0" smtClean="0"/>
            <a:t>Chargement des images</a:t>
          </a:r>
          <a:endParaRPr lang="fr-FR" dirty="0"/>
        </a:p>
      </dgm:t>
    </dgm:pt>
    <dgm:pt modelId="{64564B60-DB73-4D4E-BA15-1A8020DAB433}" type="parTrans" cxnId="{2D6FC0E7-C0B2-4A7A-9FA8-82C64FCB1D39}">
      <dgm:prSet/>
      <dgm:spPr/>
      <dgm:t>
        <a:bodyPr/>
        <a:lstStyle/>
        <a:p>
          <a:endParaRPr lang="fr-FR"/>
        </a:p>
      </dgm:t>
    </dgm:pt>
    <dgm:pt modelId="{4ACD1DE5-4393-4CC5-B7E6-FB7445B2CEE8}" type="sibTrans" cxnId="{2D6FC0E7-C0B2-4A7A-9FA8-82C64FCB1D39}">
      <dgm:prSet/>
      <dgm:spPr/>
      <dgm:t>
        <a:bodyPr/>
        <a:lstStyle/>
        <a:p>
          <a:endParaRPr lang="fr-FR"/>
        </a:p>
      </dgm:t>
    </dgm:pt>
    <dgm:pt modelId="{D03EBD94-0090-48B9-8304-BBA5E4C812AE}">
      <dgm:prSet phldrT="[Texte]" custT="1"/>
      <dgm:spPr/>
      <dgm:t>
        <a:bodyPr/>
        <a:lstStyle/>
        <a:p>
          <a:r>
            <a:rPr lang="fr-FR" sz="1800" dirty="0" smtClean="0"/>
            <a:t>Chargement des images de 4 fruits (15 images par fruits afin de limiter le délais/coût)</a:t>
          </a:r>
          <a:endParaRPr lang="fr-FR" sz="1800" dirty="0"/>
        </a:p>
      </dgm:t>
    </dgm:pt>
    <dgm:pt modelId="{317EB4E5-8110-46AE-B885-64A18B8567AE}" type="parTrans" cxnId="{A67924F1-6BE3-4B7C-9378-9A6203E78365}">
      <dgm:prSet/>
      <dgm:spPr/>
      <dgm:t>
        <a:bodyPr/>
        <a:lstStyle/>
        <a:p>
          <a:endParaRPr lang="fr-FR"/>
        </a:p>
      </dgm:t>
    </dgm:pt>
    <dgm:pt modelId="{2F5C41E1-1788-473C-96F0-55C3D05FE304}" type="sibTrans" cxnId="{A67924F1-6BE3-4B7C-9378-9A6203E78365}">
      <dgm:prSet/>
      <dgm:spPr/>
      <dgm:t>
        <a:bodyPr/>
        <a:lstStyle/>
        <a:p>
          <a:endParaRPr lang="fr-FR"/>
        </a:p>
      </dgm:t>
    </dgm:pt>
    <dgm:pt modelId="{825CB37E-1087-42C2-A3BA-8D61DDF782A1}">
      <dgm:prSet phldrT="[Texte]"/>
      <dgm:spPr/>
      <dgm:t>
        <a:bodyPr/>
        <a:lstStyle/>
        <a:p>
          <a:r>
            <a:rPr lang="fr-FR" dirty="0" smtClean="0"/>
            <a:t>Extraction des features</a:t>
          </a:r>
          <a:endParaRPr lang="fr-FR" dirty="0"/>
        </a:p>
      </dgm:t>
    </dgm:pt>
    <dgm:pt modelId="{F311A588-D2CB-4D82-9A70-C04F7AB1521E}" type="parTrans" cxnId="{43EFEA91-4E2D-4654-9F3A-5BB3B1A125B4}">
      <dgm:prSet/>
      <dgm:spPr/>
      <dgm:t>
        <a:bodyPr/>
        <a:lstStyle/>
        <a:p>
          <a:endParaRPr lang="fr-FR"/>
        </a:p>
      </dgm:t>
    </dgm:pt>
    <dgm:pt modelId="{D9D8984B-4C64-4D7B-8479-80EFD5152627}" type="sibTrans" cxnId="{43EFEA91-4E2D-4654-9F3A-5BB3B1A125B4}">
      <dgm:prSet/>
      <dgm:spPr/>
      <dgm:t>
        <a:bodyPr/>
        <a:lstStyle/>
        <a:p>
          <a:endParaRPr lang="fr-FR"/>
        </a:p>
      </dgm:t>
    </dgm:pt>
    <dgm:pt modelId="{DC62B34D-1E19-43C3-ACDA-BFCB582B3201}">
      <dgm:prSet phldrT="[Texte]" custT="1"/>
      <dgm:spPr/>
      <dgm:t>
        <a:bodyPr/>
        <a:lstStyle/>
        <a:p>
          <a:r>
            <a:rPr lang="fr-FR" sz="1800" dirty="0" smtClean="0"/>
            <a:t>Utilisation de la technique du </a:t>
          </a:r>
          <a:r>
            <a:rPr lang="fr-FR" sz="1800" dirty="0" err="1" smtClean="0"/>
            <a:t>transfer</a:t>
          </a:r>
          <a:r>
            <a:rPr lang="fr-FR" sz="1800" dirty="0" smtClean="0"/>
            <a:t> </a:t>
          </a:r>
          <a:r>
            <a:rPr lang="fr-FR" sz="1800" dirty="0" err="1" smtClean="0"/>
            <a:t>learning</a:t>
          </a:r>
          <a:endParaRPr lang="fr-FR" sz="1800" dirty="0"/>
        </a:p>
      </dgm:t>
    </dgm:pt>
    <dgm:pt modelId="{095E678E-0B48-4213-A81C-3813015E8719}" type="parTrans" cxnId="{9C731B87-0D45-4AA1-A6E7-01E64CA8CC88}">
      <dgm:prSet/>
      <dgm:spPr/>
      <dgm:t>
        <a:bodyPr/>
        <a:lstStyle/>
        <a:p>
          <a:endParaRPr lang="fr-FR"/>
        </a:p>
      </dgm:t>
    </dgm:pt>
    <dgm:pt modelId="{6D94C84F-4955-4BC6-B3EB-4DD23FF12CDE}" type="sibTrans" cxnId="{9C731B87-0D45-4AA1-A6E7-01E64CA8CC88}">
      <dgm:prSet/>
      <dgm:spPr/>
      <dgm:t>
        <a:bodyPr/>
        <a:lstStyle/>
        <a:p>
          <a:endParaRPr lang="fr-FR"/>
        </a:p>
      </dgm:t>
    </dgm:pt>
    <dgm:pt modelId="{0A3BCFC9-D70E-4171-BFED-003B57576EA2}">
      <dgm:prSet phldrT="[Texte]" custT="1"/>
      <dgm:spPr/>
      <dgm:t>
        <a:bodyPr/>
        <a:lstStyle/>
        <a:p>
          <a:r>
            <a:rPr lang="fr-FR" sz="1800" dirty="0" smtClean="0"/>
            <a:t>Choix du modèle MobileNetV2</a:t>
          </a:r>
          <a:endParaRPr lang="fr-FR" sz="1800" dirty="0"/>
        </a:p>
      </dgm:t>
    </dgm:pt>
    <dgm:pt modelId="{EE2BD41C-ADDE-4BB5-9423-25DBE855ECC5}" type="parTrans" cxnId="{9E747FBD-3304-4EC7-90F4-FCBF1564BF59}">
      <dgm:prSet/>
      <dgm:spPr/>
      <dgm:t>
        <a:bodyPr/>
        <a:lstStyle/>
        <a:p>
          <a:endParaRPr lang="fr-FR"/>
        </a:p>
      </dgm:t>
    </dgm:pt>
    <dgm:pt modelId="{592543A2-9DC5-4F96-8418-A36715B963F3}" type="sibTrans" cxnId="{9E747FBD-3304-4EC7-90F4-FCBF1564BF59}">
      <dgm:prSet/>
      <dgm:spPr/>
      <dgm:t>
        <a:bodyPr/>
        <a:lstStyle/>
        <a:p>
          <a:endParaRPr lang="fr-FR"/>
        </a:p>
      </dgm:t>
    </dgm:pt>
    <dgm:pt modelId="{8830D56B-F8FD-4626-A73C-F1A410AECF02}" type="pres">
      <dgm:prSet presAssocID="{3F422B1B-3EC8-4752-94CA-435AC24F1B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90C6ED9-C3B3-4669-90BE-D4293A47CD36}" type="pres">
      <dgm:prSet presAssocID="{61D2AC5B-5896-469E-B6F1-792E382EE87B}" presName="composite" presStyleCnt="0"/>
      <dgm:spPr/>
    </dgm:pt>
    <dgm:pt modelId="{B54183AA-E24D-428D-B9F8-E8B92BE15994}" type="pres">
      <dgm:prSet presAssocID="{61D2AC5B-5896-469E-B6F1-792E382EE87B}" presName="parentText" presStyleLbl="alignNode1" presStyleIdx="0" presStyleCnt="3" custLinFactX="1489" custLinFactNeighborX="100000" custLinFactNeighborY="-10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059592-F081-4452-9BD2-45DFB9D1C8C0}" type="pres">
      <dgm:prSet presAssocID="{61D2AC5B-5896-469E-B6F1-792E382EE87B}" presName="descendantText" presStyleLbl="alignAcc1" presStyleIdx="0" presStyleCnt="3" custScaleX="65284" custScaleY="96513" custLinFactNeighborX="12336" custLinFactNeighborY="61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74CD93-1937-43E7-8539-1C9818A96717}" type="pres">
      <dgm:prSet presAssocID="{A63CE5B5-B761-4351-B678-E958114B6309}" presName="sp" presStyleCnt="0"/>
      <dgm:spPr/>
    </dgm:pt>
    <dgm:pt modelId="{EEB3A4F4-71B6-40DD-9617-D81A78637ADA}" type="pres">
      <dgm:prSet presAssocID="{69DC00C4-4C52-43C8-9116-8045207BFD49}" presName="composite" presStyleCnt="0"/>
      <dgm:spPr/>
    </dgm:pt>
    <dgm:pt modelId="{C5087D42-E892-4568-B6D9-DAB5539B4A7D}" type="pres">
      <dgm:prSet presAssocID="{69DC00C4-4C52-43C8-9116-8045207BFD49}" presName="parentText" presStyleLbl="alignNode1" presStyleIdx="1" presStyleCnt="3" custScaleX="103372" custScaleY="103987" custLinFactNeighborX="99706" custLinFactNeighborY="-1831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8D0139-FB15-4B86-A0FB-26CC01978CB3}" type="pres">
      <dgm:prSet presAssocID="{69DC00C4-4C52-43C8-9116-8045207BFD49}" presName="descendantText" presStyleLbl="alignAcc1" presStyleIdx="1" presStyleCnt="3" custScaleX="73946" custLinFactNeighborX="13633" custLinFactNeighborY="-29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AE0E2E-3D54-4A8C-A350-1F127A549FCF}" type="pres">
      <dgm:prSet presAssocID="{4ACD1DE5-4393-4CC5-B7E6-FB7445B2CEE8}" presName="sp" presStyleCnt="0"/>
      <dgm:spPr/>
    </dgm:pt>
    <dgm:pt modelId="{281F5CE7-A666-42D4-A5E2-F15B9F5719B3}" type="pres">
      <dgm:prSet presAssocID="{825CB37E-1087-42C2-A3BA-8D61DDF782A1}" presName="composite" presStyleCnt="0"/>
      <dgm:spPr/>
    </dgm:pt>
    <dgm:pt modelId="{E9438E78-A29E-491B-9BA9-D7D4FA21ED68}" type="pres">
      <dgm:prSet presAssocID="{825CB37E-1087-42C2-A3BA-8D61DDF782A1}" presName="parentText" presStyleLbl="alignNode1" presStyleIdx="2" presStyleCnt="3" custLinFactX="199" custLinFactNeighborX="100000" custLinFactNeighborY="-3278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F47AA1-4449-46F3-B1B5-540ECFB30731}" type="pres">
      <dgm:prSet presAssocID="{825CB37E-1087-42C2-A3BA-8D61DDF782A1}" presName="descendantText" presStyleLbl="alignAcc1" presStyleIdx="2" presStyleCnt="3" custScaleX="73779" custLinFactNeighborX="13794" custLinFactNeighborY="-88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747FBD-3304-4EC7-90F4-FCBF1564BF59}" srcId="{825CB37E-1087-42C2-A3BA-8D61DDF782A1}" destId="{0A3BCFC9-D70E-4171-BFED-003B57576EA2}" srcOrd="1" destOrd="0" parTransId="{EE2BD41C-ADDE-4BB5-9423-25DBE855ECC5}" sibTransId="{592543A2-9DC5-4F96-8418-A36715B963F3}"/>
    <dgm:cxn modelId="{A8AACA47-8E78-429D-9C90-43C5183BC7D0}" type="presOf" srcId="{61D2AC5B-5896-469E-B6F1-792E382EE87B}" destId="{B54183AA-E24D-428D-B9F8-E8B92BE15994}" srcOrd="0" destOrd="0" presId="urn:microsoft.com/office/officeart/2005/8/layout/chevron2"/>
    <dgm:cxn modelId="{A67924F1-6BE3-4B7C-9378-9A6203E78365}" srcId="{69DC00C4-4C52-43C8-9116-8045207BFD49}" destId="{D03EBD94-0090-48B9-8304-BBA5E4C812AE}" srcOrd="0" destOrd="0" parTransId="{317EB4E5-8110-46AE-B885-64A18B8567AE}" sibTransId="{2F5C41E1-1788-473C-96F0-55C3D05FE304}"/>
    <dgm:cxn modelId="{E49F2F76-5C11-4A66-978E-833C31620EC1}" type="presOf" srcId="{C34B9E11-FE4C-4951-B379-CA4562C71EA4}" destId="{1B059592-F081-4452-9BD2-45DFB9D1C8C0}" srcOrd="0" destOrd="1" presId="urn:microsoft.com/office/officeart/2005/8/layout/chevron2"/>
    <dgm:cxn modelId="{901812E1-9E05-403E-9396-B75A5FE43351}" type="presOf" srcId="{D03EBD94-0090-48B9-8304-BBA5E4C812AE}" destId="{408D0139-FB15-4B86-A0FB-26CC01978CB3}" srcOrd="0" destOrd="0" presId="urn:microsoft.com/office/officeart/2005/8/layout/chevron2"/>
    <dgm:cxn modelId="{771C92D9-5634-48A5-AA84-709924FD511B}" srcId="{61D2AC5B-5896-469E-B6F1-792E382EE87B}" destId="{C34B9E11-FE4C-4951-B379-CA4562C71EA4}" srcOrd="1" destOrd="0" parTransId="{ACD355FB-35B0-4A12-8080-0E20A8E4ACAA}" sibTransId="{CF59AA7B-D5B0-42A7-B16B-A3D3AD469D01}"/>
    <dgm:cxn modelId="{0DED925B-B614-40A4-A6D3-45D64CDBAB18}" type="presOf" srcId="{3F422B1B-3EC8-4752-94CA-435AC24F1B4A}" destId="{8830D56B-F8FD-4626-A73C-F1A410AECF02}" srcOrd="0" destOrd="0" presId="urn:microsoft.com/office/officeart/2005/8/layout/chevron2"/>
    <dgm:cxn modelId="{1F738377-DDB0-4B26-9568-0E885BDDA294}" type="presOf" srcId="{DC62B34D-1E19-43C3-ACDA-BFCB582B3201}" destId="{6CF47AA1-4449-46F3-B1B5-540ECFB30731}" srcOrd="0" destOrd="0" presId="urn:microsoft.com/office/officeart/2005/8/layout/chevron2"/>
    <dgm:cxn modelId="{A97CBE8E-15A5-47C6-BE44-813411EA3D82}" type="presOf" srcId="{825CB37E-1087-42C2-A3BA-8D61DDF782A1}" destId="{E9438E78-A29E-491B-9BA9-D7D4FA21ED68}" srcOrd="0" destOrd="0" presId="urn:microsoft.com/office/officeart/2005/8/layout/chevron2"/>
    <dgm:cxn modelId="{2D6FC0E7-C0B2-4A7A-9FA8-82C64FCB1D39}" srcId="{3F422B1B-3EC8-4752-94CA-435AC24F1B4A}" destId="{69DC00C4-4C52-43C8-9116-8045207BFD49}" srcOrd="1" destOrd="0" parTransId="{64564B60-DB73-4D4E-BA15-1A8020DAB433}" sibTransId="{4ACD1DE5-4393-4CC5-B7E6-FB7445B2CEE8}"/>
    <dgm:cxn modelId="{718CA48E-3827-468D-A9EE-354D90CA2F28}" type="presOf" srcId="{0A3BCFC9-D70E-4171-BFED-003B57576EA2}" destId="{6CF47AA1-4449-46F3-B1B5-540ECFB30731}" srcOrd="0" destOrd="1" presId="urn:microsoft.com/office/officeart/2005/8/layout/chevron2"/>
    <dgm:cxn modelId="{C6F1B5EF-F6F6-46BB-BBAD-CC4FAB07876A}" srcId="{3F422B1B-3EC8-4752-94CA-435AC24F1B4A}" destId="{61D2AC5B-5896-469E-B6F1-792E382EE87B}" srcOrd="0" destOrd="0" parTransId="{087F5FAA-5D4F-4CBF-B4CF-76903BD4917A}" sibTransId="{A63CE5B5-B761-4351-B678-E958114B6309}"/>
    <dgm:cxn modelId="{43EFEA91-4E2D-4654-9F3A-5BB3B1A125B4}" srcId="{3F422B1B-3EC8-4752-94CA-435AC24F1B4A}" destId="{825CB37E-1087-42C2-A3BA-8D61DDF782A1}" srcOrd="2" destOrd="0" parTransId="{F311A588-D2CB-4D82-9A70-C04F7AB1521E}" sibTransId="{D9D8984B-4C64-4D7B-8479-80EFD5152627}"/>
    <dgm:cxn modelId="{C0E1539E-7BFF-4298-A458-603524C0D08D}" srcId="{61D2AC5B-5896-469E-B6F1-792E382EE87B}" destId="{05F03239-B0D8-4F90-871E-058248A41459}" srcOrd="0" destOrd="0" parTransId="{BB7C3E25-5AB6-42CE-A468-22F85FFE64C9}" sibTransId="{421E39A5-393E-4E5D-969C-AFBB612F2ED3}"/>
    <dgm:cxn modelId="{4B0CF16D-B085-47C1-9867-22F662F1597C}" type="presOf" srcId="{69DC00C4-4C52-43C8-9116-8045207BFD49}" destId="{C5087D42-E892-4568-B6D9-DAB5539B4A7D}" srcOrd="0" destOrd="0" presId="urn:microsoft.com/office/officeart/2005/8/layout/chevron2"/>
    <dgm:cxn modelId="{E8C0C076-4261-4D3A-A542-E4B03AA13511}" type="presOf" srcId="{05F03239-B0D8-4F90-871E-058248A41459}" destId="{1B059592-F081-4452-9BD2-45DFB9D1C8C0}" srcOrd="0" destOrd="0" presId="urn:microsoft.com/office/officeart/2005/8/layout/chevron2"/>
    <dgm:cxn modelId="{9C731B87-0D45-4AA1-A6E7-01E64CA8CC88}" srcId="{825CB37E-1087-42C2-A3BA-8D61DDF782A1}" destId="{DC62B34D-1E19-43C3-ACDA-BFCB582B3201}" srcOrd="0" destOrd="0" parTransId="{095E678E-0B48-4213-A81C-3813015E8719}" sibTransId="{6D94C84F-4955-4BC6-B3EB-4DD23FF12CDE}"/>
    <dgm:cxn modelId="{B5A3D848-606B-471A-B9CA-07EF06F16C5B}" type="presParOf" srcId="{8830D56B-F8FD-4626-A73C-F1A410AECF02}" destId="{990C6ED9-C3B3-4669-90BE-D4293A47CD36}" srcOrd="0" destOrd="0" presId="urn:microsoft.com/office/officeart/2005/8/layout/chevron2"/>
    <dgm:cxn modelId="{6B9B26B4-078F-4687-AC9C-A376D280E0C0}" type="presParOf" srcId="{990C6ED9-C3B3-4669-90BE-D4293A47CD36}" destId="{B54183AA-E24D-428D-B9F8-E8B92BE15994}" srcOrd="0" destOrd="0" presId="urn:microsoft.com/office/officeart/2005/8/layout/chevron2"/>
    <dgm:cxn modelId="{149E13C6-85E9-4286-AE77-CBCC8AF497CE}" type="presParOf" srcId="{990C6ED9-C3B3-4669-90BE-D4293A47CD36}" destId="{1B059592-F081-4452-9BD2-45DFB9D1C8C0}" srcOrd="1" destOrd="0" presId="urn:microsoft.com/office/officeart/2005/8/layout/chevron2"/>
    <dgm:cxn modelId="{4126A0E8-5345-4BA7-A65F-13EC0602E6B5}" type="presParOf" srcId="{8830D56B-F8FD-4626-A73C-F1A410AECF02}" destId="{6374CD93-1937-43E7-8539-1C9818A96717}" srcOrd="1" destOrd="0" presId="urn:microsoft.com/office/officeart/2005/8/layout/chevron2"/>
    <dgm:cxn modelId="{C7DB6606-1AD2-4198-AD5B-EB6B39AA9ECE}" type="presParOf" srcId="{8830D56B-F8FD-4626-A73C-F1A410AECF02}" destId="{EEB3A4F4-71B6-40DD-9617-D81A78637ADA}" srcOrd="2" destOrd="0" presId="urn:microsoft.com/office/officeart/2005/8/layout/chevron2"/>
    <dgm:cxn modelId="{0524689A-39A7-4E0A-BDF4-8ED607D8DE02}" type="presParOf" srcId="{EEB3A4F4-71B6-40DD-9617-D81A78637ADA}" destId="{C5087D42-E892-4568-B6D9-DAB5539B4A7D}" srcOrd="0" destOrd="0" presId="urn:microsoft.com/office/officeart/2005/8/layout/chevron2"/>
    <dgm:cxn modelId="{17BDE49F-5712-41E7-B780-C8E5DC56457E}" type="presParOf" srcId="{EEB3A4F4-71B6-40DD-9617-D81A78637ADA}" destId="{408D0139-FB15-4B86-A0FB-26CC01978CB3}" srcOrd="1" destOrd="0" presId="urn:microsoft.com/office/officeart/2005/8/layout/chevron2"/>
    <dgm:cxn modelId="{A390B4FE-3615-4E56-9F85-EE9F6CE95F6A}" type="presParOf" srcId="{8830D56B-F8FD-4626-A73C-F1A410AECF02}" destId="{C5AE0E2E-3D54-4A8C-A350-1F127A549FCF}" srcOrd="3" destOrd="0" presId="urn:microsoft.com/office/officeart/2005/8/layout/chevron2"/>
    <dgm:cxn modelId="{F3061F7C-880B-4109-9742-7ED1EDD27EE5}" type="presParOf" srcId="{8830D56B-F8FD-4626-A73C-F1A410AECF02}" destId="{281F5CE7-A666-42D4-A5E2-F15B9F5719B3}" srcOrd="4" destOrd="0" presId="urn:microsoft.com/office/officeart/2005/8/layout/chevron2"/>
    <dgm:cxn modelId="{3EFBCB7D-B3D7-4B93-B57A-C380AC3B3E1D}" type="presParOf" srcId="{281F5CE7-A666-42D4-A5E2-F15B9F5719B3}" destId="{E9438E78-A29E-491B-9BA9-D7D4FA21ED68}" srcOrd="0" destOrd="0" presId="urn:microsoft.com/office/officeart/2005/8/layout/chevron2"/>
    <dgm:cxn modelId="{C12FFDC0-B0A2-4F75-BD21-EB8388E87554}" type="presParOf" srcId="{281F5CE7-A666-42D4-A5E2-F15B9F5719B3}" destId="{6CF47AA1-4449-46F3-B1B5-540ECFB307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22B1B-3EC8-4752-94CA-435AC24F1B4A}" type="doc">
      <dgm:prSet loTypeId="urn:microsoft.com/office/officeart/2005/8/layout/chevron2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61D2AC5B-5896-469E-B6F1-792E382EE87B}">
      <dgm:prSet phldrT="[Texte]" custT="1"/>
      <dgm:spPr/>
      <dgm:t>
        <a:bodyPr/>
        <a:lstStyle/>
        <a:p>
          <a:r>
            <a:rPr lang="fr-FR" sz="1600" dirty="0" smtClean="0"/>
            <a:t>PCA</a:t>
          </a:r>
          <a:endParaRPr lang="fr-FR" sz="1500" dirty="0"/>
        </a:p>
      </dgm:t>
    </dgm:pt>
    <dgm:pt modelId="{087F5FAA-5D4F-4CBF-B4CF-76903BD4917A}" type="parTrans" cxnId="{C6F1B5EF-F6F6-46BB-BBAD-CC4FAB07876A}">
      <dgm:prSet/>
      <dgm:spPr/>
      <dgm:t>
        <a:bodyPr/>
        <a:lstStyle/>
        <a:p>
          <a:endParaRPr lang="fr-FR"/>
        </a:p>
      </dgm:t>
    </dgm:pt>
    <dgm:pt modelId="{A63CE5B5-B761-4351-B678-E958114B6309}" type="sibTrans" cxnId="{C6F1B5EF-F6F6-46BB-BBAD-CC4FAB07876A}">
      <dgm:prSet/>
      <dgm:spPr/>
      <dgm:t>
        <a:bodyPr/>
        <a:lstStyle/>
        <a:p>
          <a:endParaRPr lang="fr-FR"/>
        </a:p>
      </dgm:t>
    </dgm:pt>
    <dgm:pt modelId="{05F03239-B0D8-4F90-871E-058248A41459}">
      <dgm:prSet phldrT="[Texte]" custT="1"/>
      <dgm:spPr/>
      <dgm:t>
        <a:bodyPr/>
        <a:lstStyle/>
        <a:p>
          <a:r>
            <a:rPr lang="fr-FR" sz="1800" dirty="0" smtClean="0"/>
            <a:t>Normalisation avec un </a:t>
          </a:r>
          <a:r>
            <a:rPr lang="fr-FR" sz="1800" dirty="0" err="1" smtClean="0"/>
            <a:t>StandardScaler</a:t>
          </a:r>
          <a:endParaRPr lang="fr-FR" sz="1800" dirty="0"/>
        </a:p>
      </dgm:t>
    </dgm:pt>
    <dgm:pt modelId="{BB7C3E25-5AB6-42CE-A468-22F85FFE64C9}" type="parTrans" cxnId="{C0E1539E-7BFF-4298-A458-603524C0D08D}">
      <dgm:prSet/>
      <dgm:spPr/>
      <dgm:t>
        <a:bodyPr/>
        <a:lstStyle/>
        <a:p>
          <a:endParaRPr lang="fr-FR"/>
        </a:p>
      </dgm:t>
    </dgm:pt>
    <dgm:pt modelId="{421E39A5-393E-4E5D-969C-AFBB612F2ED3}" type="sibTrans" cxnId="{C0E1539E-7BFF-4298-A458-603524C0D08D}">
      <dgm:prSet/>
      <dgm:spPr/>
      <dgm:t>
        <a:bodyPr/>
        <a:lstStyle/>
        <a:p>
          <a:endParaRPr lang="fr-FR"/>
        </a:p>
      </dgm:t>
    </dgm:pt>
    <dgm:pt modelId="{C34B9E11-FE4C-4951-B379-CA4562C71EA4}">
      <dgm:prSet phldrT="[Texte]" custT="1"/>
      <dgm:spPr/>
      <dgm:t>
        <a:bodyPr/>
        <a:lstStyle/>
        <a:p>
          <a:r>
            <a:rPr lang="fr-FR" sz="1800" dirty="0" smtClean="0"/>
            <a:t>Réalisation d’une PCA</a:t>
          </a:r>
          <a:endParaRPr lang="fr-FR" sz="1800" dirty="0"/>
        </a:p>
      </dgm:t>
    </dgm:pt>
    <dgm:pt modelId="{ACD355FB-35B0-4A12-8080-0E20A8E4ACAA}" type="parTrans" cxnId="{771C92D9-5634-48A5-AA84-709924FD511B}">
      <dgm:prSet/>
      <dgm:spPr/>
      <dgm:t>
        <a:bodyPr/>
        <a:lstStyle/>
        <a:p>
          <a:endParaRPr lang="fr-FR"/>
        </a:p>
      </dgm:t>
    </dgm:pt>
    <dgm:pt modelId="{CF59AA7B-D5B0-42A7-B16B-A3D3AD469D01}" type="sibTrans" cxnId="{771C92D9-5634-48A5-AA84-709924FD511B}">
      <dgm:prSet/>
      <dgm:spPr/>
      <dgm:t>
        <a:bodyPr/>
        <a:lstStyle/>
        <a:p>
          <a:endParaRPr lang="fr-FR"/>
        </a:p>
      </dgm:t>
    </dgm:pt>
    <dgm:pt modelId="{69DC00C4-4C52-43C8-9116-8045207BFD49}">
      <dgm:prSet phldrT="[Texte]"/>
      <dgm:spPr/>
      <dgm:t>
        <a:bodyPr/>
        <a:lstStyle/>
        <a:p>
          <a:r>
            <a:rPr lang="fr-FR" dirty="0" smtClean="0"/>
            <a:t>Sauvegarde des features</a:t>
          </a:r>
          <a:endParaRPr lang="fr-FR" dirty="0"/>
        </a:p>
      </dgm:t>
    </dgm:pt>
    <dgm:pt modelId="{64564B60-DB73-4D4E-BA15-1A8020DAB433}" type="parTrans" cxnId="{2D6FC0E7-C0B2-4A7A-9FA8-82C64FCB1D39}">
      <dgm:prSet/>
      <dgm:spPr/>
      <dgm:t>
        <a:bodyPr/>
        <a:lstStyle/>
        <a:p>
          <a:endParaRPr lang="fr-FR"/>
        </a:p>
      </dgm:t>
    </dgm:pt>
    <dgm:pt modelId="{4ACD1DE5-4393-4CC5-B7E6-FB7445B2CEE8}" type="sibTrans" cxnId="{2D6FC0E7-C0B2-4A7A-9FA8-82C64FCB1D39}">
      <dgm:prSet/>
      <dgm:spPr/>
      <dgm:t>
        <a:bodyPr/>
        <a:lstStyle/>
        <a:p>
          <a:endParaRPr lang="fr-FR"/>
        </a:p>
      </dgm:t>
    </dgm:pt>
    <dgm:pt modelId="{D03EBD94-0090-48B9-8304-BBA5E4C812AE}">
      <dgm:prSet phldrT="[Texte]" custT="1"/>
      <dgm:spPr/>
      <dgm:t>
        <a:bodyPr/>
        <a:lstStyle/>
        <a:p>
          <a:r>
            <a:rPr lang="fr-FR" sz="1800" dirty="0" smtClean="0"/>
            <a:t>Sauvegarde possible soit sous un format CSV ou Parquet</a:t>
          </a:r>
          <a:endParaRPr lang="fr-FR" sz="1800" dirty="0"/>
        </a:p>
      </dgm:t>
    </dgm:pt>
    <dgm:pt modelId="{317EB4E5-8110-46AE-B885-64A18B8567AE}" type="parTrans" cxnId="{A67924F1-6BE3-4B7C-9378-9A6203E78365}">
      <dgm:prSet/>
      <dgm:spPr/>
      <dgm:t>
        <a:bodyPr/>
        <a:lstStyle/>
        <a:p>
          <a:endParaRPr lang="fr-FR"/>
        </a:p>
      </dgm:t>
    </dgm:pt>
    <dgm:pt modelId="{2F5C41E1-1788-473C-96F0-55C3D05FE304}" type="sibTrans" cxnId="{A67924F1-6BE3-4B7C-9378-9A6203E78365}">
      <dgm:prSet/>
      <dgm:spPr/>
      <dgm:t>
        <a:bodyPr/>
        <a:lstStyle/>
        <a:p>
          <a:endParaRPr lang="fr-FR"/>
        </a:p>
      </dgm:t>
    </dgm:pt>
    <dgm:pt modelId="{8830D56B-F8FD-4626-A73C-F1A410AECF02}" type="pres">
      <dgm:prSet presAssocID="{3F422B1B-3EC8-4752-94CA-435AC24F1B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90C6ED9-C3B3-4669-90BE-D4293A47CD36}" type="pres">
      <dgm:prSet presAssocID="{61D2AC5B-5896-469E-B6F1-792E382EE87B}" presName="composite" presStyleCnt="0"/>
      <dgm:spPr/>
    </dgm:pt>
    <dgm:pt modelId="{B54183AA-E24D-428D-B9F8-E8B92BE15994}" type="pres">
      <dgm:prSet presAssocID="{61D2AC5B-5896-469E-B6F1-792E382EE87B}" presName="parentText" presStyleLbl="alignNode1" presStyleIdx="0" presStyleCnt="2" custLinFactX="1489" custLinFactNeighborX="100000" custLinFactNeighborY="-107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059592-F081-4452-9BD2-45DFB9D1C8C0}" type="pres">
      <dgm:prSet presAssocID="{61D2AC5B-5896-469E-B6F1-792E382EE87B}" presName="descendantText" presStyleLbl="alignAcc1" presStyleIdx="0" presStyleCnt="2" custScaleX="65284" custScaleY="96513" custLinFactNeighborX="12336" custLinFactNeighborY="61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74CD93-1937-43E7-8539-1C9818A96717}" type="pres">
      <dgm:prSet presAssocID="{A63CE5B5-B761-4351-B678-E958114B6309}" presName="sp" presStyleCnt="0"/>
      <dgm:spPr/>
    </dgm:pt>
    <dgm:pt modelId="{EEB3A4F4-71B6-40DD-9617-D81A78637ADA}" type="pres">
      <dgm:prSet presAssocID="{69DC00C4-4C52-43C8-9116-8045207BFD49}" presName="composite" presStyleCnt="0"/>
      <dgm:spPr/>
    </dgm:pt>
    <dgm:pt modelId="{C5087D42-E892-4568-B6D9-DAB5539B4A7D}" type="pres">
      <dgm:prSet presAssocID="{69DC00C4-4C52-43C8-9116-8045207BFD49}" presName="parentText" presStyleLbl="alignNode1" presStyleIdx="1" presStyleCnt="2" custScaleX="103372" custScaleY="103987" custLinFactNeighborX="99706" custLinFactNeighborY="-1303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8D0139-FB15-4B86-A0FB-26CC01978CB3}" type="pres">
      <dgm:prSet presAssocID="{69DC00C4-4C52-43C8-9116-8045207BFD49}" presName="descendantText" presStyleLbl="alignAcc1" presStyleIdx="1" presStyleCnt="2" custScaleX="65047" custScaleY="100000" custLinFactNeighborX="12132" custLinFactNeighborY="-18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AACA47-8E78-429D-9C90-43C5183BC7D0}" type="presOf" srcId="{61D2AC5B-5896-469E-B6F1-792E382EE87B}" destId="{B54183AA-E24D-428D-B9F8-E8B92BE15994}" srcOrd="0" destOrd="0" presId="urn:microsoft.com/office/officeart/2005/8/layout/chevron2"/>
    <dgm:cxn modelId="{0DED925B-B614-40A4-A6D3-45D64CDBAB18}" type="presOf" srcId="{3F422B1B-3EC8-4752-94CA-435AC24F1B4A}" destId="{8830D56B-F8FD-4626-A73C-F1A410AECF02}" srcOrd="0" destOrd="0" presId="urn:microsoft.com/office/officeart/2005/8/layout/chevron2"/>
    <dgm:cxn modelId="{4B0CF16D-B085-47C1-9867-22F662F1597C}" type="presOf" srcId="{69DC00C4-4C52-43C8-9116-8045207BFD49}" destId="{C5087D42-E892-4568-B6D9-DAB5539B4A7D}" srcOrd="0" destOrd="0" presId="urn:microsoft.com/office/officeart/2005/8/layout/chevron2"/>
    <dgm:cxn modelId="{E49F2F76-5C11-4A66-978E-833C31620EC1}" type="presOf" srcId="{C34B9E11-FE4C-4951-B379-CA4562C71EA4}" destId="{1B059592-F081-4452-9BD2-45DFB9D1C8C0}" srcOrd="0" destOrd="1" presId="urn:microsoft.com/office/officeart/2005/8/layout/chevron2"/>
    <dgm:cxn modelId="{C6F1B5EF-F6F6-46BB-BBAD-CC4FAB07876A}" srcId="{3F422B1B-3EC8-4752-94CA-435AC24F1B4A}" destId="{61D2AC5B-5896-469E-B6F1-792E382EE87B}" srcOrd="0" destOrd="0" parTransId="{087F5FAA-5D4F-4CBF-B4CF-76903BD4917A}" sibTransId="{A63CE5B5-B761-4351-B678-E958114B6309}"/>
    <dgm:cxn modelId="{E8C0C076-4261-4D3A-A542-E4B03AA13511}" type="presOf" srcId="{05F03239-B0D8-4F90-871E-058248A41459}" destId="{1B059592-F081-4452-9BD2-45DFB9D1C8C0}" srcOrd="0" destOrd="0" presId="urn:microsoft.com/office/officeart/2005/8/layout/chevron2"/>
    <dgm:cxn modelId="{771C92D9-5634-48A5-AA84-709924FD511B}" srcId="{61D2AC5B-5896-469E-B6F1-792E382EE87B}" destId="{C34B9E11-FE4C-4951-B379-CA4562C71EA4}" srcOrd="1" destOrd="0" parTransId="{ACD355FB-35B0-4A12-8080-0E20A8E4ACAA}" sibTransId="{CF59AA7B-D5B0-42A7-B16B-A3D3AD469D01}"/>
    <dgm:cxn modelId="{C0E1539E-7BFF-4298-A458-603524C0D08D}" srcId="{61D2AC5B-5896-469E-B6F1-792E382EE87B}" destId="{05F03239-B0D8-4F90-871E-058248A41459}" srcOrd="0" destOrd="0" parTransId="{BB7C3E25-5AB6-42CE-A468-22F85FFE64C9}" sibTransId="{421E39A5-393E-4E5D-969C-AFBB612F2ED3}"/>
    <dgm:cxn modelId="{2D6FC0E7-C0B2-4A7A-9FA8-82C64FCB1D39}" srcId="{3F422B1B-3EC8-4752-94CA-435AC24F1B4A}" destId="{69DC00C4-4C52-43C8-9116-8045207BFD49}" srcOrd="1" destOrd="0" parTransId="{64564B60-DB73-4D4E-BA15-1A8020DAB433}" sibTransId="{4ACD1DE5-4393-4CC5-B7E6-FB7445B2CEE8}"/>
    <dgm:cxn modelId="{901812E1-9E05-403E-9396-B75A5FE43351}" type="presOf" srcId="{D03EBD94-0090-48B9-8304-BBA5E4C812AE}" destId="{408D0139-FB15-4B86-A0FB-26CC01978CB3}" srcOrd="0" destOrd="0" presId="urn:microsoft.com/office/officeart/2005/8/layout/chevron2"/>
    <dgm:cxn modelId="{A67924F1-6BE3-4B7C-9378-9A6203E78365}" srcId="{69DC00C4-4C52-43C8-9116-8045207BFD49}" destId="{D03EBD94-0090-48B9-8304-BBA5E4C812AE}" srcOrd="0" destOrd="0" parTransId="{317EB4E5-8110-46AE-B885-64A18B8567AE}" sibTransId="{2F5C41E1-1788-473C-96F0-55C3D05FE304}"/>
    <dgm:cxn modelId="{B5A3D848-606B-471A-B9CA-07EF06F16C5B}" type="presParOf" srcId="{8830D56B-F8FD-4626-A73C-F1A410AECF02}" destId="{990C6ED9-C3B3-4669-90BE-D4293A47CD36}" srcOrd="0" destOrd="0" presId="urn:microsoft.com/office/officeart/2005/8/layout/chevron2"/>
    <dgm:cxn modelId="{6B9B26B4-078F-4687-AC9C-A376D280E0C0}" type="presParOf" srcId="{990C6ED9-C3B3-4669-90BE-D4293A47CD36}" destId="{B54183AA-E24D-428D-B9F8-E8B92BE15994}" srcOrd="0" destOrd="0" presId="urn:microsoft.com/office/officeart/2005/8/layout/chevron2"/>
    <dgm:cxn modelId="{149E13C6-85E9-4286-AE77-CBCC8AF497CE}" type="presParOf" srcId="{990C6ED9-C3B3-4669-90BE-D4293A47CD36}" destId="{1B059592-F081-4452-9BD2-45DFB9D1C8C0}" srcOrd="1" destOrd="0" presId="urn:microsoft.com/office/officeart/2005/8/layout/chevron2"/>
    <dgm:cxn modelId="{4126A0E8-5345-4BA7-A65F-13EC0602E6B5}" type="presParOf" srcId="{8830D56B-F8FD-4626-A73C-F1A410AECF02}" destId="{6374CD93-1937-43E7-8539-1C9818A96717}" srcOrd="1" destOrd="0" presId="urn:microsoft.com/office/officeart/2005/8/layout/chevron2"/>
    <dgm:cxn modelId="{C7DB6606-1AD2-4198-AD5B-EB6B39AA9ECE}" type="presParOf" srcId="{8830D56B-F8FD-4626-A73C-F1A410AECF02}" destId="{EEB3A4F4-71B6-40DD-9617-D81A78637ADA}" srcOrd="2" destOrd="0" presId="urn:microsoft.com/office/officeart/2005/8/layout/chevron2"/>
    <dgm:cxn modelId="{0524689A-39A7-4E0A-BDF4-8ED607D8DE02}" type="presParOf" srcId="{EEB3A4F4-71B6-40DD-9617-D81A78637ADA}" destId="{C5087D42-E892-4568-B6D9-DAB5539B4A7D}" srcOrd="0" destOrd="0" presId="urn:microsoft.com/office/officeart/2005/8/layout/chevron2"/>
    <dgm:cxn modelId="{17BDE49F-5712-41E7-B780-C8E5DC56457E}" type="presParOf" srcId="{EEB3A4F4-71B6-40DD-9617-D81A78637ADA}" destId="{408D0139-FB15-4B86-A0FB-26CC01978C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183AA-E24D-428D-B9F8-E8B92BE15994}">
      <dsp:nvSpPr>
        <dsp:cNvPr id="0" name=""/>
        <dsp:cNvSpPr/>
      </dsp:nvSpPr>
      <dsp:spPr>
        <a:xfrm rot="5400000">
          <a:off x="1982772" y="275770"/>
          <a:ext cx="1838468" cy="128692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Initialisation</a:t>
          </a:r>
          <a:endParaRPr lang="fr-FR" sz="1500" kern="1200" dirty="0"/>
        </a:p>
      </dsp:txBody>
      <dsp:txXfrm rot="-5400000">
        <a:off x="2258543" y="643464"/>
        <a:ext cx="1286927" cy="551541"/>
      </dsp:txXfrm>
    </dsp:sp>
    <dsp:sp modelId="{1B059592-F081-4452-9BD2-45DFB9D1C8C0}">
      <dsp:nvSpPr>
        <dsp:cNvPr id="0" name=""/>
        <dsp:cNvSpPr/>
      </dsp:nvSpPr>
      <dsp:spPr>
        <a:xfrm rot="5400000">
          <a:off x="6230179" y="-2336923"/>
          <a:ext cx="1153334" cy="6019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Chargement des librairies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Création des différents répertoires</a:t>
          </a:r>
          <a:endParaRPr lang="fr-FR" sz="1800" kern="1200" dirty="0"/>
        </a:p>
      </dsp:txBody>
      <dsp:txXfrm rot="-5400000">
        <a:off x="3796953" y="152604"/>
        <a:ext cx="5963486" cy="1040732"/>
      </dsp:txXfrm>
    </dsp:sp>
    <dsp:sp modelId="{C5087D42-E892-4568-B6D9-DAB5539B4A7D}">
      <dsp:nvSpPr>
        <dsp:cNvPr id="0" name=""/>
        <dsp:cNvSpPr/>
      </dsp:nvSpPr>
      <dsp:spPr>
        <a:xfrm rot="5400000">
          <a:off x="1944874" y="1605535"/>
          <a:ext cx="1911768" cy="133032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17797"/>
                <a:satOff val="-23495"/>
                <a:lumOff val="17522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-17797"/>
                <a:satOff val="-23495"/>
                <a:lumOff val="1752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-17797"/>
              <a:satOff val="-23495"/>
              <a:lumOff val="1752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Chargement des images</a:t>
          </a:r>
          <a:endParaRPr lang="fr-FR" sz="1500" kern="1200" dirty="0"/>
        </a:p>
      </dsp:txBody>
      <dsp:txXfrm rot="-5400000">
        <a:off x="2235597" y="1979975"/>
        <a:ext cx="1330323" cy="581445"/>
      </dsp:txXfrm>
    </dsp:sp>
    <dsp:sp modelId="{408D0139-FB15-4B86-A0FB-26CC01978CB3}">
      <dsp:nvSpPr>
        <dsp:cNvPr id="0" name=""/>
        <dsp:cNvSpPr/>
      </dsp:nvSpPr>
      <dsp:spPr>
        <a:xfrm rot="5400000">
          <a:off x="6501096" y="-1158960"/>
          <a:ext cx="1195004" cy="6818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17797"/>
              <a:satOff val="-23495"/>
              <a:lumOff val="1752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Chargement des images de 4 fruits (15 images par fruits afin de limiter le délais/coût)</a:t>
          </a:r>
          <a:endParaRPr lang="fr-FR" sz="1800" kern="1200" dirty="0"/>
        </a:p>
      </dsp:txBody>
      <dsp:txXfrm rot="-5400000">
        <a:off x="3689347" y="1711124"/>
        <a:ext cx="6760168" cy="1078334"/>
      </dsp:txXfrm>
    </dsp:sp>
    <dsp:sp modelId="{E9438E78-A29E-491B-9BA9-D7D4FA21ED68}">
      <dsp:nvSpPr>
        <dsp:cNvPr id="0" name=""/>
        <dsp:cNvSpPr/>
      </dsp:nvSpPr>
      <dsp:spPr>
        <a:xfrm rot="5400000">
          <a:off x="1966171" y="3047623"/>
          <a:ext cx="1838468" cy="128692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35594"/>
                <a:satOff val="-46990"/>
                <a:lumOff val="35043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-35594"/>
                <a:satOff val="-46990"/>
                <a:lumOff val="3504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Extraction des features</a:t>
          </a:r>
          <a:endParaRPr lang="fr-FR" sz="1500" kern="1200" dirty="0"/>
        </a:p>
      </dsp:txBody>
      <dsp:txXfrm rot="-5400000">
        <a:off x="2241942" y="3415317"/>
        <a:ext cx="1286927" cy="551541"/>
      </dsp:txXfrm>
    </dsp:sp>
    <dsp:sp modelId="{6CF47AA1-4449-46F3-B1B5-540ECFB30731}">
      <dsp:nvSpPr>
        <dsp:cNvPr id="0" name=""/>
        <dsp:cNvSpPr/>
      </dsp:nvSpPr>
      <dsp:spPr>
        <a:xfrm rot="5400000">
          <a:off x="6508796" y="464109"/>
          <a:ext cx="1195004" cy="68031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Utilisation de la technique du </a:t>
          </a:r>
          <a:r>
            <a:rPr lang="fr-FR" sz="1800" kern="1200" dirty="0" err="1" smtClean="0"/>
            <a:t>transfer</a:t>
          </a:r>
          <a:r>
            <a:rPr lang="fr-FR" sz="1800" kern="1200" dirty="0" smtClean="0"/>
            <a:t> </a:t>
          </a:r>
          <a:r>
            <a:rPr lang="fr-FR" sz="1800" kern="1200" dirty="0" err="1" smtClean="0"/>
            <a:t>learning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Choix du modèle MobileNetV2</a:t>
          </a:r>
          <a:endParaRPr lang="fr-FR" sz="1800" kern="1200" dirty="0"/>
        </a:p>
      </dsp:txBody>
      <dsp:txXfrm rot="-5400000">
        <a:off x="3704747" y="3326494"/>
        <a:ext cx="6744769" cy="1078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183AA-E24D-428D-B9F8-E8B92BE15994}">
      <dsp:nvSpPr>
        <dsp:cNvPr id="0" name=""/>
        <dsp:cNvSpPr/>
      </dsp:nvSpPr>
      <dsp:spPr>
        <a:xfrm rot="5400000">
          <a:off x="2621979" y="307792"/>
          <a:ext cx="2051951" cy="1436366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PCA</a:t>
          </a:r>
          <a:endParaRPr lang="fr-FR" sz="1500" kern="1200" dirty="0"/>
        </a:p>
      </dsp:txBody>
      <dsp:txXfrm rot="-5400000">
        <a:off x="2929772" y="718182"/>
        <a:ext cx="1436366" cy="615585"/>
      </dsp:txXfrm>
    </dsp:sp>
    <dsp:sp modelId="{1B059592-F081-4452-9BD2-45DFB9D1C8C0}">
      <dsp:nvSpPr>
        <dsp:cNvPr id="0" name=""/>
        <dsp:cNvSpPr/>
      </dsp:nvSpPr>
      <dsp:spPr>
        <a:xfrm rot="5400000">
          <a:off x="7155356" y="-2459428"/>
          <a:ext cx="1287259" cy="6418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Normalisation avec un </a:t>
          </a:r>
          <a:r>
            <a:rPr lang="fr-FR" sz="1800" kern="1200" dirty="0" err="1" smtClean="0"/>
            <a:t>StandardScaler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Réalisation d’une PCA</a:t>
          </a:r>
          <a:endParaRPr lang="fr-FR" sz="1800" kern="1200" dirty="0"/>
        </a:p>
      </dsp:txBody>
      <dsp:txXfrm rot="-5400000">
        <a:off x="4589983" y="168784"/>
        <a:ext cx="6355167" cy="1161581"/>
      </dsp:txXfrm>
    </dsp:sp>
    <dsp:sp modelId="{C5087D42-E892-4568-B6D9-DAB5539B4A7D}">
      <dsp:nvSpPr>
        <dsp:cNvPr id="0" name=""/>
        <dsp:cNvSpPr/>
      </dsp:nvSpPr>
      <dsp:spPr>
        <a:xfrm rot="5400000">
          <a:off x="2579680" y="1828210"/>
          <a:ext cx="2133762" cy="148480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35594"/>
                <a:satOff val="-46990"/>
                <a:lumOff val="35043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-35594"/>
                <a:satOff val="-46990"/>
                <a:lumOff val="3504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Sauvegarde des features</a:t>
          </a:r>
          <a:endParaRPr lang="fr-FR" sz="1800" kern="1200" dirty="0"/>
        </a:p>
      </dsp:txBody>
      <dsp:txXfrm rot="-5400000">
        <a:off x="2904161" y="2246129"/>
        <a:ext cx="1484800" cy="648962"/>
      </dsp:txXfrm>
    </dsp:sp>
    <dsp:sp modelId="{408D0139-FB15-4B86-A0FB-26CC01978CB3}">
      <dsp:nvSpPr>
        <dsp:cNvPr id="0" name=""/>
        <dsp:cNvSpPr/>
      </dsp:nvSpPr>
      <dsp:spPr>
        <a:xfrm rot="5400000">
          <a:off x="7122912" y="-742464"/>
          <a:ext cx="1333768" cy="6394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Sauvegarde possible soit sous un format CSV ou Parquet</a:t>
          </a:r>
          <a:endParaRPr lang="fr-FR" sz="1800" kern="1200" dirty="0"/>
        </a:p>
      </dsp:txBody>
      <dsp:txXfrm rot="-5400000">
        <a:off x="4592444" y="1853113"/>
        <a:ext cx="6329597" cy="12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4A3E5-9989-4C63-9ECF-88F42A96419B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2191-AD4A-4809-8E8A-74E4FD684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8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06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43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19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6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69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0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708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91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4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0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27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2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0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8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72191-AD4A-4809-8E8A-74E4FD684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5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5/15510884721455_Logo%20projet%20big%20data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5/15510884721455_Logo%20projet%20big%20data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849" y="297173"/>
            <a:ext cx="11385839" cy="3344929"/>
          </a:xfrm>
        </p:spPr>
        <p:txBody>
          <a:bodyPr/>
          <a:lstStyle/>
          <a:p>
            <a:r>
              <a:rPr lang="fr-FR" sz="4800" b="1" dirty="0" smtClean="0"/>
              <a:t>Déployez un modèle dans le cloud</a:t>
            </a:r>
            <a:r>
              <a:rPr lang="fr-FR" b="1" dirty="0"/>
              <a:t/>
            </a:r>
            <a:br>
              <a:rPr lang="fr-FR" b="1" dirty="0"/>
            </a:br>
            <a:endParaRPr lang="fr-FR" sz="60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849" y="4905310"/>
            <a:ext cx="531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8</a:t>
            </a:r>
          </a:p>
          <a:p>
            <a:r>
              <a:rPr lang="fr-FR" dirty="0" smtClean="0"/>
              <a:t>Préparé par : Bastien BOYER, 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1028" name="Picture 4" descr="Logo entreprise 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53" y="3208149"/>
            <a:ext cx="3550746" cy="23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démarche mise en œuvre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711359" y="1387343"/>
            <a:ext cx="387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Module EMR d’AWS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28" y="1818913"/>
            <a:ext cx="6896454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démarche mise en œuvre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711359" y="1387343"/>
            <a:ext cx="60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place des paramètres dans le module EC2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22" y="4599231"/>
            <a:ext cx="6783495" cy="21967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31" y="3438932"/>
            <a:ext cx="6783495" cy="10833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539" y="1844219"/>
            <a:ext cx="6853278" cy="15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démarche mise en œuvre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711359" y="1387343"/>
            <a:ext cx="479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Connexion via un tunnel SSH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5" y="1958557"/>
            <a:ext cx="5005226" cy="28691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62" y="5029610"/>
            <a:ext cx="2330570" cy="13208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04" y="1998110"/>
            <a:ext cx="5854277" cy="27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démarche mise en œuvre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711359" y="1387343"/>
            <a:ext cx="479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Monitoring et coût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9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chaine de traitement </a:t>
            </a:r>
            <a:r>
              <a:rPr lang="fr-FR" sz="2800" dirty="0" err="1" smtClean="0"/>
              <a:t>PySpark</a:t>
            </a:r>
            <a:r>
              <a:rPr lang="fr-FR" sz="2800" dirty="0" smtClean="0"/>
              <a:t>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351257369"/>
              </p:ext>
            </p:extLst>
          </p:nvPr>
        </p:nvGraphicFramePr>
        <p:xfrm>
          <a:off x="185979" y="1542326"/>
          <a:ext cx="10507851" cy="521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40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chaine de traitement </a:t>
            </a:r>
            <a:r>
              <a:rPr lang="fr-FR" sz="2800" dirty="0" err="1" smtClean="0"/>
              <a:t>PySpark</a:t>
            </a:r>
            <a:r>
              <a:rPr lang="fr-FR" sz="2800" dirty="0" smtClean="0"/>
              <a:t>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24512154"/>
              </p:ext>
            </p:extLst>
          </p:nvPr>
        </p:nvGraphicFramePr>
        <p:xfrm>
          <a:off x="-139485" y="1983783"/>
          <a:ext cx="11267268" cy="3905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7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Le respect du volet RGPD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7" y="4373594"/>
            <a:ext cx="10903510" cy="189239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9" y="1465525"/>
            <a:ext cx="6540285" cy="27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PCA :</a:t>
            </a:r>
            <a:endParaRPr lang="fr-FR" sz="2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11" y="1500486"/>
            <a:ext cx="4507143" cy="33861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08" y="1491311"/>
            <a:ext cx="4709350" cy="33953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45311" y="5393410"/>
            <a:ext cx="1067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Résultat de la PCA :</a:t>
            </a:r>
          </a:p>
          <a:p>
            <a:endParaRPr lang="fr-FR" u="sng" dirty="0" smtClean="0"/>
          </a:p>
          <a:p>
            <a:r>
              <a:rPr lang="fr-FR" dirty="0" smtClean="0"/>
              <a:t>Passage de 1 280 features à 221 features avec une variance expliquée de 99 %.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Conclusion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193369" y="1782307"/>
            <a:ext cx="88960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econnaissance de fruits utilisable pour les robots cueilleurs</a:t>
            </a:r>
          </a:p>
          <a:p>
            <a:endParaRPr lang="fr-FR" dirty="0"/>
          </a:p>
          <a:p>
            <a:r>
              <a:rPr lang="fr-FR" dirty="0" smtClean="0"/>
              <a:t>Augmentation facile du stockage, de la RAM ou encore des performances du processeur via AWS</a:t>
            </a:r>
          </a:p>
          <a:p>
            <a:endParaRPr lang="fr-FR" dirty="0"/>
          </a:p>
          <a:p>
            <a:r>
              <a:rPr lang="fr-FR" dirty="0" smtClean="0"/>
              <a:t>Augmentation du nombre d’instances possible pour être plus rapide en délais de traitement.</a:t>
            </a:r>
          </a:p>
          <a:p>
            <a:endParaRPr lang="fr-FR" dirty="0"/>
          </a:p>
          <a:p>
            <a:r>
              <a:rPr lang="fr-FR" dirty="0" smtClean="0"/>
              <a:t>Prémunition des coupures de fonctionnement tout en permettant un upgrade simple des performances/outils.</a:t>
            </a:r>
          </a:p>
          <a:p>
            <a:endParaRPr lang="fr-FR" dirty="0"/>
          </a:p>
          <a:p>
            <a:r>
              <a:rPr lang="fr-FR" dirty="0" smtClean="0"/>
              <a:t>Console AWS permettant le pilotage/identification des erreurs (Monitoring)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9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36680" y="2711892"/>
            <a:ext cx="6034410" cy="1323214"/>
          </a:xfrm>
        </p:spPr>
        <p:txBody>
          <a:bodyPr/>
          <a:lstStyle/>
          <a:p>
            <a:r>
              <a:rPr lang="fr-FR" sz="4000" dirty="0" smtClean="0"/>
              <a:t>Moment d’échanges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9484962" y="5098942"/>
            <a:ext cx="15033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70C0"/>
                </a:solidFill>
              </a:rPr>
              <a:t>Fruits!</a:t>
            </a:r>
            <a:endParaRPr lang="fr-FR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Logo entreprise 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9" y="1540146"/>
            <a:ext cx="3550746" cy="23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7115" y="1061721"/>
            <a:ext cx="6177023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u="sng" dirty="0" smtClean="0"/>
              <a:t>Contexte</a:t>
            </a:r>
            <a:r>
              <a:rPr lang="fr-FR" sz="2800" dirty="0" smtClean="0"/>
              <a:t> :</a:t>
            </a:r>
            <a:endParaRPr lang="fr-FR" sz="28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1092630" y="2118863"/>
            <a:ext cx="9022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Une jeune start-up qui cherche à proposer des solutions pour la récolte des fruits.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d’un document réalisé par un alternant.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d’un environnement </a:t>
            </a:r>
            <a:r>
              <a:rPr lang="fr-FR" sz="2400" dirty="0" err="1" smtClean="0"/>
              <a:t>Big</a:t>
            </a:r>
            <a:r>
              <a:rPr lang="fr-FR" sz="2400" dirty="0" smtClean="0"/>
              <a:t> Data AWS EMR.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Mettre en place les briques de traitement.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Respect des contraintes RGPD.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998832" y="6087538"/>
            <a:ext cx="146299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70C0"/>
                </a:solidFill>
              </a:rPr>
              <a:t>Fruits!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21143" y="1436932"/>
            <a:ext cx="6619901" cy="352252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fr-FR" b="1" dirty="0" smtClean="0"/>
              <a:t>SOMMAIRE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   Présentation du jeu de données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Les différentes briques d’architecture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   Leur rôle dans l’architecture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La démarche mise en œuvre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La chaine de traitement </a:t>
            </a:r>
            <a:r>
              <a:rPr lang="fr-FR" dirty="0" err="1" smtClean="0"/>
              <a:t>PySpark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Le respect du volet RGPD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PCA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   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 Moment d’échanges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1193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525631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Présentation du jeu de données :</a:t>
            </a:r>
            <a:endParaRPr lang="fr-FR" sz="2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022889" y="2512697"/>
            <a:ext cx="4091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Caractéristiques des images :</a:t>
            </a:r>
          </a:p>
          <a:p>
            <a:endParaRPr lang="fr-FR" u="sng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Taille 100 x 100 pixels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Fichier JPEG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Images en couleur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Fruits sous différents angles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22889" y="1542671"/>
            <a:ext cx="984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Grande base de données de 131 fruits et légumes !</a:t>
            </a:r>
          </a:p>
          <a:p>
            <a:r>
              <a:rPr lang="fr-FR" dirty="0" smtClean="0"/>
              <a:t>Les données </a:t>
            </a:r>
            <a:r>
              <a:rPr lang="fr-FR" dirty="0"/>
              <a:t>sont issus du site https://www.kaggle.com/datasets/moltean/fruits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416298" y="2512697"/>
            <a:ext cx="4897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Décomposition du jeu de données :</a:t>
            </a:r>
          </a:p>
          <a:p>
            <a:endParaRPr lang="fr-FR" u="sng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Un jeu d’entrainement : 67 692 images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jeu de test : 22 688 images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jeu non défini : 103 images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22889" y="4590718"/>
            <a:ext cx="571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Exemple d’images fournies pour Clementine :</a:t>
            </a:r>
            <a:endParaRPr lang="fr-FR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97" y="5283745"/>
            <a:ext cx="952500" cy="952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65" y="5283745"/>
            <a:ext cx="952500" cy="952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24" y="5283745"/>
            <a:ext cx="952500" cy="9525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528374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525631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Les différentes brisques d’architecture :</a:t>
            </a:r>
            <a:endParaRPr lang="fr-FR" sz="2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333087" y="1580827"/>
            <a:ext cx="90507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Big</a:t>
            </a:r>
            <a:r>
              <a:rPr lang="fr-FR" dirty="0" smtClean="0"/>
              <a:t> Data ? = Un ensemble très volumineux de données</a:t>
            </a:r>
          </a:p>
          <a:p>
            <a:endParaRPr lang="fr-FR" dirty="0" smtClean="0"/>
          </a:p>
          <a:p>
            <a:r>
              <a:rPr lang="fr-FR" dirty="0" smtClean="0"/>
              <a:t>Les critères d’une bonne architecture :</a:t>
            </a:r>
          </a:p>
          <a:p>
            <a:r>
              <a:rPr lang="fr-FR" dirty="0"/>
              <a:t>	</a:t>
            </a:r>
            <a:r>
              <a:rPr lang="fr-FR" dirty="0" smtClean="0"/>
              <a:t>- La tolérance aux pannes</a:t>
            </a:r>
          </a:p>
          <a:p>
            <a:r>
              <a:rPr lang="fr-FR" dirty="0"/>
              <a:t>	</a:t>
            </a:r>
            <a:r>
              <a:rPr lang="fr-FR" dirty="0" smtClean="0"/>
              <a:t>- Une bonne maintenabilité</a:t>
            </a:r>
          </a:p>
          <a:p>
            <a:r>
              <a:rPr lang="fr-FR" dirty="0"/>
              <a:t>	</a:t>
            </a:r>
            <a:r>
              <a:rPr lang="fr-FR" dirty="0" smtClean="0"/>
              <a:t>- Un coût faible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Pour assurer un traitement pertinent, on effectue un passage à l’échelle que l’on évalue selon trois critères que l’on appelle les 3 V :</a:t>
            </a:r>
          </a:p>
          <a:p>
            <a:r>
              <a:rPr lang="fr-FR" dirty="0" smtClean="0"/>
              <a:t>				</a:t>
            </a:r>
            <a:r>
              <a:rPr lang="fr-FR" sz="3200" dirty="0" smtClean="0"/>
              <a:t>Volume</a:t>
            </a:r>
            <a:r>
              <a:rPr lang="fr-FR" dirty="0" smtClean="0"/>
              <a:t> de données considérables à traiter</a:t>
            </a:r>
          </a:p>
          <a:p>
            <a:r>
              <a:rPr lang="fr-FR" dirty="0" smtClean="0"/>
              <a:t>				</a:t>
            </a:r>
            <a:r>
              <a:rPr lang="fr-FR" sz="3200" dirty="0" smtClean="0"/>
              <a:t>Vitesse</a:t>
            </a:r>
            <a:r>
              <a:rPr lang="fr-FR" dirty="0" smtClean="0"/>
              <a:t> de création, collecte et partage des données</a:t>
            </a:r>
          </a:p>
          <a:p>
            <a:r>
              <a:rPr lang="fr-FR" dirty="0" smtClean="0"/>
              <a:t>				</a:t>
            </a:r>
            <a:r>
              <a:rPr lang="fr-FR" sz="3200" dirty="0" smtClean="0"/>
              <a:t>Variété</a:t>
            </a:r>
            <a:r>
              <a:rPr lang="fr-FR" dirty="0" smtClean="0"/>
              <a:t> d’informations</a:t>
            </a:r>
            <a:endParaRPr lang="fr-FR" dirty="0"/>
          </a:p>
        </p:txBody>
      </p:sp>
      <p:sp>
        <p:nvSpPr>
          <p:cNvPr id="5" name="AutoShape 4" descr="BIG DATA et biodiversité"/>
          <p:cNvSpPr>
            <a:spLocks noChangeAspect="1" noChangeArrowheads="1"/>
          </p:cNvSpPr>
          <p:nvPr/>
        </p:nvSpPr>
        <p:spPr bwMode="auto">
          <a:xfrm>
            <a:off x="155574" y="3203171"/>
            <a:ext cx="2112741" cy="211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9" y="4499593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525631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Les différentes brisques d’architecture :</a:t>
            </a:r>
            <a:endParaRPr lang="fr-FR" sz="2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5" name="AutoShape 4" descr="BIG DATA et biodiversité"/>
          <p:cNvSpPr>
            <a:spLocks noChangeAspect="1" noChangeArrowheads="1"/>
          </p:cNvSpPr>
          <p:nvPr/>
        </p:nvSpPr>
        <p:spPr bwMode="auto">
          <a:xfrm>
            <a:off x="155574" y="3203171"/>
            <a:ext cx="2112741" cy="211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4" y="1572926"/>
            <a:ext cx="9732934" cy="4067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46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525631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Leur rôle dans l’architecture </a:t>
            </a:r>
            <a:r>
              <a:rPr lang="fr-FR" sz="2800" dirty="0" err="1"/>
              <a:t>Big</a:t>
            </a:r>
            <a:r>
              <a:rPr lang="fr-FR" sz="2800" dirty="0"/>
              <a:t> Data 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549830" y="1552071"/>
            <a:ext cx="590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 smtClean="0"/>
              <a:t>Spark</a:t>
            </a:r>
            <a:r>
              <a:rPr lang="fr-FR" u="sng" dirty="0" smtClean="0"/>
              <a:t> :</a:t>
            </a:r>
            <a:endParaRPr lang="fr-FR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68" y="2148369"/>
            <a:ext cx="5918738" cy="283149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1359" y="2640785"/>
            <a:ext cx="4262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Driver : Répartition des tâches des différents </a:t>
            </a:r>
            <a:r>
              <a:rPr lang="fr-FR" dirty="0" err="1" smtClean="0"/>
              <a:t>Executor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Cluster Manager : Instanciation des différents </a:t>
            </a:r>
            <a:r>
              <a:rPr lang="fr-FR" dirty="0" err="1" smtClean="0"/>
              <a:t>Workers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Worker</a:t>
            </a:r>
            <a:r>
              <a:rPr lang="fr-FR" dirty="0" smtClean="0"/>
              <a:t> : Un </a:t>
            </a:r>
            <a:r>
              <a:rPr lang="fr-FR" dirty="0" err="1" smtClean="0"/>
              <a:t>Worker</a:t>
            </a:r>
            <a:r>
              <a:rPr lang="fr-FR" dirty="0" smtClean="0"/>
              <a:t> instancie un   </a:t>
            </a:r>
            <a:r>
              <a:rPr lang="fr-FR" dirty="0" err="1" smtClean="0"/>
              <a:t>Executor</a:t>
            </a:r>
            <a:r>
              <a:rPr lang="fr-FR" dirty="0" smtClean="0"/>
              <a:t> qui lui sera chargé d’une tâche de calcul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65" y="1492503"/>
            <a:ext cx="1770609" cy="91935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72" y="5176052"/>
            <a:ext cx="1968758" cy="11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734896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Leur rôle dans l’architecture </a:t>
            </a:r>
            <a:r>
              <a:rPr lang="fr-FR" sz="2800" dirty="0" err="1" smtClean="0"/>
              <a:t>Big</a:t>
            </a:r>
            <a:r>
              <a:rPr lang="fr-FR" sz="2800" dirty="0" smtClean="0"/>
              <a:t> Data :</a:t>
            </a:r>
            <a:endParaRPr lang="fr-FR" sz="2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456842" y="1721048"/>
            <a:ext cx="3735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Modules d’AWS :</a:t>
            </a:r>
          </a:p>
          <a:p>
            <a:endParaRPr lang="fr-FR" dirty="0"/>
          </a:p>
          <a:p>
            <a:r>
              <a:rPr lang="fr-FR" dirty="0" smtClean="0"/>
              <a:t>S3 : Stockage des données</a:t>
            </a:r>
          </a:p>
          <a:p>
            <a:endParaRPr lang="fr-FR" dirty="0"/>
          </a:p>
          <a:p>
            <a:r>
              <a:rPr lang="fr-FR" dirty="0" smtClean="0"/>
              <a:t>IAM : Gestion des utilisateurs et des droits afférents</a:t>
            </a:r>
          </a:p>
          <a:p>
            <a:endParaRPr lang="fr-FR" dirty="0"/>
          </a:p>
          <a:p>
            <a:r>
              <a:rPr lang="fr-FR" dirty="0" smtClean="0"/>
              <a:t>EMR : Création du cluster pour utiliser </a:t>
            </a:r>
            <a:r>
              <a:rPr lang="fr-FR" dirty="0" err="1" smtClean="0"/>
              <a:t>PySpark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EC2 : Instanciation des serveurs virtuels.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21" y="1662192"/>
            <a:ext cx="1877712" cy="14064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926" y="1662192"/>
            <a:ext cx="1559787" cy="14589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421" y="3948931"/>
            <a:ext cx="2418866" cy="11214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056" y="3713428"/>
            <a:ext cx="2130226" cy="13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1359" y="649466"/>
            <a:ext cx="8122675" cy="67563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La démarche mise en œuvre </a:t>
            </a:r>
            <a:r>
              <a:rPr lang="fr-FR" sz="2800" dirty="0"/>
              <a:t>: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1" y="-1"/>
            <a:ext cx="9531927" cy="58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u="sng" dirty="0" smtClean="0"/>
              <a:t>Déployez un modèle dans le cloud</a:t>
            </a:r>
            <a:endParaRPr lang="fr-FR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711359" y="1387343"/>
            <a:ext cx="483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Upload des données sur le S3 d’AWS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25" y="2312888"/>
            <a:ext cx="7253207" cy="30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39871</TotalTime>
  <Words>635</Words>
  <Application>Microsoft Office PowerPoint</Application>
  <PresentationFormat>Grand écran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Déployez un modèle dans le cloud </vt:lpstr>
      <vt:lpstr>Contexte :</vt:lpstr>
      <vt:lpstr>Présentation PowerPoint</vt:lpstr>
      <vt:lpstr>Présentation du jeu de données :</vt:lpstr>
      <vt:lpstr>Les différentes brisques d’architecture :</vt:lpstr>
      <vt:lpstr>Les différentes brisques d’architecture :</vt:lpstr>
      <vt:lpstr>Leur rôle dans l’architecture Big Data :</vt:lpstr>
      <vt:lpstr>Leur rôle dans l’architecture Big Data :</vt:lpstr>
      <vt:lpstr>La démarche mise en œuvre :</vt:lpstr>
      <vt:lpstr>La démarche mise en œuvre :</vt:lpstr>
      <vt:lpstr>La démarche mise en œuvre :</vt:lpstr>
      <vt:lpstr>La démarche mise en œuvre :</vt:lpstr>
      <vt:lpstr>La démarche mise en œuvre :</vt:lpstr>
      <vt:lpstr>La chaine de traitement PySpark :</vt:lpstr>
      <vt:lpstr>La chaine de traitement PySpark :</vt:lpstr>
      <vt:lpstr>Le respect du volet RGPD :</vt:lpstr>
      <vt:lpstr>PCA :</vt:lpstr>
      <vt:lpstr>Conclusion :</vt:lpstr>
      <vt:lpstr>Moment d’échanges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</dc:title>
  <dc:creator>Bastien</dc:creator>
  <cp:lastModifiedBy>Bastien</cp:lastModifiedBy>
  <cp:revision>447</cp:revision>
  <dcterms:created xsi:type="dcterms:W3CDTF">2022-09-28T17:57:33Z</dcterms:created>
  <dcterms:modified xsi:type="dcterms:W3CDTF">2023-08-04T10:58:25Z</dcterms:modified>
</cp:coreProperties>
</file>