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sldIdLst>
    <p:sldId id="256" r:id="rId2"/>
    <p:sldId id="257" r:id="rId3"/>
    <p:sldId id="264"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35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C4C0E1-C8DB-4091-A751-2C97BE7208DE}" type="datetimeFigureOut">
              <a:rPr lang="en-IN" smtClean="0"/>
              <a:t>29-12-2020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870E57-E017-4B29-808A-5A3D0F48C39C}" type="slidenum">
              <a:rPr lang="en-IN" smtClean="0"/>
              <a:t>‹#›</a:t>
            </a:fld>
            <a:endParaRPr lang="en-IN"/>
          </a:p>
        </p:txBody>
      </p:sp>
    </p:spTree>
    <p:extLst>
      <p:ext uri="{BB962C8B-B14F-4D97-AF65-F5344CB8AC3E}">
        <p14:creationId xmlns:p14="http://schemas.microsoft.com/office/powerpoint/2010/main" val="3120226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C4C0E1-C8DB-4091-A751-2C97BE7208DE}" type="datetimeFigureOut">
              <a:rPr lang="en-IN" smtClean="0"/>
              <a:t>29-12-2020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870E57-E017-4B29-808A-5A3D0F48C39C}" type="slidenum">
              <a:rPr lang="en-IN" smtClean="0"/>
              <a:t>‹#›</a:t>
            </a:fld>
            <a:endParaRPr lang="en-IN"/>
          </a:p>
        </p:txBody>
      </p:sp>
    </p:spTree>
    <p:extLst>
      <p:ext uri="{BB962C8B-B14F-4D97-AF65-F5344CB8AC3E}">
        <p14:creationId xmlns:p14="http://schemas.microsoft.com/office/powerpoint/2010/main" val="2083519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C4C0E1-C8DB-4091-A751-2C97BE7208DE}" type="datetimeFigureOut">
              <a:rPr lang="en-IN" smtClean="0"/>
              <a:t>29-12-2020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870E57-E017-4B29-808A-5A3D0F48C39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85719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C4C0E1-C8DB-4091-A751-2C97BE7208DE}" type="datetimeFigureOut">
              <a:rPr lang="en-IN" smtClean="0"/>
              <a:t>29-12-2020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870E57-E017-4B29-808A-5A3D0F48C39C}" type="slidenum">
              <a:rPr lang="en-IN" smtClean="0"/>
              <a:t>‹#›</a:t>
            </a:fld>
            <a:endParaRPr lang="en-IN"/>
          </a:p>
        </p:txBody>
      </p:sp>
    </p:spTree>
    <p:extLst>
      <p:ext uri="{BB962C8B-B14F-4D97-AF65-F5344CB8AC3E}">
        <p14:creationId xmlns:p14="http://schemas.microsoft.com/office/powerpoint/2010/main" val="2441327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C4C0E1-C8DB-4091-A751-2C97BE7208DE}" type="datetimeFigureOut">
              <a:rPr lang="en-IN" smtClean="0"/>
              <a:t>29-12-2020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870E57-E017-4B29-808A-5A3D0F48C39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52684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C4C0E1-C8DB-4091-A751-2C97BE7208DE}" type="datetimeFigureOut">
              <a:rPr lang="en-IN" smtClean="0"/>
              <a:t>29-12-2020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870E57-E017-4B29-808A-5A3D0F48C39C}" type="slidenum">
              <a:rPr lang="en-IN" smtClean="0"/>
              <a:t>‹#›</a:t>
            </a:fld>
            <a:endParaRPr lang="en-IN"/>
          </a:p>
        </p:txBody>
      </p:sp>
    </p:spTree>
    <p:extLst>
      <p:ext uri="{BB962C8B-B14F-4D97-AF65-F5344CB8AC3E}">
        <p14:creationId xmlns:p14="http://schemas.microsoft.com/office/powerpoint/2010/main" val="3324069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4C0E1-C8DB-4091-A751-2C97BE7208DE}" type="datetimeFigureOut">
              <a:rPr lang="en-IN" smtClean="0"/>
              <a:t>29-12-2020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870E57-E017-4B29-808A-5A3D0F48C39C}" type="slidenum">
              <a:rPr lang="en-IN" smtClean="0"/>
              <a:t>‹#›</a:t>
            </a:fld>
            <a:endParaRPr lang="en-IN"/>
          </a:p>
        </p:txBody>
      </p:sp>
    </p:spTree>
    <p:extLst>
      <p:ext uri="{BB962C8B-B14F-4D97-AF65-F5344CB8AC3E}">
        <p14:creationId xmlns:p14="http://schemas.microsoft.com/office/powerpoint/2010/main" val="1709441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4C0E1-C8DB-4091-A751-2C97BE7208DE}" type="datetimeFigureOut">
              <a:rPr lang="en-IN" smtClean="0"/>
              <a:t>29-12-2020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870E57-E017-4B29-808A-5A3D0F48C39C}" type="slidenum">
              <a:rPr lang="en-IN" smtClean="0"/>
              <a:t>‹#›</a:t>
            </a:fld>
            <a:endParaRPr lang="en-IN"/>
          </a:p>
        </p:txBody>
      </p:sp>
    </p:spTree>
    <p:extLst>
      <p:ext uri="{BB962C8B-B14F-4D97-AF65-F5344CB8AC3E}">
        <p14:creationId xmlns:p14="http://schemas.microsoft.com/office/powerpoint/2010/main" val="319315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4C0E1-C8DB-4091-A751-2C97BE7208DE}" type="datetimeFigureOut">
              <a:rPr lang="en-IN" smtClean="0"/>
              <a:t>29-12-2020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870E57-E017-4B29-808A-5A3D0F48C39C}" type="slidenum">
              <a:rPr lang="en-IN" smtClean="0"/>
              <a:t>‹#›</a:t>
            </a:fld>
            <a:endParaRPr lang="en-IN"/>
          </a:p>
        </p:txBody>
      </p:sp>
    </p:spTree>
    <p:extLst>
      <p:ext uri="{BB962C8B-B14F-4D97-AF65-F5344CB8AC3E}">
        <p14:creationId xmlns:p14="http://schemas.microsoft.com/office/powerpoint/2010/main" val="4092478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C4C0E1-C8DB-4091-A751-2C97BE7208DE}" type="datetimeFigureOut">
              <a:rPr lang="en-IN" smtClean="0"/>
              <a:t>29-12-2020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870E57-E017-4B29-808A-5A3D0F48C39C}" type="slidenum">
              <a:rPr lang="en-IN" smtClean="0"/>
              <a:t>‹#›</a:t>
            </a:fld>
            <a:endParaRPr lang="en-IN"/>
          </a:p>
        </p:txBody>
      </p:sp>
    </p:spTree>
    <p:extLst>
      <p:ext uri="{BB962C8B-B14F-4D97-AF65-F5344CB8AC3E}">
        <p14:creationId xmlns:p14="http://schemas.microsoft.com/office/powerpoint/2010/main" val="59902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C4C0E1-C8DB-4091-A751-2C97BE7208DE}" type="datetimeFigureOut">
              <a:rPr lang="en-IN" smtClean="0"/>
              <a:t>29-12-2020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870E57-E017-4B29-808A-5A3D0F48C39C}" type="slidenum">
              <a:rPr lang="en-IN" smtClean="0"/>
              <a:t>‹#›</a:t>
            </a:fld>
            <a:endParaRPr lang="en-IN"/>
          </a:p>
        </p:txBody>
      </p:sp>
    </p:spTree>
    <p:extLst>
      <p:ext uri="{BB962C8B-B14F-4D97-AF65-F5344CB8AC3E}">
        <p14:creationId xmlns:p14="http://schemas.microsoft.com/office/powerpoint/2010/main" val="1865407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C4C0E1-C8DB-4091-A751-2C97BE7208DE}" type="datetimeFigureOut">
              <a:rPr lang="en-IN" smtClean="0"/>
              <a:t>29-12-2020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870E57-E017-4B29-808A-5A3D0F48C39C}" type="slidenum">
              <a:rPr lang="en-IN" smtClean="0"/>
              <a:t>‹#›</a:t>
            </a:fld>
            <a:endParaRPr lang="en-IN"/>
          </a:p>
        </p:txBody>
      </p:sp>
    </p:spTree>
    <p:extLst>
      <p:ext uri="{BB962C8B-B14F-4D97-AF65-F5344CB8AC3E}">
        <p14:creationId xmlns:p14="http://schemas.microsoft.com/office/powerpoint/2010/main" val="957485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C4C0E1-C8DB-4091-A751-2C97BE7208DE}" type="datetimeFigureOut">
              <a:rPr lang="en-IN" smtClean="0"/>
              <a:t>29-12-2020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870E57-E017-4B29-808A-5A3D0F48C39C}" type="slidenum">
              <a:rPr lang="en-IN" smtClean="0"/>
              <a:t>‹#›</a:t>
            </a:fld>
            <a:endParaRPr lang="en-IN"/>
          </a:p>
        </p:txBody>
      </p:sp>
    </p:spTree>
    <p:extLst>
      <p:ext uri="{BB962C8B-B14F-4D97-AF65-F5344CB8AC3E}">
        <p14:creationId xmlns:p14="http://schemas.microsoft.com/office/powerpoint/2010/main" val="3212905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4C0E1-C8DB-4091-A751-2C97BE7208DE}" type="datetimeFigureOut">
              <a:rPr lang="en-IN" smtClean="0"/>
              <a:t>29-12-2020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A870E57-E017-4B29-808A-5A3D0F48C39C}" type="slidenum">
              <a:rPr lang="en-IN" smtClean="0"/>
              <a:t>‹#›</a:t>
            </a:fld>
            <a:endParaRPr lang="en-IN"/>
          </a:p>
        </p:txBody>
      </p:sp>
    </p:spTree>
    <p:extLst>
      <p:ext uri="{BB962C8B-B14F-4D97-AF65-F5344CB8AC3E}">
        <p14:creationId xmlns:p14="http://schemas.microsoft.com/office/powerpoint/2010/main" val="2325727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C4C0E1-C8DB-4091-A751-2C97BE7208DE}" type="datetimeFigureOut">
              <a:rPr lang="en-IN" smtClean="0"/>
              <a:t>29-12-2020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870E57-E017-4B29-808A-5A3D0F48C39C}" type="slidenum">
              <a:rPr lang="en-IN" smtClean="0"/>
              <a:t>‹#›</a:t>
            </a:fld>
            <a:endParaRPr lang="en-IN"/>
          </a:p>
        </p:txBody>
      </p:sp>
    </p:spTree>
    <p:extLst>
      <p:ext uri="{BB962C8B-B14F-4D97-AF65-F5344CB8AC3E}">
        <p14:creationId xmlns:p14="http://schemas.microsoft.com/office/powerpoint/2010/main" val="4263586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C4C0E1-C8DB-4091-A751-2C97BE7208DE}" type="datetimeFigureOut">
              <a:rPr lang="en-IN" smtClean="0"/>
              <a:t>29-12-2020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870E57-E017-4B29-808A-5A3D0F48C39C}" type="slidenum">
              <a:rPr lang="en-IN" smtClean="0"/>
              <a:t>‹#›</a:t>
            </a:fld>
            <a:endParaRPr lang="en-IN"/>
          </a:p>
        </p:txBody>
      </p:sp>
    </p:spTree>
    <p:extLst>
      <p:ext uri="{BB962C8B-B14F-4D97-AF65-F5344CB8AC3E}">
        <p14:creationId xmlns:p14="http://schemas.microsoft.com/office/powerpoint/2010/main" val="2382544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1C4C0E1-C8DB-4091-A751-2C97BE7208DE}" type="datetimeFigureOut">
              <a:rPr lang="en-IN" smtClean="0"/>
              <a:t>29-12-2020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A870E57-E017-4B29-808A-5A3D0F48C39C}" type="slidenum">
              <a:rPr lang="en-IN" smtClean="0"/>
              <a:t>‹#›</a:t>
            </a:fld>
            <a:endParaRPr lang="en-IN"/>
          </a:p>
        </p:txBody>
      </p:sp>
    </p:spTree>
    <p:extLst>
      <p:ext uri="{BB962C8B-B14F-4D97-AF65-F5344CB8AC3E}">
        <p14:creationId xmlns:p14="http://schemas.microsoft.com/office/powerpoint/2010/main" val="2128193348"/>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5943"/>
            <a:ext cx="9144000" cy="2118049"/>
          </a:xfrm>
        </p:spPr>
        <p:txBody>
          <a:bodyPr>
            <a:normAutofit/>
          </a:bodyPr>
          <a:lstStyle/>
          <a:p>
            <a:pPr algn="ctr"/>
            <a:r>
              <a:rPr lang="en-IN" sz="5400" dirty="0">
                <a:solidFill>
                  <a:schemeClr val="accent1">
                    <a:lumMod val="50000"/>
                  </a:schemeClr>
                </a:solidFill>
                <a:latin typeface="Algerian" panose="04020705040A02060702" pitchFamily="82" charset="0"/>
              </a:rPr>
              <a:t>GREATER NOIDA INSTITUTE OF TECHNOLOGY </a:t>
            </a:r>
          </a:p>
        </p:txBody>
      </p:sp>
      <p:sp>
        <p:nvSpPr>
          <p:cNvPr id="3" name="Subtitle 2"/>
          <p:cNvSpPr>
            <a:spLocks noGrp="1"/>
          </p:cNvSpPr>
          <p:nvPr>
            <p:ph type="subTitle" idx="1"/>
          </p:nvPr>
        </p:nvSpPr>
        <p:spPr>
          <a:xfrm>
            <a:off x="1524000" y="4727120"/>
            <a:ext cx="9144000" cy="1543050"/>
          </a:xfrm>
        </p:spPr>
        <p:txBody>
          <a:bodyPr>
            <a:normAutofit/>
          </a:bodyPr>
          <a:lstStyle/>
          <a:p>
            <a:endParaRPr lang="en-IN" sz="3600" dirty="0">
              <a:solidFill>
                <a:srgbClr val="FF0000"/>
              </a:solidFill>
              <a:latin typeface="Algerian" panose="04020705040A02060702" pitchFamily="82" charset="0"/>
            </a:endParaRPr>
          </a:p>
          <a:p>
            <a:pPr algn="ctr"/>
            <a:r>
              <a:rPr lang="en-IN" sz="3600" dirty="0" err="1" smtClean="0">
                <a:solidFill>
                  <a:schemeClr val="accent1">
                    <a:lumMod val="75000"/>
                  </a:schemeClr>
                </a:solidFill>
                <a:latin typeface="Algerian" panose="04020705040A02060702" pitchFamily="82" charset="0"/>
              </a:rPr>
              <a:t>gniot</a:t>
            </a:r>
            <a:r>
              <a:rPr lang="en-IN" sz="3600" dirty="0" smtClean="0">
                <a:solidFill>
                  <a:schemeClr val="accent1">
                    <a:lumMod val="75000"/>
                  </a:schemeClr>
                </a:solidFill>
                <a:latin typeface="Algerian" panose="04020705040A02060702" pitchFamily="82" charset="0"/>
              </a:rPr>
              <a:t> </a:t>
            </a:r>
            <a:r>
              <a:rPr lang="en-IN" sz="3600" dirty="0">
                <a:solidFill>
                  <a:schemeClr val="accent1">
                    <a:lumMod val="75000"/>
                  </a:schemeClr>
                </a:solidFill>
                <a:latin typeface="Algerian" panose="04020705040A02060702" pitchFamily="82" charset="0"/>
              </a:rPr>
              <a:t>HACKATHON 2020</a:t>
            </a:r>
          </a:p>
        </p:txBody>
      </p:sp>
      <p:pic>
        <p:nvPicPr>
          <p:cNvPr id="1026" name="Picture 2">
            <a:extLst>
              <a:ext uri="{FF2B5EF4-FFF2-40B4-BE49-F238E27FC236}">
                <a16:creationId xmlns="" xmlns:a16="http://schemas.microsoft.com/office/drawing/2014/main" id="{54805CEE-D5B9-46C4-8466-7592550955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6175" y="2657475"/>
            <a:ext cx="4819650"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572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3729"/>
            <a:ext cx="10515600" cy="5983234"/>
          </a:xfrm>
        </p:spPr>
        <p:txBody>
          <a:bodyPr>
            <a:normAutofit/>
          </a:bodyPr>
          <a:lstStyle/>
          <a:p>
            <a:pPr marL="0" indent="0" algn="ctr">
              <a:buNone/>
            </a:pPr>
            <a:r>
              <a:rPr lang="en-IN" dirty="0"/>
              <a:t> </a:t>
            </a:r>
            <a:r>
              <a:rPr lang="en-IN" sz="3200" dirty="0">
                <a:solidFill>
                  <a:schemeClr val="accent1">
                    <a:lumMod val="50000"/>
                  </a:schemeClr>
                </a:solidFill>
                <a:latin typeface="Algerian" panose="04020705040A02060702" pitchFamily="82" charset="0"/>
              </a:rPr>
              <a:t>Ministry/ Organization Name </a:t>
            </a:r>
          </a:p>
          <a:p>
            <a:pPr marL="0" indent="0" algn="ctr">
              <a:buNone/>
            </a:pPr>
            <a:r>
              <a:rPr lang="en-IN" dirty="0">
                <a:solidFill>
                  <a:schemeClr val="accent1">
                    <a:lumMod val="75000"/>
                  </a:schemeClr>
                </a:solidFill>
                <a:latin typeface="Algerian" panose="04020705040A02060702" pitchFamily="82" charset="0"/>
              </a:rPr>
              <a:t> </a:t>
            </a:r>
            <a:r>
              <a:rPr lang="en-IN" sz="2400" dirty="0">
                <a:solidFill>
                  <a:schemeClr val="accent1">
                    <a:lumMod val="75000"/>
                  </a:schemeClr>
                </a:solidFill>
                <a:latin typeface="Algerian" panose="04020705040A02060702" pitchFamily="82" charset="0"/>
              </a:rPr>
              <a:t>Ministry of Rural Development</a:t>
            </a:r>
          </a:p>
          <a:p>
            <a:pPr marL="0" indent="0">
              <a:buNone/>
            </a:pPr>
            <a:endParaRPr lang="en-IN" dirty="0">
              <a:latin typeface="Algerian" panose="04020705040A02060702" pitchFamily="82" charset="0"/>
            </a:endParaRPr>
          </a:p>
          <a:p>
            <a:pPr marL="0" indent="0" algn="ctr">
              <a:buNone/>
            </a:pPr>
            <a:r>
              <a:rPr lang="en-IN" sz="3200" dirty="0">
                <a:solidFill>
                  <a:schemeClr val="accent1">
                    <a:lumMod val="50000"/>
                  </a:schemeClr>
                </a:solidFill>
                <a:latin typeface="Algerian" panose="04020705040A02060702" pitchFamily="82" charset="0"/>
              </a:rPr>
              <a:t>Problem Statement  </a:t>
            </a:r>
          </a:p>
          <a:p>
            <a:pPr marL="0" indent="0" algn="ctr">
              <a:buNone/>
            </a:pPr>
            <a:r>
              <a:rPr lang="en-IN" sz="2400" dirty="0">
                <a:solidFill>
                  <a:schemeClr val="accent1">
                    <a:lumMod val="75000"/>
                  </a:schemeClr>
                </a:solidFill>
                <a:latin typeface="Algerian" panose="04020705040A02060702" pitchFamily="82" charset="0"/>
              </a:rPr>
              <a:t>Intelligent attendance solution for MGNREGA workers </a:t>
            </a:r>
          </a:p>
          <a:p>
            <a:pPr marL="0" indent="0">
              <a:buNone/>
            </a:pPr>
            <a:endParaRPr lang="en-IN" b="1" dirty="0">
              <a:latin typeface="Algerian" panose="04020705040A02060702" pitchFamily="82" charset="0"/>
            </a:endParaRPr>
          </a:p>
          <a:p>
            <a:pPr marL="0" indent="0" algn="ctr">
              <a:buNone/>
            </a:pPr>
            <a:r>
              <a:rPr lang="en-IN" sz="3200" dirty="0">
                <a:solidFill>
                  <a:schemeClr val="accent1">
                    <a:lumMod val="50000"/>
                  </a:schemeClr>
                </a:solidFill>
                <a:latin typeface="Algerian" panose="04020705040A02060702" pitchFamily="82" charset="0"/>
              </a:rPr>
              <a:t>Team Name </a:t>
            </a:r>
          </a:p>
          <a:p>
            <a:pPr marL="0" indent="0" algn="ctr">
              <a:buNone/>
            </a:pPr>
            <a:r>
              <a:rPr lang="en-IN" dirty="0">
                <a:solidFill>
                  <a:schemeClr val="accent1">
                    <a:lumMod val="75000"/>
                  </a:schemeClr>
                </a:solidFill>
                <a:latin typeface="Algerian" panose="04020705040A02060702" pitchFamily="82" charset="0"/>
              </a:rPr>
              <a:t> </a:t>
            </a:r>
            <a:r>
              <a:rPr lang="en-IN" sz="2400" dirty="0">
                <a:solidFill>
                  <a:schemeClr val="accent1">
                    <a:lumMod val="75000"/>
                  </a:schemeClr>
                </a:solidFill>
                <a:latin typeface="Algerian" panose="04020705040A02060702" pitchFamily="82" charset="0"/>
              </a:rPr>
              <a:t>BACK BENCHERS</a:t>
            </a:r>
          </a:p>
          <a:p>
            <a:pPr marL="0" indent="0">
              <a:buNone/>
            </a:pPr>
            <a:endParaRPr lang="en-IN" dirty="0">
              <a:solidFill>
                <a:schemeClr val="accent1">
                  <a:lumMod val="75000"/>
                </a:schemeClr>
              </a:solidFill>
              <a:latin typeface="Algerian" panose="04020705040A02060702" pitchFamily="82" charset="0"/>
            </a:endParaRPr>
          </a:p>
          <a:p>
            <a:pPr marL="0" indent="0" algn="ctr">
              <a:buNone/>
            </a:pPr>
            <a:r>
              <a:rPr lang="en-IN" sz="3200" dirty="0">
                <a:solidFill>
                  <a:schemeClr val="accent1">
                    <a:lumMod val="50000"/>
                  </a:schemeClr>
                </a:solidFill>
                <a:latin typeface="Algerian" panose="04020705040A02060702" pitchFamily="82" charset="0"/>
              </a:rPr>
              <a:t>Team Leader Name/Roll No. </a:t>
            </a:r>
          </a:p>
          <a:p>
            <a:pPr marL="0" indent="0" algn="ctr">
              <a:buNone/>
            </a:pPr>
            <a:r>
              <a:rPr lang="en-IN" sz="2400" dirty="0">
                <a:solidFill>
                  <a:schemeClr val="accent1">
                    <a:lumMod val="75000"/>
                  </a:schemeClr>
                </a:solidFill>
                <a:latin typeface="Algerian" panose="04020705040A02060702" pitchFamily="82" charset="0"/>
              </a:rPr>
              <a:t>BHANU BELWAL  </a:t>
            </a:r>
            <a:r>
              <a:rPr lang="en-IN" sz="2400" dirty="0" smtClean="0">
                <a:solidFill>
                  <a:schemeClr val="accent1">
                    <a:lumMod val="75000"/>
                  </a:schemeClr>
                </a:solidFill>
                <a:latin typeface="Algerian" panose="04020705040A02060702" pitchFamily="82" charset="0"/>
              </a:rPr>
              <a:t>1813210046</a:t>
            </a:r>
            <a:endParaRPr lang="en-IN" sz="2400" b="1" dirty="0">
              <a:solidFill>
                <a:schemeClr val="accent1">
                  <a:lumMod val="75000"/>
                </a:schemeClr>
              </a:solidFill>
              <a:latin typeface="Algerian" panose="04020705040A02060702" pitchFamily="82" charset="0"/>
            </a:endParaRPr>
          </a:p>
        </p:txBody>
      </p:sp>
    </p:spTree>
    <p:extLst>
      <p:ext uri="{BB962C8B-B14F-4D97-AF65-F5344CB8AC3E}">
        <p14:creationId xmlns:p14="http://schemas.microsoft.com/office/powerpoint/2010/main" val="375378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DDEF62-32DE-40AD-AE31-1C4A6ED94DF7}"/>
              </a:ext>
            </a:extLst>
          </p:cNvPr>
          <p:cNvSpPr>
            <a:spLocks noGrp="1"/>
          </p:cNvSpPr>
          <p:nvPr>
            <p:ph type="ctrTitle"/>
          </p:nvPr>
        </p:nvSpPr>
        <p:spPr>
          <a:xfrm>
            <a:off x="1184988" y="214605"/>
            <a:ext cx="9965093" cy="821094"/>
          </a:xfrm>
        </p:spPr>
        <p:txBody>
          <a:bodyPr/>
          <a:lstStyle/>
          <a:p>
            <a:pPr algn="ctr"/>
            <a:r>
              <a:rPr lang="en-US" sz="4000" dirty="0">
                <a:solidFill>
                  <a:schemeClr val="accent1">
                    <a:lumMod val="50000"/>
                  </a:schemeClr>
                </a:solidFill>
                <a:latin typeface="Algerian" panose="04020705040A02060702" pitchFamily="82" charset="0"/>
              </a:rPr>
              <a:t>Group Members</a:t>
            </a:r>
          </a:p>
        </p:txBody>
      </p:sp>
      <p:sp>
        <p:nvSpPr>
          <p:cNvPr id="3" name="Subtitle 2">
            <a:extLst>
              <a:ext uri="{FF2B5EF4-FFF2-40B4-BE49-F238E27FC236}">
                <a16:creationId xmlns="" xmlns:a16="http://schemas.microsoft.com/office/drawing/2014/main" id="{F2ED1E4D-0CF4-49D9-9FF5-E00B02EF8B25}"/>
              </a:ext>
            </a:extLst>
          </p:cNvPr>
          <p:cNvSpPr>
            <a:spLocks noGrp="1"/>
          </p:cNvSpPr>
          <p:nvPr>
            <p:ph type="subTitle" idx="1"/>
          </p:nvPr>
        </p:nvSpPr>
        <p:spPr>
          <a:xfrm>
            <a:off x="1315616" y="1548883"/>
            <a:ext cx="9834465" cy="4711958"/>
          </a:xfrm>
        </p:spPr>
        <p:txBody>
          <a:bodyPr/>
          <a:lstStyle/>
          <a:p>
            <a:pPr algn="ctr"/>
            <a:r>
              <a:rPr lang="en-US" sz="2400" dirty="0" err="1">
                <a:solidFill>
                  <a:schemeClr val="accent1">
                    <a:lumMod val="75000"/>
                  </a:schemeClr>
                </a:solidFill>
                <a:latin typeface="Algerian" panose="04020705040A02060702" pitchFamily="82" charset="0"/>
              </a:rPr>
              <a:t>Hrithik</a:t>
            </a:r>
            <a:r>
              <a:rPr lang="en-US" sz="2400" dirty="0">
                <a:solidFill>
                  <a:schemeClr val="accent1">
                    <a:lumMod val="75000"/>
                  </a:schemeClr>
                </a:solidFill>
                <a:latin typeface="Algerian" panose="04020705040A02060702" pitchFamily="82" charset="0"/>
              </a:rPr>
              <a:t> </a:t>
            </a:r>
            <a:r>
              <a:rPr lang="en-US" sz="2400" dirty="0" err="1">
                <a:solidFill>
                  <a:schemeClr val="accent1">
                    <a:lumMod val="75000"/>
                  </a:schemeClr>
                </a:solidFill>
                <a:latin typeface="Algerian" panose="04020705040A02060702" pitchFamily="82" charset="0"/>
              </a:rPr>
              <a:t>Koundal</a:t>
            </a:r>
            <a:r>
              <a:rPr lang="en-US" sz="2400" dirty="0">
                <a:solidFill>
                  <a:schemeClr val="accent1">
                    <a:lumMod val="75000"/>
                  </a:schemeClr>
                </a:solidFill>
                <a:latin typeface="Algerian" panose="04020705040A02060702" pitchFamily="82" charset="0"/>
              </a:rPr>
              <a:t>                           </a:t>
            </a:r>
            <a:r>
              <a:rPr lang="en-US" sz="2400" dirty="0">
                <a:solidFill>
                  <a:schemeClr val="accent1">
                    <a:lumMod val="75000"/>
                  </a:schemeClr>
                </a:solidFill>
                <a:latin typeface="Algerian" panose="04020705040A02060702" pitchFamily="82" charset="0"/>
              </a:rPr>
              <a:t>1813210066</a:t>
            </a:r>
          </a:p>
          <a:p>
            <a:pPr algn="ctr"/>
            <a:endParaRPr lang="en-US" sz="2400" dirty="0">
              <a:solidFill>
                <a:schemeClr val="accent1">
                  <a:lumMod val="75000"/>
                </a:schemeClr>
              </a:solidFill>
              <a:latin typeface="Algerian" panose="04020705040A02060702" pitchFamily="82" charset="0"/>
            </a:endParaRPr>
          </a:p>
          <a:p>
            <a:pPr algn="ctr"/>
            <a:r>
              <a:rPr lang="en-US" sz="2400" dirty="0">
                <a:solidFill>
                  <a:schemeClr val="accent1">
                    <a:lumMod val="75000"/>
                  </a:schemeClr>
                </a:solidFill>
                <a:latin typeface="Algerian" panose="04020705040A02060702" pitchFamily="82" charset="0"/>
              </a:rPr>
              <a:t>Azad                                                  1813210043</a:t>
            </a:r>
          </a:p>
          <a:p>
            <a:pPr algn="ctr"/>
            <a:r>
              <a:rPr lang="en-US" sz="2400" dirty="0">
                <a:solidFill>
                  <a:schemeClr val="accent1">
                    <a:lumMod val="75000"/>
                  </a:schemeClr>
                </a:solidFill>
                <a:latin typeface="Algerian" panose="04020705040A02060702" pitchFamily="82" charset="0"/>
              </a:rPr>
              <a:t> </a:t>
            </a:r>
          </a:p>
          <a:p>
            <a:pPr algn="ctr"/>
            <a:r>
              <a:rPr lang="en-US" sz="2400" dirty="0">
                <a:solidFill>
                  <a:schemeClr val="accent1">
                    <a:lumMod val="75000"/>
                  </a:schemeClr>
                </a:solidFill>
                <a:latin typeface="Algerian" panose="04020705040A02060702" pitchFamily="82" charset="0"/>
              </a:rPr>
              <a:t>Aman Kumar                                   1813210020</a:t>
            </a:r>
          </a:p>
          <a:p>
            <a:pPr algn="ctr"/>
            <a:endParaRPr lang="en-US" sz="2400" dirty="0">
              <a:solidFill>
                <a:schemeClr val="accent1">
                  <a:lumMod val="75000"/>
                </a:schemeClr>
              </a:solidFill>
              <a:latin typeface="Algerian" panose="04020705040A02060702" pitchFamily="82" charset="0"/>
            </a:endParaRPr>
          </a:p>
          <a:p>
            <a:pPr algn="ctr"/>
            <a:r>
              <a:rPr lang="en-US" sz="2400" dirty="0" err="1" smtClean="0">
                <a:solidFill>
                  <a:schemeClr val="accent1">
                    <a:lumMod val="75000"/>
                  </a:schemeClr>
                </a:solidFill>
                <a:latin typeface="Algerian" panose="04020705040A02060702" pitchFamily="82" charset="0"/>
              </a:rPr>
              <a:t>Jatin</a:t>
            </a:r>
            <a:r>
              <a:rPr lang="en-US" sz="2400" dirty="0" smtClean="0">
                <a:solidFill>
                  <a:schemeClr val="accent1">
                    <a:lumMod val="75000"/>
                  </a:schemeClr>
                </a:solidFill>
                <a:latin typeface="Algerian" panose="04020705040A02060702" pitchFamily="82" charset="0"/>
              </a:rPr>
              <a:t> </a:t>
            </a:r>
            <a:r>
              <a:rPr lang="en-US" sz="2400" dirty="0">
                <a:solidFill>
                  <a:schemeClr val="accent1">
                    <a:lumMod val="75000"/>
                  </a:schemeClr>
                </a:solidFill>
                <a:latin typeface="Algerian" panose="04020705040A02060702" pitchFamily="82" charset="0"/>
              </a:rPr>
              <a:t>Singh Chauhan                   1813210068</a:t>
            </a:r>
          </a:p>
          <a:p>
            <a:pPr algn="ctr"/>
            <a:endParaRPr lang="en-US" sz="2400" dirty="0">
              <a:solidFill>
                <a:schemeClr val="accent1">
                  <a:lumMod val="75000"/>
                </a:schemeClr>
              </a:solidFill>
              <a:latin typeface="Algerian" panose="04020705040A02060702" pitchFamily="82" charset="0"/>
            </a:endParaRPr>
          </a:p>
          <a:p>
            <a:pPr algn="ctr"/>
            <a:r>
              <a:rPr lang="en-US" sz="2400" dirty="0" smtClean="0">
                <a:solidFill>
                  <a:schemeClr val="accent1">
                    <a:lumMod val="75000"/>
                  </a:schemeClr>
                </a:solidFill>
                <a:latin typeface="Algerian" panose="04020705040A02060702" pitchFamily="82" charset="0"/>
              </a:rPr>
              <a:t> </a:t>
            </a:r>
            <a:r>
              <a:rPr lang="en-US" sz="2400" dirty="0" err="1" smtClean="0">
                <a:solidFill>
                  <a:schemeClr val="accent1">
                    <a:lumMod val="75000"/>
                  </a:schemeClr>
                </a:solidFill>
                <a:latin typeface="Algerian" panose="04020705040A02060702" pitchFamily="82" charset="0"/>
              </a:rPr>
              <a:t>Shivam</a:t>
            </a:r>
            <a:r>
              <a:rPr lang="en-US" sz="2400" dirty="0" smtClean="0">
                <a:solidFill>
                  <a:schemeClr val="accent1">
                    <a:lumMod val="75000"/>
                  </a:schemeClr>
                </a:solidFill>
                <a:latin typeface="Algerian" panose="04020705040A02060702" pitchFamily="82" charset="0"/>
              </a:rPr>
              <a:t> </a:t>
            </a:r>
            <a:r>
              <a:rPr lang="en-US" sz="2400" dirty="0" err="1" smtClean="0">
                <a:solidFill>
                  <a:schemeClr val="accent1">
                    <a:lumMod val="75000"/>
                  </a:schemeClr>
                </a:solidFill>
                <a:latin typeface="Algerian" panose="04020705040A02060702" pitchFamily="82" charset="0"/>
              </a:rPr>
              <a:t>dutt</a:t>
            </a:r>
            <a:r>
              <a:rPr lang="en-US" sz="2400" dirty="0" smtClean="0">
                <a:solidFill>
                  <a:schemeClr val="accent1">
                    <a:lumMod val="75000"/>
                  </a:schemeClr>
                </a:solidFill>
                <a:latin typeface="Algerian" panose="04020705040A02060702" pitchFamily="82" charset="0"/>
              </a:rPr>
              <a:t> </a:t>
            </a:r>
            <a:r>
              <a:rPr lang="en-US" sz="2400" dirty="0">
                <a:solidFill>
                  <a:schemeClr val="accent1">
                    <a:lumMod val="75000"/>
                  </a:schemeClr>
                </a:solidFill>
                <a:latin typeface="Algerian" panose="04020705040A02060702" pitchFamily="82" charset="0"/>
              </a:rPr>
              <a:t>Sharma                   </a:t>
            </a:r>
            <a:r>
              <a:rPr lang="en-US" sz="2400" dirty="0" smtClean="0">
                <a:solidFill>
                  <a:schemeClr val="accent1">
                    <a:lumMod val="75000"/>
                  </a:schemeClr>
                </a:solidFill>
                <a:latin typeface="Algerian" panose="04020705040A02060702" pitchFamily="82" charset="0"/>
              </a:rPr>
              <a:t>1813213081</a:t>
            </a:r>
            <a:endParaRPr lang="en-US" sz="2400" dirty="0">
              <a:solidFill>
                <a:schemeClr val="accent1">
                  <a:lumMod val="75000"/>
                </a:schemeClr>
              </a:solidFill>
              <a:latin typeface="Algerian" panose="04020705040A02060702" pitchFamily="82" charset="0"/>
            </a:endParaRPr>
          </a:p>
          <a:p>
            <a:endParaRPr lang="en-US" dirty="0"/>
          </a:p>
        </p:txBody>
      </p:sp>
    </p:spTree>
    <p:extLst>
      <p:ext uri="{BB962C8B-B14F-4D97-AF65-F5344CB8AC3E}">
        <p14:creationId xmlns:p14="http://schemas.microsoft.com/office/powerpoint/2010/main" val="3839519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6767"/>
          </a:xfrm>
        </p:spPr>
        <p:txBody>
          <a:bodyPr>
            <a:normAutofit fontScale="90000"/>
          </a:bodyPr>
          <a:lstStyle/>
          <a:p>
            <a:pPr algn="ctr"/>
            <a:r>
              <a:rPr lang="en-IN" dirty="0">
                <a:solidFill>
                  <a:schemeClr val="accent1">
                    <a:lumMod val="50000"/>
                  </a:schemeClr>
                </a:solidFill>
                <a:latin typeface="Algerian" panose="04020705040A02060702" pitchFamily="82" charset="0"/>
              </a:rPr>
              <a:t>PROBLEM </a:t>
            </a:r>
          </a:p>
        </p:txBody>
      </p:sp>
      <p:sp>
        <p:nvSpPr>
          <p:cNvPr id="3" name="Content Placeholder 2"/>
          <p:cNvSpPr>
            <a:spLocks noGrp="1"/>
          </p:cNvSpPr>
          <p:nvPr>
            <p:ph idx="1"/>
          </p:nvPr>
        </p:nvSpPr>
        <p:spPr>
          <a:xfrm>
            <a:off x="838200" y="991892"/>
            <a:ext cx="10515600" cy="5649132"/>
          </a:xfrm>
        </p:spPr>
        <p:txBody>
          <a:bodyPr>
            <a:normAutofit lnSpcReduction="10000"/>
          </a:bodyPr>
          <a:lstStyle/>
          <a:p>
            <a:r>
              <a:rPr lang="en-IN" sz="2400" dirty="0">
                <a:latin typeface="Constantia" panose="02030602050306030303" pitchFamily="18" charset="0"/>
              </a:rPr>
              <a:t>We are using biometric attendance System for the attendance of employees in companies and also in some colleges for students in which we waste our time.</a:t>
            </a:r>
          </a:p>
          <a:p>
            <a:r>
              <a:rPr lang="en-US" sz="2400" dirty="0">
                <a:latin typeface="Constantia" panose="02030602050306030303" pitchFamily="18" charset="0"/>
              </a:rPr>
              <a:t>Biometric attendance machines have two types of errors, False Acceptance Rate (FAR) and False Rejection Rate (FRR). FAR is happens when the device accepts an unauthorized person, </a:t>
            </a:r>
            <a:r>
              <a:rPr lang="en-US" sz="2400" dirty="0" err="1">
                <a:latin typeface="Constantia" panose="02030602050306030303" pitchFamily="18" charset="0"/>
              </a:rPr>
              <a:t>anf</a:t>
            </a:r>
            <a:r>
              <a:rPr lang="en-US" sz="2400" dirty="0">
                <a:latin typeface="Constantia" panose="02030602050306030303" pitchFamily="18" charset="0"/>
              </a:rPr>
              <a:t> FRR comes into the picture when authorized person is rejected</a:t>
            </a:r>
            <a:r>
              <a:rPr lang="en-US" sz="3200" dirty="0">
                <a:latin typeface="Constantia" panose="02030602050306030303" pitchFamily="18" charset="0"/>
              </a:rPr>
              <a:t>.</a:t>
            </a:r>
            <a:endParaRPr lang="en-IN" sz="3200" dirty="0">
              <a:latin typeface="Constantia" panose="02030602050306030303" pitchFamily="18" charset="0"/>
            </a:endParaRPr>
          </a:p>
          <a:p>
            <a:r>
              <a:rPr lang="en-US" sz="2400" dirty="0">
                <a:latin typeface="Constantia" panose="02030602050306030303" pitchFamily="18" charset="0"/>
              </a:rPr>
              <a:t>Biometric attendances devices take more time to mark the attendance and causes a long queue of workers in the morning and in the evening.</a:t>
            </a:r>
          </a:p>
          <a:p>
            <a:r>
              <a:rPr lang="en-US" sz="2400" dirty="0">
                <a:latin typeface="Constantia" panose="02030602050306030303" pitchFamily="18" charset="0"/>
              </a:rPr>
              <a:t>Coronavirus </a:t>
            </a:r>
            <a:r>
              <a:rPr lang="en-US" sz="2400" dirty="0" err="1">
                <a:latin typeface="Constantia" panose="02030602050306030303" pitchFamily="18" charset="0"/>
              </a:rPr>
              <a:t>soreads</a:t>
            </a:r>
            <a:r>
              <a:rPr lang="en-US" sz="2400" dirty="0">
                <a:latin typeface="Constantia" panose="02030602050306030303" pitchFamily="18" charset="0"/>
              </a:rPr>
              <a:t> from human touch. If an employee touch the biometric attendance system with coronavirus and touch her surface, she is susceptible to getting infected from coronavirus. Everyone share germs on biometric attendance management system.</a:t>
            </a:r>
          </a:p>
          <a:p>
            <a:r>
              <a:rPr lang="en-US" sz="2400" dirty="0">
                <a:latin typeface="Constantia" panose="02030602050306030303" pitchFamily="18" charset="0"/>
              </a:rPr>
              <a:t>Under extreme cold or extreme heat, the error rate is also very </a:t>
            </a:r>
            <a:r>
              <a:rPr lang="en-US" sz="2400" dirty="0" err="1">
                <a:latin typeface="Constantia" panose="02030602050306030303" pitchFamily="18" charset="0"/>
              </a:rPr>
              <a:t>hight</a:t>
            </a:r>
            <a:r>
              <a:rPr lang="en-US" sz="2400" dirty="0">
                <a:latin typeface="Constantia" panose="02030602050306030303" pitchFamily="18" charset="0"/>
              </a:rPr>
              <a:t>. Thus this pose a challenge for using biometric attendance system.</a:t>
            </a:r>
            <a:endParaRPr lang="en-IN" sz="2400" dirty="0">
              <a:latin typeface="Constantia" panose="02030602050306030303" pitchFamily="18" charset="0"/>
            </a:endParaRPr>
          </a:p>
        </p:txBody>
      </p:sp>
    </p:spTree>
    <p:extLst>
      <p:ext uri="{BB962C8B-B14F-4D97-AF65-F5344CB8AC3E}">
        <p14:creationId xmlns:p14="http://schemas.microsoft.com/office/powerpoint/2010/main" val="3765424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57024"/>
          </a:xfrm>
        </p:spPr>
        <p:txBody>
          <a:bodyPr>
            <a:noAutofit/>
          </a:bodyPr>
          <a:lstStyle/>
          <a:p>
            <a:pPr algn="ctr"/>
            <a:r>
              <a:rPr lang="en-IN" sz="4000" dirty="0">
                <a:solidFill>
                  <a:schemeClr val="accent1">
                    <a:lumMod val="50000"/>
                  </a:schemeClr>
                </a:solidFill>
                <a:latin typeface="Algerian" panose="04020705040A02060702" pitchFamily="82" charset="0"/>
              </a:rPr>
              <a:t>SOLUTION</a:t>
            </a:r>
          </a:p>
        </p:txBody>
      </p:sp>
      <p:sp>
        <p:nvSpPr>
          <p:cNvPr id="3" name="Content Placeholder 2"/>
          <p:cNvSpPr>
            <a:spLocks noGrp="1"/>
          </p:cNvSpPr>
          <p:nvPr>
            <p:ph idx="1"/>
          </p:nvPr>
        </p:nvSpPr>
        <p:spPr>
          <a:xfrm>
            <a:off x="838200" y="922150"/>
            <a:ext cx="10515600" cy="5664630"/>
          </a:xfrm>
        </p:spPr>
        <p:txBody>
          <a:bodyPr>
            <a:normAutofit fontScale="92500" lnSpcReduction="10000"/>
          </a:bodyPr>
          <a:lstStyle/>
          <a:p>
            <a:r>
              <a:rPr lang="en-US" sz="2400" dirty="0">
                <a:latin typeface="Constantia" panose="02030602050306030303" pitchFamily="18" charset="0"/>
              </a:rPr>
              <a:t>In our software, the whole process will be done by a computer, it means the total attendance registration and calculation will be automated and done by the system itself, therefore, saving us the money which would have been otherwise spent on the labor cost to do that</a:t>
            </a:r>
          </a:p>
          <a:p>
            <a:r>
              <a:rPr lang="en-IN" sz="2400" dirty="0">
                <a:latin typeface="Constantia" panose="02030602050306030303" pitchFamily="18" charset="0"/>
              </a:rPr>
              <a:t>Facial recognition technology</a:t>
            </a:r>
            <a:r>
              <a:rPr lang="en-US" sz="2400" dirty="0">
                <a:latin typeface="Constantia" panose="02030602050306030303" pitchFamily="18" charset="0"/>
              </a:rPr>
              <a:t> attendances devices take less time to mark the attendance and avoid long queue of workers in the morning and in the evening. </a:t>
            </a:r>
          </a:p>
          <a:p>
            <a:r>
              <a:rPr lang="en-US" sz="2400" dirty="0">
                <a:latin typeface="Constantia" panose="02030602050306030303" pitchFamily="18" charset="0"/>
              </a:rPr>
              <a:t>The whole world is suffering from COVID19 and it is high time we must give heed to social distancing. Having a safe distance with others has become a necessity nowadays. Times like this can be problematic if you have manual attendance system . It also maintain safe distance from other workers as you can work remotely and still see who all are coming and going.</a:t>
            </a:r>
          </a:p>
          <a:p>
            <a:r>
              <a:rPr lang="en-US" sz="2400" dirty="0">
                <a:latin typeface="Constantia" panose="02030602050306030303" pitchFamily="18" charset="0"/>
              </a:rPr>
              <a:t>The artificial intelligence based attendance system is fully automated, managing the records and keeping a track of day to day activities will become much easier than the manual system. Everything will be done by the system. Our software is  programmed in such a way that it shows the exact time of how many hours or minutes a person worked on his/her desk in the day.</a:t>
            </a:r>
          </a:p>
          <a:p>
            <a:endParaRPr lang="en-IN" sz="2400" dirty="0"/>
          </a:p>
        </p:txBody>
      </p:sp>
    </p:spTree>
    <p:extLst>
      <p:ext uri="{BB962C8B-B14F-4D97-AF65-F5344CB8AC3E}">
        <p14:creationId xmlns:p14="http://schemas.microsoft.com/office/powerpoint/2010/main" val="2002795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70684"/>
          </a:xfrm>
        </p:spPr>
        <p:txBody>
          <a:bodyPr>
            <a:normAutofit/>
          </a:bodyPr>
          <a:lstStyle/>
          <a:p>
            <a:pPr algn="ctr"/>
            <a:r>
              <a:rPr lang="en-IN" sz="4000" dirty="0">
                <a:solidFill>
                  <a:schemeClr val="accent1">
                    <a:lumMod val="50000"/>
                  </a:schemeClr>
                </a:solidFill>
                <a:latin typeface="Algerian" panose="04020705040A02060702" pitchFamily="82" charset="0"/>
              </a:rPr>
              <a:t>WORKING</a:t>
            </a:r>
            <a:r>
              <a:rPr lang="en-IN" dirty="0">
                <a:latin typeface="Algerian" panose="04020705040A02060702" pitchFamily="82" charset="0"/>
              </a:rPr>
              <a:t> </a:t>
            </a:r>
          </a:p>
        </p:txBody>
      </p:sp>
      <p:sp>
        <p:nvSpPr>
          <p:cNvPr id="3" name="Content Placeholder 2"/>
          <p:cNvSpPr>
            <a:spLocks noGrp="1"/>
          </p:cNvSpPr>
          <p:nvPr>
            <p:ph idx="1"/>
          </p:nvPr>
        </p:nvSpPr>
        <p:spPr>
          <a:xfrm>
            <a:off x="783956" y="1425844"/>
            <a:ext cx="10515600" cy="4207790"/>
          </a:xfrm>
        </p:spPr>
        <p:txBody>
          <a:bodyPr>
            <a:normAutofit lnSpcReduction="10000"/>
          </a:bodyPr>
          <a:lstStyle/>
          <a:p>
            <a:r>
              <a:rPr lang="en-US" sz="2400" dirty="0">
                <a:latin typeface="Constantia" panose="02030602050306030303" pitchFamily="18" charset="0"/>
              </a:rPr>
              <a:t>We can place a camera in front of the door which will recognize the employees and save the time of their arrival and departure. With those data we make some simple conditions to determine if they are late or if they left earlier . we save those </a:t>
            </a:r>
            <a:r>
              <a:rPr lang="en-US" sz="2400" dirty="0" err="1">
                <a:latin typeface="Constantia" panose="02030602050306030303" pitchFamily="18" charset="0"/>
              </a:rPr>
              <a:t>informations</a:t>
            </a:r>
            <a:r>
              <a:rPr lang="en-US" sz="2400" dirty="0">
                <a:latin typeface="Constantia" panose="02030602050306030303" pitchFamily="18" charset="0"/>
              </a:rPr>
              <a:t> in an personal database to calculate the total time , an employee has worked and based on this time calculation his salary will be calculated   by the same software . </a:t>
            </a:r>
          </a:p>
          <a:p>
            <a:r>
              <a:rPr lang="en-US" sz="2400" dirty="0">
                <a:latin typeface="Constantia" panose="02030602050306030303" pitchFamily="18" charset="0"/>
              </a:rPr>
              <a:t>As soon as the camera detects a face it will check if the person is in the system and if so, it will retrieve the date, the name of the person and the time it detected him. If this is the first time this employee is detected today, an arrival time will be assigned, once this time is determined, each subsequent detection on the same day will update his departure time.</a:t>
            </a:r>
            <a:endParaRPr lang="en-IN" sz="2400" dirty="0">
              <a:latin typeface="Constantia" panose="02030602050306030303" pitchFamily="18" charset="0"/>
            </a:endParaRPr>
          </a:p>
        </p:txBody>
      </p:sp>
    </p:spTree>
    <p:extLst>
      <p:ext uri="{BB962C8B-B14F-4D97-AF65-F5344CB8AC3E}">
        <p14:creationId xmlns:p14="http://schemas.microsoft.com/office/powerpoint/2010/main" val="1501834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4189"/>
          </a:xfrm>
        </p:spPr>
        <p:txBody>
          <a:bodyPr>
            <a:normAutofit/>
          </a:bodyPr>
          <a:lstStyle/>
          <a:p>
            <a:pPr algn="ctr"/>
            <a:r>
              <a:rPr lang="en-IN" sz="4000" dirty="0">
                <a:solidFill>
                  <a:schemeClr val="accent1">
                    <a:lumMod val="50000"/>
                  </a:schemeClr>
                </a:solidFill>
                <a:latin typeface="Algerian" panose="04020705040A02060702" pitchFamily="82" charset="0"/>
              </a:rPr>
              <a:t>TECHNOLOGY USING </a:t>
            </a:r>
          </a:p>
        </p:txBody>
      </p:sp>
      <p:sp>
        <p:nvSpPr>
          <p:cNvPr id="3" name="Content Placeholder 2"/>
          <p:cNvSpPr>
            <a:spLocks noGrp="1"/>
          </p:cNvSpPr>
          <p:nvPr>
            <p:ph idx="1"/>
          </p:nvPr>
        </p:nvSpPr>
        <p:spPr>
          <a:xfrm>
            <a:off x="838200" y="1548882"/>
            <a:ext cx="10515600" cy="4628081"/>
          </a:xfrm>
        </p:spPr>
        <p:txBody>
          <a:bodyPr/>
          <a:lstStyle/>
          <a:p>
            <a:pPr marL="0" indent="0" algn="ctr">
              <a:buNone/>
            </a:pPr>
            <a:r>
              <a:rPr lang="en-IN" sz="2800" dirty="0">
                <a:solidFill>
                  <a:schemeClr val="accent1">
                    <a:lumMod val="50000"/>
                  </a:schemeClr>
                </a:solidFill>
                <a:latin typeface="Algerian" panose="04020705040A02060702" pitchFamily="82" charset="0"/>
              </a:rPr>
              <a:t>Code Editor </a:t>
            </a:r>
          </a:p>
          <a:p>
            <a:pPr marL="0" indent="0" algn="ctr">
              <a:buNone/>
            </a:pPr>
            <a:r>
              <a:rPr lang="en-IN" sz="2400" dirty="0" err="1">
                <a:solidFill>
                  <a:schemeClr val="accent1">
                    <a:lumMod val="75000"/>
                  </a:schemeClr>
                </a:solidFill>
                <a:latin typeface="Algerian" panose="04020705040A02060702" pitchFamily="82" charset="0"/>
              </a:rPr>
              <a:t>Pycharm</a:t>
            </a:r>
            <a:endParaRPr lang="en-IN" sz="2400" dirty="0">
              <a:solidFill>
                <a:schemeClr val="accent1">
                  <a:lumMod val="75000"/>
                </a:schemeClr>
              </a:solidFill>
              <a:latin typeface="Algerian" panose="04020705040A02060702" pitchFamily="82" charset="0"/>
            </a:endParaRPr>
          </a:p>
          <a:p>
            <a:pPr marL="0" indent="0" algn="ctr">
              <a:buNone/>
            </a:pPr>
            <a:endParaRPr lang="en-IN" dirty="0">
              <a:latin typeface="Constantia" panose="02030602050306030303" pitchFamily="18" charset="0"/>
            </a:endParaRPr>
          </a:p>
          <a:p>
            <a:pPr marL="0" indent="0" algn="ctr">
              <a:buNone/>
            </a:pPr>
            <a:r>
              <a:rPr lang="en-IN" sz="2800" dirty="0">
                <a:solidFill>
                  <a:schemeClr val="accent1">
                    <a:lumMod val="50000"/>
                  </a:schemeClr>
                </a:solidFill>
                <a:latin typeface="Algerian" panose="04020705040A02060702" pitchFamily="82" charset="0"/>
              </a:rPr>
              <a:t>Language</a:t>
            </a:r>
          </a:p>
          <a:p>
            <a:pPr marL="0" indent="0" algn="ctr">
              <a:buNone/>
            </a:pPr>
            <a:r>
              <a:rPr lang="en-IN" sz="2400" dirty="0" err="1" smtClean="0">
                <a:solidFill>
                  <a:schemeClr val="accent1">
                    <a:lumMod val="75000"/>
                  </a:schemeClr>
                </a:solidFill>
                <a:latin typeface="Algerian" panose="04020705040A02060702" pitchFamily="82" charset="0"/>
              </a:rPr>
              <a:t>Python,sql</a:t>
            </a:r>
            <a:endParaRPr lang="en-IN" sz="2400" dirty="0">
              <a:solidFill>
                <a:schemeClr val="accent1">
                  <a:lumMod val="75000"/>
                </a:schemeClr>
              </a:solidFill>
              <a:latin typeface="Algerian" panose="04020705040A02060702" pitchFamily="82" charset="0"/>
            </a:endParaRPr>
          </a:p>
          <a:p>
            <a:pPr marL="0" indent="0" algn="ctr">
              <a:buNone/>
            </a:pPr>
            <a:endParaRPr lang="en-IN" dirty="0">
              <a:solidFill>
                <a:schemeClr val="accent2">
                  <a:lumMod val="50000"/>
                </a:schemeClr>
              </a:solidFill>
            </a:endParaRPr>
          </a:p>
          <a:p>
            <a:pPr marL="0" indent="0" algn="ctr">
              <a:buNone/>
            </a:pPr>
            <a:r>
              <a:rPr lang="en-IN" sz="2800" dirty="0">
                <a:solidFill>
                  <a:schemeClr val="accent1">
                    <a:lumMod val="50000"/>
                  </a:schemeClr>
                </a:solidFill>
                <a:latin typeface="Algerian" panose="04020705040A02060702" pitchFamily="82" charset="0"/>
              </a:rPr>
              <a:t>APIs</a:t>
            </a:r>
          </a:p>
          <a:p>
            <a:pPr marL="0" indent="0" algn="ctr">
              <a:buNone/>
            </a:pPr>
            <a:r>
              <a:rPr lang="en-IN" sz="2400" dirty="0" err="1">
                <a:solidFill>
                  <a:schemeClr val="accent1">
                    <a:lumMod val="75000"/>
                  </a:schemeClr>
                </a:solidFill>
                <a:latin typeface="Algerian" panose="04020705040A02060702" pitchFamily="82" charset="0"/>
              </a:rPr>
              <a:t>face_recognition</a:t>
            </a:r>
            <a:r>
              <a:rPr lang="en-IN" sz="2400" dirty="0">
                <a:solidFill>
                  <a:schemeClr val="accent1">
                    <a:lumMod val="75000"/>
                  </a:schemeClr>
                </a:solidFill>
                <a:latin typeface="Algerian" panose="04020705040A02060702" pitchFamily="82" charset="0"/>
              </a:rPr>
              <a:t> , </a:t>
            </a:r>
            <a:r>
              <a:rPr lang="en-IN" sz="2400" dirty="0" err="1" smtClean="0">
                <a:solidFill>
                  <a:schemeClr val="accent1">
                    <a:lumMod val="75000"/>
                  </a:schemeClr>
                </a:solidFill>
                <a:latin typeface="Algerian" panose="04020705040A02060702" pitchFamily="82" charset="0"/>
              </a:rPr>
              <a:t>opencv</a:t>
            </a:r>
            <a:endParaRPr lang="en-IN" sz="2400" dirty="0">
              <a:solidFill>
                <a:schemeClr val="accent1">
                  <a:lumMod val="75000"/>
                </a:schemeClr>
              </a:solidFill>
              <a:latin typeface="Algerian" panose="04020705040A02060702" pitchFamily="82" charset="0"/>
            </a:endParaRPr>
          </a:p>
        </p:txBody>
      </p:sp>
    </p:spTree>
    <p:extLst>
      <p:ext uri="{BB962C8B-B14F-4D97-AF65-F5344CB8AC3E}">
        <p14:creationId xmlns:p14="http://schemas.microsoft.com/office/powerpoint/2010/main" val="3270687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9708"/>
            <a:ext cx="10515600" cy="5797255"/>
          </a:xfrm>
        </p:spPr>
        <p:txBody>
          <a:bodyPr/>
          <a:lstStyle/>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lgn="ctr">
              <a:buNone/>
            </a:pPr>
            <a:r>
              <a:rPr lang="en-IN" sz="6000" dirty="0">
                <a:solidFill>
                  <a:schemeClr val="accent1">
                    <a:lumMod val="50000"/>
                  </a:schemeClr>
                </a:solidFill>
                <a:latin typeface="Algerian" panose="04020705040A02060702" pitchFamily="82" charset="0"/>
              </a:rPr>
              <a:t>THANK YOU </a:t>
            </a:r>
          </a:p>
        </p:txBody>
      </p:sp>
    </p:spTree>
    <p:extLst>
      <p:ext uri="{BB962C8B-B14F-4D97-AF65-F5344CB8AC3E}">
        <p14:creationId xmlns:p14="http://schemas.microsoft.com/office/powerpoint/2010/main" val="22340627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197</TotalTime>
  <Words>333</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Algerian</vt:lpstr>
      <vt:lpstr>Arial</vt:lpstr>
      <vt:lpstr>Constantia</vt:lpstr>
      <vt:lpstr>Trebuchet MS</vt:lpstr>
      <vt:lpstr>Wingdings 3</vt:lpstr>
      <vt:lpstr>Facet</vt:lpstr>
      <vt:lpstr>GREATER NOIDA INSTITUTE OF TECHNOLOGY </vt:lpstr>
      <vt:lpstr>PowerPoint Presentation</vt:lpstr>
      <vt:lpstr>Group Members</vt:lpstr>
      <vt:lpstr>PROBLEM </vt:lpstr>
      <vt:lpstr>SOLUTION</vt:lpstr>
      <vt:lpstr>WORKING </vt:lpstr>
      <vt:lpstr>TECHNOLOGY USING </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GREATER NOIDA INSTITUTE OF TECHNOLOGY</dc:title>
  <dc:creator>bhanu belwal</dc:creator>
  <cp:lastModifiedBy>bhanu belwal</cp:lastModifiedBy>
  <cp:revision>24</cp:revision>
  <dcterms:created xsi:type="dcterms:W3CDTF">2020-12-28T05:03:35Z</dcterms:created>
  <dcterms:modified xsi:type="dcterms:W3CDTF">2020-12-29T13:57:52Z</dcterms:modified>
</cp:coreProperties>
</file>