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2"/>
  </p:notesMasterIdLst>
  <p:sldIdLst>
    <p:sldId id="256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</p:sldIdLst>
  <p:sldSz cx="9144000" cy="6858000" type="screen4x3"/>
  <p:notesSz cx="6796088" cy="9925050"/>
  <p:defaultTextStyle>
    <a:defPPr>
      <a:defRPr lang="en-US"/>
    </a:defPPr>
    <a:lvl1pPr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4572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9144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3716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18288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F6E"/>
    <a:srgbClr val="FFCC00"/>
    <a:srgbClr val="CCECFF"/>
    <a:srgbClr val="0099FF"/>
    <a:srgbClr val="666699"/>
    <a:srgbClr val="CC0000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84" autoAdjust="0"/>
  </p:normalViewPr>
  <p:slideViewPr>
    <p:cSldViewPr>
      <p:cViewPr varScale="1">
        <p:scale>
          <a:sx n="89" d="100"/>
          <a:sy n="89" d="100"/>
        </p:scale>
        <p:origin x="1286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6797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it-IT" altLang="it-IT" smtClean="0"/>
          </a:p>
        </p:txBody>
      </p:sp>
      <p:sp>
        <p:nvSpPr>
          <p:cNvPr id="13315" name="AutoShape 2"/>
          <p:cNvSpPr>
            <a:spLocks noChangeArrowheads="1"/>
          </p:cNvSpPr>
          <p:nvPr/>
        </p:nvSpPr>
        <p:spPr bwMode="auto">
          <a:xfrm>
            <a:off x="0" y="0"/>
            <a:ext cx="6797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it-IT" altLang="it-IT" smtClean="0"/>
          </a:p>
        </p:txBody>
      </p:sp>
      <p:sp>
        <p:nvSpPr>
          <p:cNvPr id="13316" name="AutoShape 3"/>
          <p:cNvSpPr>
            <a:spLocks noChangeArrowheads="1"/>
          </p:cNvSpPr>
          <p:nvPr/>
        </p:nvSpPr>
        <p:spPr bwMode="auto">
          <a:xfrm>
            <a:off x="0" y="0"/>
            <a:ext cx="6797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it-IT" altLang="it-IT" smtClean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917575" y="744538"/>
            <a:ext cx="4964113" cy="37226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714875"/>
            <a:ext cx="4983162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054773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688975" y="803275"/>
            <a:ext cx="5360988" cy="4021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it-IT" altLang="it-IT" sz="2400">
              <a:solidFill>
                <a:schemeClr val="bg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/>
          </p:nvPr>
        </p:nvSpPr>
        <p:spPr>
          <a:xfrm>
            <a:off x="906463" y="4714875"/>
            <a:ext cx="4984750" cy="44688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64285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2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2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8625" y="76200"/>
            <a:ext cx="2055813" cy="5940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016625" cy="5940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33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4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36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829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16238" y="3860800"/>
            <a:ext cx="2703512" cy="2360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2150" y="3860800"/>
            <a:ext cx="2703513" cy="2360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73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94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07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02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35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/>
            </a:lvl1pPr>
            <a:lvl2pPr>
              <a:defRPr b="0"/>
            </a:lvl2pPr>
            <a:lvl3pPr>
              <a:defRPr b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42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314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57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569913"/>
            <a:ext cx="1951038" cy="5651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513" y="569913"/>
            <a:ext cx="5700712" cy="5651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14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569913"/>
            <a:ext cx="7804150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8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8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035425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7425" y="1066800"/>
            <a:ext cx="4037013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0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5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9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24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91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967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0"/>
            <a:ext cx="24193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AutoShape 3"/>
          <p:cNvSpPr>
            <a:spLocks noChangeArrowheads="1"/>
          </p:cNvSpPr>
          <p:nvPr/>
        </p:nvSpPr>
        <p:spPr bwMode="auto">
          <a:xfrm>
            <a:off x="6738938" y="144463"/>
            <a:ext cx="1328737" cy="244475"/>
          </a:xfrm>
          <a:prstGeom prst="roundRect">
            <a:avLst>
              <a:gd name="adj" fmla="val 64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it-IT" altLang="it-IT" dirty="0" smtClean="0"/>
          </a:p>
          <a:p>
            <a:pPr>
              <a:defRPr/>
            </a:pPr>
            <a:endParaRPr lang="it-IT" altLang="it-IT" dirty="0" smtClean="0"/>
          </a:p>
        </p:txBody>
      </p:sp>
      <p:pic>
        <p:nvPicPr>
          <p:cNvPr id="102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5938838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Click to edit the title text format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0"/>
            <a:ext cx="8224838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Click to edit the outline text format</a:t>
            </a:r>
          </a:p>
          <a:p>
            <a:pPr lvl="1"/>
            <a:r>
              <a:rPr lang="en-US" altLang="it-IT" smtClean="0"/>
              <a:t>Second Outline Level</a:t>
            </a:r>
          </a:p>
          <a:p>
            <a:pPr lvl="2"/>
            <a:r>
              <a:rPr lang="en-US" altLang="it-IT" smtClean="0"/>
              <a:t>Third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3F6E"/>
        </a:buClr>
        <a:buSzPct val="100000"/>
        <a:buFont typeface="Arial" charset="0"/>
        <a:defRPr sz="2800" b="1">
          <a:solidFill>
            <a:srgbClr val="003F6E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3F6E"/>
        </a:buClr>
        <a:buSzPct val="100000"/>
        <a:buFont typeface="Arial" charset="0"/>
        <a:defRPr sz="2800" b="1">
          <a:solidFill>
            <a:srgbClr val="003F6E"/>
          </a:solidFill>
          <a:latin typeface="Arial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3F6E"/>
        </a:buClr>
        <a:buSzPct val="100000"/>
        <a:buFont typeface="Arial" charset="0"/>
        <a:defRPr sz="2800" b="1">
          <a:solidFill>
            <a:srgbClr val="003F6E"/>
          </a:solidFill>
          <a:latin typeface="Arial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3F6E"/>
        </a:buClr>
        <a:buSzPct val="100000"/>
        <a:buFont typeface="Arial" charset="0"/>
        <a:defRPr sz="2800" b="1">
          <a:solidFill>
            <a:srgbClr val="003F6E"/>
          </a:solidFill>
          <a:latin typeface="Arial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3F6E"/>
        </a:buClr>
        <a:buSzPct val="100000"/>
        <a:buFont typeface="Arial" charset="0"/>
        <a:defRPr sz="2800" b="1">
          <a:solidFill>
            <a:srgbClr val="003F6E"/>
          </a:solidFill>
          <a:latin typeface="Arial" charset="0"/>
        </a:defRPr>
      </a:lvl5pPr>
      <a:lvl6pPr marL="4572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3F6E"/>
        </a:buClr>
        <a:buSzPct val="100000"/>
        <a:buFont typeface="Arial" charset="0"/>
        <a:defRPr sz="2200" b="1">
          <a:solidFill>
            <a:srgbClr val="003F6E"/>
          </a:solidFill>
          <a:latin typeface="Arial" charset="0"/>
        </a:defRPr>
      </a:lvl6pPr>
      <a:lvl7pPr marL="9144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3F6E"/>
        </a:buClr>
        <a:buSzPct val="100000"/>
        <a:buFont typeface="Arial" charset="0"/>
        <a:defRPr sz="2200" b="1">
          <a:solidFill>
            <a:srgbClr val="003F6E"/>
          </a:solidFill>
          <a:latin typeface="Arial" charset="0"/>
        </a:defRPr>
      </a:lvl7pPr>
      <a:lvl8pPr marL="1371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3F6E"/>
        </a:buClr>
        <a:buSzPct val="100000"/>
        <a:buFont typeface="Arial" charset="0"/>
        <a:defRPr sz="2200" b="1">
          <a:solidFill>
            <a:srgbClr val="003F6E"/>
          </a:solidFill>
          <a:latin typeface="Arial" charset="0"/>
        </a:defRPr>
      </a:lvl8pPr>
      <a:lvl9pPr marL="18288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3F6E"/>
        </a:buClr>
        <a:buSzPct val="100000"/>
        <a:buFont typeface="Arial" charset="0"/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defRPr sz="2400">
          <a:solidFill>
            <a:srgbClr val="003F6E"/>
          </a:solidFill>
          <a:latin typeface="+mn-lt"/>
          <a:ea typeface="+mn-ea"/>
          <a:cs typeface="+mn-cs"/>
        </a:defRPr>
      </a:lvl1pPr>
      <a:lvl2pPr marL="738188" indent="-280988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4C80"/>
        </a:buClr>
        <a:buSzPct val="85000"/>
        <a:buFont typeface="Wingdings" pitchFamily="2" charset="2"/>
        <a:buChar char=""/>
        <a:defRPr sz="2400">
          <a:solidFill>
            <a:srgbClr val="003F6E"/>
          </a:solidFill>
          <a:latin typeface="+mn-lt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4D82"/>
        </a:buClr>
        <a:buSzPct val="100000"/>
        <a:buFont typeface="Arial" charset="0"/>
        <a:buChar char="•"/>
        <a:defRPr sz="2000">
          <a:solidFill>
            <a:srgbClr val="003F6E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4C80"/>
        </a:buClr>
        <a:buSzPct val="100000"/>
        <a:buFont typeface="Arial" charset="0"/>
        <a:defRPr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4C80"/>
        </a:buClr>
        <a:buSzPct val="100000"/>
        <a:buFont typeface="Minion Web" pitchFamily="16" charset="0"/>
        <a:buChar char="»"/>
        <a:defRPr>
          <a:solidFill>
            <a:srgbClr val="000000"/>
          </a:solidFill>
          <a:latin typeface="+mn-lt"/>
        </a:defRPr>
      </a:lvl5pPr>
      <a:lvl6pPr marL="2514600" indent="-228600" algn="l" defTabSz="457200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4C80"/>
        </a:buClr>
        <a:buSzPct val="100000"/>
        <a:buFont typeface="Minion Web" pitchFamily="16" charset="0"/>
        <a:buChar char="»"/>
        <a:defRPr>
          <a:solidFill>
            <a:srgbClr val="000000"/>
          </a:solidFill>
          <a:latin typeface="+mn-lt"/>
        </a:defRPr>
      </a:lvl6pPr>
      <a:lvl7pPr marL="2971800" indent="-228600" algn="l" defTabSz="457200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4C80"/>
        </a:buClr>
        <a:buSzPct val="100000"/>
        <a:buFont typeface="Minion Web" pitchFamily="16" charset="0"/>
        <a:buChar char="»"/>
        <a:defRPr>
          <a:solidFill>
            <a:srgbClr val="000000"/>
          </a:solidFill>
          <a:latin typeface="+mn-lt"/>
        </a:defRPr>
      </a:lvl7pPr>
      <a:lvl8pPr marL="3429000" indent="-228600" algn="l" defTabSz="457200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4C80"/>
        </a:buClr>
        <a:buSzPct val="100000"/>
        <a:buFont typeface="Minion Web" pitchFamily="16" charset="0"/>
        <a:buChar char="»"/>
        <a:defRPr>
          <a:solidFill>
            <a:srgbClr val="000000"/>
          </a:solidFill>
          <a:latin typeface="+mn-lt"/>
        </a:defRPr>
      </a:lvl8pPr>
      <a:lvl9pPr marL="3886200" indent="-228600" algn="l" defTabSz="457200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4C80"/>
        </a:buClr>
        <a:buSzPct val="100000"/>
        <a:buFont typeface="Minion Web" pitchFamily="16" charset="0"/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ntestazioneLucidi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AutoShape 2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oundRect">
            <a:avLst>
              <a:gd name="adj" fmla="val 1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it-IT" altLang="it-IT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569913"/>
            <a:ext cx="780415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Click to edit the title text format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16238" y="3860800"/>
            <a:ext cx="5559425" cy="236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Click to edit the outline text format</a:t>
            </a:r>
          </a:p>
          <a:p>
            <a:pPr lvl="1"/>
            <a:r>
              <a:rPr lang="en-US" altLang="it-IT" smtClean="0"/>
              <a:t>Second Outline Level</a:t>
            </a:r>
          </a:p>
        </p:txBody>
      </p:sp>
      <p:pic>
        <p:nvPicPr>
          <p:cNvPr id="2054" name="Picture 7" descr="C:\Users\Pol\Desktop\Logo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399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3F6E"/>
        </a:buClr>
        <a:buSzPct val="100000"/>
        <a:buFont typeface="Arial" charset="0"/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3F6E"/>
        </a:buClr>
        <a:buSzPct val="100000"/>
        <a:buFont typeface="Arial" charset="0"/>
        <a:defRPr sz="2200" b="1">
          <a:solidFill>
            <a:srgbClr val="003F6E"/>
          </a:solidFill>
          <a:latin typeface="Arial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3F6E"/>
        </a:buClr>
        <a:buSzPct val="100000"/>
        <a:buFont typeface="Arial" charset="0"/>
        <a:defRPr sz="2200" b="1">
          <a:solidFill>
            <a:srgbClr val="003F6E"/>
          </a:solidFill>
          <a:latin typeface="Arial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3F6E"/>
        </a:buClr>
        <a:buSzPct val="100000"/>
        <a:buFont typeface="Arial" charset="0"/>
        <a:defRPr sz="2200" b="1">
          <a:solidFill>
            <a:srgbClr val="003F6E"/>
          </a:solidFill>
          <a:latin typeface="Arial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3F6E"/>
        </a:buClr>
        <a:buSzPct val="100000"/>
        <a:buFont typeface="Arial" charset="0"/>
        <a:defRPr sz="2200" b="1">
          <a:solidFill>
            <a:srgbClr val="003F6E"/>
          </a:solidFill>
          <a:latin typeface="Arial" charset="0"/>
        </a:defRPr>
      </a:lvl5pPr>
      <a:lvl6pPr marL="4572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3F6E"/>
        </a:buClr>
        <a:buSzPct val="100000"/>
        <a:buFont typeface="Arial" charset="0"/>
        <a:defRPr sz="2200" b="1">
          <a:solidFill>
            <a:srgbClr val="003F6E"/>
          </a:solidFill>
          <a:latin typeface="Arial" charset="0"/>
        </a:defRPr>
      </a:lvl6pPr>
      <a:lvl7pPr marL="9144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3F6E"/>
        </a:buClr>
        <a:buSzPct val="100000"/>
        <a:buFont typeface="Arial" charset="0"/>
        <a:defRPr sz="2200" b="1">
          <a:solidFill>
            <a:srgbClr val="003F6E"/>
          </a:solidFill>
          <a:latin typeface="Arial" charset="0"/>
        </a:defRPr>
      </a:lvl7pPr>
      <a:lvl8pPr marL="1371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3F6E"/>
        </a:buClr>
        <a:buSzPct val="100000"/>
        <a:buFont typeface="Arial" charset="0"/>
        <a:defRPr sz="2200" b="1">
          <a:solidFill>
            <a:srgbClr val="003F6E"/>
          </a:solidFill>
          <a:latin typeface="Arial" charset="0"/>
        </a:defRPr>
      </a:lvl8pPr>
      <a:lvl9pPr marL="18288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3F6E"/>
        </a:buClr>
        <a:buSzPct val="100000"/>
        <a:buFont typeface="Arial" charset="0"/>
        <a:defRPr sz="2200" b="1">
          <a:solidFill>
            <a:srgbClr val="003F6E"/>
          </a:solidFill>
          <a:latin typeface="Arial" charset="0"/>
        </a:defRPr>
      </a:lvl9pPr>
    </p:titleStyle>
    <p:bodyStyle>
      <a:lvl1pPr marL="338138" indent="-338138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4C80"/>
        </a:buClr>
        <a:buSzPct val="85000"/>
        <a:buFont typeface="Wingdings" pitchFamily="2" charset="2"/>
        <a:buChar char=""/>
        <a:defRPr sz="2000">
          <a:solidFill>
            <a:srgbClr val="000000"/>
          </a:solidFill>
          <a:latin typeface="+mn-lt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4D82"/>
        </a:buClr>
        <a:buSzPct val="100000"/>
        <a:buFont typeface="Arial" charset="0"/>
        <a:buChar char="•"/>
        <a:defRPr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4C80"/>
        </a:buClr>
        <a:buSzPct val="100000"/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4C80"/>
        </a:buClr>
        <a:buSzPct val="100000"/>
        <a:buFont typeface="Minion Web" pitchFamily="16" charset="0"/>
        <a:buChar char="»"/>
        <a:defRPr>
          <a:solidFill>
            <a:srgbClr val="000000"/>
          </a:solidFill>
          <a:latin typeface="Minion Web" pitchFamily="16" charset="0"/>
        </a:defRPr>
      </a:lvl5pPr>
      <a:lvl6pPr marL="2514600" indent="-228600" algn="l" defTabSz="457200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4C80"/>
        </a:buClr>
        <a:buSzPct val="100000"/>
        <a:buFont typeface="Minion Web" pitchFamily="16" charset="0"/>
        <a:buChar char="»"/>
        <a:defRPr>
          <a:solidFill>
            <a:srgbClr val="000000"/>
          </a:solidFill>
          <a:latin typeface="Minion Web" pitchFamily="16" charset="0"/>
        </a:defRPr>
      </a:lvl6pPr>
      <a:lvl7pPr marL="2971800" indent="-228600" algn="l" defTabSz="457200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4C80"/>
        </a:buClr>
        <a:buSzPct val="100000"/>
        <a:buFont typeface="Minion Web" pitchFamily="16" charset="0"/>
        <a:buChar char="»"/>
        <a:defRPr>
          <a:solidFill>
            <a:srgbClr val="000000"/>
          </a:solidFill>
          <a:latin typeface="Minion Web" pitchFamily="16" charset="0"/>
        </a:defRPr>
      </a:lvl7pPr>
      <a:lvl8pPr marL="3429000" indent="-228600" algn="l" defTabSz="457200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4C80"/>
        </a:buClr>
        <a:buSzPct val="100000"/>
        <a:buFont typeface="Minion Web" pitchFamily="16" charset="0"/>
        <a:buChar char="»"/>
        <a:defRPr>
          <a:solidFill>
            <a:srgbClr val="000000"/>
          </a:solidFill>
          <a:latin typeface="Minion Web" pitchFamily="16" charset="0"/>
        </a:defRPr>
      </a:lvl8pPr>
      <a:lvl9pPr marL="3886200" indent="-228600" algn="l" defTabSz="457200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4C80"/>
        </a:buClr>
        <a:buSzPct val="100000"/>
        <a:buFont typeface="Minion Web" pitchFamily="16" charset="0"/>
        <a:buChar char="»"/>
        <a:defRPr>
          <a:solidFill>
            <a:srgbClr val="000000"/>
          </a:solidFill>
          <a:latin typeface="Minion Web" pitchFamily="16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167063" y="3810000"/>
            <a:ext cx="5748337" cy="266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500"/>
              </a:spcBef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spcBef>
                <a:spcPts val="500"/>
              </a:spcBef>
              <a:buClr>
                <a:srgbClr val="004C80"/>
              </a:buClr>
              <a:buSzPct val="85000"/>
              <a:buFont typeface="Wingdings" pitchFamily="2" charset="2"/>
              <a:buChar char="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spcBef>
                <a:spcPts val="450"/>
              </a:spcBef>
              <a:buClr>
                <a:srgbClr val="004D82"/>
              </a:buCl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spcBef>
                <a:spcPts val="450"/>
              </a:spcBef>
              <a:buClr>
                <a:srgbClr val="004C80"/>
              </a:buClr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lnSpc>
                <a:spcPct val="136000"/>
              </a:lnSpc>
              <a:spcBef>
                <a:spcPts val="450"/>
              </a:spcBef>
              <a:buClr>
                <a:srgbClr val="004C80"/>
              </a:buClr>
              <a:buFont typeface="Minion Web" pitchFamily="16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Minion Web" pitchFamily="16" charset="0"/>
              </a:defRPr>
            </a:lvl5pPr>
            <a:lvl6pPr marL="2514600" indent="-228600" defTabSz="457200" eaLnBrk="0" fontAlgn="base" hangingPunct="0">
              <a:lnSpc>
                <a:spcPct val="136000"/>
              </a:lnSpc>
              <a:spcBef>
                <a:spcPts val="450"/>
              </a:spcBef>
              <a:spcAft>
                <a:spcPct val="0"/>
              </a:spcAft>
              <a:buClr>
                <a:srgbClr val="004C80"/>
              </a:buClr>
              <a:buSzPct val="100000"/>
              <a:buFont typeface="Minion Web" pitchFamily="16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Minion Web" pitchFamily="16" charset="0"/>
              </a:defRPr>
            </a:lvl6pPr>
            <a:lvl7pPr marL="2971800" indent="-228600" defTabSz="457200" eaLnBrk="0" fontAlgn="base" hangingPunct="0">
              <a:lnSpc>
                <a:spcPct val="136000"/>
              </a:lnSpc>
              <a:spcBef>
                <a:spcPts val="450"/>
              </a:spcBef>
              <a:spcAft>
                <a:spcPct val="0"/>
              </a:spcAft>
              <a:buClr>
                <a:srgbClr val="004C80"/>
              </a:buClr>
              <a:buSzPct val="100000"/>
              <a:buFont typeface="Minion Web" pitchFamily="16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Minion Web" pitchFamily="16" charset="0"/>
              </a:defRPr>
            </a:lvl7pPr>
            <a:lvl8pPr marL="3429000" indent="-228600" defTabSz="457200" eaLnBrk="0" fontAlgn="base" hangingPunct="0">
              <a:lnSpc>
                <a:spcPct val="136000"/>
              </a:lnSpc>
              <a:spcBef>
                <a:spcPts val="450"/>
              </a:spcBef>
              <a:spcAft>
                <a:spcPct val="0"/>
              </a:spcAft>
              <a:buClr>
                <a:srgbClr val="004C80"/>
              </a:buClr>
              <a:buSzPct val="100000"/>
              <a:buFont typeface="Minion Web" pitchFamily="16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Minion Web" pitchFamily="16" charset="0"/>
              </a:defRPr>
            </a:lvl8pPr>
            <a:lvl9pPr marL="3886200" indent="-228600" defTabSz="457200" eaLnBrk="0" fontAlgn="base" hangingPunct="0">
              <a:lnSpc>
                <a:spcPct val="136000"/>
              </a:lnSpc>
              <a:spcBef>
                <a:spcPts val="450"/>
              </a:spcBef>
              <a:spcAft>
                <a:spcPct val="0"/>
              </a:spcAft>
              <a:buClr>
                <a:srgbClr val="004C80"/>
              </a:buClr>
              <a:buSzPct val="100000"/>
              <a:buFont typeface="Minion Web" pitchFamily="16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Minion Web" pitchFamily="16" charset="0"/>
              </a:defRPr>
            </a:lvl9pPr>
          </a:lstStyle>
          <a:p>
            <a:pPr algn="r">
              <a:spcBef>
                <a:spcPts val="1750"/>
              </a:spcBef>
              <a:buClr>
                <a:srgbClr val="004D82"/>
              </a:buClr>
            </a:pPr>
            <a:r>
              <a:rPr lang="en-US" altLang="it-IT" sz="3200" b="1" dirty="0">
                <a:solidFill>
                  <a:srgbClr val="004D82"/>
                </a:solidFill>
              </a:rPr>
              <a:t>Taxi Trajectory Prediction</a:t>
            </a:r>
          </a:p>
          <a:p>
            <a:pPr algn="r">
              <a:spcBef>
                <a:spcPts val="1750"/>
              </a:spcBef>
              <a:buClr>
                <a:srgbClr val="004D82"/>
              </a:buClr>
            </a:pPr>
            <a:endParaRPr lang="en-US" altLang="it-IT" sz="2800" dirty="0">
              <a:solidFill>
                <a:srgbClr val="004D82"/>
              </a:solidFill>
              <a:cs typeface="Arial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>
                <a:srgbClr val="004D82"/>
              </a:buClr>
            </a:pPr>
            <a:r>
              <a:rPr lang="en-US" altLang="it-IT" sz="2400" dirty="0">
                <a:solidFill>
                  <a:srgbClr val="004D82"/>
                </a:solidFill>
                <a:cs typeface="Arial" charset="0"/>
              </a:rPr>
              <a:t>Ettore </a:t>
            </a:r>
            <a:r>
              <a:rPr lang="en-US" altLang="it-IT" sz="2400" dirty="0" err="1">
                <a:solidFill>
                  <a:srgbClr val="004D82"/>
                </a:solidFill>
                <a:cs typeface="Arial" charset="0"/>
              </a:rPr>
              <a:t>Randazzo</a:t>
            </a:r>
            <a:endParaRPr lang="en-US" altLang="it-IT" sz="2400" dirty="0">
              <a:solidFill>
                <a:srgbClr val="004D82"/>
              </a:solidFill>
              <a:cs typeface="Arial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>
                <a:srgbClr val="004D82"/>
              </a:buClr>
            </a:pPr>
            <a:r>
              <a:rPr lang="en-US" altLang="it-IT" sz="2400" dirty="0">
                <a:solidFill>
                  <a:srgbClr val="004D82"/>
                </a:solidFill>
                <a:cs typeface="Arial" charset="0"/>
              </a:rPr>
              <a:t>Vittorio </a:t>
            </a:r>
            <a:r>
              <a:rPr lang="en-US" altLang="it-IT" sz="2400" dirty="0" err="1">
                <a:solidFill>
                  <a:srgbClr val="004D82"/>
                </a:solidFill>
                <a:cs typeface="Arial" charset="0"/>
              </a:rPr>
              <a:t>Selo</a:t>
            </a:r>
            <a:endParaRPr lang="en-US" altLang="it-IT" sz="2400" dirty="0">
              <a:solidFill>
                <a:srgbClr val="004D82"/>
              </a:solidFill>
              <a:cs typeface="Arial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>
                <a:srgbClr val="004D82"/>
              </a:buClr>
            </a:pPr>
            <a:r>
              <a:rPr lang="en-US" altLang="it-IT" sz="2400" dirty="0">
                <a:solidFill>
                  <a:srgbClr val="004D82"/>
                </a:solidFill>
                <a:cs typeface="Arial" charset="0"/>
              </a:rPr>
              <a:t>Paolo Simone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>
                <a:srgbClr val="004D82"/>
              </a:buClr>
            </a:pPr>
            <a:r>
              <a:rPr lang="en-US" altLang="it-IT" sz="2400" dirty="0">
                <a:solidFill>
                  <a:srgbClr val="004D82"/>
                </a:solidFill>
                <a:cs typeface="Arial" charset="0"/>
              </a:rPr>
              <a:t>Benedetto Vitale</a:t>
            </a:r>
          </a:p>
        </p:txBody>
      </p:sp>
      <p:sp>
        <p:nvSpPr>
          <p:cNvPr id="3075" name="CasellaDiTesto 2"/>
          <p:cNvSpPr txBox="1">
            <a:spLocks noChangeArrowheads="1"/>
          </p:cNvSpPr>
          <p:nvPr/>
        </p:nvSpPr>
        <p:spPr bwMode="auto">
          <a:xfrm>
            <a:off x="3497263" y="304800"/>
            <a:ext cx="4876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it-IT" altLang="it-IT" sz="3200" b="1">
                <a:solidFill>
                  <a:srgbClr val="004D82"/>
                </a:solidFill>
                <a:latin typeface="Arial" charset="0"/>
              </a:rPr>
              <a:t>Data Mining</a:t>
            </a:r>
          </a:p>
          <a:p>
            <a:pPr algn="ctr"/>
            <a:endParaRPr lang="it-IT" altLang="it-IT" sz="1100" b="1">
              <a:solidFill>
                <a:srgbClr val="004D82"/>
              </a:solidFill>
              <a:latin typeface="Arial" charset="0"/>
            </a:endParaRPr>
          </a:p>
          <a:p>
            <a:pPr algn="ctr"/>
            <a:r>
              <a:rPr lang="it-IT" altLang="it-IT" sz="2000">
                <a:solidFill>
                  <a:srgbClr val="004D82"/>
                </a:solidFill>
                <a:latin typeface="Arial" charset="0"/>
              </a:rPr>
              <a:t>AY 2014-2015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smtClean="0"/>
              <a:t>Summary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27125"/>
            <a:ext cx="8224838" cy="4949825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 smtClean="0"/>
              <a:t>Preprocessing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 err="1" smtClean="0"/>
              <a:t>Postprocessing</a:t>
            </a:r>
            <a:endParaRPr lang="en-US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 smtClean="0"/>
              <a:t>Prediction Models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 smtClean="0"/>
              <a:t>Particular Cases</a:t>
            </a:r>
          </a:p>
          <a:p>
            <a:pPr marL="0" indent="0" algn="ctr">
              <a:lnSpc>
                <a:spcPct val="120000"/>
              </a:lnSpc>
              <a:defRPr/>
            </a:pPr>
            <a:endParaRPr lang="en-US" dirty="0"/>
          </a:p>
          <a:p>
            <a:pPr marL="0" indent="0" algn="ctr">
              <a:lnSpc>
                <a:spcPct val="120000"/>
              </a:lnSpc>
              <a:defRPr/>
            </a:pPr>
            <a:endParaRPr lang="en-US" dirty="0" smtClean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81400" y="2362200"/>
            <a:ext cx="5461000" cy="4095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Preprocessing</a:t>
            </a:r>
            <a:endParaRPr lang="it-IT" altLang="it-IT" dirty="0" smtClean="0"/>
          </a:p>
        </p:txBody>
      </p:sp>
      <p:sp>
        <p:nvSpPr>
          <p:cNvPr id="5123" name="Segnaposto contenuto 2"/>
          <p:cNvSpPr>
            <a:spLocks noGrp="1"/>
          </p:cNvSpPr>
          <p:nvPr>
            <p:ph idx="1"/>
          </p:nvPr>
        </p:nvSpPr>
        <p:spPr>
          <a:xfrm>
            <a:off x="609600" y="1066800"/>
            <a:ext cx="8224838" cy="51816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it-IT" altLang="it-IT" b="1" dirty="0" err="1" smtClean="0"/>
              <a:t>Cleaning</a:t>
            </a:r>
            <a:r>
              <a:rPr lang="it-IT" altLang="it-IT" dirty="0" smtClean="0"/>
              <a:t>: GPS </a:t>
            </a:r>
            <a:r>
              <a:rPr lang="it-IT" altLang="it-IT" dirty="0" err="1" smtClean="0"/>
              <a:t>errors</a:t>
            </a:r>
            <a:r>
              <a:rPr lang="it-IT" altLang="it-IT" dirty="0" smtClean="0"/>
              <a:t> &amp; </a:t>
            </a:r>
            <a:r>
              <a:rPr lang="it-IT" altLang="it-IT" dirty="0" err="1" smtClean="0"/>
              <a:t>close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points</a:t>
            </a:r>
            <a:endParaRPr lang="it-IT" altLang="it-IT" dirty="0" smtClean="0"/>
          </a:p>
          <a:p>
            <a:pPr>
              <a:buFont typeface="Arial" charset="0"/>
              <a:buChar char="•"/>
            </a:pPr>
            <a:endParaRPr lang="it-IT" altLang="it-IT" dirty="0" smtClean="0"/>
          </a:p>
          <a:p>
            <a:pPr>
              <a:buFont typeface="Arial" charset="0"/>
              <a:buChar char="•"/>
            </a:pPr>
            <a:endParaRPr lang="it-IT" altLang="it-IT" dirty="0" smtClean="0"/>
          </a:p>
          <a:p>
            <a:pPr>
              <a:buFont typeface="Arial" charset="0"/>
              <a:buChar char="•"/>
            </a:pPr>
            <a:endParaRPr lang="it-IT" altLang="it-IT" dirty="0" smtClean="0"/>
          </a:p>
          <a:p>
            <a:pPr>
              <a:buFont typeface="Arial" charset="0"/>
              <a:buChar char="•"/>
            </a:pPr>
            <a:endParaRPr lang="it-IT" altLang="it-IT" dirty="0" smtClean="0"/>
          </a:p>
          <a:p>
            <a:pPr>
              <a:buFont typeface="Arial" charset="0"/>
              <a:buChar char="•"/>
            </a:pPr>
            <a:endParaRPr lang="it-IT" altLang="it-IT" dirty="0" smtClean="0"/>
          </a:p>
          <a:p>
            <a:pPr>
              <a:buFont typeface="Arial" charset="0"/>
              <a:buChar char="•"/>
            </a:pPr>
            <a:r>
              <a:rPr lang="it-IT" altLang="it-IT" b="1" dirty="0" err="1" smtClean="0"/>
              <a:t>Disassemble</a:t>
            </a:r>
            <a:r>
              <a:rPr lang="it-IT" altLang="it-IT" dirty="0" smtClean="0"/>
              <a:t>: </a:t>
            </a:r>
            <a:r>
              <a:rPr lang="it-IT" altLang="it-IT" dirty="0" err="1" smtClean="0"/>
              <a:t>obtain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constant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number</a:t>
            </a:r>
            <a:r>
              <a:rPr lang="it-IT" altLang="it-IT" dirty="0" smtClean="0"/>
              <a:t> of </a:t>
            </a:r>
            <a:r>
              <a:rPr lang="it-IT" altLang="it-IT" dirty="0" err="1" smtClean="0"/>
              <a:t>attributes</a:t>
            </a:r>
            <a:endParaRPr lang="it-IT" altLang="it-IT" b="1" dirty="0" smtClean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22400"/>
            <a:ext cx="34575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po 2"/>
          <p:cNvGrpSpPr/>
          <p:nvPr/>
        </p:nvGrpSpPr>
        <p:grpSpPr>
          <a:xfrm>
            <a:off x="4143375" y="1422400"/>
            <a:ext cx="4410075" cy="2057400"/>
            <a:chOff x="4143375" y="1422400"/>
            <a:chExt cx="4410075" cy="2057400"/>
          </a:xfrm>
        </p:grpSpPr>
        <p:sp>
          <p:nvSpPr>
            <p:cNvPr id="2" name="Freccia a destra 1"/>
            <p:cNvSpPr/>
            <p:nvPr/>
          </p:nvSpPr>
          <p:spPr bwMode="auto">
            <a:xfrm>
              <a:off x="4143375" y="2057400"/>
              <a:ext cx="685800" cy="609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it-IT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1422400"/>
              <a:ext cx="3448050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114800"/>
            <a:ext cx="33813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uppo 3"/>
          <p:cNvGrpSpPr/>
          <p:nvPr/>
        </p:nvGrpSpPr>
        <p:grpSpPr>
          <a:xfrm>
            <a:off x="4143375" y="4400549"/>
            <a:ext cx="4806950" cy="1495425"/>
            <a:chOff x="4143375" y="4400549"/>
            <a:chExt cx="4806950" cy="1495425"/>
          </a:xfrm>
        </p:grpSpPr>
        <p:sp>
          <p:nvSpPr>
            <p:cNvPr id="10" name="Freccia a destra 9"/>
            <p:cNvSpPr/>
            <p:nvPr/>
          </p:nvSpPr>
          <p:spPr bwMode="auto">
            <a:xfrm>
              <a:off x="4143375" y="4843462"/>
              <a:ext cx="685800" cy="6096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it-IT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5129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2525" y="4400549"/>
              <a:ext cx="3987800" cy="149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Preprocessing 2.0</a:t>
            </a:r>
          </a:p>
        </p:txBody>
      </p:sp>
      <p:sp>
        <p:nvSpPr>
          <p:cNvPr id="6147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it-IT" altLang="it-IT" b="1" dirty="0" err="1" smtClean="0"/>
              <a:t>Square</a:t>
            </a:r>
            <a:r>
              <a:rPr lang="it-IT" altLang="it-IT" b="1" dirty="0" smtClean="0"/>
              <a:t> </a:t>
            </a:r>
            <a:r>
              <a:rPr lang="it-IT" altLang="it-IT" b="1" dirty="0" err="1" smtClean="0"/>
              <a:t>clustering</a:t>
            </a:r>
            <a:r>
              <a:rPr lang="it-IT" altLang="it-IT" dirty="0" smtClean="0"/>
              <a:t>: </a:t>
            </a:r>
            <a:r>
              <a:rPr lang="it-IT" altLang="it-IT" dirty="0" err="1" smtClean="0"/>
              <a:t>uniform</a:t>
            </a:r>
            <a:r>
              <a:rPr lang="it-IT" altLang="it-IT" dirty="0" smtClean="0"/>
              <a:t> input </a:t>
            </a:r>
            <a:r>
              <a:rPr lang="it-IT" altLang="it-IT" dirty="0" err="1" smtClean="0"/>
              <a:t>points</a:t>
            </a:r>
            <a:endParaRPr lang="it-IT" altLang="it-IT" dirty="0" smtClean="0"/>
          </a:p>
        </p:txBody>
      </p:sp>
      <p:pic>
        <p:nvPicPr>
          <p:cNvPr id="6149" name="Picture 5" descr="C:\Users\Pol\Downloads\Telegram Desktop\photo_2015-06-15_22-13-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070" y="1538472"/>
            <a:ext cx="4624930" cy="423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97341"/>
            <a:ext cx="4005618" cy="232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po 5"/>
          <p:cNvGrpSpPr/>
          <p:nvPr/>
        </p:nvGrpSpPr>
        <p:grpSpPr>
          <a:xfrm>
            <a:off x="4386618" y="2319785"/>
            <a:ext cx="4445774" cy="2311754"/>
            <a:chOff x="4386618" y="2319785"/>
            <a:chExt cx="4445774" cy="2311754"/>
          </a:xfrm>
        </p:grpSpPr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3607" y="2319785"/>
              <a:ext cx="3948785" cy="2311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Freccia a destra 1"/>
            <p:cNvSpPr/>
            <p:nvPr/>
          </p:nvSpPr>
          <p:spPr bwMode="auto">
            <a:xfrm>
              <a:off x="4386618" y="3048000"/>
              <a:ext cx="642582" cy="7620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it-IT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" name="Gruppo 2"/>
          <p:cNvGrpSpPr/>
          <p:nvPr/>
        </p:nvGrpSpPr>
        <p:grpSpPr>
          <a:xfrm>
            <a:off x="152400" y="4488923"/>
            <a:ext cx="8679992" cy="2051172"/>
            <a:chOff x="152400" y="4488923"/>
            <a:chExt cx="8679992" cy="2051172"/>
          </a:xfrm>
        </p:grpSpPr>
        <p:sp>
          <p:nvSpPr>
            <p:cNvPr id="4" name="CasellaDiTesto 3"/>
            <p:cNvSpPr txBox="1"/>
            <p:nvPr/>
          </p:nvSpPr>
          <p:spPr>
            <a:xfrm>
              <a:off x="152400" y="5943600"/>
              <a:ext cx="6321425" cy="4365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dirty="0">
                  <a:solidFill>
                    <a:srgbClr val="003F6E"/>
                  </a:solidFill>
                  <a:latin typeface="+mn-lt"/>
                </a:rPr>
                <a:t>… </a:t>
              </a:r>
              <a:r>
                <a:rPr lang="it-IT" dirty="0" err="1">
                  <a:solidFill>
                    <a:srgbClr val="003F6E"/>
                  </a:solidFill>
                  <a:latin typeface="+mn-lt"/>
                </a:rPr>
                <a:t>also</a:t>
              </a:r>
              <a:r>
                <a:rPr lang="it-IT" dirty="0">
                  <a:solidFill>
                    <a:srgbClr val="003F6E"/>
                  </a:solidFill>
                  <a:latin typeface="+mn-lt"/>
                </a:rPr>
                <a:t> </a:t>
              </a:r>
              <a:r>
                <a:rPr lang="it-IT" dirty="0" err="1">
                  <a:solidFill>
                    <a:srgbClr val="003F6E"/>
                  </a:solidFill>
                  <a:latin typeface="+mn-lt"/>
                </a:rPr>
                <a:t>known</a:t>
              </a:r>
              <a:r>
                <a:rPr lang="it-IT" dirty="0">
                  <a:solidFill>
                    <a:srgbClr val="003F6E"/>
                  </a:solidFill>
                  <a:latin typeface="+mn-lt"/>
                </a:rPr>
                <a:t> </a:t>
              </a:r>
              <a:r>
                <a:rPr lang="it-IT" dirty="0" err="1">
                  <a:solidFill>
                    <a:srgbClr val="003F6E"/>
                  </a:solidFill>
                  <a:latin typeface="+mn-lt"/>
                </a:rPr>
                <a:t>as</a:t>
              </a:r>
              <a:r>
                <a:rPr lang="it-IT" dirty="0">
                  <a:solidFill>
                    <a:srgbClr val="003F6E"/>
                  </a:solidFill>
                  <a:latin typeface="+mn-lt"/>
                </a:rPr>
                <a:t> "</a:t>
              </a:r>
              <a:r>
                <a:rPr lang="it-IT" b="1" dirty="0">
                  <a:solidFill>
                    <a:srgbClr val="003F6E"/>
                  </a:solidFill>
                  <a:latin typeface="+mn-lt"/>
                </a:rPr>
                <a:t>Snake </a:t>
              </a:r>
              <a:r>
                <a:rPr lang="it-IT" b="1" dirty="0" err="1">
                  <a:solidFill>
                    <a:srgbClr val="003F6E"/>
                  </a:solidFill>
                  <a:latin typeface="+mn-lt"/>
                </a:rPr>
                <a:t>preprocessing</a:t>
              </a:r>
              <a:r>
                <a:rPr lang="it-IT" dirty="0">
                  <a:solidFill>
                    <a:srgbClr val="003F6E"/>
                  </a:solidFill>
                  <a:latin typeface="+mn-lt"/>
                </a:rPr>
                <a:t>" :-)</a:t>
              </a:r>
            </a:p>
          </p:txBody>
        </p:sp>
        <p:pic>
          <p:nvPicPr>
            <p:cNvPr id="6151" name="Picture 7" descr="C:\Users\Pol\Downloads\849f0049aec9d78484c2246eed5f55ab_102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5352" y="4488923"/>
              <a:ext cx="2337040" cy="2051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Postprocessing</a:t>
            </a:r>
          </a:p>
        </p:txBody>
      </p:sp>
      <p:sp>
        <p:nvSpPr>
          <p:cNvPr id="7171" name="Segnaposto contenuto 2"/>
          <p:cNvSpPr>
            <a:spLocks noGrp="1"/>
          </p:cNvSpPr>
          <p:nvPr>
            <p:ph idx="1"/>
          </p:nvPr>
        </p:nvSpPr>
        <p:spPr>
          <a:xfrm>
            <a:off x="381000" y="1066800"/>
            <a:ext cx="8453438" cy="4949825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it-IT" altLang="it-IT" b="1" dirty="0" err="1" smtClean="0"/>
              <a:t>Extract</a:t>
            </a:r>
            <a:r>
              <a:rPr lang="it-IT" altLang="it-IT" b="1" dirty="0" smtClean="0"/>
              <a:t> </a:t>
            </a:r>
            <a:r>
              <a:rPr lang="it-IT" altLang="it-IT" b="1" dirty="0" err="1" smtClean="0"/>
              <a:t>prediction</a:t>
            </a:r>
            <a:r>
              <a:rPr lang="it-IT" altLang="it-IT" dirty="0" smtClean="0"/>
              <a:t>: </a:t>
            </a:r>
            <a:r>
              <a:rPr lang="it-IT" altLang="it-IT" dirty="0" err="1" smtClean="0"/>
              <a:t>destination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predicted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as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factor</a:t>
            </a:r>
            <a:r>
              <a:rPr lang="it-IT" altLang="it-IT" dirty="0" smtClean="0"/>
              <a:t> to exploit </a:t>
            </a:r>
            <a:r>
              <a:rPr lang="it-IT" altLang="it-IT" dirty="0" err="1" smtClean="0"/>
              <a:t>correlation</a:t>
            </a:r>
            <a:endParaRPr lang="it-IT" altLang="it-IT" b="1" dirty="0" smtClean="0"/>
          </a:p>
          <a:p>
            <a:pPr>
              <a:buFont typeface="Arial" charset="0"/>
              <a:buChar char="•"/>
            </a:pPr>
            <a:endParaRPr lang="it-IT" altLang="it-IT" b="1" dirty="0"/>
          </a:p>
          <a:p>
            <a:pPr>
              <a:buFont typeface="Arial" charset="0"/>
              <a:buChar char="•"/>
            </a:pPr>
            <a:endParaRPr lang="it-IT" altLang="it-IT" b="1" dirty="0"/>
          </a:p>
          <a:p>
            <a:pPr>
              <a:buFont typeface="Arial" charset="0"/>
              <a:buChar char="•"/>
            </a:pPr>
            <a:endParaRPr lang="it-IT" altLang="it-IT" b="1" dirty="0" smtClean="0"/>
          </a:p>
          <a:p>
            <a:pPr>
              <a:buFont typeface="Arial" charset="0"/>
              <a:buChar char="•"/>
            </a:pPr>
            <a:endParaRPr lang="it-IT" altLang="it-IT" b="1" dirty="0"/>
          </a:p>
          <a:p>
            <a:pPr>
              <a:buFont typeface="Arial" charset="0"/>
              <a:buChar char="•"/>
            </a:pPr>
            <a:r>
              <a:rPr lang="it-IT" altLang="it-IT" b="1" dirty="0" err="1" smtClean="0"/>
              <a:t>Weightened</a:t>
            </a:r>
            <a:r>
              <a:rPr lang="it-IT" altLang="it-IT" b="1" dirty="0" smtClean="0"/>
              <a:t> </a:t>
            </a:r>
            <a:r>
              <a:rPr lang="it-IT" altLang="it-IT" b="1" dirty="0" err="1" smtClean="0"/>
              <a:t>Average</a:t>
            </a:r>
            <a:r>
              <a:rPr lang="it-IT" altLang="it-IT" dirty="0" smtClean="0"/>
              <a:t>: last </a:t>
            </a:r>
            <a:r>
              <a:rPr lang="it-IT" altLang="it-IT" dirty="0" err="1" smtClean="0"/>
              <a:t>segments</a:t>
            </a:r>
            <a:r>
              <a:rPr lang="it-IT" altLang="it-IT" dirty="0" smtClean="0"/>
              <a:t> are more </a:t>
            </a:r>
            <a:r>
              <a:rPr lang="it-IT" altLang="it-IT" dirty="0" err="1" smtClean="0"/>
              <a:t>meaningful</a:t>
            </a:r>
            <a:endParaRPr lang="it-IT" alt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Prediction models</a:t>
            </a:r>
          </a:p>
        </p:txBody>
      </p:sp>
      <p:sp>
        <p:nvSpPr>
          <p:cNvPr id="8195" name="Segnaposto contenuto 2"/>
          <p:cNvSpPr>
            <a:spLocks noGrp="1"/>
          </p:cNvSpPr>
          <p:nvPr>
            <p:ph idx="1"/>
          </p:nvPr>
        </p:nvSpPr>
        <p:spPr>
          <a:xfrm>
            <a:off x="609600" y="1066800"/>
            <a:ext cx="8224838" cy="5334000"/>
          </a:xfrm>
        </p:spPr>
        <p:txBody>
          <a:bodyPr/>
          <a:lstStyle/>
          <a:p>
            <a:r>
              <a:rPr lang="it-IT" altLang="it-IT" b="1" dirty="0" smtClean="0"/>
              <a:t>First </a:t>
            </a:r>
            <a:r>
              <a:rPr lang="it-IT" altLang="it-IT" b="1" dirty="0" err="1" smtClean="0"/>
              <a:t>attempts</a:t>
            </a:r>
            <a:r>
              <a:rPr lang="it-IT" altLang="it-IT" dirty="0" smtClean="0"/>
              <a:t>:</a:t>
            </a:r>
          </a:p>
          <a:p>
            <a:endParaRPr lang="it-IT" alt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dirty="0" err="1" smtClean="0"/>
              <a:t>Classification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trees</a:t>
            </a:r>
            <a:r>
              <a:rPr lang="it-IT" altLang="it-IT" dirty="0" smtClean="0"/>
              <a:t> (</a:t>
            </a:r>
            <a:r>
              <a:rPr lang="it-IT" altLang="it-IT" dirty="0" err="1" smtClean="0"/>
              <a:t>rpart</a:t>
            </a:r>
            <a:r>
              <a:rPr lang="it-IT" altLang="it-IT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dirty="0" err="1" smtClean="0"/>
              <a:t>Regression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trees</a:t>
            </a:r>
            <a:r>
              <a:rPr lang="it-IT" altLang="it-IT" dirty="0" smtClean="0"/>
              <a:t> (</a:t>
            </a:r>
            <a:r>
              <a:rPr lang="it-IT" altLang="it-IT" dirty="0" err="1" smtClean="0"/>
              <a:t>anova</a:t>
            </a:r>
            <a:r>
              <a:rPr lang="it-IT" altLang="it-IT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dirty="0" smtClean="0"/>
              <a:t>K </a:t>
            </a:r>
            <a:r>
              <a:rPr lang="it-IT" altLang="it-IT" dirty="0" err="1" smtClean="0"/>
              <a:t>Nearest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Neighbours</a:t>
            </a:r>
            <a:r>
              <a:rPr lang="it-IT" altLang="it-IT" dirty="0" smtClean="0"/>
              <a:t> (</a:t>
            </a:r>
            <a:r>
              <a:rPr lang="it-IT" altLang="it-IT" dirty="0" err="1" smtClean="0"/>
              <a:t>knn</a:t>
            </a:r>
            <a:r>
              <a:rPr lang="it-IT" altLang="it-IT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dirty="0" err="1" smtClean="0"/>
              <a:t>Naive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Byas</a:t>
            </a:r>
            <a:r>
              <a:rPr lang="it-IT" altLang="it-IT" smtClean="0"/>
              <a:t> (e1071)</a:t>
            </a:r>
            <a:endParaRPr lang="it-IT" alt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dirty="0" smtClean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endParaRPr lang="it-IT" altLang="it-IT" dirty="0"/>
          </a:p>
          <a:p>
            <a:pPr marL="0" indent="0"/>
            <a:r>
              <a:rPr lang="it-IT" altLang="it-IT" b="1" dirty="0" err="1" smtClean="0"/>
              <a:t>Until</a:t>
            </a:r>
            <a:r>
              <a:rPr lang="it-IT" altLang="it-IT" dirty="0" smtClean="0"/>
              <a:t>…</a:t>
            </a:r>
          </a:p>
          <a:p>
            <a:pPr marL="0" indent="0"/>
            <a:endParaRPr lang="it-IT" alt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dirty="0" smtClean="0"/>
              <a:t>Random </a:t>
            </a:r>
            <a:r>
              <a:rPr lang="it-IT" altLang="it-IT" dirty="0" err="1" smtClean="0"/>
              <a:t>Forest</a:t>
            </a:r>
            <a:r>
              <a:rPr lang="it-IT" altLang="it-IT" dirty="0" smtClean="0"/>
              <a:t>!</a:t>
            </a:r>
          </a:p>
          <a:p>
            <a:pPr marL="0" indent="0"/>
            <a:endParaRPr lang="it-IT" altLang="it-IT" dirty="0"/>
          </a:p>
        </p:txBody>
      </p:sp>
      <p:grpSp>
        <p:nvGrpSpPr>
          <p:cNvPr id="3" name="Gruppo 2"/>
          <p:cNvGrpSpPr/>
          <p:nvPr/>
        </p:nvGrpSpPr>
        <p:grpSpPr>
          <a:xfrm>
            <a:off x="3416300" y="3588374"/>
            <a:ext cx="5600700" cy="3147242"/>
            <a:chOff x="3416300" y="3588374"/>
            <a:chExt cx="5600700" cy="3147242"/>
          </a:xfrm>
        </p:grpSpPr>
        <p:sp>
          <p:nvSpPr>
            <p:cNvPr id="2" name="CasellaDiTesto 1"/>
            <p:cNvSpPr txBox="1"/>
            <p:nvPr/>
          </p:nvSpPr>
          <p:spPr>
            <a:xfrm>
              <a:off x="3416300" y="5956300"/>
              <a:ext cx="5600700" cy="779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altLang="it-IT" dirty="0" err="1">
                  <a:solidFill>
                    <a:srgbClr val="FF0000"/>
                  </a:solidFill>
                  <a:latin typeface="+mn-lt"/>
                </a:rPr>
                <a:t>Except</a:t>
              </a:r>
              <a:r>
                <a:rPr lang="it-IT" altLang="it-IT" dirty="0" smtClean="0">
                  <a:solidFill>
                    <a:srgbClr val="FF0000"/>
                  </a:solidFill>
                </a:rPr>
                <a:t>… </a:t>
              </a:r>
              <a:r>
                <a:rPr lang="it-IT" altLang="it-IT" dirty="0" err="1" smtClean="0">
                  <a:solidFill>
                    <a:srgbClr val="FF0000"/>
                  </a:solidFill>
                </a:rPr>
                <a:t>we</a:t>
              </a:r>
              <a:r>
                <a:rPr lang="it-IT" altLang="it-IT" dirty="0" smtClean="0">
                  <a:solidFill>
                    <a:srgbClr val="FF0000"/>
                  </a:solidFill>
                </a:rPr>
                <a:t> </a:t>
              </a:r>
              <a:r>
                <a:rPr lang="it-IT" altLang="it-IT" dirty="0" err="1" smtClean="0">
                  <a:solidFill>
                    <a:srgbClr val="FF0000"/>
                  </a:solidFill>
                </a:rPr>
                <a:t>don't</a:t>
              </a:r>
              <a:r>
                <a:rPr lang="it-IT" altLang="it-IT" dirty="0" smtClean="0">
                  <a:solidFill>
                    <a:srgbClr val="FF0000"/>
                  </a:solidFill>
                </a:rPr>
                <a:t> </a:t>
              </a:r>
              <a:r>
                <a:rPr lang="it-IT" altLang="it-IT" dirty="0" err="1" smtClean="0">
                  <a:solidFill>
                    <a:srgbClr val="FF0000"/>
                  </a:solidFill>
                </a:rPr>
                <a:t>have</a:t>
              </a:r>
              <a:r>
                <a:rPr lang="it-IT" altLang="it-IT" dirty="0" smtClean="0">
                  <a:solidFill>
                    <a:srgbClr val="FF0000"/>
                  </a:solidFill>
                </a:rPr>
                <a:t> </a:t>
              </a:r>
              <a:r>
                <a:rPr lang="it-IT" altLang="it-IT" b="1" dirty="0" smtClean="0">
                  <a:solidFill>
                    <a:srgbClr val="FF0000"/>
                  </a:solidFill>
                </a:rPr>
                <a:t>10</a:t>
              </a:r>
              <a:r>
                <a:rPr lang="it-IT" altLang="it-IT" b="1" baseline="30000" dirty="0" smtClean="0">
                  <a:solidFill>
                    <a:srgbClr val="FF0000"/>
                  </a:solidFill>
                </a:rPr>
                <a:t>9 </a:t>
              </a:r>
              <a:r>
                <a:rPr lang="it-IT" altLang="it-IT" b="1" dirty="0" smtClean="0">
                  <a:solidFill>
                    <a:srgbClr val="FF0000"/>
                  </a:solidFill>
                </a:rPr>
                <a:t>TB </a:t>
              </a:r>
              <a:r>
                <a:rPr lang="it-IT" altLang="it-IT" dirty="0" smtClean="0">
                  <a:solidFill>
                    <a:srgbClr val="FF0000"/>
                  </a:solidFill>
                </a:rPr>
                <a:t>of RAM </a:t>
              </a:r>
              <a:r>
                <a:rPr lang="it-IT" altLang="it-IT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</a:t>
              </a:r>
              <a:endParaRPr lang="it-IT" altLang="it-IT" baseline="30000" dirty="0" smtClean="0">
                <a:solidFill>
                  <a:srgbClr val="FF0000"/>
                </a:solidFill>
              </a:endParaRPr>
            </a:p>
            <a:p>
              <a:endParaRPr lang="it-IT" dirty="0">
                <a:solidFill>
                  <a:srgbClr val="FF0000"/>
                </a:solidFill>
              </a:endParaRPr>
            </a:p>
          </p:txBody>
        </p:sp>
        <p:pic>
          <p:nvPicPr>
            <p:cNvPr id="8197" name="Picture 5" descr="C:\Users\Pol\Downloads\ra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28934" flipH="1">
              <a:off x="4881831" y="3588374"/>
              <a:ext cx="4114800" cy="2706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State of the art</a:t>
            </a:r>
          </a:p>
        </p:txBody>
      </p:sp>
      <p:sp>
        <p:nvSpPr>
          <p:cNvPr id="9219" name="Segnaposto contenuto 2"/>
          <p:cNvSpPr>
            <a:spLocks noGrp="1"/>
          </p:cNvSpPr>
          <p:nvPr>
            <p:ph idx="1"/>
          </p:nvPr>
        </p:nvSpPr>
        <p:spPr>
          <a:xfrm>
            <a:off x="685800" y="838200"/>
            <a:ext cx="8224838" cy="525780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it-IT" altLang="it-IT" sz="2000" dirty="0" smtClean="0"/>
              <a:t>Generate </a:t>
            </a:r>
            <a:r>
              <a:rPr lang="it-IT" altLang="it-IT" sz="2000" b="1" dirty="0" err="1" smtClean="0"/>
              <a:t>chunks</a:t>
            </a:r>
            <a:r>
              <a:rPr lang="it-IT" altLang="it-IT" sz="2000" dirty="0" smtClean="0"/>
              <a:t> of small </a:t>
            </a:r>
            <a:r>
              <a:rPr lang="it-IT" altLang="it-IT" sz="2000" dirty="0" err="1" smtClean="0"/>
              <a:t>size</a:t>
            </a:r>
            <a:r>
              <a:rPr lang="it-IT" altLang="it-IT" sz="2000" dirty="0" smtClean="0"/>
              <a:t> by </a:t>
            </a:r>
            <a:r>
              <a:rPr lang="it-IT" altLang="it-IT" sz="2000" dirty="0" err="1" smtClean="0"/>
              <a:t>sampling</a:t>
            </a:r>
            <a:r>
              <a:rPr lang="it-IT" altLang="it-IT" sz="2000" dirty="0" smtClean="0"/>
              <a:t> the </a:t>
            </a:r>
            <a:r>
              <a:rPr lang="it-IT" altLang="it-IT" sz="2000" dirty="0" err="1" smtClean="0"/>
              <a:t>dataset</a:t>
            </a:r>
            <a:endParaRPr lang="it-IT" altLang="it-IT" sz="2000" dirty="0" smtClean="0"/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it-IT" altLang="it-IT" sz="2000" b="1" dirty="0" err="1" smtClean="0"/>
              <a:t>Preprocess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each</a:t>
            </a:r>
            <a:r>
              <a:rPr lang="it-IT" altLang="it-IT" sz="2000" dirty="0" smtClean="0"/>
              <a:t> new training set</a:t>
            </a: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it-IT" altLang="it-IT" sz="2000" b="1" dirty="0" smtClean="0"/>
              <a:t>Train</a:t>
            </a:r>
            <a:r>
              <a:rPr lang="it-IT" altLang="it-IT" sz="2000" dirty="0" smtClean="0"/>
              <a:t> a </a:t>
            </a:r>
            <a:r>
              <a:rPr lang="it-IT" altLang="it-IT" sz="2000" dirty="0" err="1" smtClean="0"/>
              <a:t>different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forest</a:t>
            </a:r>
            <a:r>
              <a:rPr lang="it-IT" altLang="it-IT" sz="2000" dirty="0" smtClean="0"/>
              <a:t> on </a:t>
            </a:r>
            <a:r>
              <a:rPr lang="it-IT" altLang="it-IT" sz="2000" dirty="0" err="1" smtClean="0"/>
              <a:t>each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chunk</a:t>
            </a:r>
            <a:r>
              <a:rPr lang="it-IT" altLang="it-IT" sz="2000" dirty="0" smtClean="0"/>
              <a:t>:</a:t>
            </a:r>
          </a:p>
          <a:p>
            <a:pPr marL="852488" lvl="1" indent="-457200">
              <a:lnSpc>
                <a:spcPct val="100000"/>
              </a:lnSpc>
              <a:spcAft>
                <a:spcPts val="0"/>
              </a:spcAft>
            </a:pPr>
            <a:r>
              <a:rPr lang="it-IT" altLang="it-IT" sz="2000" smtClean="0"/>
              <a:t>Call </a:t>
            </a:r>
            <a:r>
              <a:rPr lang="it-IT" altLang="it-IT" sz="2000" dirty="0" err="1" smtClean="0"/>
              <a:t>type</a:t>
            </a:r>
            <a:endParaRPr lang="it-IT" altLang="it-IT" sz="2000" dirty="0" smtClean="0"/>
          </a:p>
          <a:p>
            <a:pPr marL="852488" lvl="1" indent="-457200">
              <a:lnSpc>
                <a:spcPct val="100000"/>
              </a:lnSpc>
              <a:spcAft>
                <a:spcPts val="0"/>
              </a:spcAft>
            </a:pPr>
            <a:r>
              <a:rPr lang="it-IT" altLang="it-IT" sz="2000" dirty="0" err="1" smtClean="0"/>
              <a:t>Day</a:t>
            </a:r>
            <a:r>
              <a:rPr lang="it-IT" altLang="it-IT" sz="2000" dirty="0" smtClean="0"/>
              <a:t> of the week</a:t>
            </a:r>
          </a:p>
          <a:p>
            <a:pPr marL="852488" lvl="1" indent="-457200">
              <a:lnSpc>
                <a:spcPct val="100000"/>
              </a:lnSpc>
              <a:spcAft>
                <a:spcPts val="0"/>
              </a:spcAft>
            </a:pPr>
            <a:r>
              <a:rPr lang="it-IT" altLang="it-IT" sz="2000" dirty="0" err="1" smtClean="0"/>
              <a:t>Day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phase</a:t>
            </a:r>
            <a:endParaRPr lang="it-IT" altLang="it-IT" sz="2000" dirty="0" smtClean="0"/>
          </a:p>
          <a:p>
            <a:pPr marL="852488" lvl="1" indent="-457200">
              <a:lnSpc>
                <a:spcPct val="100000"/>
              </a:lnSpc>
              <a:spcAft>
                <a:spcPts val="0"/>
              </a:spcAft>
            </a:pPr>
            <a:r>
              <a:rPr lang="it-IT" altLang="it-IT" sz="2000" dirty="0" err="1" smtClean="0"/>
              <a:t>Segment</a:t>
            </a:r>
            <a:r>
              <a:rPr lang="it-IT" altLang="it-IT" sz="2000" dirty="0" smtClean="0"/>
              <a:t> coordinate</a:t>
            </a:r>
          </a:p>
          <a:p>
            <a:pPr marL="852488" lvl="1" indent="-457200">
              <a:lnSpc>
                <a:spcPct val="100000"/>
              </a:lnSpc>
              <a:spcAft>
                <a:spcPts val="0"/>
              </a:spcAft>
            </a:pPr>
            <a:r>
              <a:rPr lang="it-IT" altLang="it-IT" sz="2000" dirty="0" err="1" smtClean="0"/>
              <a:t>Clusterized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destination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as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factor</a:t>
            </a:r>
            <a:r>
              <a:rPr lang="it-IT" altLang="it-IT" sz="2000" dirty="0" smtClean="0"/>
              <a:t> (</a:t>
            </a:r>
            <a:r>
              <a:rPr lang="it-IT" altLang="it-IT" sz="2000" dirty="0" err="1" smtClean="0"/>
              <a:t>Classification</a:t>
            </a:r>
            <a:r>
              <a:rPr lang="it-IT" altLang="it-IT" sz="2000" dirty="0" smtClean="0"/>
              <a:t>)</a:t>
            </a:r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it-IT" altLang="it-IT" sz="2000" dirty="0" err="1" smtClean="0"/>
              <a:t>Extract</a:t>
            </a:r>
            <a:r>
              <a:rPr lang="it-IT" altLang="it-IT" sz="2000" dirty="0" smtClean="0"/>
              <a:t> the </a:t>
            </a:r>
            <a:r>
              <a:rPr lang="it-IT" altLang="it-IT" sz="2000" b="1" dirty="0" err="1" smtClean="0"/>
              <a:t>prediction</a:t>
            </a:r>
            <a:r>
              <a:rPr lang="it-IT" altLang="it-IT" sz="2000" dirty="0" smtClean="0"/>
              <a:t> of </a:t>
            </a:r>
            <a:r>
              <a:rPr lang="it-IT" altLang="it-IT" sz="2000" dirty="0" err="1" smtClean="0"/>
              <a:t>each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forest</a:t>
            </a:r>
            <a:endParaRPr lang="it-IT" altLang="it-IT" sz="2000" dirty="0" smtClean="0"/>
          </a:p>
          <a:p>
            <a:pPr marL="457200" indent="-4572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it-IT" altLang="it-IT" sz="2000" dirty="0" smtClean="0"/>
              <a:t>Take the </a:t>
            </a:r>
            <a:r>
              <a:rPr lang="it-IT" altLang="it-IT" sz="2000" dirty="0" err="1" smtClean="0"/>
              <a:t>prediction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that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minimize</a:t>
            </a:r>
            <a:r>
              <a:rPr lang="it-IT" altLang="it-IT" sz="2000" dirty="0" smtClean="0"/>
              <a:t> the </a:t>
            </a:r>
            <a:r>
              <a:rPr lang="it-IT" altLang="it-IT" sz="2000" b="1" dirty="0" smtClean="0"/>
              <a:t>SSE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wrt</a:t>
            </a:r>
            <a:r>
              <a:rPr lang="it-IT" altLang="it-IT" sz="2000" dirty="0" smtClean="0"/>
              <a:t> the </a:t>
            </a:r>
            <a:r>
              <a:rPr lang="it-IT" altLang="it-IT" sz="2000" dirty="0" err="1" smtClean="0"/>
              <a:t>others</a:t>
            </a:r>
            <a:endParaRPr lang="it-IT" altLang="it-IT" sz="2000" dirty="0" smtClean="0"/>
          </a:p>
          <a:p>
            <a:pPr marL="457200" indent="-457200">
              <a:buFont typeface="+mj-lt"/>
              <a:buAutoNum type="arabicPeriod"/>
            </a:pPr>
            <a:endParaRPr lang="it-IT" altLang="it-IT" dirty="0" smtClean="0"/>
          </a:p>
          <a:p>
            <a:pPr marL="457200" indent="-457200">
              <a:buFont typeface="+mj-lt"/>
              <a:buAutoNum type="arabicPeriod"/>
            </a:pPr>
            <a:endParaRPr lang="it-IT" altLang="it-IT" dirty="0" smtClean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83" y="5715000"/>
            <a:ext cx="7643812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Sneaky tricky trips</a:t>
            </a:r>
          </a:p>
        </p:txBody>
      </p:sp>
      <p:sp>
        <p:nvSpPr>
          <p:cNvPr id="10243" name="Segnaposto contenuto 2"/>
          <p:cNvSpPr>
            <a:spLocks noGrp="1"/>
          </p:cNvSpPr>
          <p:nvPr>
            <p:ph idx="1"/>
          </p:nvPr>
        </p:nvSpPr>
        <p:spPr>
          <a:xfrm>
            <a:off x="609600" y="838200"/>
            <a:ext cx="8224838" cy="5178425"/>
          </a:xfrm>
        </p:spPr>
        <p:txBody>
          <a:bodyPr/>
          <a:lstStyle/>
          <a:p>
            <a:r>
              <a:rPr lang="it-IT" altLang="it-IT" dirty="0" err="1" smtClean="0"/>
              <a:t>If</a:t>
            </a:r>
            <a:r>
              <a:rPr lang="it-IT" altLang="it-IT" dirty="0" smtClean="0"/>
              <a:t> the trip </a:t>
            </a:r>
            <a:r>
              <a:rPr lang="it-IT" altLang="it-IT" dirty="0" err="1" smtClean="0"/>
              <a:t>doesn't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contain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enough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points</a:t>
            </a:r>
            <a:r>
              <a:rPr lang="it-IT" altLang="it-IT" dirty="0" smtClean="0"/>
              <a:t> to be </a:t>
            </a:r>
            <a:r>
              <a:rPr lang="it-IT" altLang="it-IT" dirty="0" err="1" smtClean="0"/>
              <a:t>processed</a:t>
            </a:r>
            <a:r>
              <a:rPr lang="it-IT" altLang="it-IT" dirty="0" smtClean="0"/>
              <a:t>…</a:t>
            </a:r>
          </a:p>
          <a:p>
            <a:endParaRPr lang="it-IT" alt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b="1" dirty="0" smtClean="0"/>
              <a:t>Clustering</a:t>
            </a:r>
          </a:p>
          <a:p>
            <a:pPr>
              <a:buFont typeface="Arial" panose="020B0604020202020204" pitchFamily="34" charset="0"/>
              <a:buChar char="•"/>
            </a:pPr>
            <a:endParaRPr lang="it-IT" altLang="it-IT" dirty="0"/>
          </a:p>
          <a:p>
            <a:pPr>
              <a:buFont typeface="Arial" panose="020B0604020202020204" pitchFamily="34" charset="0"/>
              <a:buChar char="•"/>
            </a:pPr>
            <a:endParaRPr lang="it-IT" altLang="it-IT" dirty="0" smtClean="0"/>
          </a:p>
          <a:p>
            <a:pPr>
              <a:buFont typeface="Arial" panose="020B0604020202020204" pitchFamily="34" charset="0"/>
              <a:buChar char="•"/>
            </a:pPr>
            <a:endParaRPr lang="it-IT" altLang="it-IT" dirty="0"/>
          </a:p>
          <a:p>
            <a:pPr>
              <a:buFont typeface="Arial" panose="020B0604020202020204" pitchFamily="34" charset="0"/>
              <a:buChar char="•"/>
            </a:pPr>
            <a:endParaRPr lang="it-IT" altLang="it-IT" dirty="0" smtClean="0"/>
          </a:p>
          <a:p>
            <a:pPr>
              <a:buFont typeface="Arial" panose="020B0604020202020204" pitchFamily="34" charset="0"/>
              <a:buChar char="•"/>
            </a:pPr>
            <a:endParaRPr lang="it-IT" altLang="it-IT" dirty="0" smtClean="0"/>
          </a:p>
          <a:p>
            <a:pPr>
              <a:buFont typeface="Arial" panose="020B0604020202020204" pitchFamily="34" charset="0"/>
              <a:buChar char="•"/>
            </a:pPr>
            <a:endParaRPr lang="it-IT" altLang="it-IT" dirty="0" smtClean="0"/>
          </a:p>
          <a:p>
            <a:pPr>
              <a:buFont typeface="Arial" panose="020B0604020202020204" pitchFamily="34" charset="0"/>
              <a:buChar char="•"/>
            </a:pPr>
            <a:endParaRPr lang="it-IT" alt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b="1" dirty="0" smtClean="0"/>
              <a:t>Linear </a:t>
            </a:r>
            <a:r>
              <a:rPr lang="it-IT" altLang="it-IT" b="1" dirty="0" err="1" smtClean="0"/>
              <a:t>Interpolation</a:t>
            </a:r>
            <a:endParaRPr lang="it-IT" altLang="it-IT" b="1" dirty="0" smtClean="0"/>
          </a:p>
        </p:txBody>
      </p:sp>
      <p:pic>
        <p:nvPicPr>
          <p:cNvPr id="10244" name="Picture 4" descr="C:\Users\Pol\Downloads\Telegram Desktop\photo_2015-06-15_22-14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4555"/>
            <a:ext cx="2332236" cy="229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o 1"/>
          <p:cNvGrpSpPr/>
          <p:nvPr/>
        </p:nvGrpSpPr>
        <p:grpSpPr>
          <a:xfrm>
            <a:off x="3352800" y="2012926"/>
            <a:ext cx="5409082" cy="2379613"/>
            <a:chOff x="3352800" y="2012926"/>
            <a:chExt cx="5409082" cy="2379613"/>
          </a:xfrm>
        </p:grpSpPr>
        <p:sp>
          <p:nvSpPr>
            <p:cNvPr id="5" name="Freccia a destra 4"/>
            <p:cNvSpPr/>
            <p:nvPr/>
          </p:nvSpPr>
          <p:spPr bwMode="auto">
            <a:xfrm>
              <a:off x="3352800" y="2821733"/>
              <a:ext cx="642582" cy="7620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it-IT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10245" name="Picture 5" descr="C:\Users\Pol\Downloads\Telegram Desktop\photo_2015-06-15_22-14-2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5300" y="2012926"/>
              <a:ext cx="4456582" cy="2379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Q&amp;A</a:t>
            </a:r>
          </a:p>
        </p:txBody>
      </p:sp>
      <p:sp>
        <p:nvSpPr>
          <p:cNvPr id="24579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it-IT" altLang="it-IT" dirty="0" smtClean="0"/>
          </a:p>
        </p:txBody>
      </p:sp>
      <p:pic>
        <p:nvPicPr>
          <p:cNvPr id="24580" name="Picture 5" descr="C:\Users\Pol\Downloads\Calendar_0020_Making_0020_Question_0020__0026__0020_Answ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43000"/>
            <a:ext cx="47625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9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atiaLast">
  <a:themeElements>
    <a:clrScheme name="SimpatiaLas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mpatiaLa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impatiaLa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atiaLas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mpatiaLas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atiaLas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atiaLas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atiaLas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mpatiaLas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SimpatiaLast</Template>
  <TotalTime>5388</TotalTime>
  <Words>192</Words>
  <Application>Microsoft Office PowerPoint</Application>
  <PresentationFormat>Presentazione su schermo (4:3)</PresentationFormat>
  <Paragraphs>69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Minion Web</vt:lpstr>
      <vt:lpstr>Times New Roman</vt:lpstr>
      <vt:lpstr>Wingdings</vt:lpstr>
      <vt:lpstr>SimpatiaLast</vt:lpstr>
      <vt:lpstr>Default Design</vt:lpstr>
      <vt:lpstr>Presentazione standard di PowerPoint</vt:lpstr>
      <vt:lpstr>Summary</vt:lpstr>
      <vt:lpstr>Preprocessing</vt:lpstr>
      <vt:lpstr>Preprocessing 2.0</vt:lpstr>
      <vt:lpstr>Postprocessing</vt:lpstr>
      <vt:lpstr>Prediction models</vt:lpstr>
      <vt:lpstr>State of the art</vt:lpstr>
      <vt:lpstr>Sneaky tricky trips</vt:lpstr>
      <vt:lpstr>Q&amp;A</vt:lpstr>
    </vt:vector>
  </TitlesOfParts>
  <Company>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name</dc:creator>
  <cp:lastModifiedBy>Benedetto Vitale</cp:lastModifiedBy>
  <cp:revision>58</cp:revision>
  <dcterms:created xsi:type="dcterms:W3CDTF">2009-09-08T10:54:35Z</dcterms:created>
  <dcterms:modified xsi:type="dcterms:W3CDTF">2015-06-16T12:56:46Z</dcterms:modified>
</cp:coreProperties>
</file>