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4"/>
  </p:notesMasterIdLst>
  <p:sldIdLst>
    <p:sldId id="256" r:id="rId2"/>
    <p:sldId id="257" r:id="rId3"/>
    <p:sldId id="265" r:id="rId4"/>
    <p:sldId id="266" r:id="rId5"/>
    <p:sldId id="258" r:id="rId6"/>
    <p:sldId id="267" r:id="rId7"/>
    <p:sldId id="268" r:id="rId8"/>
    <p:sldId id="269" r:id="rId9"/>
    <p:sldId id="270" r:id="rId10"/>
    <p:sldId id="259" r:id="rId11"/>
    <p:sldId id="271" r:id="rId12"/>
    <p:sldId id="274" r:id="rId13"/>
    <p:sldId id="260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7" r:id="rId26"/>
    <p:sldId id="289" r:id="rId27"/>
    <p:sldId id="286" r:id="rId28"/>
    <p:sldId id="290" r:id="rId29"/>
    <p:sldId id="291" r:id="rId30"/>
    <p:sldId id="293" r:id="rId31"/>
    <p:sldId id="294" r:id="rId32"/>
    <p:sldId id="296" r:id="rId33"/>
    <p:sldId id="297" r:id="rId34"/>
    <p:sldId id="292" r:id="rId35"/>
    <p:sldId id="295" r:id="rId36"/>
    <p:sldId id="298" r:id="rId37"/>
    <p:sldId id="300" r:id="rId38"/>
    <p:sldId id="305" r:id="rId39"/>
    <p:sldId id="288" r:id="rId40"/>
    <p:sldId id="319" r:id="rId41"/>
    <p:sldId id="306" r:id="rId42"/>
    <p:sldId id="299" r:id="rId43"/>
    <p:sldId id="304" r:id="rId44"/>
    <p:sldId id="303" r:id="rId45"/>
    <p:sldId id="307" r:id="rId46"/>
    <p:sldId id="302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261" r:id="rId56"/>
    <p:sldId id="316" r:id="rId57"/>
    <p:sldId id="317" r:id="rId58"/>
    <p:sldId id="318" r:id="rId59"/>
    <p:sldId id="262" r:id="rId60"/>
    <p:sldId id="301" r:id="rId61"/>
    <p:sldId id="263" r:id="rId62"/>
    <p:sldId id="264" r:id="rId6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D7F7F9"/>
    <a:srgbClr val="098A90"/>
    <a:srgbClr val="1D456D"/>
    <a:srgbClr val="24A87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151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63233-B32B-4AC3-A591-4171AB65348A}" type="datetimeFigureOut">
              <a:rPr lang="zh-CN" altLang="en-US" smtClean="0"/>
              <a:pPr/>
              <a:t>2017-01-11 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7BE37-B124-4F9F-8F7E-44B90AC375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51347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2017-01-11 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25032"/>
          <a:stretch/>
        </p:blipFill>
        <p:spPr>
          <a:xfrm>
            <a:off x="-1" y="0"/>
            <a:ext cx="9153525" cy="685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-61173"/>
            <a:ext cx="3414299" cy="135657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5400000" flipV="1">
            <a:off x="4028251" y="1918245"/>
            <a:ext cx="6814867" cy="397533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5" cstate="print"/>
          <a:srcRect l="47321"/>
          <a:stretch/>
        </p:blipFill>
        <p:spPr>
          <a:xfrm>
            <a:off x="-8313" y="1295401"/>
            <a:ext cx="4881658" cy="531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65376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2017-01-11 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53268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2017-01-11 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76832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5715000" y="6373232"/>
            <a:ext cx="3228975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 algn="r"/>
            <a:r>
              <a:rPr lang="en-US" altLang="zh-CN" sz="1400" smtClean="0">
                <a:solidFill>
                  <a:srgbClr val="098A90">
                    <a:alpha val="42000"/>
                  </a:srgbClr>
                </a:solidFill>
              </a:rPr>
              <a:t>2016 C++ and System Software Summit</a:t>
            </a:r>
            <a:endParaRPr lang="en-US" altLang="zh-CN" sz="1400">
              <a:solidFill>
                <a:srgbClr val="098A90">
                  <a:alpha val="42000"/>
                </a:srgbClr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064" t="99242" r="14968" b="91"/>
          <a:stretch/>
        </p:blipFill>
        <p:spPr>
          <a:xfrm>
            <a:off x="-1" y="6818244"/>
            <a:ext cx="9153525" cy="45719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308114" y="322682"/>
            <a:ext cx="79513" cy="354052"/>
          </a:xfrm>
          <a:prstGeom prst="rect">
            <a:avLst/>
          </a:prstGeom>
          <a:solidFill>
            <a:srgbClr val="098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rgbClr val="D7F7F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5083959" y="792969"/>
            <a:ext cx="5360723" cy="3127088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01794" y="286115"/>
            <a:ext cx="6718156" cy="424732"/>
          </a:xfrm>
        </p:spPr>
        <p:txBody>
          <a:bodyPr wrap="square">
            <a:spAutoFit/>
          </a:bodyPr>
          <a:lstStyle>
            <a:lvl1pPr>
              <a:def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94" y="1006879"/>
            <a:ext cx="8375506" cy="5198340"/>
          </a:xfrm>
        </p:spPr>
        <p:txBody>
          <a:bodyPr vert="horz" wrap="square" lIns="91440" tIns="45720" rIns="91440" bIns="45720" rtlCol="0" anchor="t" anchorCtr="0">
            <a:noAutofit/>
          </a:bodyPr>
          <a:lstStyle>
            <a:lvl1pPr marL="0" indent="0">
              <a:buNone/>
              <a:defRPr lang="zh-CN" altLang="en-US" sz="1600" b="0" i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34829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2017-01-11 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52255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2017-01-11  Wednesday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65119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2017-01-11  Wednesday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1832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2017-01-11  Wednesday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58080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2017-01-11  Wednesday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21959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2017-01-11  Wednesday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83433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7CA8-2D6B-474E-AD0A-8CF9975324D0}" type="datetimeFigureOut">
              <a:rPr lang="zh-CN" altLang="en-US" smtClean="0"/>
              <a:pPr/>
              <a:t>2017-01-11  Wednesday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73466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97CA8-2D6B-474E-AD0A-8CF9975324D0}" type="datetimeFigureOut">
              <a:rPr lang="zh-CN" altLang="en-US" smtClean="0"/>
              <a:pPr/>
              <a:t>2017-01-11 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8BA0E-4B10-4B75-A54B-2A538962B9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0816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icosmos/Kapok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pcpporg/bstar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pcpporg/rest_rp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purecpp.org/" TargetMode="External"/><Relationship Id="rId2" Type="http://schemas.openxmlformats.org/officeDocument/2006/relationships/hyperlink" Target="https://github.com/topcpporg/rest_rp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qicosmos@163.com" TargetMode="Externa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78037" y="2396387"/>
            <a:ext cx="663777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 easy to use RPC framework </a:t>
            </a:r>
          </a:p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implemented by </a:t>
            </a:r>
            <a:r>
              <a:rPr lang="en-US" altLang="zh-CN" sz="32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11/14</a:t>
            </a:r>
            <a:endParaRPr lang="en-US" altLang="zh-CN" sz="3200" b="1" i="0" dirty="0" smtClean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41563" y="2498165"/>
            <a:ext cx="36000" cy="2340000"/>
          </a:xfrm>
          <a:prstGeom prst="rect">
            <a:avLst/>
          </a:prstGeom>
          <a:solidFill>
            <a:srgbClr val="24A8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184438" y="4222190"/>
            <a:ext cx="21611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qiyu</a:t>
            </a:r>
            <a:endParaRPr lang="en-US" altLang="zh-CN" sz="16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qicosmos@163.com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396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1.Introduction to RPC</a:t>
            </a:r>
          </a:p>
          <a:p>
            <a:endParaRPr lang="en-US" altLang="zh-CN" dirty="0" smtClean="0"/>
          </a:p>
          <a:p>
            <a:r>
              <a:rPr lang="en-US" altLang="zh-CN" dirty="0"/>
              <a:t>2.Problems of nowadays RPC framework</a:t>
            </a:r>
          </a:p>
          <a:p>
            <a:endParaRPr lang="en-US" altLang="zh-CN" dirty="0" smtClean="0"/>
          </a:p>
          <a:p>
            <a:r>
              <a:rPr lang="en-US" altLang="zh-CN" sz="1800" dirty="0">
                <a:solidFill>
                  <a:schemeClr val="accent5"/>
                </a:solidFill>
              </a:rPr>
              <a:t>3.Challenges in developing a high performance and easy to use RPC framework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4.Key technologies</a:t>
            </a:r>
          </a:p>
          <a:p>
            <a:endParaRPr lang="en-US" altLang="zh-CN" dirty="0"/>
          </a:p>
          <a:p>
            <a:r>
              <a:rPr lang="en-US" altLang="zh-CN" dirty="0" smtClean="0"/>
              <a:t>5.A </a:t>
            </a:r>
            <a:r>
              <a:rPr lang="en-US" altLang="zh-CN" dirty="0"/>
              <a:t>little episode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6.What </a:t>
            </a:r>
            <a:r>
              <a:rPr lang="en-US" altLang="zh-CN" dirty="0"/>
              <a:t>you can do with 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4815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1794" y="286115"/>
            <a:ext cx="6718156" cy="424732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Challenges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No protocol file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 smtClean="0"/>
              <a:t>No restrictions, just like local function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Just need focus on business</a:t>
            </a:r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 smtClean="0"/>
              <a:t>Support more protocol, even custom protocols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 smtClean="0"/>
              <a:t>High performance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150284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Challenges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2420" y="1178011"/>
            <a:ext cx="5788351" cy="3797300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下箭头 5"/>
          <p:cNvSpPr/>
          <p:nvPr/>
        </p:nvSpPr>
        <p:spPr>
          <a:xfrm rot="16200000">
            <a:off x="4714579" y="2435865"/>
            <a:ext cx="214183" cy="950525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 rot="3727649">
            <a:off x="5089492" y="2879941"/>
            <a:ext cx="213350" cy="174789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762019" y="5190155"/>
            <a:ext cx="36020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rest_rpc resolve all the problems</a:t>
            </a:r>
          </a:p>
        </p:txBody>
      </p:sp>
      <p:sp>
        <p:nvSpPr>
          <p:cNvPr id="12" name="矩形 11"/>
          <p:cNvSpPr/>
          <p:nvPr/>
        </p:nvSpPr>
        <p:spPr>
          <a:xfrm>
            <a:off x="2615601" y="5577621"/>
            <a:ext cx="3894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https://github.com/topcpporg/rest_rpc</a:t>
            </a:r>
          </a:p>
        </p:txBody>
      </p:sp>
    </p:spTree>
    <p:extLst>
      <p:ext uri="{BB962C8B-B14F-4D97-AF65-F5344CB8AC3E}">
        <p14:creationId xmlns:p14="http://schemas.microsoft.com/office/powerpoint/2010/main" xmlns="" val="170647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1.Introduction to RPC</a:t>
            </a:r>
          </a:p>
          <a:p>
            <a:endParaRPr lang="en-US" altLang="zh-CN" dirty="0" smtClean="0"/>
          </a:p>
          <a:p>
            <a:r>
              <a:rPr lang="en-US" altLang="zh-CN" dirty="0"/>
              <a:t>2.Problems of nowadays RPC framework</a:t>
            </a:r>
          </a:p>
          <a:p>
            <a:endParaRPr lang="en-US" altLang="zh-CN" dirty="0" smtClean="0"/>
          </a:p>
          <a:p>
            <a:r>
              <a:rPr lang="en-US" altLang="zh-CN" dirty="0"/>
              <a:t>3.Challenges in developing a high performance and easy to use RPC framework</a:t>
            </a:r>
          </a:p>
          <a:p>
            <a:endParaRPr lang="en-US" altLang="zh-CN" dirty="0" smtClean="0"/>
          </a:p>
          <a:p>
            <a:r>
              <a:rPr lang="en-US" altLang="zh-CN" sz="1800" dirty="0">
                <a:solidFill>
                  <a:schemeClr val="accent5"/>
                </a:solidFill>
              </a:rPr>
              <a:t>4.Key technologies</a:t>
            </a:r>
          </a:p>
          <a:p>
            <a:endParaRPr lang="en-US" altLang="zh-CN" dirty="0"/>
          </a:p>
          <a:p>
            <a:r>
              <a:rPr lang="en-US" altLang="zh-CN" dirty="0" smtClean="0"/>
              <a:t>5.A </a:t>
            </a:r>
            <a:r>
              <a:rPr lang="en-US" altLang="zh-CN" dirty="0"/>
              <a:t>little episode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6.What </a:t>
            </a:r>
            <a:r>
              <a:rPr lang="en-US" altLang="zh-CN" dirty="0"/>
              <a:t>you can do with 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542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Easy to use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sz="1400" dirty="0" smtClean="0"/>
              <a:t>Server code: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add(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return a + b;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 err="1" smtClean="0"/>
              <a:t>server_t</a:t>
            </a:r>
            <a:r>
              <a:rPr lang="en-US" altLang="zh-CN" dirty="0" smtClean="0"/>
              <a:t> server;</a:t>
            </a:r>
          </a:p>
          <a:p>
            <a:r>
              <a:rPr lang="en-US" altLang="zh-CN" dirty="0" err="1" smtClean="0"/>
              <a:t>server.register_handler</a:t>
            </a:r>
            <a:r>
              <a:rPr lang="en-US" altLang="zh-CN" dirty="0"/>
              <a:t>("add", </a:t>
            </a:r>
            <a:r>
              <a:rPr lang="en-US" altLang="zh-CN" dirty="0" smtClean="0"/>
              <a:t>add);</a:t>
            </a:r>
          </a:p>
          <a:p>
            <a:endParaRPr lang="en-US" altLang="zh-CN" sz="1400" dirty="0"/>
          </a:p>
          <a:p>
            <a:r>
              <a:rPr lang="en-US" altLang="zh-CN" sz="1400" dirty="0" smtClean="0"/>
              <a:t>Client code:</a:t>
            </a:r>
          </a:p>
          <a:p>
            <a:r>
              <a:rPr lang="en-US" altLang="zh-CN" dirty="0" err="1"/>
              <a:t>sync_client</a:t>
            </a:r>
            <a:r>
              <a:rPr lang="en-US" altLang="zh-CN" dirty="0"/>
              <a:t> client;</a:t>
            </a:r>
            <a:endParaRPr lang="en-US" altLang="zh-CN" dirty="0" smtClean="0"/>
          </a:p>
          <a:p>
            <a:r>
              <a:rPr lang="en-US" altLang="zh-CN" dirty="0"/>
              <a:t>auto result = </a:t>
            </a:r>
            <a:r>
              <a:rPr lang="en-US" altLang="zh-CN" dirty="0" err="1"/>
              <a:t>client.call</a:t>
            </a:r>
            <a:r>
              <a:rPr lang="en-US" altLang="zh-CN" dirty="0"/>
              <a:t>(endpoint, </a:t>
            </a:r>
            <a:r>
              <a:rPr lang="en-US" altLang="zh-CN" dirty="0" smtClean="0"/>
              <a:t>add</a:t>
            </a:r>
            <a:r>
              <a:rPr lang="en-US" altLang="zh-CN" dirty="0"/>
              <a:t>, 1, 2);</a:t>
            </a:r>
          </a:p>
          <a:p>
            <a:r>
              <a:rPr lang="en-US" altLang="zh-CN" dirty="0"/>
              <a:t>assert(result == 3);</a:t>
            </a:r>
          </a:p>
        </p:txBody>
      </p:sp>
    </p:spTree>
    <p:extLst>
      <p:ext uri="{BB962C8B-B14F-4D97-AF65-F5344CB8AC3E}">
        <p14:creationId xmlns:p14="http://schemas.microsoft.com/office/powerpoint/2010/main" xmlns="" val="97678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Register all </a:t>
            </a:r>
            <a:r>
              <a:rPr lang="en-US" altLang="zh-CN" dirty="0"/>
              <a:t>callable </a:t>
            </a:r>
            <a:r>
              <a:rPr lang="en-US" altLang="zh-CN" dirty="0" smtClean="0"/>
              <a:t>objects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err="1" smtClean="0"/>
              <a:t>server.register_handler</a:t>
            </a:r>
            <a:r>
              <a:rPr lang="en-US" altLang="zh-CN" dirty="0"/>
              <a:t>("add", </a:t>
            </a:r>
            <a:r>
              <a:rPr lang="en-US" altLang="zh-CN" dirty="0" smtClean="0"/>
              <a:t>add);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server.register_handler</a:t>
            </a:r>
            <a:r>
              <a:rPr lang="en-US" altLang="zh-CN" dirty="0" smtClean="0"/>
              <a:t>(</a:t>
            </a:r>
            <a:r>
              <a:rPr lang="en-US" altLang="zh-CN" dirty="0"/>
              <a:t>"</a:t>
            </a:r>
            <a:r>
              <a:rPr lang="en-US" altLang="zh-CN" dirty="0" err="1" smtClean="0"/>
              <a:t>lambda_add</a:t>
            </a:r>
            <a:r>
              <a:rPr lang="en-US" altLang="zh-CN" dirty="0" smtClean="0"/>
              <a:t>", [](auto a, auto b){ return a+ b ; });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/>
              <a:t>std</a:t>
            </a:r>
            <a:r>
              <a:rPr lang="en-US" altLang="zh-CN" dirty="0"/>
              <a:t>::function&lt;</a:t>
            </a:r>
            <a:r>
              <a:rPr lang="en-US" altLang="zh-CN" dirty="0" err="1"/>
              <a:t>int</a:t>
            </a:r>
            <a:r>
              <a:rPr lang="en-US" altLang="zh-CN" dirty="0"/>
              <a:t>(</a:t>
            </a:r>
            <a:r>
              <a:rPr lang="en-US" altLang="zh-CN" dirty="0" err="1"/>
              <a:t>int,int</a:t>
            </a:r>
            <a:r>
              <a:rPr lang="en-US" altLang="zh-CN" dirty="0"/>
              <a:t>&gt; f = </a:t>
            </a:r>
            <a:r>
              <a:rPr lang="en-US" altLang="zh-CN" dirty="0" err="1"/>
              <a:t>std</a:t>
            </a:r>
            <a:r>
              <a:rPr lang="en-US" altLang="zh-CN" dirty="0"/>
              <a:t>::bind(&amp;client::foo::add, &amp;foo, </a:t>
            </a:r>
            <a:r>
              <a:rPr lang="en-US" altLang="zh-CN" dirty="0" err="1"/>
              <a:t>std</a:t>
            </a:r>
            <a:r>
              <a:rPr lang="en-US" altLang="zh-CN" dirty="0"/>
              <a:t>::placeholders::_1,</a:t>
            </a:r>
          </a:p>
          <a:p>
            <a:r>
              <a:rPr lang="en-US" altLang="zh-CN" dirty="0" err="1"/>
              <a:t>std</a:t>
            </a:r>
            <a:r>
              <a:rPr lang="en-US" altLang="zh-CN" dirty="0"/>
              <a:t>::placeholders::_2);</a:t>
            </a:r>
          </a:p>
          <a:p>
            <a:r>
              <a:rPr lang="en-US" altLang="zh-CN" dirty="0" err="1"/>
              <a:t>server.register_handler</a:t>
            </a:r>
            <a:r>
              <a:rPr lang="en-US" altLang="zh-CN" dirty="0"/>
              <a:t>("</a:t>
            </a:r>
            <a:r>
              <a:rPr lang="en-US" altLang="zh-CN" dirty="0" err="1"/>
              <a:t>function_add</a:t>
            </a:r>
            <a:r>
              <a:rPr lang="en-US" altLang="zh-CN" dirty="0"/>
              <a:t>", f);</a:t>
            </a:r>
            <a:endParaRPr lang="zh-CN" altLang="en-US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/>
              <a:t>server.register_handler</a:t>
            </a:r>
            <a:r>
              <a:rPr lang="en-US" altLang="zh-CN" dirty="0"/>
              <a:t>("</a:t>
            </a:r>
            <a:r>
              <a:rPr lang="en-US" altLang="zh-CN" dirty="0" err="1"/>
              <a:t>foo_add</a:t>
            </a:r>
            <a:r>
              <a:rPr lang="en-US" altLang="zh-CN" dirty="0"/>
              <a:t>", </a:t>
            </a:r>
            <a:r>
              <a:rPr lang="en-US" altLang="zh-CN" dirty="0" err="1" smtClean="0"/>
              <a:t>timax</a:t>
            </a:r>
            <a:r>
              <a:rPr lang="en-US" altLang="zh-CN" dirty="0" smtClean="0"/>
              <a:t>::</a:t>
            </a:r>
            <a:r>
              <a:rPr lang="en-US" altLang="zh-CN" dirty="0"/>
              <a:t>bind(&amp;client::foo::add, &amp;</a:t>
            </a:r>
            <a:r>
              <a:rPr lang="en-US" altLang="zh-CN" dirty="0" smtClean="0"/>
              <a:t>foo));</a:t>
            </a:r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3860872" y="2016896"/>
            <a:ext cx="886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lambda</a:t>
            </a:r>
          </a:p>
        </p:txBody>
      </p:sp>
      <p:sp>
        <p:nvSpPr>
          <p:cNvPr id="5" name="矩形 4"/>
          <p:cNvSpPr/>
          <p:nvPr/>
        </p:nvSpPr>
        <p:spPr>
          <a:xfrm>
            <a:off x="4446128" y="4805404"/>
            <a:ext cx="60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bind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65954" y="3133123"/>
            <a:ext cx="1378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std</a:t>
            </a:r>
            <a:r>
              <a:rPr lang="en-US" altLang="zh-CN" dirty="0" smtClean="0">
                <a:solidFill>
                  <a:srgbClr val="FF0000"/>
                </a:solidFill>
              </a:rPr>
              <a:t>::function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右箭头 6"/>
          <p:cNvSpPr/>
          <p:nvPr/>
        </p:nvSpPr>
        <p:spPr>
          <a:xfrm rot="18461626">
            <a:off x="6923083" y="4705106"/>
            <a:ext cx="711680" cy="2334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876204" y="4172846"/>
            <a:ext cx="1191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clean code</a:t>
            </a:r>
          </a:p>
        </p:txBody>
      </p:sp>
      <p:sp>
        <p:nvSpPr>
          <p:cNvPr id="9" name="矩形 8"/>
          <p:cNvSpPr/>
          <p:nvPr/>
        </p:nvSpPr>
        <p:spPr>
          <a:xfrm>
            <a:off x="1265953" y="4743620"/>
            <a:ext cx="1824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member function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777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 all callable objects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7238" y="1462333"/>
            <a:ext cx="4409524" cy="393333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98357" y="1392195"/>
            <a:ext cx="2224216" cy="3459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298357" y="2636109"/>
            <a:ext cx="2224216" cy="321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 rot="18387982">
            <a:off x="4883635" y="1401884"/>
            <a:ext cx="212784" cy="8823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 rot="13955654">
            <a:off x="4865245" y="2177831"/>
            <a:ext cx="212784" cy="843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315461" y="1953237"/>
            <a:ext cx="295664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different kinds of </a:t>
            </a:r>
            <a:r>
              <a:rPr lang="zh-CN" altLang="en-US" dirty="0" smtClean="0">
                <a:solidFill>
                  <a:srgbClr val="FF0000"/>
                </a:solidFill>
              </a:rPr>
              <a:t>functions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>
                <a:solidFill>
                  <a:srgbClr val="7030A0"/>
                </a:solidFill>
              </a:rPr>
              <a:t>in one same container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977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 all callable objects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smtClean="0"/>
              <a:t>C++ has no such a container</a:t>
            </a:r>
          </a:p>
          <a:p>
            <a:endParaRPr lang="en-US" altLang="zh-CN" dirty="0" smtClean="0"/>
          </a:p>
          <a:p>
            <a:pPr algn="ctr"/>
            <a:r>
              <a:rPr lang="en-US" altLang="zh-CN" sz="2000" dirty="0" smtClean="0">
                <a:solidFill>
                  <a:srgbClr val="FF0000"/>
                </a:solidFill>
              </a:rPr>
              <a:t>type erase</a:t>
            </a:r>
          </a:p>
          <a:p>
            <a:r>
              <a:rPr lang="en-US" altLang="zh-CN" dirty="0" err="1" smtClean="0">
                <a:solidFill>
                  <a:schemeClr val="tx1"/>
                </a:solidFill>
              </a:rPr>
              <a:t>std</a:t>
            </a:r>
            <a:r>
              <a:rPr lang="en-US" altLang="zh-CN" dirty="0" smtClean="0">
                <a:solidFill>
                  <a:schemeClr val="tx1"/>
                </a:solidFill>
              </a:rPr>
              <a:t>::function?</a:t>
            </a: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 err="1" smtClean="0">
                <a:solidFill>
                  <a:schemeClr val="tx1"/>
                </a:solidFill>
              </a:rPr>
              <a:t>boost.variant</a:t>
            </a:r>
            <a:r>
              <a:rPr lang="en-US" altLang="zh-CN" dirty="0" smtClean="0">
                <a:solidFill>
                  <a:schemeClr val="tx1"/>
                </a:solidFill>
              </a:rPr>
              <a:t>?</a:t>
            </a: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 err="1" smtClean="0">
                <a:solidFill>
                  <a:schemeClr val="tx1"/>
                </a:solidFill>
              </a:rPr>
              <a:t>boost.any</a:t>
            </a:r>
            <a:r>
              <a:rPr lang="en-US" altLang="zh-CN" dirty="0" smtClean="0">
                <a:solidFill>
                  <a:schemeClr val="tx1"/>
                </a:solidFill>
              </a:rPr>
              <a:t>?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乘号 3"/>
          <p:cNvSpPr/>
          <p:nvPr/>
        </p:nvSpPr>
        <p:spPr>
          <a:xfrm>
            <a:off x="2145954" y="2006976"/>
            <a:ext cx="337751" cy="45308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乘号 4"/>
          <p:cNvSpPr/>
          <p:nvPr/>
        </p:nvSpPr>
        <p:spPr>
          <a:xfrm>
            <a:off x="2141836" y="2702803"/>
            <a:ext cx="337751" cy="45308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乘号 5"/>
          <p:cNvSpPr/>
          <p:nvPr/>
        </p:nvSpPr>
        <p:spPr>
          <a:xfrm>
            <a:off x="2141836" y="3416842"/>
            <a:ext cx="337751" cy="45308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751918" y="3458717"/>
            <a:ext cx="3310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for network lost type information</a:t>
            </a:r>
          </a:p>
        </p:txBody>
      </p:sp>
    </p:spTree>
    <p:extLst>
      <p:ext uri="{BB962C8B-B14F-4D97-AF65-F5344CB8AC3E}">
        <p14:creationId xmlns:p14="http://schemas.microsoft.com/office/powerpoint/2010/main" xmlns="" val="121997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 all callable objects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smtClean="0"/>
              <a:t>A special type erase</a:t>
            </a:r>
          </a:p>
          <a:p>
            <a:endParaRPr lang="en-US" altLang="zh-CN" dirty="0" smtClean="0"/>
          </a:p>
          <a:p>
            <a:r>
              <a:rPr lang="en-US" altLang="zh-CN" sz="1400" dirty="0"/>
              <a:t>template&lt;</a:t>
            </a:r>
            <a:r>
              <a:rPr lang="en-US" altLang="zh-CN" sz="1400" dirty="0" err="1"/>
              <a:t>typename</a:t>
            </a:r>
            <a:r>
              <a:rPr lang="en-US" altLang="zh-CN" sz="1400" dirty="0"/>
              <a:t> Function&gt;</a:t>
            </a:r>
          </a:p>
          <a:p>
            <a:r>
              <a:rPr lang="en-US" altLang="zh-CN" sz="1400" dirty="0" err="1"/>
              <a:t>struct</a:t>
            </a:r>
            <a:r>
              <a:rPr lang="en-US" altLang="zh-CN" sz="1400" dirty="0"/>
              <a:t> invoker</a:t>
            </a:r>
          </a:p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    static inline void apply(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 Function&amp; </a:t>
            </a:r>
            <a:r>
              <a:rPr lang="en-US" altLang="zh-CN" sz="1400" dirty="0" err="1"/>
              <a:t>func</a:t>
            </a:r>
            <a:r>
              <a:rPr lang="en-US" altLang="zh-CN" sz="1400" dirty="0"/>
              <a:t>, void* </a:t>
            </a:r>
            <a:r>
              <a:rPr lang="en-US" altLang="zh-CN" sz="1400" dirty="0" err="1"/>
              <a:t>bl</a:t>
            </a:r>
            <a:r>
              <a:rPr lang="en-US" altLang="zh-CN" sz="1400" dirty="0" smtClean="0"/>
              <a:t>){}</a:t>
            </a:r>
            <a:endParaRPr lang="en-US" altLang="zh-CN" sz="1400" dirty="0"/>
          </a:p>
          <a:p>
            <a:r>
              <a:rPr lang="en-US" altLang="zh-CN" sz="1400" dirty="0"/>
              <a:t>};</a:t>
            </a:r>
          </a:p>
          <a:p>
            <a:endParaRPr lang="en-US" altLang="zh-CN" sz="1400" dirty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66336" y="1655806"/>
            <a:ext cx="1696994" cy="313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3237470" y="1614617"/>
            <a:ext cx="978408" cy="19770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212857" y="1528805"/>
            <a:ext cx="3139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c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zh-CN" altLang="en-US" dirty="0" smtClean="0">
                <a:solidFill>
                  <a:srgbClr val="FF0000"/>
                </a:solidFill>
              </a:rPr>
              <a:t>rry </a:t>
            </a:r>
            <a:r>
              <a:rPr lang="zh-CN" altLang="en-US" dirty="0">
                <a:solidFill>
                  <a:srgbClr val="FF0000"/>
                </a:solidFill>
              </a:rPr>
              <a:t>function type information</a:t>
            </a:r>
          </a:p>
        </p:txBody>
      </p:sp>
      <p:sp>
        <p:nvSpPr>
          <p:cNvPr id="8" name="矩形 7"/>
          <p:cNvSpPr/>
          <p:nvPr/>
        </p:nvSpPr>
        <p:spPr>
          <a:xfrm>
            <a:off x="4326803" y="3606049"/>
            <a:ext cx="12867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int</a:t>
            </a:r>
          </a:p>
          <a:p>
            <a:r>
              <a:rPr lang="zh-CN" altLang="en-US" dirty="0"/>
              <a:t>int&amp;</a:t>
            </a:r>
          </a:p>
          <a:p>
            <a:r>
              <a:rPr lang="zh-CN" altLang="en-US" dirty="0"/>
              <a:t>int&amp;&amp;</a:t>
            </a:r>
          </a:p>
          <a:p>
            <a:r>
              <a:rPr lang="zh-CN" altLang="en-US" dirty="0"/>
              <a:t>const int</a:t>
            </a:r>
            <a:r>
              <a:rPr lang="zh-CN" altLang="en-US" dirty="0" smtClean="0"/>
              <a:t>&amp;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183485" y="3606049"/>
            <a:ext cx="14530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return type</a:t>
            </a:r>
            <a:endParaRPr lang="zh-CN" altLang="en-US" dirty="0"/>
          </a:p>
          <a:p>
            <a:r>
              <a:rPr lang="en-US" altLang="zh-CN" dirty="0" err="1" smtClean="0"/>
              <a:t>parm</a:t>
            </a:r>
            <a:r>
              <a:rPr lang="en-US" altLang="zh-CN" dirty="0" smtClean="0"/>
              <a:t> type</a:t>
            </a:r>
            <a:endParaRPr lang="zh-CN" altLang="en-US" dirty="0"/>
          </a:p>
          <a:p>
            <a:r>
              <a:rPr lang="en-US" altLang="zh-CN" dirty="0" err="1" smtClean="0"/>
              <a:t>referrence</a:t>
            </a:r>
            <a:endParaRPr lang="zh-CN" altLang="en-US" dirty="0"/>
          </a:p>
          <a:p>
            <a:r>
              <a:rPr lang="en-US" altLang="zh-CN" dirty="0" err="1" smtClean="0"/>
              <a:t>const</a:t>
            </a:r>
            <a:r>
              <a:rPr lang="en-US" altLang="zh-CN" dirty="0"/>
              <a:t> volatile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10" name="右箭头 9"/>
          <p:cNvSpPr/>
          <p:nvPr/>
        </p:nvSpPr>
        <p:spPr>
          <a:xfrm rot="19881104">
            <a:off x="3804622" y="2382971"/>
            <a:ext cx="678868" cy="20247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406446" y="2114874"/>
            <a:ext cx="2336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can accept any callable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13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 animBg="1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 all callable objects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template&lt;</a:t>
            </a:r>
            <a:r>
              <a:rPr lang="en-US" altLang="zh-CN" dirty="0" err="1"/>
              <a:t>typename</a:t>
            </a:r>
            <a:r>
              <a:rPr lang="en-US" altLang="zh-CN" dirty="0"/>
              <a:t> Function&gt;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register_handler</a:t>
            </a:r>
            <a:r>
              <a:rPr lang="en-US" altLang="zh-CN" dirty="0"/>
              <a:t>(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en-US" altLang="zh-CN" dirty="0" err="1"/>
              <a:t>const</a:t>
            </a:r>
            <a:r>
              <a:rPr lang="en-US" altLang="zh-CN" dirty="0"/>
              <a:t> &amp; name, </a:t>
            </a:r>
            <a:r>
              <a:rPr lang="en-US" altLang="zh-CN" dirty="0" err="1"/>
              <a:t>const</a:t>
            </a:r>
            <a:r>
              <a:rPr lang="en-US" altLang="zh-CN" dirty="0"/>
              <a:t> Function&amp; f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</a:t>
            </a:r>
            <a:r>
              <a:rPr lang="en-US" altLang="zh-CN" dirty="0"/>
              <a:t>using </a:t>
            </a:r>
            <a:r>
              <a:rPr lang="en-US" altLang="zh-CN" dirty="0" err="1"/>
              <a:t>std</a:t>
            </a:r>
            <a:r>
              <a:rPr lang="en-US" altLang="zh-CN" dirty="0"/>
              <a:t>::placeholders::_1;</a:t>
            </a:r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std</a:t>
            </a:r>
            <a:r>
              <a:rPr lang="en-US" altLang="zh-CN" dirty="0"/>
              <a:t>::map&lt;</a:t>
            </a:r>
            <a:r>
              <a:rPr lang="en-US" altLang="zh-CN" dirty="0" err="1"/>
              <a:t>std</a:t>
            </a:r>
            <a:r>
              <a:rPr lang="en-US" altLang="zh-CN" dirty="0"/>
              <a:t>::string, </a:t>
            </a:r>
            <a:r>
              <a:rPr lang="en-US" altLang="zh-CN" dirty="0" err="1"/>
              <a:t>std</a:t>
            </a:r>
            <a:r>
              <a:rPr lang="en-US" altLang="zh-CN" dirty="0"/>
              <a:t>::function&lt;void(void*)&gt;&gt; invokers;</a:t>
            </a:r>
          </a:p>
          <a:p>
            <a:r>
              <a:rPr lang="en-US" altLang="zh-CN" dirty="0"/>
              <a:t>    this-&gt;invokers[name] = { </a:t>
            </a:r>
            <a:r>
              <a:rPr lang="en-US" altLang="zh-CN" dirty="0" err="1" smtClean="0"/>
              <a:t>std</a:t>
            </a:r>
            <a:r>
              <a:rPr lang="en-US" altLang="zh-CN" dirty="0"/>
              <a:t>::bind(&amp;invoker&lt;Function&gt;::apply, f, _1) </a:t>
            </a:r>
            <a:r>
              <a:rPr lang="en-US" altLang="zh-CN" dirty="0" smtClean="0"/>
              <a:t>};</a:t>
            </a:r>
            <a:endParaRPr lang="en-US" altLang="zh-CN" dirty="0"/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		can accept any function</a:t>
            </a:r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 	               wrapper function and real function are composed by </a:t>
            </a:r>
            <a:r>
              <a:rPr lang="en-US" altLang="zh-CN" dirty="0" err="1" smtClean="0">
                <a:solidFill>
                  <a:srgbClr val="FF0000"/>
                </a:solidFill>
              </a:rPr>
              <a:t>std</a:t>
            </a:r>
            <a:r>
              <a:rPr lang="en-US" altLang="zh-CN" dirty="0" smtClean="0">
                <a:solidFill>
                  <a:srgbClr val="FF0000"/>
                </a:solidFill>
              </a:rPr>
              <a:t>::bind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		</a:t>
            </a:r>
            <a:r>
              <a:rPr lang="en-US" altLang="zh-CN" dirty="0" err="1" smtClean="0">
                <a:solidFill>
                  <a:srgbClr val="FF0000"/>
                </a:solidFill>
              </a:rPr>
              <a:t>std</a:t>
            </a:r>
            <a:r>
              <a:rPr lang="en-US" altLang="zh-CN" dirty="0">
                <a:solidFill>
                  <a:srgbClr val="FF0000"/>
                </a:solidFill>
              </a:rPr>
              <a:t>::</a:t>
            </a:r>
            <a:r>
              <a:rPr lang="zh-CN" altLang="en-US" dirty="0">
                <a:solidFill>
                  <a:srgbClr val="FF0000"/>
                </a:solidFill>
              </a:rPr>
              <a:t>function </a:t>
            </a:r>
            <a:r>
              <a:rPr lang="en-US" altLang="zh-CN" dirty="0">
                <a:solidFill>
                  <a:srgbClr val="FF0000"/>
                </a:solidFill>
              </a:rPr>
              <a:t>erase function type</a:t>
            </a: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下箭头 6"/>
          <p:cNvSpPr/>
          <p:nvPr/>
        </p:nvSpPr>
        <p:spPr>
          <a:xfrm rot="4075659">
            <a:off x="5232572" y="2881214"/>
            <a:ext cx="227127" cy="1753159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6658346" y="3476580"/>
            <a:ext cx="227127" cy="13077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293970" y="3054339"/>
            <a:ext cx="27020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invoker&lt;Function&gt;::apply</a:t>
            </a:r>
            <a:endParaRPr lang="zh-CN" altLang="en-US" sz="16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01146" y="3080915"/>
            <a:ext cx="914400" cy="2824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671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9" grpId="1"/>
      <p:bldP spid="9" grpId="2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sz="1800" dirty="0" smtClean="0">
                <a:solidFill>
                  <a:schemeClr val="accent5"/>
                </a:solidFill>
              </a:rPr>
              <a:t>1.Introduction to RPC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2.Problems </a:t>
            </a:r>
            <a:r>
              <a:rPr lang="en-US" altLang="zh-CN" dirty="0"/>
              <a:t>of </a:t>
            </a:r>
            <a:r>
              <a:rPr lang="en-US" altLang="zh-CN" dirty="0" smtClean="0"/>
              <a:t>nowadays RPC framework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3.Challenges </a:t>
            </a:r>
            <a:r>
              <a:rPr lang="en-US" altLang="zh-CN" dirty="0"/>
              <a:t>in </a:t>
            </a:r>
            <a:r>
              <a:rPr lang="en-US" altLang="zh-CN" dirty="0" smtClean="0"/>
              <a:t>developing </a:t>
            </a:r>
            <a:r>
              <a:rPr lang="en-US" altLang="zh-CN" dirty="0"/>
              <a:t>a high performance and easy to use RPC </a:t>
            </a:r>
            <a:r>
              <a:rPr lang="en-US" altLang="zh-CN" dirty="0" smtClean="0"/>
              <a:t>framework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4.Key technologies</a:t>
            </a:r>
          </a:p>
          <a:p>
            <a:endParaRPr lang="en-US" altLang="zh-CN" dirty="0"/>
          </a:p>
          <a:p>
            <a:r>
              <a:rPr lang="en-US" altLang="zh-CN" dirty="0" smtClean="0"/>
              <a:t>5.A </a:t>
            </a:r>
            <a:r>
              <a:rPr lang="en-US" altLang="zh-CN" dirty="0"/>
              <a:t>little episode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6.What </a:t>
            </a:r>
            <a:r>
              <a:rPr lang="en-US" altLang="zh-CN" dirty="0"/>
              <a:t>you can do with 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0685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 all callable objects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template&lt;</a:t>
            </a:r>
            <a:r>
              <a:rPr lang="en-US" altLang="zh-CN" dirty="0" err="1"/>
              <a:t>typename</a:t>
            </a:r>
            <a:r>
              <a:rPr lang="en-US" altLang="zh-CN" dirty="0"/>
              <a:t> Function&gt;</a:t>
            </a:r>
          </a:p>
          <a:p>
            <a:r>
              <a:rPr lang="en-US" altLang="zh-CN" dirty="0" err="1"/>
              <a:t>struct</a:t>
            </a:r>
            <a:r>
              <a:rPr lang="en-US" altLang="zh-CN" dirty="0"/>
              <a:t> invoker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static inline void apply(</a:t>
            </a:r>
            <a:r>
              <a:rPr lang="en-US" altLang="zh-CN" dirty="0" err="1"/>
              <a:t>const</a:t>
            </a:r>
            <a:r>
              <a:rPr lang="en-US" altLang="zh-CN" dirty="0"/>
              <a:t> Function&amp; </a:t>
            </a:r>
            <a:r>
              <a:rPr lang="en-US" altLang="zh-CN" dirty="0" err="1"/>
              <a:t>func</a:t>
            </a:r>
            <a:r>
              <a:rPr lang="en-US" altLang="zh-CN" dirty="0"/>
              <a:t>, void* </a:t>
            </a:r>
            <a:r>
              <a:rPr lang="en-US" altLang="zh-CN" dirty="0" err="1"/>
              <a:t>bl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 using </a:t>
            </a:r>
            <a:r>
              <a:rPr lang="en-US" altLang="zh-CN" dirty="0" err="1"/>
              <a:t>tuple_type</a:t>
            </a:r>
            <a:r>
              <a:rPr lang="en-US" altLang="zh-CN" dirty="0"/>
              <a:t> = </a:t>
            </a:r>
            <a:r>
              <a:rPr lang="en-US" altLang="zh-CN" dirty="0" err="1"/>
              <a:t>typename</a:t>
            </a:r>
            <a:r>
              <a:rPr lang="en-US" altLang="zh-CN" dirty="0"/>
              <a:t> </a:t>
            </a:r>
            <a:r>
              <a:rPr lang="en-US" altLang="zh-CN" dirty="0" err="1"/>
              <a:t>function_traits</a:t>
            </a:r>
            <a:r>
              <a:rPr lang="en-US" altLang="zh-CN" dirty="0"/>
              <a:t>&lt;Function&gt;::</a:t>
            </a:r>
            <a:r>
              <a:rPr lang="en-US" altLang="zh-CN" dirty="0" err="1"/>
              <a:t>tuple_type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tuple_type</a:t>
            </a:r>
            <a:r>
              <a:rPr lang="en-US" altLang="zh-CN" dirty="0"/>
              <a:t>* </a:t>
            </a:r>
            <a:r>
              <a:rPr lang="en-US" altLang="zh-CN" dirty="0" err="1"/>
              <a:t>tp</a:t>
            </a:r>
            <a:r>
              <a:rPr lang="en-US" altLang="zh-CN" dirty="0"/>
              <a:t> = </a:t>
            </a:r>
            <a:r>
              <a:rPr lang="en-US" altLang="zh-CN" dirty="0" err="1"/>
              <a:t>static_cast</a:t>
            </a:r>
            <a:r>
              <a:rPr lang="en-US" altLang="zh-CN" dirty="0"/>
              <a:t>&lt;</a:t>
            </a:r>
            <a:r>
              <a:rPr lang="en-US" altLang="zh-CN" dirty="0" err="1"/>
              <a:t>tuple_type</a:t>
            </a:r>
            <a:r>
              <a:rPr lang="en-US" altLang="zh-CN" dirty="0"/>
              <a:t>*&gt;(</a:t>
            </a:r>
            <a:r>
              <a:rPr lang="en-US" altLang="zh-CN" dirty="0" err="1"/>
              <a:t>bl</a:t>
            </a:r>
            <a:r>
              <a:rPr lang="en-US" altLang="zh-CN" dirty="0"/>
              <a:t>);</a:t>
            </a:r>
          </a:p>
          <a:p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::apply(</a:t>
            </a:r>
            <a:r>
              <a:rPr lang="en-US" altLang="zh-CN" dirty="0" err="1" smtClean="0"/>
              <a:t>func</a:t>
            </a:r>
            <a:r>
              <a:rPr lang="en-US" altLang="zh-CN" dirty="0"/>
              <a:t>, *</a:t>
            </a:r>
            <a:r>
              <a:rPr lang="en-US" altLang="zh-CN" dirty="0" err="1"/>
              <a:t>tp</a:t>
            </a:r>
            <a:r>
              <a:rPr lang="en-US" altLang="zh-CN" dirty="0" smtClean="0"/>
              <a:t>);	</a:t>
            </a:r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 smtClean="0"/>
              <a:t>};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29730" y="3764693"/>
            <a:ext cx="2042984" cy="313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下箭头 5"/>
          <p:cNvSpPr/>
          <p:nvPr/>
        </p:nvSpPr>
        <p:spPr>
          <a:xfrm>
            <a:off x="1993557" y="4163067"/>
            <a:ext cx="172994" cy="8537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16730" y="4934465"/>
            <a:ext cx="19184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real function call</a:t>
            </a:r>
          </a:p>
        </p:txBody>
      </p:sp>
      <p:sp>
        <p:nvSpPr>
          <p:cNvPr id="8" name="矩形 7"/>
          <p:cNvSpPr/>
          <p:nvPr/>
        </p:nvSpPr>
        <p:spPr>
          <a:xfrm>
            <a:off x="3732594" y="3708399"/>
            <a:ext cx="1460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//from C++</a:t>
            </a:r>
            <a:r>
              <a:rPr lang="en-US" altLang="zh-CN" dirty="0" smtClean="0"/>
              <a:t>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55079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8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smtClean="0"/>
              <a:t>apply implement with C++11/14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sz="1400" dirty="0" smtClean="0"/>
              <a:t>template&lt;</a:t>
            </a:r>
            <a:r>
              <a:rPr lang="en-US" altLang="zh-CN" sz="1400" dirty="0" err="1" smtClean="0"/>
              <a:t>typename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F, </a:t>
            </a:r>
            <a:r>
              <a:rPr lang="en-US" altLang="zh-CN" sz="1400" dirty="0" err="1"/>
              <a:t>typename</a:t>
            </a:r>
            <a:r>
              <a:rPr lang="en-US" altLang="zh-CN" sz="1400" dirty="0"/>
              <a:t> ... </a:t>
            </a:r>
            <a:r>
              <a:rPr lang="en-US" altLang="zh-CN" sz="1400" dirty="0" err="1"/>
              <a:t>Args</a:t>
            </a:r>
            <a:r>
              <a:rPr lang="en-US" altLang="zh-CN" sz="1400" dirty="0"/>
              <a:t>&gt;</a:t>
            </a:r>
          </a:p>
          <a:p>
            <a:r>
              <a:rPr lang="en-US" altLang="zh-CN" sz="1400" dirty="0"/>
              <a:t>    void call(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 F&amp; f, 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::tuple&lt;</a:t>
            </a:r>
            <a:r>
              <a:rPr lang="en-US" altLang="zh-CN" sz="1400" dirty="0" err="1"/>
              <a:t>Args</a:t>
            </a:r>
            <a:r>
              <a:rPr lang="en-US" altLang="zh-CN" sz="1400" dirty="0"/>
              <a:t>...&gt;&amp; </a:t>
            </a:r>
            <a:r>
              <a:rPr lang="en-US" altLang="zh-CN" sz="1400" dirty="0" err="1"/>
              <a:t>tp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    {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call_helper</a:t>
            </a:r>
            <a:r>
              <a:rPr lang="en-US" altLang="zh-CN" sz="1400" dirty="0"/>
              <a:t>(f, 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</a:t>
            </a:r>
            <a:r>
              <a:rPr lang="en-US" altLang="zh-CN" sz="1400" dirty="0" err="1"/>
              <a:t>make_index_sequence</a:t>
            </a:r>
            <a:r>
              <a:rPr lang="en-US" altLang="zh-CN" sz="1400" dirty="0"/>
              <a:t>&lt;</a:t>
            </a:r>
            <a:r>
              <a:rPr lang="en-US" altLang="zh-CN" sz="1400" dirty="0" err="1"/>
              <a:t>sizeof</a:t>
            </a:r>
            <a:r>
              <a:rPr lang="en-US" altLang="zh-CN" sz="1400" dirty="0"/>
              <a:t>... (</a:t>
            </a:r>
            <a:r>
              <a:rPr lang="en-US" altLang="zh-CN" sz="1400" dirty="0" err="1"/>
              <a:t>Args</a:t>
            </a:r>
            <a:r>
              <a:rPr lang="en-US" altLang="zh-CN" sz="1400" dirty="0"/>
              <a:t>)&gt;{}, </a:t>
            </a:r>
            <a:r>
              <a:rPr lang="en-US" altLang="zh-CN" sz="1400" dirty="0" err="1"/>
              <a:t>tp</a:t>
            </a:r>
            <a:r>
              <a:rPr lang="en-US" altLang="zh-CN" sz="1400" dirty="0"/>
              <a:t>);</a:t>
            </a:r>
          </a:p>
          <a:p>
            <a:r>
              <a:rPr lang="en-US" altLang="zh-CN" sz="1400" dirty="0"/>
              <a:t>    }</a:t>
            </a:r>
          </a:p>
          <a:p>
            <a:endParaRPr lang="en-US" altLang="zh-CN" sz="1400" dirty="0"/>
          </a:p>
          <a:p>
            <a:r>
              <a:rPr lang="en-US" altLang="zh-CN" sz="1400" dirty="0"/>
              <a:t>    template&lt;</a:t>
            </a:r>
            <a:r>
              <a:rPr lang="en-US" altLang="zh-CN" sz="1400" dirty="0" err="1"/>
              <a:t>typename</a:t>
            </a:r>
            <a:r>
              <a:rPr lang="en-US" altLang="zh-CN" sz="1400" dirty="0"/>
              <a:t> F, </a:t>
            </a:r>
            <a:r>
              <a:rPr lang="en-US" altLang="zh-CN" sz="1400" dirty="0" err="1"/>
              <a:t>size_t</a:t>
            </a:r>
            <a:r>
              <a:rPr lang="en-US" altLang="zh-CN" sz="1400" dirty="0"/>
              <a:t>... I, </a:t>
            </a:r>
            <a:r>
              <a:rPr lang="en-US" altLang="zh-CN" sz="1400" dirty="0" err="1"/>
              <a:t>typename</a:t>
            </a:r>
            <a:r>
              <a:rPr lang="en-US" altLang="zh-CN" sz="1400" dirty="0"/>
              <a:t> ... </a:t>
            </a:r>
            <a:r>
              <a:rPr lang="en-US" altLang="zh-CN" sz="1400" dirty="0" err="1"/>
              <a:t>Args</a:t>
            </a:r>
            <a:r>
              <a:rPr lang="en-US" altLang="zh-CN" sz="1400" dirty="0"/>
              <a:t>&gt;</a:t>
            </a:r>
          </a:p>
          <a:p>
            <a:r>
              <a:rPr lang="en-US" altLang="zh-CN" sz="1400" dirty="0"/>
              <a:t>    static </a:t>
            </a:r>
            <a:r>
              <a:rPr lang="en-US" altLang="zh-CN" sz="1400" dirty="0" err="1"/>
              <a:t>decltype</a:t>
            </a:r>
            <a:r>
              <a:rPr lang="en-US" altLang="zh-CN" sz="1400" dirty="0"/>
              <a:t>(auto) </a:t>
            </a:r>
            <a:r>
              <a:rPr lang="en-US" altLang="zh-CN" sz="1400" dirty="0" err="1"/>
              <a:t>call_helper</a:t>
            </a:r>
            <a:r>
              <a:rPr lang="en-US" altLang="zh-CN" sz="1400" dirty="0"/>
              <a:t>(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 F&amp; f, 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</a:t>
            </a:r>
            <a:r>
              <a:rPr lang="en-US" altLang="zh-CN" sz="1400" dirty="0" err="1"/>
              <a:t>index_sequence</a:t>
            </a:r>
            <a:r>
              <a:rPr lang="en-US" altLang="zh-CN" sz="1400" dirty="0"/>
              <a:t>&lt;I...&gt;&amp;, 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::tuple&lt;</a:t>
            </a:r>
            <a:r>
              <a:rPr lang="en-US" altLang="zh-CN" sz="1400" dirty="0" err="1"/>
              <a:t>Args</a:t>
            </a:r>
            <a:r>
              <a:rPr lang="en-US" altLang="zh-CN" sz="1400" dirty="0"/>
              <a:t>...&gt;&amp; </a:t>
            </a:r>
            <a:r>
              <a:rPr lang="en-US" altLang="zh-CN" sz="1400" dirty="0" err="1"/>
              <a:t>tup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    {</a:t>
            </a:r>
          </a:p>
          <a:p>
            <a:r>
              <a:rPr lang="en-US" altLang="zh-CN" sz="1400" dirty="0"/>
              <a:t>        return f(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::get&lt;I&gt;(</a:t>
            </a:r>
            <a:r>
              <a:rPr lang="en-US" altLang="zh-CN" sz="1400" dirty="0" err="1"/>
              <a:t>tup</a:t>
            </a:r>
            <a:r>
              <a:rPr lang="en-US" altLang="zh-CN" sz="1400" dirty="0"/>
              <a:t>)...);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smtClean="0"/>
              <a:t>}</a:t>
            </a:r>
          </a:p>
          <a:p>
            <a:endParaRPr lang="en-US" altLang="zh-CN" sz="1400" dirty="0"/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More Details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4992129" y="3244644"/>
            <a:ext cx="2227822" cy="313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68626" y="3278658"/>
            <a:ext cx="1326293" cy="2450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575486" y="4069802"/>
            <a:ext cx="1752600" cy="313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38432" y="5242011"/>
            <a:ext cx="75911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https://github.com/qicosmos/cosmos/blob/master/modern_messagebus.hpp</a:t>
            </a:r>
          </a:p>
        </p:txBody>
      </p:sp>
      <p:sp>
        <p:nvSpPr>
          <p:cNvPr id="9" name="矩形 8"/>
          <p:cNvSpPr/>
          <p:nvPr/>
        </p:nvSpPr>
        <p:spPr>
          <a:xfrm>
            <a:off x="638432" y="5585116"/>
            <a:ext cx="54493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http://www.cnblogs.com/qicosmos/p/4325949.html</a:t>
            </a:r>
          </a:p>
        </p:txBody>
      </p:sp>
      <p:sp>
        <p:nvSpPr>
          <p:cNvPr id="10" name="矩形 9"/>
          <p:cNvSpPr/>
          <p:nvPr/>
        </p:nvSpPr>
        <p:spPr>
          <a:xfrm>
            <a:off x="638432" y="5901993"/>
            <a:ext cx="52516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&lt;&lt;In-Depth C++11&gt;&gt;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3171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High performance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2728" y="920459"/>
            <a:ext cx="5547222" cy="5488579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>
            <a:off x="2767913" y="2339547"/>
            <a:ext cx="0" cy="345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2767913" y="3161206"/>
            <a:ext cx="0" cy="35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3410465" y="3805881"/>
            <a:ext cx="7002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/>
          <p:cNvCxnSpPr/>
          <p:nvPr/>
        </p:nvCxnSpPr>
        <p:spPr>
          <a:xfrm rot="5400000">
            <a:off x="5217159" y="3310551"/>
            <a:ext cx="1213089" cy="914400"/>
          </a:xfrm>
          <a:prstGeom prst="bentConnector3">
            <a:avLst>
              <a:gd name="adj1" fmla="val 1002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4802659" y="3177682"/>
            <a:ext cx="0" cy="35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4798540" y="2329185"/>
            <a:ext cx="0" cy="35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35"/>
          <p:cNvCxnSpPr/>
          <p:nvPr/>
        </p:nvCxnSpPr>
        <p:spPr>
          <a:xfrm>
            <a:off x="5366503" y="2092411"/>
            <a:ext cx="902491" cy="593125"/>
          </a:xfrm>
          <a:prstGeom prst="bentConnector3">
            <a:avLst>
              <a:gd name="adj1" fmla="val 1002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3459891" y="4390771"/>
            <a:ext cx="634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2833816" y="4588476"/>
            <a:ext cx="0" cy="345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2833816" y="5412260"/>
            <a:ext cx="0" cy="181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108271" y="1765184"/>
            <a:ext cx="3328701" cy="66497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282166" y="1580518"/>
            <a:ext cx="980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resolved</a:t>
            </a:r>
          </a:p>
        </p:txBody>
      </p:sp>
      <p:sp>
        <p:nvSpPr>
          <p:cNvPr id="22" name="矩形 21"/>
          <p:cNvSpPr/>
          <p:nvPr/>
        </p:nvSpPr>
        <p:spPr>
          <a:xfrm>
            <a:off x="2116528" y="2601866"/>
            <a:ext cx="3328701" cy="6649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019508" y="3338475"/>
            <a:ext cx="3539215" cy="1413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270118" y="2392863"/>
            <a:ext cx="1338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serialization</a:t>
            </a:r>
            <a:endParaRPr lang="zh-CN" altLang="en-US" b="1" dirty="0"/>
          </a:p>
        </p:txBody>
      </p:sp>
      <p:sp>
        <p:nvSpPr>
          <p:cNvPr id="27" name="矩形 26"/>
          <p:cNvSpPr/>
          <p:nvPr/>
        </p:nvSpPr>
        <p:spPr>
          <a:xfrm>
            <a:off x="3289219" y="3415810"/>
            <a:ext cx="98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network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11196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2" grpId="0" animBg="1"/>
      <p:bldP spid="24" grpId="0" animBg="1"/>
      <p:bldP spid="25" grpId="0"/>
      <p:bldP spid="2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High performance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smtClean="0"/>
              <a:t>Performance of </a:t>
            </a:r>
            <a:r>
              <a:rPr lang="en-US" altLang="zh-CN" dirty="0" err="1" smtClean="0"/>
              <a:t>rest_rpc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22497" y="1562936"/>
            <a:ext cx="613410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2691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High performance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smtClean="0"/>
              <a:t>High performance serialization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json</a:t>
            </a:r>
            <a:r>
              <a:rPr lang="en-US" altLang="zh-CN" dirty="0" smtClean="0"/>
              <a:t> : Kapok(base on </a:t>
            </a:r>
            <a:r>
              <a:rPr lang="en-US" altLang="zh-CN" dirty="0" err="1" smtClean="0"/>
              <a:t>rapidjson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apache </a:t>
            </a:r>
            <a:r>
              <a:rPr lang="en-US" altLang="zh-CN" dirty="0" err="1" smtClean="0"/>
              <a:t>msgpack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custom serialization</a:t>
            </a:r>
          </a:p>
          <a:p>
            <a:endParaRPr lang="en-US" altLang="zh-CN" b="1" dirty="0" smtClean="0"/>
          </a:p>
          <a:p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272078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High performance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b="1" dirty="0"/>
              <a:t>Kapok(</a:t>
            </a:r>
            <a:r>
              <a:rPr lang="en-US" altLang="zh-CN" dirty="0">
                <a:hlinkClick r:id="rId2"/>
              </a:rPr>
              <a:t>https://github.com/qicosmos/Kapok</a:t>
            </a:r>
            <a:r>
              <a:rPr lang="en-US" altLang="zh-CN" b="1" dirty="0" smtClean="0"/>
              <a:t>)</a:t>
            </a:r>
          </a:p>
          <a:p>
            <a:r>
              <a:rPr lang="en-US" altLang="zh-CN" sz="1400" dirty="0" err="1"/>
              <a:t>struct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person</a:t>
            </a:r>
            <a:endParaRPr lang="en-US" altLang="zh-CN" sz="1400" dirty="0"/>
          </a:p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::vector&lt;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&gt; a;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b;</a:t>
            </a:r>
          </a:p>
          <a:p>
            <a:r>
              <a:rPr lang="en-US" altLang="zh-CN" sz="1400" dirty="0"/>
              <a:t>	META(a, b);</a:t>
            </a:r>
          </a:p>
          <a:p>
            <a:r>
              <a:rPr lang="en-US" altLang="zh-CN" sz="1400" dirty="0"/>
              <a:t>};</a:t>
            </a:r>
          </a:p>
          <a:p>
            <a:endParaRPr lang="en-US" altLang="zh-CN" sz="1400" dirty="0"/>
          </a:p>
          <a:p>
            <a:r>
              <a:rPr lang="en-US" altLang="zh-CN" sz="1400" dirty="0"/>
              <a:t>void </a:t>
            </a:r>
            <a:r>
              <a:rPr lang="en-US" altLang="zh-CN" sz="1400" dirty="0" err="1" smtClean="0"/>
              <a:t>test_serialization</a:t>
            </a:r>
            <a:r>
              <a:rPr lang="en-US" altLang="zh-CN" sz="1400" dirty="0" smtClean="0"/>
              <a:t>()</a:t>
            </a:r>
            <a:endParaRPr lang="en-US" altLang="zh-CN" sz="1400" dirty="0"/>
          </a:p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smtClean="0"/>
              <a:t>person </a:t>
            </a:r>
            <a:r>
              <a:rPr lang="en-US" altLang="zh-CN" sz="1400" dirty="0"/>
              <a:t>p = { {1,2,3}, 4 };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Serializer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sr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sr.Serialize</a:t>
            </a:r>
            <a:r>
              <a:rPr lang="en-US" altLang="zh-CN" sz="1400" dirty="0"/>
              <a:t>(p);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</a:t>
            </a:r>
            <a:r>
              <a:rPr lang="en-US" altLang="zh-CN" sz="1400" dirty="0" err="1"/>
              <a:t>cout</a:t>
            </a:r>
            <a:r>
              <a:rPr lang="en-US" altLang="zh-CN" sz="1400" dirty="0"/>
              <a:t> &lt;&lt; </a:t>
            </a:r>
            <a:r>
              <a:rPr lang="en-US" altLang="zh-CN" sz="1400" dirty="0" err="1"/>
              <a:t>sr.GetString</a:t>
            </a:r>
            <a:r>
              <a:rPr lang="en-US" altLang="zh-CN" sz="1400" dirty="0"/>
              <a:t>() &lt;&lt; 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</a:t>
            </a:r>
            <a:r>
              <a:rPr lang="en-US" altLang="zh-CN" sz="1400" dirty="0" err="1"/>
              <a:t>endl</a:t>
            </a:r>
            <a:r>
              <a:rPr lang="en-US" altLang="zh-CN" sz="1400" dirty="0" smtClean="0"/>
              <a:t>;</a:t>
            </a:r>
            <a:endParaRPr lang="en-US" altLang="zh-CN" sz="1400" dirty="0"/>
          </a:p>
          <a:p>
            <a:r>
              <a:rPr lang="en-US" altLang="zh-CN" sz="1400" dirty="0" smtClean="0"/>
              <a:t>}</a:t>
            </a:r>
            <a:endParaRPr lang="en-US" altLang="zh-CN" sz="1400" dirty="0"/>
          </a:p>
          <a:p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103492" y="3606049"/>
            <a:ext cx="377380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void 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test_deserialization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</a:p>
          <a:p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</a:p>
          <a:p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person p;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DeSerializer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dr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dr.Parse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sr.GetString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());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dr.Deserialize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(p);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</p:txBody>
      </p:sp>
      <p:sp>
        <p:nvSpPr>
          <p:cNvPr id="32" name="矩形 31"/>
          <p:cNvSpPr/>
          <p:nvPr/>
        </p:nvSpPr>
        <p:spPr>
          <a:xfrm>
            <a:off x="1386016" y="4513990"/>
            <a:ext cx="1365422" cy="642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5987713" y="4641677"/>
            <a:ext cx="2093605" cy="642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2774243" y="2534703"/>
            <a:ext cx="46584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support object, container, array, </a:t>
            </a:r>
            <a:r>
              <a:rPr lang="en-US" altLang="zh-CN" dirty="0" err="1" smtClean="0">
                <a:solidFill>
                  <a:srgbClr val="FF0000"/>
                </a:solidFill>
              </a:rPr>
              <a:t>std</a:t>
            </a:r>
            <a:r>
              <a:rPr lang="en-US" altLang="zh-CN" dirty="0" smtClean="0">
                <a:solidFill>
                  <a:srgbClr val="FF0000"/>
                </a:solidFill>
              </a:rPr>
              <a:t>::</a:t>
            </a:r>
            <a:r>
              <a:rPr lang="en-US" altLang="zh-CN" dirty="0" err="1" smtClean="0">
                <a:solidFill>
                  <a:srgbClr val="FF0000"/>
                </a:solidFill>
              </a:rPr>
              <a:t>tuple,boost.optional</a:t>
            </a:r>
            <a:r>
              <a:rPr lang="en-US" altLang="zh-CN" dirty="0" smtClean="0">
                <a:solidFill>
                  <a:srgbClr val="FF0000"/>
                </a:solidFill>
              </a:rPr>
              <a:t>, </a:t>
            </a:r>
            <a:r>
              <a:rPr lang="en-US" altLang="zh-CN" dirty="0" err="1" smtClean="0">
                <a:solidFill>
                  <a:srgbClr val="FF0000"/>
                </a:solidFill>
              </a:rPr>
              <a:t>boost.variant</a:t>
            </a:r>
            <a:r>
              <a:rPr lang="en-US" altLang="zh-CN" dirty="0" smtClean="0">
                <a:solidFill>
                  <a:srgbClr val="FF0000"/>
                </a:solidFill>
              </a:rPr>
              <a:t>….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very </a:t>
            </a:r>
            <a:r>
              <a:rPr lang="zh-CN" altLang="en-US" dirty="0">
                <a:solidFill>
                  <a:srgbClr val="FF0000"/>
                </a:solidFill>
              </a:rPr>
              <a:t>easy to </a:t>
            </a:r>
            <a:r>
              <a:rPr lang="zh-CN" altLang="en-US" dirty="0" smtClean="0">
                <a:solidFill>
                  <a:srgbClr val="FF0000"/>
                </a:solidFill>
              </a:rPr>
              <a:t>use</a:t>
            </a:r>
            <a:r>
              <a:rPr lang="en-US" altLang="zh-CN" dirty="0" smtClean="0">
                <a:solidFill>
                  <a:srgbClr val="FF0000"/>
                </a:solidFill>
              </a:rPr>
              <a:t>, </a:t>
            </a:r>
            <a:r>
              <a:rPr lang="zh-CN" altLang="en-US" dirty="0" smtClean="0">
                <a:solidFill>
                  <a:srgbClr val="FF0000"/>
                </a:solidFill>
              </a:rPr>
              <a:t>no </a:t>
            </a:r>
            <a:r>
              <a:rPr lang="zh-CN" altLang="en-US" dirty="0">
                <a:solidFill>
                  <a:srgbClr val="FF0000"/>
                </a:solidFill>
              </a:rPr>
              <a:t>other work</a:t>
            </a:r>
          </a:p>
        </p:txBody>
      </p:sp>
    </p:spTree>
    <p:extLst>
      <p:ext uri="{BB962C8B-B14F-4D97-AF65-F5344CB8AC3E}">
        <p14:creationId xmlns:p14="http://schemas.microsoft.com/office/powerpoint/2010/main" xmlns="" val="271558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High performance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err="1" smtClean="0"/>
              <a:t>Surpport</a:t>
            </a:r>
            <a:r>
              <a:rPr lang="en-US" altLang="zh-CN" dirty="0" smtClean="0"/>
              <a:t> many serialization protocols</a:t>
            </a:r>
          </a:p>
          <a:p>
            <a:endParaRPr lang="en-US" altLang="zh-CN" dirty="0"/>
          </a:p>
          <a:p>
            <a:r>
              <a:rPr lang="en-US" altLang="zh-CN" dirty="0" err="1" smtClean="0"/>
              <a:t>Msgpack</a:t>
            </a:r>
            <a:r>
              <a:rPr lang="en-US" altLang="zh-CN" dirty="0" smtClean="0"/>
              <a:t> 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Json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Boost.serialize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Custom</a:t>
            </a:r>
          </a:p>
          <a:p>
            <a:endParaRPr lang="en-US" altLang="zh-CN" dirty="0" smtClean="0"/>
          </a:p>
          <a:p>
            <a:r>
              <a:rPr lang="en-US" altLang="zh-CN" dirty="0"/>
              <a:t>No need write any serialization code, </a:t>
            </a:r>
            <a:r>
              <a:rPr lang="en-US" altLang="zh-CN" dirty="0" err="1" smtClean="0"/>
              <a:t>rest_rpc</a:t>
            </a:r>
            <a:r>
              <a:rPr lang="en-US" altLang="zh-CN" dirty="0" smtClean="0"/>
              <a:t> framework </a:t>
            </a:r>
            <a:r>
              <a:rPr lang="en-US" altLang="zh-CN" dirty="0"/>
              <a:t>do </a:t>
            </a:r>
            <a:r>
              <a:rPr lang="en-US" altLang="zh-CN" dirty="0" smtClean="0"/>
              <a:t>everything</a:t>
            </a:r>
          </a:p>
          <a:p>
            <a:endParaRPr lang="en-US" altLang="zh-CN" dirty="0"/>
          </a:p>
          <a:p>
            <a:r>
              <a:rPr lang="en-US" altLang="zh-CN" dirty="0"/>
              <a:t>Just </a:t>
            </a:r>
            <a:r>
              <a:rPr lang="en-US" altLang="zh-CN" dirty="0" smtClean="0"/>
              <a:t>need define </a:t>
            </a:r>
            <a:r>
              <a:rPr lang="en-US" altLang="zh-CN" dirty="0"/>
              <a:t>serialization type</a:t>
            </a:r>
          </a:p>
          <a:p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2891844" y="1675510"/>
            <a:ext cx="409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using server_t = server&lt;msgpack_codec&gt;;</a:t>
            </a:r>
          </a:p>
        </p:txBody>
      </p:sp>
      <p:sp>
        <p:nvSpPr>
          <p:cNvPr id="5" name="Rectangle 4"/>
          <p:cNvSpPr/>
          <p:nvPr/>
        </p:nvSpPr>
        <p:spPr>
          <a:xfrm>
            <a:off x="2891844" y="2340874"/>
            <a:ext cx="383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using server_t = server</a:t>
            </a:r>
            <a:r>
              <a:rPr lang="zh-CN" altLang="en-US" dirty="0" smtClean="0"/>
              <a:t>&lt;</a:t>
            </a:r>
            <a:r>
              <a:rPr lang="en-US" altLang="zh-CN" dirty="0" smtClean="0"/>
              <a:t>kapok</a:t>
            </a:r>
            <a:r>
              <a:rPr lang="zh-CN" altLang="en-US" dirty="0" smtClean="0"/>
              <a:t>_</a:t>
            </a:r>
            <a:r>
              <a:rPr lang="zh-CN" altLang="en-US" dirty="0"/>
              <a:t>codec&gt;;</a:t>
            </a:r>
          </a:p>
        </p:txBody>
      </p:sp>
      <p:sp>
        <p:nvSpPr>
          <p:cNvPr id="6" name="Rectangle 5"/>
          <p:cNvSpPr/>
          <p:nvPr/>
        </p:nvSpPr>
        <p:spPr>
          <a:xfrm>
            <a:off x="2891844" y="3026259"/>
            <a:ext cx="3807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using server_t = server</a:t>
            </a:r>
            <a:r>
              <a:rPr lang="zh-CN" altLang="en-US" dirty="0" smtClean="0"/>
              <a:t>&lt;</a:t>
            </a:r>
            <a:r>
              <a:rPr lang="en-US" altLang="zh-CN" dirty="0" smtClean="0"/>
              <a:t>boost</a:t>
            </a:r>
            <a:r>
              <a:rPr lang="zh-CN" altLang="en-US" dirty="0" smtClean="0"/>
              <a:t>_</a:t>
            </a:r>
            <a:r>
              <a:rPr lang="zh-CN" altLang="en-US" dirty="0"/>
              <a:t>codec&gt;;</a:t>
            </a:r>
          </a:p>
        </p:txBody>
      </p:sp>
      <p:sp>
        <p:nvSpPr>
          <p:cNvPr id="7" name="Rectangle 6"/>
          <p:cNvSpPr/>
          <p:nvPr/>
        </p:nvSpPr>
        <p:spPr>
          <a:xfrm>
            <a:off x="2891844" y="3691879"/>
            <a:ext cx="4162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using server_t = server</a:t>
            </a:r>
            <a:r>
              <a:rPr lang="zh-CN" altLang="en-US" dirty="0" smtClean="0"/>
              <a:t>&lt;</a:t>
            </a:r>
            <a:r>
              <a:rPr lang="en-US" altLang="zh-CN" dirty="0" err="1" smtClean="0"/>
              <a:t>customxx</a:t>
            </a:r>
            <a:r>
              <a:rPr lang="zh-CN" altLang="en-US" dirty="0" smtClean="0"/>
              <a:t>_</a:t>
            </a:r>
            <a:r>
              <a:rPr lang="zh-CN" altLang="en-US" dirty="0"/>
              <a:t>codec&gt;;</a:t>
            </a:r>
          </a:p>
        </p:txBody>
      </p:sp>
    </p:spTree>
    <p:extLst>
      <p:ext uri="{BB962C8B-B14F-4D97-AF65-F5344CB8AC3E}">
        <p14:creationId xmlns:p14="http://schemas.microsoft.com/office/powerpoint/2010/main" xmlns="" val="362042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High performance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smtClean="0"/>
              <a:t>Network </a:t>
            </a:r>
            <a:r>
              <a:rPr lang="en-US" altLang="zh-CN" dirty="0"/>
              <a:t>library</a:t>
            </a:r>
          </a:p>
          <a:p>
            <a:r>
              <a:rPr lang="en-US" altLang="zh-CN" dirty="0" err="1"/>
              <a:t>boost.asio</a:t>
            </a:r>
            <a:r>
              <a:rPr lang="en-US" altLang="zh-CN" dirty="0"/>
              <a:t>: High </a:t>
            </a:r>
            <a:r>
              <a:rPr lang="en-US" altLang="zh-CN" dirty="0" smtClean="0"/>
              <a:t>performance, excellent </a:t>
            </a:r>
            <a:r>
              <a:rPr lang="en-US" altLang="zh-CN" dirty="0"/>
              <a:t>asynchronous model, easy to </a:t>
            </a:r>
            <a:r>
              <a:rPr lang="en-US" altLang="zh-CN" dirty="0" smtClean="0"/>
              <a:t>use</a:t>
            </a:r>
          </a:p>
          <a:p>
            <a:endParaRPr lang="en-US" altLang="zh-CN" dirty="0"/>
          </a:p>
          <a:p>
            <a:r>
              <a:rPr lang="en-US" altLang="zh-CN" b="1" dirty="0" smtClean="0"/>
              <a:t>Network IO and business should </a:t>
            </a:r>
            <a:r>
              <a:rPr lang="en-US" altLang="zh-CN" b="1" dirty="0"/>
              <a:t>be </a:t>
            </a:r>
            <a:r>
              <a:rPr lang="en-US" altLang="zh-CN" b="1" dirty="0" smtClean="0"/>
              <a:t>asynchronous</a:t>
            </a:r>
          </a:p>
          <a:p>
            <a:endParaRPr lang="en-US" altLang="zh-CN" b="1" dirty="0" smtClean="0"/>
          </a:p>
          <a:p>
            <a:r>
              <a:rPr lang="en-US" altLang="zh-CN" b="1" dirty="0" smtClean="0"/>
              <a:t>Attention to sequence of asynchronous call chain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 smtClean="0"/>
              <a:t>Zero-copy</a:t>
            </a:r>
          </a:p>
          <a:p>
            <a:endParaRPr lang="en-US" altLang="zh-CN" b="1" dirty="0"/>
          </a:p>
          <a:p>
            <a:r>
              <a:rPr lang="en-US" altLang="zh-CN" b="1" dirty="0"/>
              <a:t>Reduce the frequency of locking</a:t>
            </a:r>
            <a:endParaRPr lang="en-US" altLang="zh-CN" b="1" dirty="0" smtClean="0"/>
          </a:p>
          <a:p>
            <a:endParaRPr lang="en-US" altLang="zh-CN" b="1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9148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94" y="286115"/>
            <a:ext cx="6718156" cy="424732"/>
          </a:xfrm>
        </p:spPr>
        <p:txBody>
          <a:bodyPr/>
          <a:lstStyle/>
          <a:p>
            <a:r>
              <a:rPr lang="en-US" altLang="zh-CN" dirty="0" smtClean="0"/>
              <a:t>Asynchronous IO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sz="1400" dirty="0"/>
              <a:t>void </a:t>
            </a:r>
            <a:r>
              <a:rPr lang="en-US" altLang="zh-CN" sz="1400" dirty="0" err="1">
                <a:solidFill>
                  <a:srgbClr val="FF0000"/>
                </a:solidFill>
              </a:rPr>
              <a:t>do_accept</a:t>
            </a:r>
            <a:r>
              <a:rPr lang="en-US" altLang="zh-CN" sz="1400" dirty="0" smtClean="0"/>
              <a:t>()</a:t>
            </a:r>
          </a:p>
          <a:p>
            <a:r>
              <a:rPr lang="en-US" altLang="zh-CN" sz="1400" dirty="0" smtClean="0"/>
              <a:t>{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smtClean="0"/>
              <a:t>acceptor</a:t>
            </a:r>
            <a:r>
              <a:rPr lang="en-US" altLang="zh-CN" sz="1400" dirty="0"/>
              <a:t>_.</a:t>
            </a:r>
            <a:r>
              <a:rPr lang="en-US" altLang="zh-CN" sz="1400" dirty="0" err="1"/>
              <a:t>async_accept</a:t>
            </a:r>
            <a:r>
              <a:rPr lang="en-US" altLang="zh-CN" sz="1400" dirty="0"/>
              <a:t>(socket</a:t>
            </a:r>
            <a:r>
              <a:rPr lang="en-US" altLang="zh-CN" sz="1400" dirty="0" smtClean="0"/>
              <a:t>_, [</a:t>
            </a:r>
            <a:r>
              <a:rPr lang="en-US" altLang="zh-CN" sz="1400" dirty="0"/>
              <a:t>this](boost::system::</a:t>
            </a:r>
            <a:r>
              <a:rPr lang="en-US" altLang="zh-CN" sz="1400" dirty="0" err="1"/>
              <a:t>error_code</a:t>
            </a:r>
            <a:r>
              <a:rPr lang="en-US" altLang="zh-CN" sz="1400" dirty="0"/>
              <a:t> </a:t>
            </a:r>
            <a:r>
              <a:rPr lang="en-US" altLang="zh-CN" sz="1400" dirty="0" err="1"/>
              <a:t>ec</a:t>
            </a:r>
            <a:r>
              <a:rPr lang="en-US" altLang="zh-CN" sz="1400" dirty="0" smtClean="0"/>
              <a:t>)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smtClean="0"/>
              <a:t>{</a:t>
            </a:r>
            <a:endParaRPr lang="en-US" altLang="zh-CN" sz="1400" dirty="0"/>
          </a:p>
          <a:p>
            <a:r>
              <a:rPr lang="en-US" altLang="zh-CN" sz="1400" dirty="0" smtClean="0"/>
              <a:t>		if </a:t>
            </a:r>
            <a:r>
              <a:rPr lang="en-US" altLang="zh-CN" sz="1400" dirty="0"/>
              <a:t>(!</a:t>
            </a:r>
            <a:r>
              <a:rPr lang="en-US" altLang="zh-CN" sz="1400" dirty="0" err="1"/>
              <a:t>ec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 smtClean="0"/>
              <a:t>		{</a:t>
            </a:r>
            <a:endParaRPr lang="en-US" altLang="zh-CN" sz="1400" dirty="0"/>
          </a:p>
          <a:p>
            <a:r>
              <a:rPr lang="en-US" altLang="zh-CN" sz="1400" dirty="0" smtClean="0"/>
              <a:t>			</a:t>
            </a:r>
            <a:r>
              <a:rPr lang="en-US" altLang="zh-CN" sz="1400" dirty="0" err="1" smtClean="0"/>
              <a:t>std</a:t>
            </a:r>
            <a:r>
              <a:rPr lang="en-US" altLang="zh-CN" sz="1400" dirty="0"/>
              <a:t>::</a:t>
            </a:r>
            <a:r>
              <a:rPr lang="en-US" altLang="zh-CN" sz="1400" dirty="0" err="1"/>
              <a:t>make_shared</a:t>
            </a:r>
            <a:r>
              <a:rPr lang="en-US" altLang="zh-CN" sz="1400" dirty="0"/>
              <a:t>&lt;session&gt;(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::move(socket_))-&gt;start();</a:t>
            </a:r>
          </a:p>
          <a:p>
            <a:r>
              <a:rPr lang="en-US" altLang="zh-CN" sz="1400" dirty="0" smtClean="0"/>
              <a:t>		}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 smtClean="0"/>
              <a:t>		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do_accept</a:t>
            </a:r>
            <a:r>
              <a:rPr lang="en-US" altLang="zh-CN" sz="1400" dirty="0"/>
              <a:t>();</a:t>
            </a:r>
          </a:p>
          <a:p>
            <a:r>
              <a:rPr lang="en-US" altLang="zh-CN" sz="1400" dirty="0" smtClean="0"/>
              <a:t>	});</a:t>
            </a:r>
          </a:p>
          <a:p>
            <a:r>
              <a:rPr lang="en-US" altLang="zh-CN" sz="1400" dirty="0" smtClean="0"/>
              <a:t>}</a:t>
            </a:r>
            <a:endParaRPr lang="zh-CN" alt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2660928" y="4813157"/>
            <a:ext cx="2399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boost::asio::async_read</a:t>
            </a:r>
          </a:p>
        </p:txBody>
      </p:sp>
      <p:sp>
        <p:nvSpPr>
          <p:cNvPr id="6" name="Rectangle 5"/>
          <p:cNvSpPr/>
          <p:nvPr/>
        </p:nvSpPr>
        <p:spPr>
          <a:xfrm>
            <a:off x="2660928" y="5182489"/>
            <a:ext cx="2462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boost::asio::async</a:t>
            </a:r>
            <a:r>
              <a:rPr lang="zh-CN" altLang="en-US" dirty="0" smtClean="0"/>
              <a:t>_</a:t>
            </a:r>
            <a:r>
              <a:rPr lang="en-US" altLang="zh-CN" dirty="0" smtClean="0"/>
              <a:t>write</a:t>
            </a:r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2660928" y="5551821"/>
            <a:ext cx="2726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boost::asio::async</a:t>
            </a:r>
            <a:r>
              <a:rPr lang="zh-CN" altLang="en-US" dirty="0" smtClean="0"/>
              <a:t>_</a:t>
            </a:r>
            <a:r>
              <a:rPr lang="en-US" altLang="zh-CN" dirty="0" smtClean="0"/>
              <a:t>connect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2019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Sequence </a:t>
            </a:r>
            <a:r>
              <a:rPr lang="en-US" altLang="zh-CN" dirty="0"/>
              <a:t>of asynchronous call chain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void </a:t>
            </a:r>
            <a:r>
              <a:rPr lang="en-US" altLang="zh-CN" dirty="0">
                <a:solidFill>
                  <a:srgbClr val="FF0000"/>
                </a:solidFill>
              </a:rPr>
              <a:t>read</a:t>
            </a:r>
            <a:r>
              <a:rPr lang="en-US" altLang="zh-CN" dirty="0" smtClean="0"/>
              <a:t>()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auto self(this-&gt;</a:t>
            </a:r>
            <a:r>
              <a:rPr lang="en-US" altLang="zh-CN" dirty="0" err="1"/>
              <a:t>shared_from_this</a:t>
            </a:r>
            <a:r>
              <a:rPr lang="en-US" altLang="zh-CN" dirty="0"/>
              <a:t>());</a:t>
            </a:r>
          </a:p>
          <a:p>
            <a:r>
              <a:rPr lang="en-US" altLang="zh-CN" dirty="0"/>
              <a:t>	boost::</a:t>
            </a:r>
            <a:r>
              <a:rPr lang="en-US" altLang="zh-CN" dirty="0" err="1"/>
              <a:t>asio</a:t>
            </a:r>
            <a:r>
              <a:rPr lang="en-US" altLang="zh-CN" dirty="0"/>
              <a:t>::</a:t>
            </a:r>
            <a:r>
              <a:rPr lang="en-US" altLang="zh-CN" dirty="0" err="1"/>
              <a:t>async_read</a:t>
            </a:r>
            <a:r>
              <a:rPr lang="en-US" altLang="zh-CN" dirty="0"/>
              <a:t>(socket_, boost::</a:t>
            </a:r>
            <a:r>
              <a:rPr lang="en-US" altLang="zh-CN" dirty="0" err="1"/>
              <a:t>asio</a:t>
            </a:r>
            <a:r>
              <a:rPr lang="en-US" altLang="zh-CN" dirty="0"/>
              <a:t>::buffer(data_, </a:t>
            </a:r>
            <a:r>
              <a:rPr lang="en-US" altLang="zh-CN" dirty="0" smtClean="0"/>
              <a:t>size_), </a:t>
            </a:r>
            <a:r>
              <a:rPr lang="en-US" altLang="zh-CN" dirty="0"/>
              <a:t>[this, self](boost::system::</a:t>
            </a:r>
            <a:r>
              <a:rPr lang="en-US" altLang="zh-CN" dirty="0" err="1"/>
              <a:t>error_code</a:t>
            </a:r>
            <a:r>
              <a:rPr lang="en-US" altLang="zh-CN" dirty="0"/>
              <a:t> </a:t>
            </a:r>
            <a:r>
              <a:rPr lang="en-US" altLang="zh-CN" dirty="0" err="1"/>
              <a:t>ec</a:t>
            </a:r>
            <a:r>
              <a:rPr lang="en-US" altLang="zh-CN" dirty="0"/>
              <a:t>,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size_t</a:t>
            </a:r>
            <a:r>
              <a:rPr lang="en-US" altLang="zh-CN" dirty="0"/>
              <a:t> length)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{</a:t>
            </a:r>
            <a:endParaRPr lang="en-US" altLang="zh-CN" dirty="0"/>
          </a:p>
          <a:p>
            <a:r>
              <a:rPr lang="en-US" altLang="zh-CN" dirty="0"/>
              <a:t>		if (!</a:t>
            </a:r>
            <a:r>
              <a:rPr lang="en-US" altLang="zh-CN" dirty="0" err="1"/>
              <a:t>ec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		{</a:t>
            </a:r>
          </a:p>
          <a:p>
            <a:r>
              <a:rPr lang="en-US" altLang="zh-CN" dirty="0"/>
              <a:t>			</a:t>
            </a:r>
            <a:r>
              <a:rPr lang="en-US" altLang="zh-CN" dirty="0">
                <a:solidFill>
                  <a:srgbClr val="FF0000"/>
                </a:solidFill>
              </a:rPr>
              <a:t>write</a:t>
            </a:r>
            <a:r>
              <a:rPr lang="en-US" altLang="zh-CN" dirty="0"/>
              <a:t>(data_, length)</a:t>
            </a:r>
          </a:p>
          <a:p>
            <a:r>
              <a:rPr lang="en-US" altLang="zh-CN" dirty="0"/>
              <a:t>		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r>
              <a:rPr lang="en-US" altLang="zh-CN" dirty="0"/>
              <a:t>	});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2671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RPC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b="1" dirty="0"/>
              <a:t>Remote Procedure Calls </a:t>
            </a:r>
          </a:p>
          <a:p>
            <a:r>
              <a:rPr lang="en-US" altLang="zh-CN" dirty="0"/>
              <a:t>Call the function on the remote computer just as a local function </a:t>
            </a:r>
            <a:r>
              <a:rPr lang="en-US" altLang="zh-CN" dirty="0" smtClean="0"/>
              <a:t>called</a:t>
            </a:r>
          </a:p>
          <a:p>
            <a:endParaRPr lang="en-US" altLang="zh-CN" dirty="0" smtClean="0"/>
          </a:p>
          <a:p>
            <a:r>
              <a:rPr lang="en-US" altLang="zh-CN" b="1" dirty="0" smtClean="0"/>
              <a:t>Advantages: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Very easy to use, hide complication and details of network and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Greatly improve the efficiency of the development of </a:t>
            </a:r>
            <a:r>
              <a:rPr lang="en-US" altLang="zh-CN" dirty="0" err="1"/>
              <a:t>Interprocess</a:t>
            </a:r>
            <a:r>
              <a:rPr lang="en-US" altLang="zh-CN" dirty="0"/>
              <a:t> </a:t>
            </a:r>
            <a:r>
              <a:rPr lang="en-US" altLang="zh-CN" dirty="0" smtClean="0"/>
              <a:t>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Greatly improve the efficiency of the development of distributed </a:t>
            </a:r>
            <a:r>
              <a:rPr lang="en-US" altLang="zh-CN" dirty="0" smtClean="0"/>
              <a:t>systems</a:t>
            </a:r>
          </a:p>
        </p:txBody>
      </p:sp>
    </p:spTree>
    <p:extLst>
      <p:ext uri="{BB962C8B-B14F-4D97-AF65-F5344CB8AC3E}">
        <p14:creationId xmlns:p14="http://schemas.microsoft.com/office/powerpoint/2010/main" xmlns="" val="313520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Sequence of asynchronous call chain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void </a:t>
            </a:r>
            <a:r>
              <a:rPr lang="en-US" altLang="zh-CN" dirty="0">
                <a:solidFill>
                  <a:srgbClr val="FF0000"/>
                </a:solidFill>
              </a:rPr>
              <a:t>write</a:t>
            </a:r>
            <a:r>
              <a:rPr lang="en-US" altLang="zh-CN" dirty="0"/>
              <a:t>(char* data, </a:t>
            </a:r>
            <a:r>
              <a:rPr lang="en-US" altLang="zh-CN" dirty="0" err="1"/>
              <a:t>size_t</a:t>
            </a:r>
            <a:r>
              <a:rPr lang="en-US" altLang="zh-CN" dirty="0"/>
              <a:t> length)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auto self(this-&gt;</a:t>
            </a:r>
            <a:r>
              <a:rPr lang="en-US" altLang="zh-CN" dirty="0" err="1"/>
              <a:t>shared_from_this</a:t>
            </a:r>
            <a:r>
              <a:rPr lang="en-US" altLang="zh-CN" dirty="0" smtClean="0"/>
              <a:t>());</a:t>
            </a:r>
            <a:endParaRPr lang="en-US" altLang="zh-CN" dirty="0"/>
          </a:p>
          <a:p>
            <a:r>
              <a:rPr lang="en-US" altLang="zh-CN" dirty="0"/>
              <a:t>	boost::</a:t>
            </a:r>
            <a:r>
              <a:rPr lang="en-US" altLang="zh-CN" dirty="0" err="1"/>
              <a:t>asio</a:t>
            </a:r>
            <a:r>
              <a:rPr lang="en-US" altLang="zh-CN" dirty="0"/>
              <a:t>::</a:t>
            </a:r>
            <a:r>
              <a:rPr lang="en-US" altLang="zh-CN" dirty="0" err="1"/>
              <a:t>async_write</a:t>
            </a:r>
            <a:r>
              <a:rPr lang="en-US" altLang="zh-CN" dirty="0"/>
              <a:t>(socket_, boost::</a:t>
            </a:r>
            <a:r>
              <a:rPr lang="en-US" altLang="zh-CN" dirty="0" err="1"/>
              <a:t>asio</a:t>
            </a:r>
            <a:r>
              <a:rPr lang="en-US" altLang="zh-CN" dirty="0"/>
              <a:t>::buffer(data, length), [this, self](boost::system::</a:t>
            </a:r>
            <a:r>
              <a:rPr lang="en-US" altLang="zh-CN" dirty="0" err="1"/>
              <a:t>error_code</a:t>
            </a:r>
            <a:r>
              <a:rPr lang="en-US" altLang="zh-CN" dirty="0"/>
              <a:t> </a:t>
            </a:r>
            <a:r>
              <a:rPr lang="en-US" altLang="zh-CN" dirty="0" err="1"/>
              <a:t>ec</a:t>
            </a:r>
            <a:r>
              <a:rPr lang="en-US" altLang="zh-CN" dirty="0"/>
              <a:t>,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size_t</a:t>
            </a:r>
            <a:r>
              <a:rPr lang="en-US" altLang="zh-CN" dirty="0"/>
              <a:t> length)</a:t>
            </a:r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	if (!</a:t>
            </a:r>
            <a:r>
              <a:rPr lang="en-US" altLang="zh-CN" dirty="0" err="1"/>
              <a:t>ec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		{</a:t>
            </a:r>
          </a:p>
          <a:p>
            <a:r>
              <a:rPr lang="en-US" altLang="zh-CN" dirty="0"/>
              <a:t>			</a:t>
            </a:r>
            <a:r>
              <a:rPr lang="en-US" altLang="zh-CN" dirty="0">
                <a:solidFill>
                  <a:srgbClr val="FF0000"/>
                </a:solidFill>
              </a:rPr>
              <a:t>read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});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8765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Sequence of asynchronous call chain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1718" y="1619997"/>
            <a:ext cx="1536564" cy="10091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04700" y="1619996"/>
            <a:ext cx="1536564" cy="1009161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 flipV="1">
            <a:off x="3738282" y="1945341"/>
            <a:ext cx="1166418" cy="2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3738283" y="2287248"/>
            <a:ext cx="11664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798110" y="1945341"/>
            <a:ext cx="1046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call_back</a:t>
            </a: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1718" y="3101468"/>
            <a:ext cx="1536564" cy="1009161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04700" y="3101468"/>
            <a:ext cx="1536564" cy="1009161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01718" y="4582939"/>
            <a:ext cx="1536564" cy="1009161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04700" y="4582880"/>
            <a:ext cx="1536564" cy="1009161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 flipV="1">
            <a:off x="3768196" y="3606048"/>
            <a:ext cx="1106589" cy="59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3798110" y="5087460"/>
            <a:ext cx="1106589" cy="59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501093" y="1825583"/>
            <a:ext cx="14569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is it good?</a:t>
            </a:r>
          </a:p>
        </p:txBody>
      </p:sp>
    </p:spTree>
    <p:extLst>
      <p:ext uri="{BB962C8B-B14F-4D97-AF65-F5344CB8AC3E}">
        <p14:creationId xmlns:p14="http://schemas.microsoft.com/office/powerpoint/2010/main" xmlns="" val="224259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Sequence of asynchronous call chain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void </a:t>
            </a:r>
            <a:r>
              <a:rPr lang="en-US" altLang="zh-CN" dirty="0">
                <a:solidFill>
                  <a:srgbClr val="FF0000"/>
                </a:solidFill>
              </a:rPr>
              <a:t>read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auto self(this-&gt;</a:t>
            </a:r>
            <a:r>
              <a:rPr lang="en-US" altLang="zh-CN" dirty="0" err="1"/>
              <a:t>shared_from_this</a:t>
            </a:r>
            <a:r>
              <a:rPr lang="en-US" altLang="zh-CN" dirty="0"/>
              <a:t>());</a:t>
            </a:r>
          </a:p>
          <a:p>
            <a:r>
              <a:rPr lang="en-US" altLang="zh-CN" dirty="0"/>
              <a:t>	boost::</a:t>
            </a:r>
            <a:r>
              <a:rPr lang="en-US" altLang="zh-CN" dirty="0" err="1"/>
              <a:t>asio</a:t>
            </a:r>
            <a:r>
              <a:rPr lang="en-US" altLang="zh-CN" dirty="0"/>
              <a:t>::</a:t>
            </a:r>
            <a:r>
              <a:rPr lang="en-US" altLang="zh-CN" dirty="0" err="1"/>
              <a:t>async_read</a:t>
            </a:r>
            <a:r>
              <a:rPr lang="en-US" altLang="zh-CN" dirty="0"/>
              <a:t>(socket_, boost::</a:t>
            </a:r>
            <a:r>
              <a:rPr lang="en-US" altLang="zh-CN" dirty="0" err="1"/>
              <a:t>asio</a:t>
            </a:r>
            <a:r>
              <a:rPr lang="en-US" altLang="zh-CN" dirty="0"/>
              <a:t>::buffer(data_, size_), [this, self](boost::system::</a:t>
            </a:r>
            <a:r>
              <a:rPr lang="en-US" altLang="zh-CN" dirty="0" err="1"/>
              <a:t>error_code</a:t>
            </a:r>
            <a:r>
              <a:rPr lang="en-US" altLang="zh-CN" dirty="0"/>
              <a:t> </a:t>
            </a:r>
            <a:r>
              <a:rPr lang="en-US" altLang="zh-CN" dirty="0" err="1"/>
              <a:t>ec</a:t>
            </a:r>
            <a:r>
              <a:rPr lang="en-US" altLang="zh-CN" dirty="0"/>
              <a:t>,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size_t</a:t>
            </a:r>
            <a:r>
              <a:rPr lang="en-US" altLang="zh-CN" dirty="0"/>
              <a:t> length)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{</a:t>
            </a:r>
            <a:endParaRPr lang="en-US" altLang="zh-CN" dirty="0"/>
          </a:p>
          <a:p>
            <a:r>
              <a:rPr lang="en-US" altLang="zh-CN" dirty="0"/>
              <a:t>		if (!</a:t>
            </a:r>
            <a:r>
              <a:rPr lang="en-US" altLang="zh-CN" dirty="0" err="1"/>
              <a:t>ec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		{</a:t>
            </a:r>
          </a:p>
          <a:p>
            <a:r>
              <a:rPr lang="en-US" altLang="zh-CN" dirty="0"/>
              <a:t>			</a:t>
            </a:r>
            <a:r>
              <a:rPr lang="en-US" altLang="zh-CN" dirty="0" smtClean="0">
                <a:solidFill>
                  <a:srgbClr val="FF0000"/>
                </a:solidFill>
              </a:rPr>
              <a:t>read</a:t>
            </a:r>
            <a:r>
              <a:rPr lang="en-US" altLang="zh-CN" dirty="0" smtClean="0"/>
              <a:t>();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r>
              <a:rPr lang="en-US" altLang="zh-CN" dirty="0"/>
              <a:t>	});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6360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Sequence of asynchronous call chain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sz="1400" dirty="0"/>
              <a:t>void </a:t>
            </a:r>
            <a:r>
              <a:rPr lang="en-US" altLang="zh-CN" sz="1400" dirty="0" err="1"/>
              <a:t>ios_wrapper</a:t>
            </a:r>
            <a:r>
              <a:rPr lang="en-US" altLang="zh-CN" sz="1400" dirty="0"/>
              <a:t>::write(</a:t>
            </a:r>
            <a:r>
              <a:rPr lang="en-US" altLang="zh-CN" sz="1400" dirty="0" err="1"/>
              <a:t>connection_ptr</a:t>
            </a:r>
            <a:r>
              <a:rPr lang="en-US" altLang="zh-CN" sz="1400" dirty="0"/>
              <a:t>&amp; </a:t>
            </a:r>
            <a:r>
              <a:rPr lang="en-US" altLang="zh-CN" sz="1400" dirty="0" err="1"/>
              <a:t>conn_ptr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context_ptr</a:t>
            </a:r>
            <a:r>
              <a:rPr lang="en-US" altLang="zh-CN" sz="1400" dirty="0"/>
              <a:t>&amp; context)</a:t>
            </a:r>
          </a:p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lock_t</a:t>
            </a:r>
            <a:r>
              <a:rPr lang="en-US" altLang="zh-CN" sz="1400" dirty="0"/>
              <a:t> lock{ </a:t>
            </a:r>
            <a:r>
              <a:rPr lang="en-US" altLang="zh-CN" sz="1400" dirty="0" err="1"/>
              <a:t>mutex</a:t>
            </a:r>
            <a:r>
              <a:rPr lang="en-US" altLang="zh-CN" sz="1400" dirty="0"/>
              <a:t>_ };</a:t>
            </a:r>
          </a:p>
          <a:p>
            <a:r>
              <a:rPr lang="en-US" altLang="zh-CN" sz="1400" dirty="0"/>
              <a:t>	if (!</a:t>
            </a:r>
            <a:r>
              <a:rPr lang="en-US" altLang="zh-CN" sz="1400" dirty="0" err="1">
                <a:solidFill>
                  <a:srgbClr val="FF0000"/>
                </a:solidFill>
              </a:rPr>
              <a:t>write_in_progress</a:t>
            </a:r>
            <a:r>
              <a:rPr lang="en-US" altLang="zh-CN" sz="1400" dirty="0">
                <a:solidFill>
                  <a:srgbClr val="FF0000"/>
                </a:solidFill>
              </a:rPr>
              <a:t>_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	{</a:t>
            </a:r>
          </a:p>
          <a:p>
            <a:r>
              <a:rPr lang="en-US" altLang="zh-CN" sz="1400" dirty="0"/>
              <a:t>		</a:t>
            </a:r>
            <a:r>
              <a:rPr lang="en-US" altLang="zh-CN" sz="1400" dirty="0" err="1"/>
              <a:t>write_in_progress</a:t>
            </a:r>
            <a:r>
              <a:rPr lang="en-US" altLang="zh-CN" sz="1400" dirty="0"/>
              <a:t>_ = true;</a:t>
            </a:r>
          </a:p>
          <a:p>
            <a:r>
              <a:rPr lang="en-US" altLang="zh-CN" sz="1400" dirty="0"/>
              <a:t>		</a:t>
            </a:r>
            <a:r>
              <a:rPr lang="en-US" altLang="zh-CN" sz="1400" dirty="0" err="1"/>
              <a:t>lock.unlock</a:t>
            </a:r>
            <a:r>
              <a:rPr lang="en-US" altLang="zh-CN" sz="1400" dirty="0"/>
              <a:t>();</a:t>
            </a:r>
          </a:p>
          <a:p>
            <a:r>
              <a:rPr lang="en-US" altLang="zh-CN" sz="1400" dirty="0"/>
              <a:t>		</a:t>
            </a:r>
            <a:r>
              <a:rPr lang="en-US" altLang="zh-CN" sz="1400" dirty="0" err="1">
                <a:solidFill>
                  <a:srgbClr val="FF0000"/>
                </a:solidFill>
              </a:rPr>
              <a:t>write_progress_entry</a:t>
            </a:r>
            <a:r>
              <a:rPr lang="en-US" altLang="zh-CN" sz="1400" dirty="0"/>
              <a:t>(</a:t>
            </a:r>
            <a:r>
              <a:rPr lang="en-US" altLang="zh-CN" sz="1400" dirty="0" err="1"/>
              <a:t>conn_ptr</a:t>
            </a:r>
            <a:r>
              <a:rPr lang="en-US" altLang="zh-CN" sz="1400" dirty="0"/>
              <a:t>, context);</a:t>
            </a:r>
          </a:p>
          <a:p>
            <a:r>
              <a:rPr lang="en-US" altLang="zh-CN" sz="1400" dirty="0"/>
              <a:t>	}</a:t>
            </a:r>
          </a:p>
          <a:p>
            <a:r>
              <a:rPr lang="en-US" altLang="zh-CN" sz="1400" dirty="0"/>
              <a:t>	else</a:t>
            </a:r>
          </a:p>
          <a:p>
            <a:r>
              <a:rPr lang="en-US" altLang="zh-CN" sz="1400" dirty="0"/>
              <a:t>	{</a:t>
            </a:r>
          </a:p>
          <a:p>
            <a:r>
              <a:rPr lang="en-US" altLang="zh-CN" sz="1400" dirty="0"/>
              <a:t>		</a:t>
            </a:r>
            <a:r>
              <a:rPr lang="en-US" altLang="zh-CN" sz="1400" dirty="0" smtClean="0">
                <a:solidFill>
                  <a:srgbClr val="FF0000"/>
                </a:solidFill>
              </a:rPr>
              <a:t>delay_messages</a:t>
            </a:r>
            <a:r>
              <a:rPr lang="en-US" altLang="zh-CN" sz="1400" dirty="0">
                <a:solidFill>
                  <a:srgbClr val="FF0000"/>
                </a:solidFill>
              </a:rPr>
              <a:t>_.</a:t>
            </a:r>
            <a:r>
              <a:rPr lang="en-US" altLang="zh-CN" sz="1400" dirty="0" err="1">
                <a:solidFill>
                  <a:srgbClr val="FF0000"/>
                </a:solidFill>
              </a:rPr>
              <a:t>emplace_back</a:t>
            </a:r>
            <a:r>
              <a:rPr lang="en-US" altLang="zh-CN" sz="1400" dirty="0"/>
              <a:t>(</a:t>
            </a:r>
            <a:r>
              <a:rPr lang="en-US" altLang="zh-CN" sz="1400" dirty="0" err="1"/>
              <a:t>conn_ptr</a:t>
            </a:r>
            <a:r>
              <a:rPr lang="en-US" altLang="zh-CN" sz="1400" dirty="0"/>
              <a:t>, context);</a:t>
            </a:r>
          </a:p>
          <a:p>
            <a:r>
              <a:rPr lang="en-US" altLang="zh-CN" sz="1400" dirty="0"/>
              <a:t>	}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2319200" y="5331257"/>
            <a:ext cx="4054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Performance improvements for </a:t>
            </a:r>
            <a:r>
              <a:rPr lang="en-US" altLang="zh-CN" dirty="0" smtClean="0">
                <a:solidFill>
                  <a:srgbClr val="FF0000"/>
                </a:solidFill>
              </a:rPr>
              <a:t>2-3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times</a:t>
            </a:r>
          </a:p>
        </p:txBody>
      </p:sp>
    </p:spTree>
    <p:extLst>
      <p:ext uri="{BB962C8B-B14F-4D97-AF65-F5344CB8AC3E}">
        <p14:creationId xmlns:p14="http://schemas.microsoft.com/office/powerpoint/2010/main" xmlns="" val="364478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Zero-copy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auto </a:t>
            </a:r>
            <a:r>
              <a:rPr lang="en-US" altLang="zh-CN" dirty="0" err="1"/>
              <a:t>get_message</a:t>
            </a:r>
            <a:r>
              <a:rPr lang="en-US" altLang="zh-CN" dirty="0"/>
              <a:t>() </a:t>
            </a:r>
            <a:r>
              <a:rPr lang="en-US" altLang="zh-CN" dirty="0" err="1"/>
              <a:t>const</a:t>
            </a:r>
            <a:r>
              <a:rPr lang="en-US" altLang="zh-CN" dirty="0"/>
              <a:t>-&gt; </a:t>
            </a:r>
            <a:r>
              <a:rPr lang="en-US" altLang="zh-CN" dirty="0" err="1">
                <a:solidFill>
                  <a:srgbClr val="FF0000"/>
                </a:solidFill>
              </a:rPr>
              <a:t>std</a:t>
            </a:r>
            <a:r>
              <a:rPr lang="en-US" altLang="zh-CN" dirty="0">
                <a:solidFill>
                  <a:srgbClr val="FF0000"/>
                </a:solidFill>
              </a:rPr>
              <a:t>::vector&lt;boost::</a:t>
            </a:r>
            <a:r>
              <a:rPr lang="en-US" altLang="zh-CN" dirty="0" err="1">
                <a:solidFill>
                  <a:srgbClr val="FF0000"/>
                </a:solidFill>
              </a:rPr>
              <a:t>asio</a:t>
            </a:r>
            <a:r>
              <a:rPr lang="en-US" altLang="zh-CN" dirty="0">
                <a:solidFill>
                  <a:srgbClr val="FF0000"/>
                </a:solidFill>
              </a:rPr>
              <a:t>::</a:t>
            </a:r>
            <a:r>
              <a:rPr lang="en-US" altLang="zh-CN" dirty="0" err="1">
                <a:solidFill>
                  <a:srgbClr val="FF0000"/>
                </a:solidFill>
              </a:rPr>
              <a:t>const_buffer</a:t>
            </a:r>
            <a:r>
              <a:rPr lang="en-US" altLang="zh-CN" dirty="0">
                <a:solidFill>
                  <a:srgbClr val="FF0000"/>
                </a:solidFill>
              </a:rPr>
              <a:t>&gt;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if (</a:t>
            </a:r>
            <a:r>
              <a:rPr lang="en-US" altLang="zh-CN" dirty="0" err="1"/>
              <a:t>message.empty</a:t>
            </a:r>
            <a:r>
              <a:rPr lang="en-US" altLang="zh-CN" dirty="0"/>
              <a:t>())</a:t>
            </a:r>
          </a:p>
          <a:p>
            <a:r>
              <a:rPr lang="en-US" altLang="zh-CN" dirty="0"/>
              <a:t>		return{ boost::</a:t>
            </a:r>
            <a:r>
              <a:rPr lang="en-US" altLang="zh-CN" dirty="0" err="1"/>
              <a:t>asio</a:t>
            </a:r>
            <a:r>
              <a:rPr lang="en-US" altLang="zh-CN" dirty="0"/>
              <a:t>::buffer(&amp;head, 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head_t</a:t>
            </a:r>
            <a:r>
              <a:rPr lang="en-US" altLang="zh-CN" dirty="0"/>
              <a:t>)) };</a:t>
            </a:r>
          </a:p>
          <a:p>
            <a:endParaRPr lang="en-US" altLang="zh-CN" dirty="0"/>
          </a:p>
          <a:p>
            <a:r>
              <a:rPr lang="en-US" altLang="zh-CN" dirty="0"/>
              <a:t>	return{ boost::</a:t>
            </a:r>
            <a:r>
              <a:rPr lang="en-US" altLang="zh-CN" dirty="0" err="1"/>
              <a:t>asio</a:t>
            </a:r>
            <a:r>
              <a:rPr lang="en-US" altLang="zh-CN" dirty="0"/>
              <a:t>::buffer(&amp;head, 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head_t</a:t>
            </a:r>
            <a:r>
              <a:rPr lang="en-US" altLang="zh-CN" dirty="0"/>
              <a:t>)), boost::</a:t>
            </a:r>
            <a:r>
              <a:rPr lang="en-US" altLang="zh-CN" dirty="0" err="1"/>
              <a:t>asio</a:t>
            </a:r>
            <a:r>
              <a:rPr lang="en-US" altLang="zh-CN" dirty="0"/>
              <a:t>::buffer(message) };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boost::</a:t>
            </a:r>
            <a:r>
              <a:rPr lang="en-US" altLang="zh-CN" dirty="0" err="1"/>
              <a:t>asio</a:t>
            </a:r>
            <a:r>
              <a:rPr lang="en-US" altLang="zh-CN" dirty="0"/>
              <a:t>::</a:t>
            </a:r>
            <a:r>
              <a:rPr lang="en-US" altLang="zh-CN" dirty="0" err="1">
                <a:solidFill>
                  <a:srgbClr val="FF0000"/>
                </a:solidFill>
              </a:rPr>
              <a:t>async_write</a:t>
            </a:r>
            <a:r>
              <a:rPr lang="en-US" altLang="zh-CN" dirty="0"/>
              <a:t>(</a:t>
            </a:r>
            <a:r>
              <a:rPr lang="en-US" altLang="zh-CN" dirty="0" err="1"/>
              <a:t>conn_ptr</a:t>
            </a:r>
            <a:r>
              <a:rPr lang="en-US" altLang="zh-CN" dirty="0"/>
              <a:t>-&gt;socket(), </a:t>
            </a:r>
            <a:r>
              <a:rPr lang="en-US" altLang="zh-CN" dirty="0" err="1"/>
              <a:t>ctx_ptr</a:t>
            </a:r>
            <a:r>
              <a:rPr lang="en-US" altLang="zh-CN" dirty="0"/>
              <a:t>-&gt;</a:t>
            </a:r>
            <a:r>
              <a:rPr lang="en-US" altLang="zh-CN" dirty="0" err="1">
                <a:solidFill>
                  <a:srgbClr val="FF0000"/>
                </a:solidFill>
              </a:rPr>
              <a:t>get_message</a:t>
            </a:r>
            <a:r>
              <a:rPr lang="en-US" altLang="zh-CN" dirty="0"/>
              <a:t>(), </a:t>
            </a:r>
            <a:r>
              <a:rPr lang="en-US" altLang="zh-CN" dirty="0" err="1"/>
              <a:t>std</a:t>
            </a:r>
            <a:r>
              <a:rPr lang="en-US" altLang="zh-CN" dirty="0"/>
              <a:t>::bind(</a:t>
            </a:r>
          </a:p>
          <a:p>
            <a:r>
              <a:rPr lang="en-US" altLang="zh-CN" dirty="0"/>
              <a:t>			&amp;</a:t>
            </a:r>
            <a:r>
              <a:rPr lang="en-US" altLang="zh-CN" dirty="0" err="1"/>
              <a:t>ios_wrapper</a:t>
            </a:r>
            <a:r>
              <a:rPr lang="en-US" altLang="zh-CN" dirty="0"/>
              <a:t>::</a:t>
            </a:r>
            <a:r>
              <a:rPr lang="en-US" altLang="zh-CN" dirty="0" err="1"/>
              <a:t>handle_write</a:t>
            </a:r>
            <a:r>
              <a:rPr lang="en-US" altLang="zh-CN" dirty="0"/>
              <a:t>, this, </a:t>
            </a:r>
            <a:r>
              <a:rPr lang="en-US" altLang="zh-CN" dirty="0" err="1"/>
              <a:t>std</a:t>
            </a:r>
            <a:r>
              <a:rPr lang="en-US" altLang="zh-CN" dirty="0"/>
              <a:t>::move(</a:t>
            </a:r>
            <a:r>
              <a:rPr lang="en-US" altLang="zh-CN" dirty="0" err="1"/>
              <a:t>delay_messages</a:t>
            </a:r>
            <a:r>
              <a:rPr lang="en-US" altLang="zh-CN" dirty="0"/>
              <a:t>), </a:t>
            </a:r>
            <a:r>
              <a:rPr lang="en-US" altLang="zh-CN" dirty="0" err="1"/>
              <a:t>std</a:t>
            </a:r>
            <a:r>
              <a:rPr lang="en-US" altLang="zh-CN" dirty="0"/>
              <a:t>::placeholders::_1));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2845946" y="5166267"/>
            <a:ext cx="2029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avoid memory copy</a:t>
            </a:r>
          </a:p>
        </p:txBody>
      </p:sp>
    </p:spTree>
    <p:extLst>
      <p:ext uri="{BB962C8B-B14F-4D97-AF65-F5344CB8AC3E}">
        <p14:creationId xmlns:p14="http://schemas.microsoft.com/office/powerpoint/2010/main" xmlns="" val="378039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Zero-copy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template &lt;</a:t>
            </a:r>
            <a:r>
              <a:rPr lang="en-US" altLang="zh-CN" dirty="0" err="1"/>
              <a:t>typename</a:t>
            </a:r>
            <a:r>
              <a:rPr lang="en-US" altLang="zh-CN" dirty="0"/>
              <a:t> Message&gt;</a:t>
            </a:r>
          </a:p>
          <a:p>
            <a:r>
              <a:rPr lang="en-US" altLang="zh-CN" dirty="0"/>
              <a:t>static auto </a:t>
            </a:r>
            <a:r>
              <a:rPr lang="en-US" altLang="zh-CN" dirty="0" err="1"/>
              <a:t>make_message</a:t>
            </a:r>
            <a:r>
              <a:rPr lang="en-US" altLang="zh-CN" dirty="0"/>
              <a:t>(</a:t>
            </a:r>
            <a:r>
              <a:rPr lang="en-US" altLang="zh-CN" dirty="0" err="1"/>
              <a:t>head_t</a:t>
            </a:r>
            <a:r>
              <a:rPr lang="en-US" altLang="zh-CN" dirty="0"/>
              <a:t> </a:t>
            </a:r>
            <a:r>
              <a:rPr lang="en-US" altLang="zh-CN" dirty="0" err="1"/>
              <a:t>const</a:t>
            </a:r>
            <a:r>
              <a:rPr lang="en-US" altLang="zh-CN" dirty="0"/>
              <a:t>&amp; h, Message&amp;&amp; </a:t>
            </a:r>
            <a:r>
              <a:rPr lang="en-US" altLang="zh-CN" dirty="0" err="1"/>
              <a:t>msg</a:t>
            </a:r>
            <a:r>
              <a:rPr lang="en-US" altLang="zh-CN" dirty="0"/>
              <a:t>, </a:t>
            </a:r>
            <a:r>
              <a:rPr lang="en-US" altLang="zh-CN" dirty="0" err="1"/>
              <a:t>post_func_t</a:t>
            </a:r>
            <a:r>
              <a:rPr lang="en-US" altLang="zh-CN" dirty="0"/>
              <a:t> </a:t>
            </a:r>
            <a:r>
              <a:rPr lang="en-US" altLang="zh-CN" dirty="0" err="1"/>
              <a:t>postf</a:t>
            </a:r>
            <a:r>
              <a:rPr lang="en-US" altLang="zh-CN" dirty="0"/>
              <a:t> = </a:t>
            </a:r>
            <a:r>
              <a:rPr lang="en-US" altLang="zh-CN" dirty="0" err="1"/>
              <a:t>nullptr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return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>
                <a:solidFill>
                  <a:srgbClr val="FF0000"/>
                </a:solidFill>
              </a:rPr>
              <a:t>make_shared</a:t>
            </a:r>
            <a:r>
              <a:rPr lang="en-US" altLang="zh-CN" dirty="0"/>
              <a:t>&lt;</a:t>
            </a:r>
            <a:r>
              <a:rPr lang="en-US" altLang="zh-CN" dirty="0" err="1"/>
              <a:t>context_t</a:t>
            </a:r>
            <a:r>
              <a:rPr lang="en-US" altLang="zh-CN" dirty="0"/>
              <a:t>&gt;(h, </a:t>
            </a:r>
            <a:r>
              <a:rPr lang="en-US" altLang="zh-CN" dirty="0" err="1"/>
              <a:t>std</a:t>
            </a:r>
            <a:r>
              <a:rPr lang="en-US" altLang="zh-CN" dirty="0"/>
              <a:t>::forward&lt;Message&gt;(</a:t>
            </a:r>
            <a:r>
              <a:rPr lang="en-US" altLang="zh-CN" dirty="0" err="1"/>
              <a:t>msg</a:t>
            </a:r>
            <a:r>
              <a:rPr lang="en-US" altLang="zh-CN" dirty="0"/>
              <a:t>), </a:t>
            </a:r>
            <a:r>
              <a:rPr lang="en-US" altLang="zh-CN" dirty="0" err="1"/>
              <a:t>std</a:t>
            </a:r>
            <a:r>
              <a:rPr lang="en-US" altLang="zh-CN" dirty="0"/>
              <a:t>::move(</a:t>
            </a:r>
            <a:r>
              <a:rPr lang="en-US" altLang="zh-CN" dirty="0" err="1"/>
              <a:t>postf</a:t>
            </a:r>
            <a:r>
              <a:rPr lang="en-US" altLang="zh-CN" dirty="0"/>
              <a:t>));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auto </a:t>
            </a:r>
            <a:r>
              <a:rPr lang="en-US" altLang="zh-CN" dirty="0" err="1"/>
              <a:t>ctx</a:t>
            </a:r>
            <a:r>
              <a:rPr lang="en-US" altLang="zh-CN" dirty="0"/>
              <a:t> = </a:t>
            </a:r>
            <a:r>
              <a:rPr lang="en-US" altLang="zh-CN" dirty="0" err="1"/>
              <a:t>context_t</a:t>
            </a:r>
            <a:r>
              <a:rPr lang="en-US" altLang="zh-CN" dirty="0"/>
              <a:t>::</a:t>
            </a:r>
            <a:r>
              <a:rPr lang="en-US" altLang="zh-CN" dirty="0" err="1"/>
              <a:t>make_message</a:t>
            </a:r>
            <a:r>
              <a:rPr lang="en-US" altLang="zh-CN" dirty="0"/>
              <a:t>(h, </a:t>
            </a:r>
            <a:r>
              <a:rPr lang="en-US" altLang="zh-CN" dirty="0" err="1"/>
              <a:t>std</a:t>
            </a:r>
            <a:r>
              <a:rPr lang="en-US" altLang="zh-CN" dirty="0"/>
              <a:t>::move(buffer), </a:t>
            </a:r>
            <a:r>
              <a:rPr lang="en-US" altLang="zh-CN" dirty="0" err="1"/>
              <a:t>std</a:t>
            </a:r>
            <a:r>
              <a:rPr lang="en-US" altLang="zh-CN" dirty="0"/>
              <a:t>::move(</a:t>
            </a:r>
            <a:r>
              <a:rPr lang="en-US" altLang="zh-CN" dirty="0" err="1"/>
              <a:t>posf</a:t>
            </a:r>
            <a:r>
              <a:rPr lang="en-US" altLang="zh-CN" dirty="0"/>
              <a:t>));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for (auto&amp; </a:t>
            </a:r>
            <a:r>
              <a:rPr lang="en-US" altLang="zh-CN" dirty="0" err="1">
                <a:solidFill>
                  <a:srgbClr val="FF0000"/>
                </a:solidFill>
              </a:rPr>
              <a:t>alive_conn</a:t>
            </a:r>
            <a:r>
              <a:rPr lang="en-US" altLang="zh-CN" dirty="0">
                <a:solidFill>
                  <a:srgbClr val="FF0000"/>
                </a:solidFill>
              </a:rPr>
              <a:t> : </a:t>
            </a:r>
            <a:r>
              <a:rPr lang="en-US" altLang="zh-CN" dirty="0" err="1">
                <a:solidFill>
                  <a:srgbClr val="FF0000"/>
                </a:solidFill>
              </a:rPr>
              <a:t>alives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auto self = this-&gt;</a:t>
            </a:r>
            <a:r>
              <a:rPr lang="en-US" altLang="zh-CN" dirty="0" err="1"/>
              <a:t>shared_from_this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ios_wrapper_.write</a:t>
            </a:r>
            <a:r>
              <a:rPr lang="en-US" altLang="zh-CN" dirty="0"/>
              <a:t>(self, </a:t>
            </a:r>
            <a:r>
              <a:rPr lang="en-US" altLang="zh-CN" dirty="0" err="1">
                <a:solidFill>
                  <a:srgbClr val="FF0000"/>
                </a:solidFill>
              </a:rPr>
              <a:t>ctx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5630333" y="4138768"/>
            <a:ext cx="26077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avoid copy</a:t>
            </a:r>
          </a:p>
          <a:p>
            <a:r>
              <a:rPr lang="zh-CN" altLang="en-US" sz="2000" dirty="0"/>
              <a:t>share the same data</a:t>
            </a:r>
          </a:p>
        </p:txBody>
      </p:sp>
    </p:spTree>
    <p:extLst>
      <p:ext uri="{BB962C8B-B14F-4D97-AF65-F5344CB8AC3E}">
        <p14:creationId xmlns:p14="http://schemas.microsoft.com/office/powerpoint/2010/main" xmlns="" val="385428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Reduce the frequency of locking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sz="1400" dirty="0"/>
              <a:t>void </a:t>
            </a:r>
            <a:r>
              <a:rPr lang="en-US" altLang="zh-CN" sz="1400" dirty="0" err="1"/>
              <a:t>ios_wrapper</a:t>
            </a:r>
            <a:r>
              <a:rPr lang="en-US" altLang="zh-CN" sz="1400" dirty="0"/>
              <a:t>::</a:t>
            </a:r>
            <a:r>
              <a:rPr lang="en-US" altLang="zh-CN" sz="1400" dirty="0" err="1"/>
              <a:t>write_progress</a:t>
            </a:r>
            <a:r>
              <a:rPr lang="en-US" altLang="zh-CN" sz="1400" dirty="0"/>
              <a:t>()</a:t>
            </a:r>
          </a:p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lock_t</a:t>
            </a:r>
            <a:r>
              <a:rPr lang="en-US" altLang="zh-CN" sz="1400" dirty="0"/>
              <a:t> lock{ </a:t>
            </a:r>
            <a:r>
              <a:rPr lang="en-US" altLang="zh-CN" sz="1400" dirty="0" err="1"/>
              <a:t>mutex</a:t>
            </a:r>
            <a:r>
              <a:rPr lang="en-US" altLang="zh-CN" sz="1400" dirty="0"/>
              <a:t>_ };</a:t>
            </a:r>
          </a:p>
          <a:p>
            <a:r>
              <a:rPr lang="en-US" altLang="zh-CN" sz="1400" dirty="0"/>
              <a:t>	if (</a:t>
            </a:r>
            <a:r>
              <a:rPr lang="en-US" altLang="zh-CN" sz="1400" dirty="0" err="1"/>
              <a:t>delay_messages_.empty</a:t>
            </a:r>
            <a:r>
              <a:rPr lang="en-US" altLang="zh-CN" sz="1400" dirty="0"/>
              <a:t>())</a:t>
            </a:r>
          </a:p>
          <a:p>
            <a:r>
              <a:rPr lang="en-US" altLang="zh-CN" sz="1400" dirty="0"/>
              <a:t>	{</a:t>
            </a:r>
          </a:p>
          <a:p>
            <a:r>
              <a:rPr lang="en-US" altLang="zh-CN" sz="1400" dirty="0"/>
              <a:t>		</a:t>
            </a:r>
            <a:r>
              <a:rPr lang="en-US" altLang="zh-CN" sz="1400" dirty="0" err="1"/>
              <a:t>write_in_progress</a:t>
            </a:r>
            <a:r>
              <a:rPr lang="en-US" altLang="zh-CN" sz="1400" dirty="0"/>
              <a:t>_ = false;</a:t>
            </a:r>
          </a:p>
          <a:p>
            <a:r>
              <a:rPr lang="en-US" altLang="zh-CN" sz="1400" dirty="0"/>
              <a:t>		return;</a:t>
            </a:r>
          </a:p>
          <a:p>
            <a:r>
              <a:rPr lang="en-US" altLang="zh-CN" sz="1400" dirty="0"/>
              <a:t>	}</a:t>
            </a:r>
          </a:p>
          <a:p>
            <a:r>
              <a:rPr lang="en-US" altLang="zh-CN" sz="1400" dirty="0"/>
              <a:t>	else</a:t>
            </a:r>
          </a:p>
          <a:p>
            <a:r>
              <a:rPr lang="en-US" altLang="zh-CN" sz="1400" dirty="0"/>
              <a:t>	{</a:t>
            </a:r>
          </a:p>
          <a:p>
            <a:r>
              <a:rPr lang="en-US" altLang="zh-CN" sz="1400" dirty="0"/>
              <a:t>		</a:t>
            </a:r>
            <a:r>
              <a:rPr lang="en-US" altLang="zh-CN" sz="1400" dirty="0" err="1"/>
              <a:t>context_container_t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delay_messages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::move(</a:t>
            </a:r>
            <a:r>
              <a:rPr lang="en-US" altLang="zh-CN" sz="1400" dirty="0" err="1"/>
              <a:t>delay_messages</a:t>
            </a:r>
            <a:r>
              <a:rPr lang="en-US" altLang="zh-CN" sz="1400" dirty="0"/>
              <a:t>_);</a:t>
            </a:r>
          </a:p>
          <a:p>
            <a:r>
              <a:rPr lang="en-US" altLang="zh-CN" sz="1400" dirty="0"/>
              <a:t>		</a:t>
            </a:r>
            <a:r>
              <a:rPr lang="en-US" altLang="zh-CN" sz="1400" dirty="0" err="1"/>
              <a:t>lock.unlock</a:t>
            </a:r>
            <a:r>
              <a:rPr lang="en-US" altLang="zh-CN" sz="1400" dirty="0"/>
              <a:t>();</a:t>
            </a:r>
          </a:p>
          <a:p>
            <a:r>
              <a:rPr lang="en-US" altLang="zh-CN" sz="1400" dirty="0"/>
              <a:t>		</a:t>
            </a:r>
            <a:r>
              <a:rPr lang="en-US" altLang="zh-CN" sz="1400" dirty="0" err="1"/>
              <a:t>write_progress</a:t>
            </a:r>
            <a:r>
              <a:rPr lang="en-US" altLang="zh-CN" sz="1400" dirty="0"/>
              <a:t>(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::move(</a:t>
            </a:r>
            <a:r>
              <a:rPr lang="en-US" altLang="zh-CN" sz="1400" dirty="0" err="1"/>
              <a:t>delay_messages</a:t>
            </a:r>
            <a:r>
              <a:rPr lang="en-US" altLang="zh-CN" sz="1400" dirty="0"/>
              <a:t>));</a:t>
            </a:r>
          </a:p>
          <a:p>
            <a:r>
              <a:rPr lang="en-US" altLang="zh-CN" sz="1400" dirty="0"/>
              <a:t>	}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6417733" y="3096300"/>
            <a:ext cx="2292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Avoid multiple lock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12704" y="5480074"/>
            <a:ext cx="2442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Minimize the lock scope</a:t>
            </a:r>
          </a:p>
        </p:txBody>
      </p:sp>
      <p:sp>
        <p:nvSpPr>
          <p:cNvPr id="6" name="右箭头 5"/>
          <p:cNvSpPr/>
          <p:nvPr/>
        </p:nvSpPr>
        <p:spPr>
          <a:xfrm rot="19203372">
            <a:off x="5756176" y="3683354"/>
            <a:ext cx="978408" cy="19770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4"/>
          <p:cNvSpPr/>
          <p:nvPr/>
        </p:nvSpPr>
        <p:spPr>
          <a:xfrm>
            <a:off x="4639733" y="4180077"/>
            <a:ext cx="3556000" cy="313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4"/>
          <p:cNvSpPr/>
          <p:nvPr/>
        </p:nvSpPr>
        <p:spPr>
          <a:xfrm>
            <a:off x="2338938" y="4493115"/>
            <a:ext cx="1293262" cy="313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5"/>
          <p:cNvSpPr/>
          <p:nvPr/>
        </p:nvSpPr>
        <p:spPr>
          <a:xfrm rot="2656060">
            <a:off x="3573789" y="5011948"/>
            <a:ext cx="895754" cy="196984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6641575" y="3392332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move avoid copy</a:t>
            </a:r>
          </a:p>
        </p:txBody>
      </p:sp>
    </p:spTree>
    <p:extLst>
      <p:ext uri="{BB962C8B-B14F-4D97-AF65-F5344CB8AC3E}">
        <p14:creationId xmlns:p14="http://schemas.microsoft.com/office/powerpoint/2010/main" xmlns="" val="737772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8" grpId="0" animBg="1"/>
      <p:bldP spid="9" grpId="0" animBg="1"/>
      <p:bldP spid="10" grpId="0" animBg="1"/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parallelization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smtClean="0"/>
              <a:t>Thread pool</a:t>
            </a:r>
          </a:p>
          <a:p>
            <a:r>
              <a:rPr lang="en-US" altLang="zh-CN" dirty="0" smtClean="0"/>
              <a:t>Work steal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85067" y="1785472"/>
            <a:ext cx="2673350" cy="385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0686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High performance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move, move capture</a:t>
            </a:r>
          </a:p>
          <a:p>
            <a:endParaRPr lang="en-US" altLang="zh-CN" dirty="0" smtClean="0"/>
          </a:p>
          <a:p>
            <a:r>
              <a:rPr lang="en-US" altLang="zh-CN" dirty="0"/>
              <a:t>auto </a:t>
            </a:r>
            <a:r>
              <a:rPr lang="en-US" altLang="zh-CN" dirty="0" err="1"/>
              <a:t>ctx</a:t>
            </a:r>
            <a:r>
              <a:rPr lang="en-US" altLang="zh-CN" dirty="0"/>
              <a:t> = </a:t>
            </a:r>
            <a:r>
              <a:rPr lang="en-US" altLang="zh-CN" dirty="0" err="1"/>
              <a:t>context_t</a:t>
            </a:r>
            <a:r>
              <a:rPr lang="en-US" altLang="zh-CN" dirty="0"/>
              <a:t>::</a:t>
            </a:r>
            <a:r>
              <a:rPr lang="en-US" altLang="zh-CN" dirty="0" err="1"/>
              <a:t>make_message</a:t>
            </a:r>
            <a:r>
              <a:rPr lang="en-US" altLang="zh-CN" dirty="0"/>
              <a:t>(</a:t>
            </a:r>
            <a:r>
              <a:rPr lang="en-US" altLang="zh-CN" dirty="0" err="1"/>
              <a:t>conn</a:t>
            </a:r>
            <a:r>
              <a:rPr lang="en-US" altLang="zh-CN" dirty="0"/>
              <a:t>-&gt;head_, std::move(message),</a:t>
            </a:r>
          </a:p>
          <a:p>
            <a:r>
              <a:rPr lang="en-US" altLang="zh-CN" dirty="0"/>
              <a:t>	[</a:t>
            </a:r>
            <a:r>
              <a:rPr lang="en-US" altLang="zh-CN" dirty="0" err="1"/>
              <a:t>conn</a:t>
            </a:r>
            <a:r>
              <a:rPr lang="en-US" altLang="zh-CN" dirty="0"/>
              <a:t>, r = std::move(result), &amp;p]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p(</a:t>
            </a:r>
            <a:r>
              <a:rPr lang="en-US" altLang="zh-CN" dirty="0" err="1"/>
              <a:t>conn</a:t>
            </a:r>
            <a:r>
              <a:rPr lang="en-US" altLang="zh-CN" dirty="0"/>
              <a:t>, r);</a:t>
            </a:r>
          </a:p>
          <a:p>
            <a:r>
              <a:rPr lang="en-US" altLang="zh-CN" dirty="0"/>
              <a:t>});</a:t>
            </a:r>
            <a:endParaRPr lang="zh-CN" altLang="en-US" dirty="0"/>
          </a:p>
        </p:txBody>
      </p:sp>
      <p:sp>
        <p:nvSpPr>
          <p:cNvPr id="4" name="矩形 4"/>
          <p:cNvSpPr/>
          <p:nvPr/>
        </p:nvSpPr>
        <p:spPr>
          <a:xfrm>
            <a:off x="2137602" y="2035141"/>
            <a:ext cx="1998170" cy="313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551921" y="1707970"/>
            <a:ext cx="974714" cy="313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170346" y="3772841"/>
            <a:ext cx="3174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avoid unnecessary copy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High performance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Lock-free : CAS operation using std::atomic</a:t>
            </a:r>
          </a:p>
          <a:p>
            <a:endParaRPr lang="en-US" altLang="zh-CN" dirty="0"/>
          </a:p>
          <a:p>
            <a:r>
              <a:rPr lang="en-US" altLang="zh-CN" dirty="0"/>
              <a:t>std::atomic&lt;</a:t>
            </a:r>
            <a:r>
              <a:rPr lang="en-US" altLang="zh-CN" dirty="0" err="1"/>
              <a:t>int</a:t>
            </a:r>
            <a:r>
              <a:rPr lang="en-US" altLang="zh-CN" dirty="0"/>
              <a:t>&gt; flag = 0;</a:t>
            </a:r>
          </a:p>
          <a:p>
            <a:r>
              <a:rPr lang="en-US" altLang="zh-CN" dirty="0"/>
              <a:t>std::thread  thread1{ []{ </a:t>
            </a:r>
            <a:r>
              <a:rPr lang="en-US" altLang="zh-CN" dirty="0" err="1"/>
              <a:t>flag.store</a:t>
            </a:r>
            <a:r>
              <a:rPr lang="en-US" altLang="zh-CN" dirty="0"/>
              <a:t>(1); } }.detach();</a:t>
            </a:r>
          </a:p>
          <a:p>
            <a:r>
              <a:rPr lang="en-US" altLang="zh-CN" dirty="0"/>
              <a:t>std::thread thread2{ []{ 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expected; </a:t>
            </a:r>
          </a:p>
          <a:p>
            <a:r>
              <a:rPr lang="en-US" altLang="zh-CN" dirty="0"/>
              <a:t>	do expected = 1;</a:t>
            </a:r>
          </a:p>
          <a:p>
            <a:r>
              <a:rPr lang="en-US" altLang="zh-CN" dirty="0"/>
              <a:t>	while(!</a:t>
            </a:r>
            <a:r>
              <a:rPr lang="en-US" altLang="zh-CN" dirty="0" err="1"/>
              <a:t>flag.compare_exchange_weak</a:t>
            </a:r>
            <a:r>
              <a:rPr lang="en-US" altLang="zh-CN" dirty="0"/>
              <a:t>(</a:t>
            </a:r>
            <a:r>
              <a:rPr lang="en-US" altLang="zh-CN" dirty="0">
                <a:sym typeface="+mn-ea"/>
              </a:rPr>
              <a:t>expected, 2</a:t>
            </a:r>
            <a:r>
              <a:rPr lang="en-US" altLang="zh-CN" dirty="0"/>
              <a:t>));</a:t>
            </a:r>
          </a:p>
          <a:p>
            <a:r>
              <a:rPr lang="en-US" altLang="zh-CN" dirty="0"/>
              <a:t>} }.detach();</a:t>
            </a:r>
          </a:p>
          <a:p>
            <a:r>
              <a:rPr lang="en-US" altLang="zh-CN" dirty="0"/>
              <a:t>std::thread thread3{[]{  </a:t>
            </a:r>
          </a:p>
          <a:p>
            <a:r>
              <a:rPr lang="en-US" altLang="zh-CN" dirty="0"/>
              <a:t>	while(</a:t>
            </a:r>
            <a:r>
              <a:rPr lang="en-US" altLang="zh-CN" dirty="0" err="1">
                <a:sym typeface="+mn-ea"/>
              </a:rPr>
              <a:t>flag.load</a:t>
            </a:r>
            <a:r>
              <a:rPr lang="en-US" altLang="zh-CN" dirty="0">
                <a:sym typeface="+mn-ea"/>
              </a:rPr>
              <a:t>() != 2);</a:t>
            </a:r>
            <a:endParaRPr lang="en-US" altLang="zh-CN" dirty="0"/>
          </a:p>
          <a:p>
            <a:r>
              <a:rPr lang="en-US" altLang="zh-CN" dirty="0"/>
              <a:t>}};</a:t>
            </a:r>
          </a:p>
          <a:p>
            <a:r>
              <a:rPr lang="en-US" altLang="zh-CN" dirty="0"/>
              <a:t>thread3.join();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2524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2728" y="920459"/>
            <a:ext cx="5547222" cy="548857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RPC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2767913" y="2339547"/>
            <a:ext cx="0" cy="345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767913" y="3161206"/>
            <a:ext cx="0" cy="35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3410465" y="3805881"/>
            <a:ext cx="7002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/>
          <p:nvPr/>
        </p:nvCxnSpPr>
        <p:spPr>
          <a:xfrm rot="5400000">
            <a:off x="5217159" y="3310551"/>
            <a:ext cx="1213089" cy="914400"/>
          </a:xfrm>
          <a:prstGeom prst="bentConnector3">
            <a:avLst>
              <a:gd name="adj1" fmla="val 1002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4802659" y="3177682"/>
            <a:ext cx="0" cy="35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4798540" y="2329185"/>
            <a:ext cx="0" cy="35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5366503" y="2092411"/>
            <a:ext cx="902491" cy="593125"/>
          </a:xfrm>
          <a:prstGeom prst="bentConnector3">
            <a:avLst>
              <a:gd name="adj1" fmla="val 1002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3459891" y="4390771"/>
            <a:ext cx="634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2833816" y="4588476"/>
            <a:ext cx="0" cy="345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2833816" y="5412260"/>
            <a:ext cx="0" cy="181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2001793" y="2570206"/>
            <a:ext cx="5025081" cy="2842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下箭头 53"/>
          <p:cNvSpPr/>
          <p:nvPr/>
        </p:nvSpPr>
        <p:spPr>
          <a:xfrm rot="16200000">
            <a:off x="3690428" y="1771010"/>
            <a:ext cx="173243" cy="634315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下箭头 55"/>
          <p:cNvSpPr/>
          <p:nvPr/>
        </p:nvSpPr>
        <p:spPr>
          <a:xfrm rot="1463456">
            <a:off x="3826154" y="2206900"/>
            <a:ext cx="205694" cy="3530028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3350398" y="2700572"/>
            <a:ext cx="2191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remove all </a:t>
            </a:r>
            <a:r>
              <a:rPr lang="en-US" altLang="zh-CN" dirty="0" err="1" smtClean="0"/>
              <a:t>complexty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5923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 animBg="1"/>
      <p:bldP spid="56" grpId="0" animBg="1"/>
      <p:bldP spid="5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High performance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Lock-free : atomic operation with memory order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reader_thread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while(!</a:t>
            </a:r>
            <a:r>
              <a:rPr lang="en-US" altLang="zh-CN" dirty="0" err="1"/>
              <a:t>data_ready.load</a:t>
            </a:r>
            <a:r>
              <a:rPr lang="en-US" altLang="zh-CN" dirty="0"/>
              <a:t>(std::</a:t>
            </a:r>
            <a:r>
              <a:rPr lang="en-US" altLang="zh-CN" dirty="0" err="1"/>
              <a:t>memory_order_acquire</a:t>
            </a:r>
            <a:r>
              <a:rPr lang="en-US" altLang="zh-CN" dirty="0"/>
              <a:t>)) // operation C</a:t>
            </a:r>
          </a:p>
          <a:p>
            <a:r>
              <a:rPr lang="en-US" altLang="zh-CN" dirty="0"/>
              <a:t>        std::</a:t>
            </a:r>
            <a:r>
              <a:rPr lang="en-US" altLang="zh-CN" dirty="0" err="1"/>
              <a:t>this_thread</a:t>
            </a:r>
            <a:r>
              <a:rPr lang="en-US" altLang="zh-CN" dirty="0"/>
              <a:t>::yield();</a:t>
            </a:r>
          </a:p>
          <a:p>
            <a:r>
              <a:rPr lang="en-US" altLang="zh-CN" dirty="0"/>
              <a:t>    std::</a:t>
            </a:r>
            <a:r>
              <a:rPr lang="en-US" altLang="zh-CN" dirty="0" err="1"/>
              <a:t>cout</a:t>
            </a:r>
            <a:r>
              <a:rPr lang="en-US" altLang="zh-CN" dirty="0"/>
              <a:t> &lt;&lt; data[0] &lt;&lt; std::</a:t>
            </a:r>
            <a:r>
              <a:rPr lang="en-US" altLang="zh-CN" dirty="0" err="1"/>
              <a:t>endl</a:t>
            </a:r>
            <a:r>
              <a:rPr lang="en-US" altLang="zh-CN" dirty="0"/>
              <a:t>; // operation D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 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writer_thread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data.push_back</a:t>
            </a:r>
            <a:r>
              <a:rPr lang="en-US" altLang="zh-CN" dirty="0"/>
              <a:t>(42); //operation A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data_ready.store</a:t>
            </a:r>
            <a:r>
              <a:rPr lang="en-US" altLang="zh-CN" dirty="0"/>
              <a:t>(true, std::</a:t>
            </a:r>
            <a:r>
              <a:rPr lang="en-US" altLang="zh-CN" dirty="0" err="1"/>
              <a:t>memory_order_release</a:t>
            </a:r>
            <a:r>
              <a:rPr lang="en-US" altLang="zh-CN" dirty="0"/>
              <a:t>);  // operation B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std::thread t1{  </a:t>
            </a:r>
            <a:r>
              <a:rPr lang="en-US" altLang="zh-CN" dirty="0" err="1"/>
              <a:t>reader_thread</a:t>
            </a:r>
            <a:r>
              <a:rPr lang="en-US" altLang="zh-CN" dirty="0"/>
              <a:t> }.detach();</a:t>
            </a:r>
          </a:p>
          <a:p>
            <a:r>
              <a:rPr lang="en-US" altLang="zh-CN" dirty="0"/>
              <a:t>std::thread t2{ </a:t>
            </a:r>
            <a:r>
              <a:rPr lang="en-US" altLang="zh-CN" dirty="0" err="1"/>
              <a:t>writer_thread</a:t>
            </a:r>
            <a:r>
              <a:rPr lang="en-US" altLang="zh-CN" dirty="0"/>
              <a:t> }.detach();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High performance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Thread local</a:t>
            </a:r>
          </a:p>
          <a:p>
            <a:pPr marL="285750" indent="-285750">
              <a:buClrTx/>
              <a:buFont typeface="Wingdings" panose="05000000000000000000" charset="0"/>
              <a:buChar char="l"/>
            </a:pPr>
            <a:r>
              <a:rPr lang="en-US" altLang="zh-CN" dirty="0"/>
              <a:t>The object is allocated when the thread begins and </a:t>
            </a:r>
            <a:r>
              <a:rPr lang="en-US" altLang="zh-CN" dirty="0" err="1"/>
              <a:t>deallocated</a:t>
            </a:r>
            <a:r>
              <a:rPr lang="en-US" altLang="zh-CN" dirty="0"/>
              <a:t> when the thread ends. </a:t>
            </a:r>
          </a:p>
          <a:p>
            <a:pPr marL="285750" indent="-285750">
              <a:buClrTx/>
              <a:buFont typeface="Wingdings" panose="05000000000000000000" charset="0"/>
              <a:buChar char="l"/>
            </a:pPr>
            <a:r>
              <a:rPr lang="en-US" altLang="zh-CN" dirty="0"/>
              <a:t>Each thread has its own instance of the object.</a:t>
            </a:r>
          </a:p>
          <a:p>
            <a:endParaRPr lang="en-US" altLang="zh-CN" dirty="0"/>
          </a:p>
          <a:p>
            <a:r>
              <a:rPr lang="en-US" altLang="zh-CN" dirty="0" err="1"/>
              <a:t>thread_local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flag = 0;				// in global </a:t>
            </a:r>
            <a:r>
              <a:rPr lang="en-US" altLang="zh-CN" dirty="0" err="1"/>
              <a:t>namspace</a:t>
            </a:r>
            <a:endParaRPr lang="en-US" altLang="zh-CN" dirty="0"/>
          </a:p>
          <a:p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foo</a:t>
            </a:r>
            <a:r>
              <a:rPr lang="en-US" altLang="zh-CN" dirty="0"/>
              <a:t> { </a:t>
            </a:r>
            <a:r>
              <a:rPr lang="en-US" altLang="zh-CN" dirty="0" err="1"/>
              <a:t>thread_local</a:t>
            </a:r>
            <a:r>
              <a:rPr lang="en-US" altLang="zh-CN" dirty="0"/>
              <a:t> static </a:t>
            </a:r>
            <a:r>
              <a:rPr lang="en-US" altLang="zh-CN" dirty="0" err="1"/>
              <a:t>int</a:t>
            </a:r>
            <a:r>
              <a:rPr lang="en-US" altLang="zh-CN" dirty="0"/>
              <a:t> flag = 0; };		// in class static data member </a:t>
            </a:r>
          </a:p>
          <a:p>
            <a:endParaRPr lang="en-US" altLang="zh-CN" dirty="0"/>
          </a:p>
          <a:p>
            <a:r>
              <a:rPr lang="en-US" altLang="zh-CN" dirty="0"/>
              <a:t>std::list&lt;std::thread&gt; threads;</a:t>
            </a:r>
          </a:p>
          <a:p>
            <a:r>
              <a:rPr lang="en-US" altLang="zh-CN" dirty="0"/>
              <a:t>for(</a:t>
            </a:r>
            <a:r>
              <a:rPr lang="en-US" altLang="zh-CN" dirty="0" err="1"/>
              <a:t>int</a:t>
            </a:r>
            <a:r>
              <a:rPr lang="en-US" altLang="zh-CN" dirty="0"/>
              <a:t> loop = 0; loop &lt; 5; ++loop)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threads.emplace_back</a:t>
            </a:r>
            <a:r>
              <a:rPr lang="en-US" altLang="zh-CN" dirty="0"/>
              <a:t>( []{</a:t>
            </a:r>
          </a:p>
          <a:p>
            <a:r>
              <a:rPr lang="en-US" altLang="zh-CN" dirty="0"/>
              <a:t>		std::</a:t>
            </a:r>
            <a:r>
              <a:rPr lang="en-US" altLang="zh-CN" dirty="0" err="1"/>
              <a:t>cout</a:t>
            </a:r>
            <a:r>
              <a:rPr lang="en-US" altLang="zh-CN" dirty="0"/>
              <a:t> &lt;&lt; ++flag &lt;&lt; ++</a:t>
            </a:r>
            <a:r>
              <a:rPr lang="en-US" altLang="zh-CN" dirty="0" err="1"/>
              <a:t>foo</a:t>
            </a:r>
            <a:r>
              <a:rPr lang="en-US" altLang="zh-CN" dirty="0"/>
              <a:t>::flag &lt;&lt; std::</a:t>
            </a:r>
            <a:r>
              <a:rPr lang="en-US" altLang="zh-CN" dirty="0" err="1"/>
              <a:t>endl</a:t>
            </a:r>
            <a:r>
              <a:rPr lang="en-US" altLang="zh-CN" dirty="0"/>
              <a:t>;} );</a:t>
            </a:r>
          </a:p>
          <a:p>
            <a:endParaRPr lang="en-US" altLang="zh-CN" dirty="0"/>
          </a:p>
          <a:p>
            <a:r>
              <a:rPr lang="en-US" altLang="zh-CN" dirty="0"/>
              <a:t>for(auto&amp; thread : </a:t>
            </a:r>
            <a:r>
              <a:rPr lang="en-US" altLang="zh-CN" dirty="0">
                <a:sym typeface="+mn-ea"/>
              </a:rPr>
              <a:t>threads)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thread.join</a:t>
            </a:r>
            <a:r>
              <a:rPr lang="en-US" altLang="zh-CN" dirty="0"/>
              <a:t>();</a:t>
            </a:r>
          </a:p>
        </p:txBody>
      </p:sp>
      <p:sp>
        <p:nvSpPr>
          <p:cNvPr id="4" name="矩形 3"/>
          <p:cNvSpPr/>
          <p:nvPr/>
        </p:nvSpPr>
        <p:spPr>
          <a:xfrm>
            <a:off x="4624566" y="3612634"/>
            <a:ext cx="32984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Eliminate memory fragmentation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Flexible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err="1" smtClean="0"/>
              <a:t>rest_rpc</a:t>
            </a:r>
            <a:r>
              <a:rPr lang="en-US" altLang="zh-CN" dirty="0" smtClean="0"/>
              <a:t> support RPC and sub/pub model</a:t>
            </a:r>
          </a:p>
          <a:p>
            <a:r>
              <a:rPr lang="en-US" altLang="zh-CN" sz="1400" dirty="0" smtClean="0"/>
              <a:t>asycn_client.</a:t>
            </a:r>
            <a:r>
              <a:rPr lang="en-US" altLang="zh-CN" sz="1400" dirty="0" smtClean="0">
                <a:solidFill>
                  <a:srgbClr val="FF0000"/>
                </a:solidFill>
              </a:rPr>
              <a:t>pub</a:t>
            </a:r>
            <a:r>
              <a:rPr lang="en-US" altLang="zh-CN" sz="1400" dirty="0" smtClean="0"/>
              <a:t>(endpoint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notify_topic</a:t>
            </a:r>
            <a:r>
              <a:rPr lang="en-US" altLang="zh-CN" sz="1400" dirty="0"/>
              <a:t>, "test").</a:t>
            </a:r>
            <a:r>
              <a:rPr lang="en-US" altLang="zh-CN" sz="1400" dirty="0" err="1"/>
              <a:t>on_ok</a:t>
            </a:r>
            <a:r>
              <a:rPr lang="en-US" altLang="zh-CN" sz="1400" dirty="0"/>
              <a:t>([](auto r) </a:t>
            </a:r>
          </a:p>
          <a:p>
            <a:r>
              <a:rPr lang="en-US" altLang="zh-CN" sz="1400" dirty="0"/>
              <a:t>{ 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</a:t>
            </a:r>
            <a:r>
              <a:rPr lang="en-US" altLang="zh-CN" sz="1400" dirty="0" err="1"/>
              <a:t>cout</a:t>
            </a:r>
            <a:r>
              <a:rPr lang="en-US" altLang="zh-CN" sz="1400" dirty="0"/>
              <a:t> &lt;&lt; r &lt;&lt; 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</a:t>
            </a:r>
            <a:r>
              <a:rPr lang="en-US" altLang="zh-CN" sz="1400" dirty="0" err="1"/>
              <a:t>endl</a:t>
            </a:r>
            <a:r>
              <a:rPr lang="en-US" altLang="zh-CN" sz="1400" dirty="0"/>
              <a:t>; </a:t>
            </a:r>
          </a:p>
          <a:p>
            <a:r>
              <a:rPr lang="en-US" altLang="zh-CN" sz="1400" dirty="0"/>
              <a:t>}).</a:t>
            </a:r>
            <a:r>
              <a:rPr lang="en-US" altLang="zh-CN" sz="1400" dirty="0" err="1"/>
              <a:t>on_error</a:t>
            </a:r>
            <a:r>
              <a:rPr lang="en-US" altLang="zh-CN" sz="1400" dirty="0"/>
              <a:t>([](auto 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&amp; error)</a:t>
            </a:r>
          </a:p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</a:t>
            </a:r>
            <a:r>
              <a:rPr lang="en-US" altLang="zh-CN" sz="1400" dirty="0" err="1"/>
              <a:t>cout</a:t>
            </a:r>
            <a:r>
              <a:rPr lang="en-US" altLang="zh-CN" sz="1400" dirty="0"/>
              <a:t> &lt;&lt; </a:t>
            </a:r>
            <a:r>
              <a:rPr lang="en-US" altLang="zh-CN" sz="1400" dirty="0" err="1"/>
              <a:t>error.get_error_message</a:t>
            </a:r>
            <a:r>
              <a:rPr lang="en-US" altLang="zh-CN" sz="1400" dirty="0"/>
              <a:t>() &lt;&lt; 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</a:t>
            </a:r>
            <a:r>
              <a:rPr lang="en-US" altLang="zh-CN" sz="1400" dirty="0" err="1"/>
              <a:t>endl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 smtClean="0"/>
              <a:t>});</a:t>
            </a:r>
          </a:p>
          <a:p>
            <a:r>
              <a:rPr lang="en-US" altLang="zh-CN" sz="1400" dirty="0" err="1" smtClean="0"/>
              <a:t>asycn_client.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sub</a:t>
            </a:r>
            <a:r>
              <a:rPr lang="en-US" altLang="zh-CN" sz="1400" dirty="0" smtClean="0"/>
              <a:t>(endpoint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notify_topic</a:t>
            </a:r>
            <a:r>
              <a:rPr lang="en-US" altLang="zh-CN" sz="1400" dirty="0"/>
              <a:t>, [](auto r)</a:t>
            </a:r>
          </a:p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</a:t>
            </a:r>
            <a:r>
              <a:rPr lang="en-US" altLang="zh-CN" sz="1400" dirty="0" err="1"/>
              <a:t>cout</a:t>
            </a:r>
            <a:r>
              <a:rPr lang="en-US" altLang="zh-CN" sz="1400" dirty="0"/>
              <a:t> &lt;&lt; r &lt;&lt; 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</a:t>
            </a:r>
            <a:r>
              <a:rPr lang="en-US" altLang="zh-CN" sz="1400" dirty="0" err="1"/>
              <a:t>endl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 smtClean="0"/>
              <a:t>},</a:t>
            </a:r>
            <a:endParaRPr lang="en-US" altLang="zh-CN" sz="1400" dirty="0"/>
          </a:p>
          <a:p>
            <a:r>
              <a:rPr lang="en-US" altLang="zh-CN" sz="1400" dirty="0"/>
              <a:t>[](auto 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&amp; error) </a:t>
            </a:r>
          </a:p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</a:t>
            </a:r>
            <a:r>
              <a:rPr lang="en-US" altLang="zh-CN" sz="1400" dirty="0" err="1"/>
              <a:t>cout</a:t>
            </a:r>
            <a:r>
              <a:rPr lang="en-US" altLang="zh-CN" sz="1400" dirty="0"/>
              <a:t> &lt;&lt; </a:t>
            </a:r>
            <a:r>
              <a:rPr lang="en-US" altLang="zh-CN" sz="1400" dirty="0" err="1"/>
              <a:t>error.get_error_message</a:t>
            </a:r>
            <a:r>
              <a:rPr lang="en-US" altLang="zh-CN" sz="1400" dirty="0"/>
              <a:t>() &lt;&lt; </a:t>
            </a:r>
            <a:r>
              <a:rPr lang="en-US" altLang="zh-CN" sz="1400" dirty="0" err="1"/>
              <a:t>std</a:t>
            </a:r>
            <a:r>
              <a:rPr lang="en-US" altLang="zh-CN" sz="1400" dirty="0"/>
              <a:t>::</a:t>
            </a:r>
            <a:r>
              <a:rPr lang="en-US" altLang="zh-CN" sz="1400" dirty="0" err="1"/>
              <a:t>endl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});</a:t>
            </a:r>
            <a:endParaRPr lang="en-US" altLang="zh-CN" sz="1400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2529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Flexible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smtClean="0"/>
              <a:t>RPC call and sub/pub can be mixed use any time and any where</a:t>
            </a:r>
          </a:p>
          <a:p>
            <a:endParaRPr lang="en-US" altLang="zh-CN" dirty="0"/>
          </a:p>
          <a:p>
            <a:r>
              <a:rPr lang="en-US" altLang="zh-CN" dirty="0" smtClean="0"/>
              <a:t>RPC and sub/pub model have the common essence</a:t>
            </a:r>
          </a:p>
          <a:p>
            <a:endParaRPr lang="en-US" altLang="zh-CN" dirty="0"/>
          </a:p>
          <a:p>
            <a:r>
              <a:rPr lang="en-US" altLang="zh-CN" dirty="0" err="1" smtClean="0"/>
              <a:t>rest_rpc</a:t>
            </a:r>
            <a:r>
              <a:rPr lang="en-US" altLang="zh-CN" dirty="0" smtClean="0"/>
              <a:t> supports request/response and sub/pub model</a:t>
            </a:r>
          </a:p>
          <a:p>
            <a:endParaRPr lang="en-US" altLang="zh-CN" dirty="0"/>
          </a:p>
          <a:p>
            <a:r>
              <a:rPr lang="en-US" altLang="zh-CN" b="1" dirty="0"/>
              <a:t>Very suitable for complex </a:t>
            </a:r>
            <a:r>
              <a:rPr lang="en-US" altLang="zh-CN" b="1" dirty="0" smtClean="0"/>
              <a:t>distributed system</a:t>
            </a:r>
          </a:p>
          <a:p>
            <a:endParaRPr lang="en-US" altLang="zh-CN" b="1" dirty="0"/>
          </a:p>
          <a:p>
            <a:r>
              <a:rPr lang="en-US" altLang="zh-CN" b="1" dirty="0" smtClean="0"/>
              <a:t>HA</a:t>
            </a:r>
          </a:p>
          <a:p>
            <a:r>
              <a:rPr lang="en-US" altLang="zh-CN" b="1" dirty="0" smtClean="0"/>
              <a:t>Binary star pattern</a:t>
            </a:r>
          </a:p>
          <a:p>
            <a:r>
              <a:rPr lang="en-US" altLang="zh-CN" dirty="0" err="1"/>
              <a:t>Bstar</a:t>
            </a:r>
            <a:r>
              <a:rPr lang="en-US" altLang="zh-CN" b="1" dirty="0" smtClean="0"/>
              <a:t>: </a:t>
            </a:r>
            <a:r>
              <a:rPr lang="en-US" altLang="zh-CN" b="1" dirty="0" smtClean="0">
                <a:hlinkClick r:id="rId2"/>
              </a:rPr>
              <a:t>https</a:t>
            </a:r>
            <a:r>
              <a:rPr lang="en-US" altLang="zh-CN" b="1" dirty="0">
                <a:hlinkClick r:id="rId2"/>
              </a:rPr>
              <a:t>://</a:t>
            </a:r>
            <a:r>
              <a:rPr lang="en-US" altLang="zh-CN" b="1" dirty="0" smtClean="0">
                <a:hlinkClick r:id="rId2"/>
              </a:rPr>
              <a:t>github.com/topcpporg/bstar</a:t>
            </a:r>
            <a:endParaRPr lang="en-US" altLang="zh-CN" b="1" dirty="0" smtClean="0"/>
          </a:p>
          <a:p>
            <a:endParaRPr lang="en-US" altLang="zh-CN" b="1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3735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Flexible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err="1" smtClean="0"/>
              <a:t>server.register_handler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foo_add</a:t>
            </a:r>
            <a:r>
              <a:rPr lang="en-US" altLang="zh-CN" dirty="0" smtClean="0"/>
              <a:t>", </a:t>
            </a:r>
            <a:r>
              <a:rPr lang="en-US" altLang="zh-CN" dirty="0" err="1" smtClean="0"/>
              <a:t>timax</a:t>
            </a:r>
            <a:r>
              <a:rPr lang="en-US" altLang="zh-CN" dirty="0" smtClean="0"/>
              <a:t>::bind(&amp;client::foo::add, &amp;foo));</a:t>
            </a:r>
          </a:p>
          <a:p>
            <a:r>
              <a:rPr lang="en-US" altLang="zh-CN" dirty="0" err="1" smtClean="0"/>
              <a:t>timax</a:t>
            </a:r>
            <a:r>
              <a:rPr lang="en-US" altLang="zh-CN" dirty="0" smtClean="0"/>
              <a:t>::bind</a:t>
            </a:r>
            <a:r>
              <a:rPr lang="zh-CN" altLang="en-US" dirty="0" smtClean="0"/>
              <a:t> </a:t>
            </a:r>
            <a:r>
              <a:rPr lang="en-US" altLang="zh-CN" dirty="0" smtClean="0"/>
              <a:t>support object, smart pointer, raw pointer, placeholders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foo </a:t>
            </a:r>
            <a:r>
              <a:rPr lang="en-US" altLang="zh-CN" dirty="0"/>
              <a:t>f;                                                          </a:t>
            </a:r>
            <a:r>
              <a:rPr lang="en-US" altLang="zh-CN" dirty="0" smtClean="0"/>
              <a:t>		  // normal</a:t>
            </a:r>
            <a:r>
              <a:rPr lang="zh-CN" altLang="en-US" dirty="0" smtClean="0"/>
              <a:t> </a:t>
            </a:r>
            <a:r>
              <a:rPr lang="en-US" altLang="zh-CN" dirty="0" smtClean="0"/>
              <a:t>object</a:t>
            </a:r>
            <a:endParaRPr lang="zh-CN" altLang="en-US" dirty="0"/>
          </a:p>
          <a:p>
            <a:r>
              <a:rPr lang="en-US" altLang="zh-CN" dirty="0"/>
              <a:t>auto </a:t>
            </a:r>
            <a:r>
              <a:rPr lang="en-US" altLang="zh-CN" dirty="0" err="1"/>
              <a:t>f_ptr</a:t>
            </a:r>
            <a:r>
              <a:rPr lang="en-US" altLang="zh-CN" dirty="0"/>
              <a:t> =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make_shared</a:t>
            </a:r>
            <a:r>
              <a:rPr lang="en-US" altLang="zh-CN" dirty="0"/>
              <a:t>&lt;foo&gt;();                           </a:t>
            </a:r>
            <a:r>
              <a:rPr lang="en-US" altLang="zh-CN" dirty="0" smtClean="0"/>
              <a:t>     // smart pointer</a:t>
            </a:r>
            <a:endParaRPr lang="zh-CN" altLang="en-US" dirty="0"/>
          </a:p>
          <a:p>
            <a:r>
              <a:rPr lang="en-US" altLang="zh-CN" dirty="0"/>
              <a:t>auto </a:t>
            </a:r>
            <a:r>
              <a:rPr lang="en-US" altLang="zh-CN" dirty="0" err="1"/>
              <a:t>f_raw</a:t>
            </a:r>
            <a:r>
              <a:rPr lang="en-US" altLang="zh-CN" dirty="0"/>
              <a:t> = new foo;                                           </a:t>
            </a:r>
            <a:r>
              <a:rPr lang="en-US" altLang="zh-CN" dirty="0" smtClean="0"/>
              <a:t>	  // raw pointer</a:t>
            </a:r>
            <a:endParaRPr lang="zh-CN" altLang="en-US" dirty="0"/>
          </a:p>
          <a:p>
            <a:r>
              <a:rPr lang="zh-CN" altLang="en-US" dirty="0"/>
              <a:t> </a:t>
            </a:r>
          </a:p>
          <a:p>
            <a:r>
              <a:rPr lang="en-US" altLang="zh-CN" dirty="0"/>
              <a:t>auto bind_1 = </a:t>
            </a:r>
            <a:r>
              <a:rPr lang="en-US" altLang="zh-CN" dirty="0" err="1"/>
              <a:t>timax</a:t>
            </a:r>
            <a:r>
              <a:rPr lang="en-US" altLang="zh-CN" dirty="0"/>
              <a:t>::bind(&amp;client::foo::add, f, 1, 2);          </a:t>
            </a:r>
            <a:r>
              <a:rPr lang="en-US" altLang="zh-CN" dirty="0" smtClean="0"/>
              <a:t>  </a:t>
            </a:r>
            <a:endParaRPr lang="zh-CN" altLang="en-US" dirty="0"/>
          </a:p>
          <a:p>
            <a:r>
              <a:rPr lang="en-US" altLang="zh-CN" dirty="0"/>
              <a:t>auto bind_2 = </a:t>
            </a:r>
            <a:r>
              <a:rPr lang="en-US" altLang="zh-CN" dirty="0" err="1"/>
              <a:t>timax</a:t>
            </a:r>
            <a:r>
              <a:rPr lang="en-US" altLang="zh-CN" dirty="0"/>
              <a:t>::bind(&amp;client::foo::add, </a:t>
            </a:r>
            <a:r>
              <a:rPr lang="en-US" altLang="zh-CN" dirty="0" err="1"/>
              <a:t>f_ptr</a:t>
            </a:r>
            <a:r>
              <a:rPr lang="en-US" altLang="zh-CN" dirty="0"/>
              <a:t>, 2, 3);      </a:t>
            </a:r>
            <a:endParaRPr lang="zh-CN" altLang="en-US" dirty="0"/>
          </a:p>
          <a:p>
            <a:r>
              <a:rPr lang="en-US" altLang="zh-CN" dirty="0"/>
              <a:t>auto bind_3 = </a:t>
            </a:r>
            <a:r>
              <a:rPr lang="en-US" altLang="zh-CN" dirty="0" err="1"/>
              <a:t>timax</a:t>
            </a:r>
            <a:r>
              <a:rPr lang="en-US" altLang="zh-CN" dirty="0"/>
              <a:t>::bind(&amp;client::foo::add, </a:t>
            </a:r>
            <a:r>
              <a:rPr lang="en-US" altLang="zh-CN" dirty="0" err="1"/>
              <a:t>f_raw</a:t>
            </a:r>
            <a:r>
              <a:rPr lang="en-US" altLang="zh-CN" dirty="0"/>
              <a:t>, 3, 5);     </a:t>
            </a:r>
            <a:endParaRPr lang="zh-CN" altLang="en-US" dirty="0"/>
          </a:p>
          <a:p>
            <a:r>
              <a:rPr lang="en-US" altLang="zh-CN" dirty="0" smtClean="0"/>
              <a:t>auto </a:t>
            </a:r>
            <a:r>
              <a:rPr lang="en-US" altLang="zh-CN" dirty="0"/>
              <a:t>bind_5 = </a:t>
            </a:r>
            <a:r>
              <a:rPr lang="en-US" altLang="zh-CN" dirty="0" err="1"/>
              <a:t>timax</a:t>
            </a:r>
            <a:r>
              <a:rPr lang="en-US" altLang="zh-CN" dirty="0"/>
              <a:t>::bind(&amp;client::foo::add, </a:t>
            </a:r>
            <a:r>
              <a:rPr lang="en-US" altLang="zh-CN" dirty="0" err="1"/>
              <a:t>f_raw</a:t>
            </a:r>
            <a:r>
              <a:rPr lang="en-US" altLang="zh-CN" dirty="0"/>
              <a:t>, _1, _2);  </a:t>
            </a:r>
            <a:r>
              <a:rPr lang="en-US" altLang="zh-CN" dirty="0" smtClean="0"/>
              <a:t>// bind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en-US" altLang="zh-CN" dirty="0"/>
              <a:t> placeholders</a:t>
            </a:r>
            <a:endParaRPr lang="zh-CN" altLang="en-US" dirty="0"/>
          </a:p>
          <a:p>
            <a:r>
              <a:rPr lang="en-US" altLang="zh-CN" dirty="0"/>
              <a:t>auto bind_6 = </a:t>
            </a:r>
            <a:r>
              <a:rPr lang="en-US" altLang="zh-CN" dirty="0" err="1"/>
              <a:t>timax</a:t>
            </a:r>
            <a:r>
              <a:rPr lang="en-US" altLang="zh-CN" dirty="0"/>
              <a:t>::bind(&amp;client::foo::add, f);   </a:t>
            </a:r>
            <a:r>
              <a:rPr lang="en-US" altLang="zh-CN" dirty="0" smtClean="0"/>
              <a:t>//</a:t>
            </a:r>
            <a:r>
              <a:rPr lang="en-US" altLang="zh-CN" dirty="0" smtClean="0">
                <a:solidFill>
                  <a:srgbClr val="FF0000"/>
                </a:solidFill>
              </a:rPr>
              <a:t>bind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without anything, clean code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2256791" y="5310879"/>
            <a:ext cx="5378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2B2B2B"/>
                </a:solidFill>
                <a:latin typeface="arial" panose="020B0604020202020204" pitchFamily="34" charset="0"/>
              </a:rPr>
              <a:t>Much </a:t>
            </a:r>
            <a:r>
              <a:rPr lang="en-US" altLang="zh-CN" b="1" dirty="0" smtClean="0">
                <a:solidFill>
                  <a:srgbClr val="2B2B2B"/>
                </a:solidFill>
                <a:latin typeface="arial" panose="020B0604020202020204" pitchFamily="34" charset="0"/>
              </a:rPr>
              <a:t>more flexible and </a:t>
            </a:r>
            <a:r>
              <a:rPr lang="en-US" altLang="zh-CN" b="1" dirty="0">
                <a:solidFill>
                  <a:srgbClr val="2B2B2B"/>
                </a:solidFill>
                <a:latin typeface="arial" panose="020B0604020202020204" pitchFamily="34" charset="0"/>
              </a:rPr>
              <a:t>powerful than </a:t>
            </a:r>
            <a:r>
              <a:rPr lang="en-US" altLang="zh-CN" b="1" dirty="0" err="1" smtClean="0">
                <a:solidFill>
                  <a:srgbClr val="2B2B2B"/>
                </a:solidFill>
                <a:latin typeface="arial" panose="020B0604020202020204" pitchFamily="34" charset="0"/>
              </a:rPr>
              <a:t>std</a:t>
            </a:r>
            <a:r>
              <a:rPr lang="en-US" altLang="zh-CN" b="1" dirty="0" smtClean="0">
                <a:solidFill>
                  <a:srgbClr val="2B2B2B"/>
                </a:solidFill>
                <a:latin typeface="arial" panose="020B0604020202020204" pitchFamily="34" charset="0"/>
              </a:rPr>
              <a:t>::bind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2189810" y="5740777"/>
            <a:ext cx="47974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B</a:t>
            </a:r>
            <a:r>
              <a:rPr lang="zh-CN" altLang="en-US" dirty="0" smtClean="0">
                <a:solidFill>
                  <a:srgbClr val="FF0000"/>
                </a:solidFill>
              </a:rPr>
              <a:t>ehind </a:t>
            </a:r>
            <a:r>
              <a:rPr lang="en-US" altLang="zh-CN" dirty="0" smtClean="0">
                <a:solidFill>
                  <a:srgbClr val="FF0000"/>
                </a:solidFill>
              </a:rPr>
              <a:t>t</a:t>
            </a:r>
            <a:r>
              <a:rPr lang="zh-CN" altLang="en-US" dirty="0" smtClean="0">
                <a:solidFill>
                  <a:srgbClr val="FF0000"/>
                </a:solidFill>
              </a:rPr>
              <a:t>he flexibility </a:t>
            </a:r>
            <a:r>
              <a:rPr lang="en-US" altLang="zh-CN" dirty="0" smtClean="0">
                <a:solidFill>
                  <a:srgbClr val="FF0000"/>
                </a:solidFill>
              </a:rPr>
              <a:t>is template meta program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7352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Safe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smtClean="0"/>
              <a:t>No protocol file</a:t>
            </a:r>
          </a:p>
          <a:p>
            <a:endParaRPr lang="en-US" altLang="zh-CN" dirty="0"/>
          </a:p>
          <a:p>
            <a:r>
              <a:rPr lang="en-US" altLang="zh-CN" dirty="0" smtClean="0"/>
              <a:t>How to check call error in compile time?</a:t>
            </a:r>
          </a:p>
          <a:p>
            <a:endParaRPr lang="en-US" altLang="zh-CN" dirty="0"/>
          </a:p>
          <a:p>
            <a:r>
              <a:rPr lang="en-US" altLang="zh-CN" dirty="0"/>
              <a:t>namespace client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TIMAX_DEFINE_PROTOCOL(add, </a:t>
            </a:r>
            <a:r>
              <a:rPr lang="en-US" altLang="zh-CN" dirty="0" err="1"/>
              <a:t>int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));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asycn_client.call</a:t>
            </a:r>
            <a:r>
              <a:rPr lang="en-US" altLang="zh-CN" dirty="0"/>
              <a:t>(endpoint, client::add, 3, 5);</a:t>
            </a:r>
          </a:p>
          <a:p>
            <a:r>
              <a:rPr lang="en-US" altLang="zh-CN" dirty="0" err="1"/>
              <a:t>asycn_client.call</a:t>
            </a:r>
            <a:r>
              <a:rPr lang="en-US" altLang="zh-CN" dirty="0"/>
              <a:t>(endpoint, client::add, 3, 5.0);</a:t>
            </a:r>
          </a:p>
          <a:p>
            <a:r>
              <a:rPr lang="en-US" altLang="zh-CN" dirty="0" err="1"/>
              <a:t>asycn_client.call</a:t>
            </a:r>
            <a:r>
              <a:rPr lang="en-US" altLang="zh-CN" dirty="0"/>
              <a:t>(endpoint, client::add, "test", 5); //compile error, not matching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Template meta-programming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template &lt;</a:t>
            </a:r>
            <a:r>
              <a:rPr lang="en-US" altLang="zh-CN" dirty="0" err="1"/>
              <a:t>typename</a:t>
            </a:r>
            <a:r>
              <a:rPr lang="en-US" altLang="zh-CN" dirty="0"/>
              <a:t> </a:t>
            </a:r>
            <a:r>
              <a:rPr lang="en-US" altLang="zh-CN" dirty="0" err="1"/>
              <a:t>Func</a:t>
            </a:r>
            <a:r>
              <a:rPr lang="en-US" altLang="zh-CN" dirty="0"/>
              <a:t>, </a:t>
            </a:r>
            <a:r>
              <a:rPr lang="en-US" altLang="zh-CN" dirty="0" err="1"/>
              <a:t>typename</a:t>
            </a:r>
            <a:r>
              <a:rPr lang="en-US" altLang="zh-CN" dirty="0"/>
              <a:t> ... </a:t>
            </a:r>
            <a:r>
              <a:rPr lang="en-US" altLang="zh-CN" dirty="0" err="1"/>
              <a:t>Args</a:t>
            </a:r>
            <a:r>
              <a:rPr lang="en-US" altLang="zh-CN" dirty="0"/>
              <a:t>&gt;</a:t>
            </a:r>
          </a:p>
          <a:p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is_arguments_match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template &lt;</a:t>
            </a:r>
            <a:r>
              <a:rPr lang="en-US" altLang="zh-CN" dirty="0" err="1"/>
              <a:t>typename</a:t>
            </a:r>
            <a:r>
              <a:rPr lang="en-US" altLang="zh-CN" dirty="0"/>
              <a:t> Ret, </a:t>
            </a:r>
            <a:r>
              <a:rPr lang="en-US" altLang="zh-CN" dirty="0" err="1"/>
              <a:t>typename</a:t>
            </a:r>
            <a:r>
              <a:rPr lang="en-US" altLang="zh-CN" dirty="0"/>
              <a:t> ... </a:t>
            </a:r>
            <a:r>
              <a:rPr lang="en-US" altLang="zh-CN" dirty="0" err="1"/>
              <a:t>Args</a:t>
            </a:r>
            <a:r>
              <a:rPr lang="en-US" altLang="zh-CN" dirty="0"/>
              <a:t>&gt;</a:t>
            </a:r>
          </a:p>
          <a:p>
            <a:r>
              <a:rPr lang="en-US" altLang="zh-CN" dirty="0" err="1"/>
              <a:t>struct</a:t>
            </a:r>
            <a:r>
              <a:rPr lang="en-US" altLang="zh-CN" dirty="0"/>
              <a:t> protocol&lt;Ret(</a:t>
            </a:r>
            <a:r>
              <a:rPr lang="en-US" altLang="zh-CN" dirty="0" err="1"/>
              <a:t>Args</a:t>
            </a:r>
            <a:r>
              <a:rPr lang="en-US" altLang="zh-CN" dirty="0"/>
              <a:t>...)&gt;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template &lt;</a:t>
            </a:r>
            <a:r>
              <a:rPr lang="en-US" altLang="zh-CN" dirty="0" err="1"/>
              <a:t>typename</a:t>
            </a:r>
            <a:r>
              <a:rPr lang="en-US" altLang="zh-CN" dirty="0"/>
              <a:t> ... </a:t>
            </a:r>
            <a:r>
              <a:rPr lang="en-US" altLang="zh-CN" dirty="0" err="1"/>
              <a:t>TArgs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    auto </a:t>
            </a:r>
            <a:r>
              <a:rPr lang="en-US" altLang="zh-CN" dirty="0" err="1"/>
              <a:t>serialize_arguments</a:t>
            </a:r>
            <a:r>
              <a:rPr lang="en-US" altLang="zh-CN" dirty="0"/>
              <a:t>(</a:t>
            </a:r>
            <a:r>
              <a:rPr lang="en-US" altLang="zh-CN" dirty="0" err="1"/>
              <a:t>TArgs</a:t>
            </a:r>
            <a:r>
              <a:rPr lang="en-US" altLang="zh-CN" dirty="0"/>
              <a:t>&amp;&amp; ... </a:t>
            </a:r>
            <a:r>
              <a:rPr lang="en-US" altLang="zh-CN" dirty="0" err="1"/>
              <a:t>args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static_assert</a:t>
            </a:r>
            <a:r>
              <a:rPr lang="en-US" altLang="zh-CN" dirty="0"/>
              <a:t>(</a:t>
            </a:r>
            <a:r>
              <a:rPr lang="en-US" altLang="zh-CN" dirty="0" err="1"/>
              <a:t>is_arguments_match</a:t>
            </a:r>
            <a:r>
              <a:rPr lang="en-US" altLang="zh-CN" dirty="0"/>
              <a:t>&lt;Ret(</a:t>
            </a:r>
            <a:r>
              <a:rPr lang="en-US" altLang="zh-CN" dirty="0" err="1"/>
              <a:t>Args</a:t>
            </a:r>
            <a:r>
              <a:rPr lang="en-US" altLang="zh-CN" dirty="0"/>
              <a:t>...), </a:t>
            </a:r>
            <a:r>
              <a:rPr lang="en-US" altLang="zh-CN" dirty="0" err="1"/>
              <a:t>TArgs</a:t>
            </a:r>
            <a:r>
              <a:rPr lang="en-US" altLang="zh-CN" dirty="0"/>
              <a:t> ...&gt;::value, “blah </a:t>
            </a:r>
            <a:r>
              <a:rPr lang="en-US" altLang="zh-CN" dirty="0" err="1"/>
              <a:t>blah</a:t>
            </a:r>
            <a:r>
              <a:rPr lang="en-US" altLang="zh-CN" dirty="0"/>
              <a:t> </a:t>
            </a:r>
            <a:r>
              <a:rPr lang="en-US" altLang="zh-CN" dirty="0" err="1"/>
              <a:t>blah</a:t>
            </a:r>
            <a:r>
              <a:rPr lang="en-US" altLang="zh-CN" dirty="0"/>
              <a:t>”);</a:t>
            </a:r>
          </a:p>
          <a:p>
            <a:r>
              <a:rPr lang="en-US" altLang="zh-CN" dirty="0"/>
              <a:t>        // your </a:t>
            </a:r>
            <a:r>
              <a:rPr lang="en-US" altLang="zh-CN" dirty="0" smtClean="0"/>
              <a:t>code</a:t>
            </a:r>
            <a:endParaRPr lang="en-US" altLang="zh-CN" dirty="0"/>
          </a:p>
          <a:p>
            <a:r>
              <a:rPr lang="en-US" altLang="zh-CN" dirty="0"/>
              <a:t>    }</a:t>
            </a:r>
            <a:br>
              <a:rPr lang="en-US" altLang="zh-CN" dirty="0"/>
            </a:br>
            <a:r>
              <a:rPr lang="en-US" altLang="zh-CN" dirty="0"/>
              <a:t>};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9906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Template meta-programming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template &lt;typename Func, typename ... Args&gt;</a:t>
            </a:r>
          </a:p>
          <a:p>
            <a:r>
              <a:rPr lang="zh-CN" altLang="en-US" dirty="0"/>
              <a:t>struct is_argument_match</a:t>
            </a:r>
          </a:p>
          <a:p>
            <a:r>
              <a:rPr lang="zh-CN" altLang="en-US" dirty="0"/>
              <a:t>{</a:t>
            </a:r>
          </a:p>
          <a:p>
            <a:r>
              <a:rPr lang="zh-CN" altLang="en-US" dirty="0"/>
              <a:t>private:</a:t>
            </a:r>
          </a:p>
          <a:p>
            <a:r>
              <a:rPr lang="zh-CN" altLang="en-US" dirty="0"/>
              <a:t>	template &lt;typename T&gt;</a:t>
            </a:r>
          </a:p>
          <a:p>
            <a:r>
              <a:rPr lang="zh-CN" altLang="en-US" dirty="0"/>
              <a:t>	static std::false_type test(...);</a:t>
            </a:r>
          </a:p>
          <a:p>
            <a:r>
              <a:rPr lang="zh-CN" altLang="en-US" dirty="0"/>
              <a:t>	template &lt;typename T, typename =</a:t>
            </a:r>
          </a:p>
          <a:p>
            <a:r>
              <a:rPr lang="zh-CN" altLang="en-US" dirty="0"/>
              <a:t>		decltype(std::declval&lt;T&gt;()(std::declval&lt;Args&gt;()...))&gt;</a:t>
            </a:r>
          </a:p>
          <a:p>
            <a:r>
              <a:rPr lang="zh-CN" altLang="en-US" dirty="0"/>
              <a:t>	static std::true_type test(int);</a:t>
            </a:r>
          </a:p>
          <a:p>
            <a:r>
              <a:rPr lang="zh-CN" altLang="en-US" dirty="0"/>
              <a:t>	using result_type = decltype(test&lt;Func&gt;(0));</a:t>
            </a:r>
          </a:p>
          <a:p>
            <a:r>
              <a:rPr lang="zh-CN" altLang="en-US" dirty="0"/>
              <a:t>public:</a:t>
            </a:r>
          </a:p>
          <a:p>
            <a:r>
              <a:rPr lang="zh-CN" altLang="en-US" dirty="0"/>
              <a:t>	static constexpr bool value = result_type::value;</a:t>
            </a:r>
          </a:p>
          <a:p>
            <a:r>
              <a:rPr lang="zh-CN" altLang="en-US" dirty="0"/>
              <a:t>};</a:t>
            </a:r>
          </a:p>
        </p:txBody>
      </p:sp>
      <p:sp>
        <p:nvSpPr>
          <p:cNvPr id="4" name="矩形 4"/>
          <p:cNvSpPr/>
          <p:nvPr/>
        </p:nvSpPr>
        <p:spPr>
          <a:xfrm>
            <a:off x="2676088" y="994906"/>
            <a:ext cx="536896" cy="313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296560" y="1004693"/>
            <a:ext cx="661333" cy="313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下弧形箭头 5"/>
          <p:cNvSpPr/>
          <p:nvPr/>
        </p:nvSpPr>
        <p:spPr>
          <a:xfrm>
            <a:off x="2894202" y="1342238"/>
            <a:ext cx="1895912" cy="486562"/>
          </a:xfrm>
          <a:prstGeom prst="curved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13524" y="1423923"/>
            <a:ext cx="1376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is matching?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36333" y="3407838"/>
            <a:ext cx="50375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decltype(std::declval&lt;T&gt;()(std::declval&lt;Args&gt;()...) </a:t>
            </a:r>
            <a:endParaRPr lang="zh-CN" altLang="en-US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29342" y="3409236"/>
            <a:ext cx="50375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decltype(std::declval&lt;T&gt;()(std::declval&lt;Args&gt;()...) </a:t>
            </a:r>
            <a:endParaRPr lang="zh-CN" altLang="en-US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14286" y="1650426"/>
            <a:ext cx="327903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Deduce the function return type,</a:t>
            </a:r>
          </a:p>
          <a:p>
            <a:r>
              <a:rPr lang="en-US" altLang="zh-CN" dirty="0" smtClean="0"/>
              <a:t>Pretend to call,</a:t>
            </a:r>
          </a:p>
          <a:p>
            <a:r>
              <a:rPr lang="en-US" altLang="zh-CN" dirty="0" smtClean="0"/>
              <a:t>SFINAE</a:t>
            </a:r>
            <a:endParaRPr lang="zh-CN" altLang="en-US" dirty="0"/>
          </a:p>
        </p:txBody>
      </p:sp>
      <p:sp>
        <p:nvSpPr>
          <p:cNvPr id="12" name="右箭头 11"/>
          <p:cNvSpPr/>
          <p:nvPr/>
        </p:nvSpPr>
        <p:spPr>
          <a:xfrm rot="18041068">
            <a:off x="4841776" y="2878012"/>
            <a:ext cx="978408" cy="19770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1"/>
      <p:bldP spid="8" grpId="0"/>
      <p:bldP spid="8" grpId="1"/>
      <p:bldP spid="8" grpId="2"/>
      <p:bldP spid="9" grpId="0"/>
      <p:bldP spid="10" grpId="0"/>
      <p:bldP spid="1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Template meta-programming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err="1"/>
              <a:t>timax</a:t>
            </a:r>
            <a:r>
              <a:rPr lang="en-US" altLang="zh-CN" dirty="0"/>
              <a:t>::bind</a:t>
            </a:r>
            <a:r>
              <a:rPr lang="zh-CN" altLang="en-US" dirty="0"/>
              <a:t> 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Font typeface="Wingdings" pitchFamily="2" charset="2"/>
              <a:buChar char="u"/>
            </a:pPr>
            <a:r>
              <a:rPr lang="en-US" altLang="zh-CN" dirty="0" smtClean="0"/>
              <a:t>object</a:t>
            </a:r>
            <a:r>
              <a:rPr lang="en-US" altLang="zh-CN" dirty="0"/>
              <a:t>, smart pointer, raw pointer, </a:t>
            </a:r>
            <a:r>
              <a:rPr lang="en-US" altLang="zh-CN" dirty="0" smtClean="0"/>
              <a:t>placeholders</a:t>
            </a:r>
          </a:p>
          <a:p>
            <a:pPr>
              <a:buFont typeface="Arial" pitchFamily="34" charset="0"/>
              <a:buChar char="•"/>
            </a:pPr>
            <a:endParaRPr lang="en-US" altLang="zh-CN" dirty="0" smtClean="0"/>
          </a:p>
          <a:p>
            <a:pPr>
              <a:buFont typeface="Wingdings" pitchFamily="2" charset="2"/>
              <a:buChar char="u"/>
            </a:pPr>
            <a:r>
              <a:rPr lang="en-US" altLang="zh-CN" dirty="0" smtClean="0"/>
              <a:t>callable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1794" y="260039"/>
            <a:ext cx="6718156" cy="476885"/>
          </a:xfrm>
        </p:spPr>
        <p:txBody>
          <a:bodyPr/>
          <a:lstStyle/>
          <a:p>
            <a:r>
              <a:rPr altLang="zh-CN">
                <a:sym typeface="+mn-ea"/>
              </a:rPr>
              <a:t>Binding function and callable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sz="1400" dirty="0"/>
              <a:t>template &lt;</a:t>
            </a:r>
            <a:r>
              <a:rPr lang="en-US" altLang="zh-CN" sz="1400" dirty="0" err="1"/>
              <a:t>typename</a:t>
            </a:r>
            <a:r>
              <a:rPr lang="en-US" altLang="zh-CN" sz="1400" dirty="0"/>
              <a:t> F&gt;</a:t>
            </a:r>
          </a:p>
          <a:p>
            <a:r>
              <a:rPr lang="en-US" altLang="zh-CN" sz="1400" dirty="0"/>
              <a:t>auto </a:t>
            </a:r>
            <a:r>
              <a:rPr lang="en-US" altLang="zh-CN" sz="1400" dirty="0" err="1"/>
              <a:t>bind_function_callable</a:t>
            </a:r>
            <a:r>
              <a:rPr lang="en-US" altLang="zh-CN" sz="1400" dirty="0"/>
              <a:t>(F&amp;&amp; f)</a:t>
            </a:r>
          </a:p>
          <a:p>
            <a:r>
              <a:rPr lang="en-US" altLang="zh-CN" sz="1400" dirty="0"/>
              <a:t>	-&gt; </a:t>
            </a:r>
            <a:r>
              <a:rPr lang="en-US" altLang="zh-CN" sz="1400" dirty="0" err="1"/>
              <a:t>typename</a:t>
            </a:r>
            <a:r>
              <a:rPr lang="en-US" altLang="zh-CN" sz="1400" dirty="0"/>
              <a:t> </a:t>
            </a:r>
            <a:r>
              <a:rPr lang="en-US" altLang="zh-CN" sz="1400" dirty="0" err="1"/>
              <a:t>function_traits</a:t>
            </a:r>
            <a:r>
              <a:rPr lang="en-US" altLang="zh-CN" sz="1400" dirty="0"/>
              <a:t>&lt;F&gt;::</a:t>
            </a:r>
            <a:r>
              <a:rPr lang="en-US" altLang="zh-CN" sz="1400" dirty="0" err="1"/>
              <a:t>stl_function_type</a:t>
            </a:r>
            <a:endParaRPr lang="en-US" altLang="zh-CN" sz="1400" dirty="0"/>
          </a:p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	return [</a:t>
            </a:r>
            <a:r>
              <a:rPr lang="en-US" altLang="zh-CN" sz="1400" dirty="0" err="1"/>
              <a:t>func</a:t>
            </a:r>
            <a:r>
              <a:rPr lang="en-US" altLang="zh-CN" sz="1400" dirty="0"/>
              <a:t> = std::forward&lt;F&gt;(f)](auto&amp;&amp; ... </a:t>
            </a:r>
            <a:r>
              <a:rPr lang="en-US" altLang="zh-CN" sz="1400" dirty="0" err="1"/>
              <a:t>args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	{ </a:t>
            </a:r>
          </a:p>
          <a:p>
            <a:r>
              <a:rPr lang="en-US" altLang="zh-CN" sz="1400" dirty="0"/>
              <a:t>		return </a:t>
            </a:r>
            <a:r>
              <a:rPr lang="en-US" altLang="zh-CN" sz="1400" dirty="0" err="1"/>
              <a:t>func</a:t>
            </a:r>
            <a:r>
              <a:rPr lang="en-US" altLang="zh-CN" sz="1400" dirty="0"/>
              <a:t>(</a:t>
            </a:r>
            <a:r>
              <a:rPr lang="en-US" altLang="zh-CN" sz="1400" dirty="0">
                <a:solidFill>
                  <a:srgbClr val="FF0000"/>
                </a:solidFill>
              </a:rPr>
              <a:t>std::forward&lt;</a:t>
            </a:r>
            <a:r>
              <a:rPr lang="en-US" altLang="zh-CN" sz="1400" dirty="0" err="1">
                <a:solidFill>
                  <a:srgbClr val="FF0000"/>
                </a:solidFill>
              </a:rPr>
              <a:t>decltype</a:t>
            </a:r>
            <a:r>
              <a:rPr lang="en-US" altLang="zh-CN" sz="1400" dirty="0">
                <a:solidFill>
                  <a:srgbClr val="FF0000"/>
                </a:solidFill>
              </a:rPr>
              <a:t>(</a:t>
            </a:r>
            <a:r>
              <a:rPr lang="en-US" altLang="zh-CN" sz="1400" dirty="0" err="1">
                <a:solidFill>
                  <a:srgbClr val="FF0000"/>
                </a:solidFill>
              </a:rPr>
              <a:t>args</a:t>
            </a:r>
            <a:r>
              <a:rPr lang="en-US" altLang="zh-CN" sz="1400" dirty="0">
                <a:solidFill>
                  <a:srgbClr val="FF0000"/>
                </a:solidFill>
              </a:rPr>
              <a:t>)&gt;(</a:t>
            </a:r>
            <a:r>
              <a:rPr lang="en-US" altLang="zh-CN" sz="1400" dirty="0" err="1">
                <a:solidFill>
                  <a:srgbClr val="FF0000"/>
                </a:solidFill>
              </a:rPr>
              <a:t>args</a:t>
            </a:r>
            <a:r>
              <a:rPr lang="en-US" altLang="zh-CN" sz="1400" dirty="0">
                <a:solidFill>
                  <a:srgbClr val="FF0000"/>
                </a:solidFill>
              </a:rPr>
              <a:t>)...</a:t>
            </a:r>
            <a:r>
              <a:rPr lang="en-US" altLang="zh-CN" sz="1400" dirty="0"/>
              <a:t>); </a:t>
            </a:r>
          </a:p>
          <a:p>
            <a:r>
              <a:rPr lang="en-US" altLang="zh-CN" sz="1400" dirty="0"/>
              <a:t>	};</a:t>
            </a:r>
          </a:p>
          <a:p>
            <a:r>
              <a:rPr lang="en-US" altLang="zh-CN" sz="1400" dirty="0"/>
              <a:t>}</a:t>
            </a:r>
          </a:p>
        </p:txBody>
      </p:sp>
      <p:sp>
        <p:nvSpPr>
          <p:cNvPr id="4" name="矩形 3"/>
          <p:cNvSpPr/>
          <p:nvPr/>
        </p:nvSpPr>
        <p:spPr>
          <a:xfrm>
            <a:off x="2035197" y="4259402"/>
            <a:ext cx="4403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wrapper std::bind and return to std::function</a:t>
            </a:r>
          </a:p>
        </p:txBody>
      </p:sp>
      <p:sp>
        <p:nvSpPr>
          <p:cNvPr id="5" name="矩形 4"/>
          <p:cNvSpPr/>
          <p:nvPr/>
        </p:nvSpPr>
        <p:spPr>
          <a:xfrm>
            <a:off x="2059424" y="4989245"/>
            <a:ext cx="52938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funtion_traits</a:t>
            </a:r>
            <a:r>
              <a:rPr lang="en-US" altLang="zh-CN" dirty="0" smtClean="0"/>
              <a:t>: </a:t>
            </a:r>
            <a:r>
              <a:rPr lang="en-US" altLang="zh-CN" dirty="0" smtClean="0">
                <a:hlinkClick r:id="rId2"/>
              </a:rPr>
              <a:t>https://github.com/topcpporg/rest_rpc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1.Introduction to RPC</a:t>
            </a:r>
          </a:p>
          <a:p>
            <a:endParaRPr lang="en-US" altLang="zh-CN" dirty="0" smtClean="0"/>
          </a:p>
          <a:p>
            <a:r>
              <a:rPr lang="en-US" altLang="zh-CN" sz="1800" dirty="0">
                <a:solidFill>
                  <a:schemeClr val="accent5"/>
                </a:solidFill>
              </a:rPr>
              <a:t>2.Problems of nowadays RPC framework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3.Challenges </a:t>
            </a:r>
            <a:r>
              <a:rPr lang="en-US" altLang="zh-CN" dirty="0"/>
              <a:t>in </a:t>
            </a:r>
            <a:r>
              <a:rPr lang="en-US" altLang="zh-CN" dirty="0" smtClean="0"/>
              <a:t>developing </a:t>
            </a:r>
            <a:r>
              <a:rPr lang="en-US" altLang="zh-CN" dirty="0"/>
              <a:t>a high performance and easy to use RPC </a:t>
            </a:r>
            <a:r>
              <a:rPr lang="en-US" altLang="zh-CN" dirty="0" smtClean="0"/>
              <a:t>framework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4.Key technologies</a:t>
            </a:r>
          </a:p>
          <a:p>
            <a:endParaRPr lang="en-US" altLang="zh-CN" dirty="0"/>
          </a:p>
          <a:p>
            <a:r>
              <a:rPr lang="en-US" altLang="zh-CN" dirty="0" smtClean="0"/>
              <a:t>5.A </a:t>
            </a:r>
            <a:r>
              <a:rPr lang="en-US" altLang="zh-CN" dirty="0"/>
              <a:t>little episode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6.What </a:t>
            </a:r>
            <a:r>
              <a:rPr lang="en-US" altLang="zh-CN" dirty="0"/>
              <a:t>you can do with 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2764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1794" y="260039"/>
            <a:ext cx="6718156" cy="476885"/>
          </a:xfrm>
        </p:spPr>
        <p:txBody>
          <a:bodyPr/>
          <a:lstStyle/>
          <a:p>
            <a:r>
              <a:rPr altLang="zh-CN">
                <a:sym typeface="+mn-ea"/>
              </a:rPr>
              <a:t>Binding pmf with pointers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sz="1400" dirty="0" err="1"/>
              <a:t>struct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caller_is_a_pointer</a:t>
            </a:r>
            <a:r>
              <a:rPr lang="en-US" altLang="zh-CN" sz="1400" dirty="0"/>
              <a:t>{};</a:t>
            </a:r>
          </a:p>
          <a:p>
            <a:endParaRPr lang="zh-CN" altLang="en-US" sz="1400" dirty="0"/>
          </a:p>
          <a:p>
            <a:r>
              <a:rPr lang="zh-CN" altLang="en-US" sz="1400" dirty="0"/>
              <a:t>template &lt;typename F, typename Caller&gt;</a:t>
            </a:r>
          </a:p>
          <a:p>
            <a:r>
              <a:rPr lang="zh-CN" altLang="en-US" sz="1400" dirty="0"/>
              <a:t>auto bind_impl_pmf(caller_is_a_pointer, F&amp;&amp; pmf, Caller&amp;&amp; caller)</a:t>
            </a:r>
          </a:p>
          <a:p>
            <a:r>
              <a:rPr lang="zh-CN" altLang="en-US" sz="1400" dirty="0"/>
              <a:t>	-&gt; typename function_traits&lt;F&gt;::stl_function_type</a:t>
            </a:r>
          </a:p>
          <a:p>
            <a:r>
              <a:rPr lang="zh-CN" altLang="en-US" sz="1400" dirty="0"/>
              <a:t>{</a:t>
            </a:r>
          </a:p>
          <a:p>
            <a:r>
              <a:rPr lang="zh-CN" altLang="en-US" sz="1400" dirty="0"/>
              <a:t>	return [pmf, c = std::forward&lt;Caller&gt;(caller)](auto&amp;&amp; ... args) </a:t>
            </a:r>
          </a:p>
          <a:p>
            <a:r>
              <a:rPr lang="zh-CN" altLang="en-US" sz="1400" dirty="0"/>
              <a:t>	{ </a:t>
            </a:r>
          </a:p>
          <a:p>
            <a:r>
              <a:rPr lang="zh-CN" altLang="en-US" sz="1400" dirty="0"/>
              <a:t>		return (c-&gt;*pmf)(std::forward&lt;decltype(args)&gt;(args)...); </a:t>
            </a:r>
          </a:p>
          <a:p>
            <a:r>
              <a:rPr lang="zh-CN" altLang="en-US" sz="1400" dirty="0"/>
              <a:t>	};</a:t>
            </a:r>
          </a:p>
          <a:p>
            <a:r>
              <a:rPr lang="zh-CN" altLang="en-US" sz="1400" dirty="0"/>
              <a:t>}</a:t>
            </a:r>
          </a:p>
          <a:p>
            <a:endParaRPr lang="zh-CN" altLang="en-US" sz="1400" dirty="0"/>
          </a:p>
          <a:p>
            <a:r>
              <a:rPr lang="en-US" altLang="zh-CN" dirty="0"/>
              <a:t>NOTE: we support polymorphism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1794" y="260039"/>
            <a:ext cx="6718156" cy="476885"/>
          </a:xfrm>
        </p:spPr>
        <p:txBody>
          <a:bodyPr/>
          <a:lstStyle/>
          <a:p>
            <a:r>
              <a:rPr altLang="zh-CN">
                <a:sym typeface="+mn-ea"/>
              </a:rPr>
              <a:t>Binding pmf with object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sz="1400"/>
              <a:t>struct caller_is_a_reference {};</a:t>
            </a:r>
          </a:p>
          <a:p>
            <a:endParaRPr lang="zh-CN" altLang="en-US" sz="1400"/>
          </a:p>
          <a:p>
            <a:r>
              <a:rPr lang="zh-CN" altLang="en-US" sz="1400"/>
              <a:t>template &lt;typename F, typename Caller&gt;</a:t>
            </a:r>
          </a:p>
          <a:p>
            <a:r>
              <a:rPr lang="zh-CN" altLang="en-US" sz="1400"/>
              <a:t>auto bind_impl_pmf(caller_is_a_reference, F&amp;&amp; pmf, Caller&amp;&amp; caller)</a:t>
            </a:r>
          </a:p>
          <a:p>
            <a:r>
              <a:rPr lang="zh-CN" altLang="en-US" sz="1400"/>
              <a:t>	-&gt; typename function_traits&lt;F&gt;::stl_function_type</a:t>
            </a:r>
          </a:p>
          <a:p>
            <a:r>
              <a:rPr lang="zh-CN" altLang="en-US" sz="1400"/>
              <a:t>{</a:t>
            </a:r>
          </a:p>
          <a:p>
            <a:r>
              <a:rPr lang="zh-CN" altLang="en-US" sz="1400"/>
              <a:t>	</a:t>
            </a:r>
            <a:r>
              <a:rPr lang="en-US" altLang="zh-CN" sz="1400"/>
              <a:t>r</a:t>
            </a:r>
            <a:r>
              <a:rPr lang="zh-CN" altLang="en-US" sz="1400"/>
              <a:t>eturn [pmf, c = std::forward&lt;Caller&gt;(caller)](auto&amp;&amp; ... args) </a:t>
            </a:r>
          </a:p>
          <a:p>
            <a:r>
              <a:rPr lang="zh-CN" altLang="en-US" sz="1400"/>
              <a:t>	{</a:t>
            </a:r>
          </a:p>
          <a:p>
            <a:r>
              <a:rPr lang="zh-CN" altLang="en-US" sz="1400"/>
              <a:t>		return (c.*pmf)(std::forward&lt;decltype(args)&gt;(args)...); </a:t>
            </a:r>
          </a:p>
          <a:p>
            <a:r>
              <a:rPr lang="zh-CN" altLang="en-US" sz="1400"/>
              <a:t>	};</a:t>
            </a:r>
          </a:p>
          <a:p>
            <a:r>
              <a:rPr lang="zh-CN" altLang="en-US" sz="14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1794" y="260039"/>
            <a:ext cx="6718156" cy="476885"/>
          </a:xfrm>
        </p:spPr>
        <p:txBody>
          <a:bodyPr/>
          <a:lstStyle/>
          <a:p>
            <a:r>
              <a:rPr altLang="zh-CN"/>
              <a:t>Binding pmf with smart pointers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sz="1400" dirty="0" err="1"/>
              <a:t>struct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caller_is_a_smart_pointer</a:t>
            </a:r>
            <a:r>
              <a:rPr lang="en-US" altLang="zh-CN" sz="1400" dirty="0"/>
              <a:t> {};</a:t>
            </a:r>
          </a:p>
          <a:p>
            <a:endParaRPr lang="zh-CN" altLang="en-US" sz="1400" dirty="0"/>
          </a:p>
          <a:p>
            <a:r>
              <a:rPr lang="zh-CN" altLang="en-US" sz="1400" dirty="0"/>
              <a:t>template &lt;typename F, typename Caller&gt;</a:t>
            </a:r>
          </a:p>
          <a:p>
            <a:r>
              <a:rPr lang="zh-CN" altLang="en-US" sz="1400" dirty="0"/>
              <a:t>auto bind_impl_pmf(caller_is_a_smart_pointer, F&amp;&amp; pmf, Caller&amp;&amp; caller)</a:t>
            </a:r>
          </a:p>
          <a:p>
            <a:r>
              <a:rPr lang="zh-CN" altLang="en-US" sz="1400" dirty="0"/>
              <a:t>	-&gt; typename function_traits&lt;F&gt;::stl_function_type</a:t>
            </a:r>
          </a:p>
          <a:p>
            <a:r>
              <a:rPr lang="zh-CN" altLang="en-US" sz="1400" dirty="0"/>
              <a:t>{</a:t>
            </a:r>
          </a:p>
          <a:p>
            <a:r>
              <a:rPr lang="zh-CN" altLang="en-US" sz="1400" dirty="0"/>
              <a:t>	return [pmf, c = std::forward&lt;Caller&gt;(caller)](auto&amp;&amp; ... args) </a:t>
            </a:r>
          </a:p>
          <a:p>
            <a:r>
              <a:rPr lang="zh-CN" altLang="en-US" sz="1400" dirty="0"/>
              <a:t>	{ </a:t>
            </a:r>
          </a:p>
          <a:p>
            <a:r>
              <a:rPr lang="zh-CN" altLang="en-US" sz="1400" dirty="0"/>
              <a:t>		return (c.get()-&gt;*pmf)(std::forward&lt;decltype(args)&gt;(args)...); </a:t>
            </a:r>
          </a:p>
          <a:p>
            <a:r>
              <a:rPr lang="zh-CN" altLang="en-US" sz="1400" dirty="0"/>
              <a:t>	};</a:t>
            </a:r>
          </a:p>
          <a:p>
            <a:r>
              <a:rPr lang="zh-CN" altLang="en-US" sz="14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Template meta-programming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err="1"/>
              <a:t>voider</a:t>
            </a:r>
            <a:r>
              <a:rPr lang="en-US" altLang="zh-CN" dirty="0"/>
              <a:t> </a:t>
            </a:r>
            <a:r>
              <a:rPr lang="en-US" altLang="zh-CN" dirty="0" err="1"/>
              <a:t>ultility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template &lt;</a:t>
            </a:r>
            <a:r>
              <a:rPr lang="en-US" altLang="zh-CN" dirty="0" err="1"/>
              <a:t>typename</a:t>
            </a:r>
            <a:r>
              <a:rPr lang="en-US" altLang="zh-CN" dirty="0"/>
              <a:t> ... </a:t>
            </a:r>
            <a:r>
              <a:rPr lang="en-US" altLang="zh-CN" dirty="0" err="1"/>
              <a:t>Args</a:t>
            </a:r>
            <a:r>
              <a:rPr lang="en-US" altLang="zh-CN" dirty="0"/>
              <a:t>&gt;</a:t>
            </a:r>
          </a:p>
          <a:p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voider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using type = void;</a:t>
            </a:r>
            <a:br>
              <a:rPr lang="en-US" altLang="zh-CN" dirty="0"/>
            </a:br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/>
              <a:t>template &lt;</a:t>
            </a:r>
            <a:r>
              <a:rPr lang="en-US" altLang="zh-CN" dirty="0" err="1"/>
              <a:t>typename</a:t>
            </a:r>
            <a:r>
              <a:rPr lang="en-US" altLang="zh-CN" dirty="0"/>
              <a:t> ... </a:t>
            </a:r>
            <a:r>
              <a:rPr lang="en-US" altLang="zh-CN" dirty="0" err="1"/>
              <a:t>Args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using </a:t>
            </a:r>
            <a:r>
              <a:rPr lang="en-US" altLang="zh-CN" dirty="0" err="1"/>
              <a:t>voider_t</a:t>
            </a:r>
            <a:r>
              <a:rPr lang="en-US" altLang="zh-CN" dirty="0"/>
              <a:t> = </a:t>
            </a:r>
            <a:r>
              <a:rPr lang="en-US" altLang="zh-CN" dirty="0" err="1"/>
              <a:t>typename</a:t>
            </a:r>
            <a:r>
              <a:rPr lang="en-US" altLang="zh-CN" dirty="0"/>
              <a:t> </a:t>
            </a:r>
            <a:r>
              <a:rPr lang="en-US" altLang="zh-CN" dirty="0" err="1"/>
              <a:t>voider</a:t>
            </a:r>
            <a:r>
              <a:rPr lang="en-US" altLang="zh-CN" dirty="0"/>
              <a:t>&lt;</a:t>
            </a:r>
            <a:r>
              <a:rPr lang="en-US" altLang="zh-CN" dirty="0" err="1"/>
              <a:t>Args</a:t>
            </a:r>
            <a:r>
              <a:rPr lang="en-US" altLang="zh-CN" dirty="0"/>
              <a:t>...&gt;::type;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C++14 </a:t>
            </a:r>
            <a:r>
              <a:rPr lang="en-US" altLang="zh-CN" dirty="0" err="1" smtClean="0"/>
              <a:t>surpport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void_t</a:t>
            </a:r>
            <a:r>
              <a:rPr lang="en-US" altLang="zh-CN" dirty="0" smtClean="0"/>
              <a:t> now</a:t>
            </a:r>
          </a:p>
          <a:p>
            <a:r>
              <a:rPr lang="en-US" altLang="zh-CN" dirty="0" smtClean="0"/>
              <a:t>C++11 do not deduce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… type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Template meta-programming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What can we do with </a:t>
            </a:r>
            <a:r>
              <a:rPr lang="en-US" altLang="zh-CN" dirty="0" err="1"/>
              <a:t>voider</a:t>
            </a:r>
            <a:r>
              <a:rPr lang="en-US" altLang="zh-CN" dirty="0"/>
              <a:t>?</a:t>
            </a:r>
          </a:p>
          <a:p>
            <a:pPr marL="285750" indent="-285750">
              <a:buClrTx/>
              <a:buFont typeface="Wingdings" panose="05000000000000000000" charset="0"/>
              <a:buChar char="u"/>
            </a:pPr>
            <a:r>
              <a:rPr lang="en-US" altLang="zh-CN" dirty="0"/>
              <a:t> Simplify the way of using SFINAE</a:t>
            </a:r>
          </a:p>
          <a:p>
            <a:pPr marL="285750" indent="-285750">
              <a:buClrTx/>
              <a:buFont typeface="Wingdings" panose="05000000000000000000" charset="0"/>
              <a:buChar char="u"/>
            </a:pPr>
            <a:r>
              <a:rPr lang="en-US" altLang="zh-CN" dirty="0"/>
              <a:t> Immune to reference and </a:t>
            </a:r>
            <a:r>
              <a:rPr lang="en-US" altLang="zh-CN" dirty="0" err="1"/>
              <a:t>cv</a:t>
            </a:r>
            <a:r>
              <a:rPr lang="en-US" altLang="zh-CN" dirty="0"/>
              <a:t> qualifiers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 err="1" smtClean="0"/>
              <a:t>eg</a:t>
            </a:r>
            <a:r>
              <a:rPr lang="en-US" altLang="zh-CN" dirty="0" smtClean="0"/>
              <a:t>. a simple </a:t>
            </a:r>
            <a:r>
              <a:rPr lang="en-US" altLang="zh-CN" dirty="0" err="1" smtClean="0"/>
              <a:t>implemenntation</a:t>
            </a:r>
            <a:r>
              <a:rPr lang="en-US" altLang="zh-CN" dirty="0" smtClean="0"/>
              <a:t> of </a:t>
            </a:r>
            <a:r>
              <a:rPr lang="en-US" altLang="zh-CN" dirty="0" err="1" smtClean="0"/>
              <a:t>is_smart_pointer</a:t>
            </a:r>
            <a:endParaRPr lang="en-US" altLang="zh-CN" dirty="0" smtClean="0"/>
          </a:p>
          <a:p>
            <a:r>
              <a:rPr lang="en-US" altLang="zh-CN" sz="1400" dirty="0" smtClean="0"/>
              <a:t>template </a:t>
            </a:r>
            <a:r>
              <a:rPr lang="en-US" altLang="zh-CN" sz="1400" dirty="0"/>
              <a:t>&lt;</a:t>
            </a:r>
            <a:r>
              <a:rPr lang="en-US" altLang="zh-CN" sz="1400" dirty="0" err="1"/>
              <a:t>typename</a:t>
            </a:r>
            <a:r>
              <a:rPr lang="en-US" altLang="zh-CN" sz="1400" dirty="0"/>
              <a:t> T, </a:t>
            </a:r>
            <a:r>
              <a:rPr lang="en-US" altLang="zh-CN" sz="1400" dirty="0" err="1"/>
              <a:t>typename</a:t>
            </a:r>
            <a:r>
              <a:rPr lang="en-US" altLang="zh-CN" sz="1400" dirty="0"/>
              <a:t> = void&gt;</a:t>
            </a:r>
          </a:p>
          <a:p>
            <a:r>
              <a:rPr lang="en-US" altLang="zh-CN" sz="1400" dirty="0" err="1"/>
              <a:t>struct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is_smart_pointer</a:t>
            </a:r>
            <a:r>
              <a:rPr lang="en-US" altLang="zh-CN" sz="1400" dirty="0"/>
              <a:t> : std::</a:t>
            </a:r>
            <a:r>
              <a:rPr lang="en-US" altLang="zh-CN" sz="1400" dirty="0" err="1"/>
              <a:t>false_type</a:t>
            </a:r>
            <a:r>
              <a:rPr lang="en-US" altLang="zh-CN" sz="1400" dirty="0"/>
              <a:t> {};</a:t>
            </a:r>
          </a:p>
          <a:p>
            <a:endParaRPr lang="en-US" altLang="zh-CN" sz="1400" dirty="0"/>
          </a:p>
          <a:p>
            <a:r>
              <a:rPr lang="en-US" altLang="zh-CN" sz="1400" dirty="0"/>
              <a:t>template &lt;</a:t>
            </a:r>
            <a:r>
              <a:rPr lang="en-US" altLang="zh-CN" sz="1400" dirty="0" err="1"/>
              <a:t>typename</a:t>
            </a:r>
            <a:r>
              <a:rPr lang="en-US" altLang="zh-CN" sz="1400" dirty="0"/>
              <a:t> T&gt;</a:t>
            </a:r>
          </a:p>
          <a:p>
            <a:r>
              <a:rPr lang="en-US" altLang="zh-CN" sz="1400" dirty="0" err="1"/>
              <a:t>struct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is_smart_pointer</a:t>
            </a:r>
            <a:r>
              <a:rPr lang="en-US" altLang="zh-CN" sz="1400" dirty="0"/>
              <a:t>&lt;T,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voider_t</a:t>
            </a:r>
            <a:r>
              <a:rPr lang="en-US" altLang="zh-CN" sz="1400" dirty="0"/>
              <a:t>&lt;</a:t>
            </a:r>
          </a:p>
          <a:p>
            <a:r>
              <a:rPr lang="en-US" altLang="zh-CN" sz="1400" dirty="0"/>
              <a:t>		</a:t>
            </a:r>
            <a:r>
              <a:rPr lang="en-US" altLang="zh-CN" sz="1400" dirty="0" err="1"/>
              <a:t>decltype</a:t>
            </a:r>
            <a:r>
              <a:rPr lang="en-US" altLang="zh-CN" sz="1400" dirty="0"/>
              <a:t>(std::</a:t>
            </a:r>
            <a:r>
              <a:rPr lang="en-US" altLang="zh-CN" sz="1400" dirty="0" err="1"/>
              <a:t>declval</a:t>
            </a:r>
            <a:r>
              <a:rPr lang="en-US" altLang="zh-CN" sz="1400" dirty="0"/>
              <a:t>&lt;T&gt;().operator -&gt;()),</a:t>
            </a:r>
          </a:p>
          <a:p>
            <a:r>
              <a:rPr lang="en-US" altLang="zh-CN" sz="1400" dirty="0"/>
              <a:t>		</a:t>
            </a:r>
            <a:r>
              <a:rPr lang="en-US" altLang="zh-CN" sz="1400" dirty="0" err="1"/>
              <a:t>decltype</a:t>
            </a:r>
            <a:r>
              <a:rPr lang="en-US" altLang="zh-CN" sz="1400" dirty="0"/>
              <a:t>(std::</a:t>
            </a:r>
            <a:r>
              <a:rPr lang="en-US" altLang="zh-CN" sz="1400" dirty="0" err="1"/>
              <a:t>declval</a:t>
            </a:r>
            <a:r>
              <a:rPr lang="en-US" altLang="zh-CN" sz="1400" dirty="0"/>
              <a:t>&lt;T&gt;().get</a:t>
            </a:r>
            <a:r>
              <a:rPr lang="en-US" altLang="zh-CN" sz="1400" dirty="0" smtClean="0"/>
              <a:t>()</a:t>
            </a:r>
            <a:endParaRPr lang="en-US" altLang="zh-CN" sz="1400" dirty="0"/>
          </a:p>
          <a:p>
            <a:r>
              <a:rPr lang="en-US" altLang="zh-CN" sz="1400" dirty="0"/>
              <a:t>	&gt;&gt; : std::</a:t>
            </a:r>
            <a:r>
              <a:rPr lang="en-US" altLang="zh-CN" sz="1400" dirty="0" err="1"/>
              <a:t>true_type</a:t>
            </a:r>
            <a:r>
              <a:rPr lang="en-US" altLang="zh-CN" sz="1400" dirty="0"/>
              <a:t> {};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957903" y="4846632"/>
            <a:ext cx="31511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1400" dirty="0" err="1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decltype</a:t>
            </a:r>
            <a:r>
              <a:rPr lang="en-US" altLang="zh-CN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(std::</a:t>
            </a:r>
            <a:r>
              <a:rPr lang="en-US" altLang="zh-CN" sz="1400" dirty="0" err="1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declval</a:t>
            </a:r>
            <a:r>
              <a:rPr lang="en-US" altLang="zh-CN" sz="1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&lt;T&gt;().reset())</a:t>
            </a:r>
            <a:endParaRPr lang="zh-CN" altLang="en-US" sz="1400" dirty="0" smtClean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72907" y="4787909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1.Introduction to RPC</a:t>
            </a:r>
          </a:p>
          <a:p>
            <a:endParaRPr lang="en-US" altLang="zh-CN" dirty="0" smtClean="0"/>
          </a:p>
          <a:p>
            <a:r>
              <a:rPr lang="en-US" altLang="zh-CN" dirty="0"/>
              <a:t>2.Problems of nowadays RPC framework</a:t>
            </a:r>
          </a:p>
          <a:p>
            <a:endParaRPr lang="en-US" altLang="zh-CN" dirty="0" smtClean="0"/>
          </a:p>
          <a:p>
            <a:r>
              <a:rPr lang="en-US" altLang="zh-CN" dirty="0"/>
              <a:t>3.Challenges in developing a high performance and easy to use RPC framework</a:t>
            </a:r>
          </a:p>
          <a:p>
            <a:endParaRPr lang="en-US" altLang="zh-CN" dirty="0" smtClean="0"/>
          </a:p>
          <a:p>
            <a:r>
              <a:rPr lang="en-US" altLang="zh-CN" dirty="0"/>
              <a:t>4.Key technologies</a:t>
            </a:r>
          </a:p>
          <a:p>
            <a:endParaRPr lang="en-US" altLang="zh-CN" dirty="0"/>
          </a:p>
          <a:p>
            <a:r>
              <a:rPr lang="en-US" altLang="zh-CN" sz="1800" dirty="0">
                <a:solidFill>
                  <a:schemeClr val="accent5"/>
                </a:solidFill>
              </a:rPr>
              <a:t>5.A little episode </a:t>
            </a:r>
          </a:p>
          <a:p>
            <a:endParaRPr lang="en-US" altLang="zh-CN" dirty="0"/>
          </a:p>
          <a:p>
            <a:r>
              <a:rPr lang="en-US" altLang="zh-CN" dirty="0" smtClean="0"/>
              <a:t>6.What </a:t>
            </a:r>
            <a:r>
              <a:rPr lang="en-US" altLang="zh-CN" dirty="0"/>
              <a:t>you can do with 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9884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Episode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b="1" dirty="0"/>
              <a:t>boost::</a:t>
            </a:r>
            <a:r>
              <a:rPr lang="en-US" altLang="zh-CN" b="1" dirty="0" err="1"/>
              <a:t>placehodler</a:t>
            </a:r>
            <a:r>
              <a:rPr lang="en-US" altLang="zh-CN" b="1" dirty="0"/>
              <a:t>::_1 ... are in the </a:t>
            </a:r>
            <a:r>
              <a:rPr lang="en-US" altLang="zh-CN" b="1" dirty="0" err="1"/>
              <a:t>gloable</a:t>
            </a:r>
            <a:r>
              <a:rPr lang="en-US" altLang="zh-CN" b="1" dirty="0"/>
              <a:t> namespace</a:t>
            </a:r>
          </a:p>
          <a:p>
            <a:endParaRPr lang="en-US" altLang="zh-CN" dirty="0"/>
          </a:p>
          <a:p>
            <a:r>
              <a:rPr lang="en-US" altLang="zh-CN" dirty="0"/>
              <a:t>There are several ways to solve this</a:t>
            </a:r>
          </a:p>
          <a:p>
            <a:r>
              <a:rPr lang="en-US" altLang="zh-CN" dirty="0"/>
              <a:t>1. Add a macro BOOST_BIND_NO_PLACEHOLDERS ahead</a:t>
            </a:r>
          </a:p>
          <a:p>
            <a:r>
              <a:rPr lang="en-US" altLang="zh-CN" dirty="0"/>
              <a:t>2. Make std::bind compatible with boost::</a:t>
            </a:r>
            <a:r>
              <a:rPr lang="en-US" altLang="zh-CN" dirty="0" err="1"/>
              <a:t>placerholers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We choose the second.</a:t>
            </a:r>
          </a:p>
          <a:p>
            <a:endParaRPr lang="en-US" altLang="zh-CN" dirty="0"/>
          </a:p>
          <a:p>
            <a:r>
              <a:rPr lang="en-US" altLang="zh-CN" sz="1400" dirty="0"/>
              <a:t>namespace std</a:t>
            </a:r>
          </a:p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	template &lt;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Size&gt;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struct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is_placeholder</a:t>
            </a:r>
            <a:r>
              <a:rPr lang="en-US" altLang="zh-CN" sz="1400" dirty="0"/>
              <a:t>&lt;boost::</a:t>
            </a:r>
            <a:r>
              <a:rPr lang="en-US" altLang="zh-CN" sz="1400" dirty="0" err="1"/>
              <a:t>arg</a:t>
            </a:r>
            <a:r>
              <a:rPr lang="en-US" altLang="zh-CN" sz="1400" dirty="0"/>
              <a:t>&lt;Size&gt;&gt;</a:t>
            </a:r>
          </a:p>
          <a:p>
            <a:r>
              <a:rPr lang="en-US" altLang="zh-CN" sz="1400" dirty="0"/>
              <a:t>		: public std::</a:t>
            </a:r>
            <a:r>
              <a:rPr lang="en-US" altLang="zh-CN" sz="1400" dirty="0" err="1"/>
              <a:t>integral_constant</a:t>
            </a:r>
            <a:r>
              <a:rPr lang="en-US" altLang="zh-CN" sz="1400" dirty="0"/>
              <a:t>&lt;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, Size&gt;</a:t>
            </a:r>
          </a:p>
          <a:p>
            <a:r>
              <a:rPr lang="en-US" altLang="zh-CN" sz="1400" dirty="0"/>
              <a:t>	{</a:t>
            </a:r>
          </a:p>
          <a:p>
            <a:r>
              <a:rPr lang="en-US" altLang="zh-CN" sz="1400" dirty="0"/>
              <a:t>	};</a:t>
            </a:r>
            <a:br>
              <a:rPr lang="en-US" altLang="zh-CN" sz="1400" dirty="0"/>
            </a:br>
            <a:r>
              <a:rPr lang="en-US" altLang="zh-CN" sz="1400" dirty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Episode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b="1" dirty="0"/>
              <a:t>A bug from </a:t>
            </a:r>
            <a:r>
              <a:rPr lang="en-US" altLang="zh-CN" b="1" dirty="0" err="1"/>
              <a:t>gcc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dirty="0"/>
              <a:t>we got a compile-time error from the code below</a:t>
            </a:r>
          </a:p>
          <a:p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/>
              <a:t>	</a:t>
            </a:r>
            <a:r>
              <a:rPr lang="en-US" altLang="zh-CN" sz="1400" dirty="0" err="1"/>
              <a:t>timax</a:t>
            </a:r>
            <a:r>
              <a:rPr lang="en-US" altLang="zh-CN" sz="1400" dirty="0"/>
              <a:t>::bind(add, 1, _1);  // with boost placeholder</a:t>
            </a:r>
          </a:p>
          <a:p>
            <a:endParaRPr lang="en-US" altLang="zh-CN" sz="1400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dirty="0"/>
              <a:t>boost::placeholders::_1 is a const reference of boost::</a:t>
            </a:r>
            <a:r>
              <a:rPr lang="en-US" altLang="zh-CN" dirty="0" err="1"/>
              <a:t>arg</a:t>
            </a:r>
            <a:r>
              <a:rPr lang="en-US" altLang="zh-CN" dirty="0"/>
              <a:t>&lt;1&gt; object, and we guess that </a:t>
            </a:r>
            <a:r>
              <a:rPr lang="en-US" altLang="zh-CN" dirty="0" err="1"/>
              <a:t>gcc</a:t>
            </a:r>
            <a:r>
              <a:rPr lang="en-US" altLang="zh-CN" dirty="0"/>
              <a:t> is not doing well with const reference to placeholder</a:t>
            </a:r>
          </a:p>
          <a:p>
            <a:endParaRPr lang="en-US" altLang="zh-CN" dirty="0"/>
          </a:p>
          <a:p>
            <a:r>
              <a:rPr lang="en-US" altLang="zh-CN" b="1" dirty="0"/>
              <a:t>Solution:</a:t>
            </a:r>
          </a:p>
          <a:p>
            <a:r>
              <a:rPr lang="en-US" altLang="zh-CN" dirty="0"/>
              <a:t>use TMP to return a new object when forwarding boost placeholder</a:t>
            </a:r>
          </a:p>
          <a:p>
            <a:endParaRPr lang="zh-CN" altLang="en-US" dirty="0"/>
          </a:p>
        </p:txBody>
      </p:sp>
      <p:pic>
        <p:nvPicPr>
          <p:cNvPr id="4" name="图片 3" descr="QQ截图2016102223392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9955" y="2856865"/>
            <a:ext cx="7324090" cy="962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Episode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template &lt;</a:t>
            </a:r>
            <a:r>
              <a:rPr lang="en-US" altLang="zh-CN" dirty="0" err="1">
                <a:sym typeface="+mn-ea"/>
              </a:rPr>
              <a:t>typename</a:t>
            </a:r>
            <a:r>
              <a:rPr lang="en-US" altLang="zh-CN" dirty="0">
                <a:sym typeface="+mn-ea"/>
              </a:rPr>
              <a:t> T&gt;</a:t>
            </a:r>
          </a:p>
          <a:p>
            <a:r>
              <a:rPr lang="zh-CN" altLang="en-US" dirty="0"/>
              <a:t>struct forward {</a:t>
            </a:r>
          </a:p>
          <a:p>
            <a:r>
              <a:rPr lang="zh-CN" altLang="en-US" dirty="0"/>
              <a:t>	template &lt;typename T1&gt;</a:t>
            </a:r>
          </a:p>
          <a:p>
            <a:r>
              <a:rPr lang="zh-CN" altLang="en-US" dirty="0"/>
              <a:t>	static decltype(auto) apply(T1&amp;&amp; t1) noexcept {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r</a:t>
            </a:r>
            <a:r>
              <a:rPr lang="zh-CN" altLang="en-US" dirty="0"/>
              <a:t>eturn std::forward&lt;T&gt;(t1);</a:t>
            </a:r>
          </a:p>
          <a:p>
            <a:r>
              <a:rPr lang="zh-CN" altLang="en-US" dirty="0"/>
              <a:t>	}</a:t>
            </a:r>
          </a:p>
          <a:p>
            <a:r>
              <a:rPr lang="zh-CN" altLang="en-US" dirty="0"/>
              <a:t>};</a:t>
            </a:r>
          </a:p>
          <a:p>
            <a:endParaRPr lang="zh-CN" altLang="en-US" dirty="0"/>
          </a:p>
          <a:p>
            <a:r>
              <a:rPr lang="zh-CN" altLang="en-US" dirty="0"/>
              <a:t>template &lt;int Size&gt;</a:t>
            </a:r>
          </a:p>
          <a:p>
            <a:r>
              <a:rPr lang="en-US" altLang="zh-CN" dirty="0"/>
              <a:t>s</a:t>
            </a:r>
            <a:r>
              <a:rPr lang="zh-CN" altLang="en-US" dirty="0"/>
              <a:t>truct forward&lt;boost::arg&lt;Size&gt; const&amp;&gt; {</a:t>
            </a:r>
          </a:p>
          <a:p>
            <a:r>
              <a:rPr lang="zh-CN" altLang="en-US" dirty="0"/>
              <a:t>	template &lt;typename T1&gt;</a:t>
            </a:r>
          </a:p>
          <a:p>
            <a:r>
              <a:rPr lang="zh-CN" altLang="en-US" dirty="0"/>
              <a:t>	static auto apply(T1&amp;&amp; t1) noexcept {</a:t>
            </a:r>
          </a:p>
          <a:p>
            <a:r>
              <a:rPr lang="zh-CN" altLang="en-US" dirty="0"/>
              <a:t>		return t1;</a:t>
            </a:r>
          </a:p>
          <a:p>
            <a:r>
              <a:rPr lang="zh-CN" altLang="en-US" dirty="0"/>
              <a:t>	}</a:t>
            </a:r>
          </a:p>
          <a:p>
            <a:r>
              <a:rPr lang="zh-CN" altLang="en-US" dirty="0"/>
              <a:t>};</a:t>
            </a:r>
          </a:p>
        </p:txBody>
      </p:sp>
      <p:sp>
        <p:nvSpPr>
          <p:cNvPr id="4" name="矩形 3"/>
          <p:cNvSpPr/>
          <p:nvPr/>
        </p:nvSpPr>
        <p:spPr>
          <a:xfrm>
            <a:off x="4534343" y="5190580"/>
            <a:ext cx="2407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remove const reference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1.Introduction to RPC</a:t>
            </a:r>
          </a:p>
          <a:p>
            <a:endParaRPr lang="en-US" altLang="zh-CN" dirty="0" smtClean="0"/>
          </a:p>
          <a:p>
            <a:r>
              <a:rPr lang="en-US" altLang="zh-CN" dirty="0"/>
              <a:t>2.Problems of nowadays RPC framework</a:t>
            </a:r>
          </a:p>
          <a:p>
            <a:endParaRPr lang="en-US" altLang="zh-CN" dirty="0" smtClean="0"/>
          </a:p>
          <a:p>
            <a:r>
              <a:rPr lang="en-US" altLang="zh-CN" dirty="0"/>
              <a:t>3.Challenges in developing a high performance and easy to use RPC framework</a:t>
            </a:r>
          </a:p>
          <a:p>
            <a:endParaRPr lang="en-US" altLang="zh-CN" dirty="0" smtClean="0"/>
          </a:p>
          <a:p>
            <a:r>
              <a:rPr lang="en-US" altLang="zh-CN" dirty="0"/>
              <a:t>4.Key technologies</a:t>
            </a:r>
          </a:p>
          <a:p>
            <a:endParaRPr lang="en-US" altLang="zh-CN" dirty="0"/>
          </a:p>
          <a:p>
            <a:r>
              <a:rPr lang="en-US" altLang="zh-CN" dirty="0"/>
              <a:t>5.A little episode </a:t>
            </a:r>
          </a:p>
          <a:p>
            <a:endParaRPr lang="en-US" altLang="zh-CN" dirty="0"/>
          </a:p>
          <a:p>
            <a:r>
              <a:rPr lang="en-US" altLang="zh-CN" sz="1800" dirty="0">
                <a:solidFill>
                  <a:schemeClr val="accent5"/>
                </a:solidFill>
              </a:rPr>
              <a:t>6.What you can do with it</a:t>
            </a:r>
            <a:endParaRPr lang="zh-CN" altLang="en-US" sz="1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013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b="1" dirty="0" err="1" smtClean="0"/>
              <a:t>grpc</a:t>
            </a:r>
            <a:r>
              <a:rPr lang="en-US" altLang="zh-CN" b="1" dirty="0" smtClean="0"/>
              <a:t> from google</a:t>
            </a:r>
          </a:p>
          <a:p>
            <a:r>
              <a:rPr lang="en-US" altLang="zh-CN" dirty="0" err="1" smtClean="0"/>
              <a:t>helloworld.proto</a:t>
            </a:r>
            <a:endParaRPr lang="en-US" altLang="zh-CN" dirty="0" smtClean="0"/>
          </a:p>
          <a:p>
            <a:r>
              <a:rPr lang="en-US" altLang="zh-CN" dirty="0" smtClean="0"/>
              <a:t>service </a:t>
            </a:r>
            <a:r>
              <a:rPr lang="en-US" altLang="zh-CN" dirty="0"/>
              <a:t>Greeter {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rpc</a:t>
            </a:r>
            <a:r>
              <a:rPr lang="en-US" altLang="zh-CN" dirty="0" smtClean="0"/>
              <a:t> </a:t>
            </a:r>
            <a:r>
              <a:rPr lang="en-US" altLang="zh-CN" dirty="0" err="1"/>
              <a:t>SayHello</a:t>
            </a:r>
            <a:r>
              <a:rPr lang="en-US" altLang="zh-CN" dirty="0"/>
              <a:t> (</a:t>
            </a:r>
            <a:r>
              <a:rPr lang="en-US" altLang="zh-CN" dirty="0" err="1"/>
              <a:t>HelloRequest</a:t>
            </a:r>
            <a:r>
              <a:rPr lang="en-US" altLang="zh-CN" dirty="0"/>
              <a:t>) returns (</a:t>
            </a:r>
            <a:r>
              <a:rPr lang="en-US" altLang="zh-CN" dirty="0" err="1"/>
              <a:t>HelloReply</a:t>
            </a:r>
            <a:r>
              <a:rPr lang="en-US" altLang="zh-CN" dirty="0"/>
              <a:t>) {}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/>
          </a:p>
          <a:p>
            <a:r>
              <a:rPr lang="en-US" altLang="zh-CN" dirty="0" err="1" smtClean="0"/>
              <a:t>grpc</a:t>
            </a:r>
            <a:r>
              <a:rPr lang="en-US" altLang="zh-CN" dirty="0" smtClean="0"/>
              <a:t> server:</a:t>
            </a:r>
          </a:p>
          <a:p>
            <a:r>
              <a:rPr lang="en-US" altLang="zh-CN" dirty="0"/>
              <a:t>class </a:t>
            </a:r>
            <a:r>
              <a:rPr lang="en-US" altLang="zh-CN" dirty="0" err="1"/>
              <a:t>GreeterServiceImpl</a:t>
            </a:r>
            <a:r>
              <a:rPr lang="en-US" altLang="zh-CN" dirty="0"/>
              <a:t> final : public Greeter::Service {</a:t>
            </a:r>
          </a:p>
          <a:p>
            <a:r>
              <a:rPr lang="en-US" altLang="zh-CN" dirty="0"/>
              <a:t>  Status </a:t>
            </a:r>
            <a:r>
              <a:rPr lang="en-US" altLang="zh-CN" dirty="0" err="1"/>
              <a:t>SayHello</a:t>
            </a:r>
            <a:r>
              <a:rPr lang="en-US" altLang="zh-CN" dirty="0"/>
              <a:t>(</a:t>
            </a:r>
            <a:r>
              <a:rPr lang="en-US" altLang="zh-CN" dirty="0" err="1"/>
              <a:t>ServerContext</a:t>
            </a:r>
            <a:r>
              <a:rPr lang="en-US" altLang="zh-CN" dirty="0"/>
              <a:t>* context,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HelloRequest</a:t>
            </a:r>
            <a:r>
              <a:rPr lang="en-US" altLang="zh-CN" dirty="0"/>
              <a:t>* request,</a:t>
            </a:r>
          </a:p>
          <a:p>
            <a:r>
              <a:rPr lang="en-US" altLang="zh-CN" dirty="0"/>
              <a:t>                  </a:t>
            </a:r>
            <a:r>
              <a:rPr lang="en-US" altLang="zh-CN" dirty="0" err="1"/>
              <a:t>HelloReply</a:t>
            </a:r>
            <a:r>
              <a:rPr lang="en-US" altLang="zh-CN" dirty="0"/>
              <a:t>* reply) override 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std</a:t>
            </a:r>
            <a:r>
              <a:rPr lang="en-US" altLang="zh-CN" dirty="0"/>
              <a:t>::string prefix("Hello ");</a:t>
            </a:r>
          </a:p>
          <a:p>
            <a:r>
              <a:rPr lang="en-US" altLang="zh-CN" dirty="0"/>
              <a:t>    reply-&gt;</a:t>
            </a:r>
            <a:r>
              <a:rPr lang="en-US" altLang="zh-CN" dirty="0" err="1"/>
              <a:t>set_message</a:t>
            </a:r>
            <a:r>
              <a:rPr lang="en-US" altLang="zh-CN" dirty="0"/>
              <a:t>(prefix + request-&gt;name());</a:t>
            </a:r>
          </a:p>
          <a:p>
            <a:r>
              <a:rPr lang="en-US" altLang="zh-CN" dirty="0"/>
              <a:t>    return Status::OK;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60174" y="3410465"/>
            <a:ext cx="7125016" cy="10132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530162" y="2533913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Strict limits</a:t>
            </a:r>
          </a:p>
        </p:txBody>
      </p:sp>
      <p:sp>
        <p:nvSpPr>
          <p:cNvPr id="19" name="矩形 18"/>
          <p:cNvSpPr/>
          <p:nvPr/>
        </p:nvSpPr>
        <p:spPr>
          <a:xfrm>
            <a:off x="6126274" y="4852713"/>
            <a:ext cx="1314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No freedom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下箭头 20"/>
          <p:cNvSpPr/>
          <p:nvPr/>
        </p:nvSpPr>
        <p:spPr>
          <a:xfrm rot="14240075">
            <a:off x="3934129" y="2547421"/>
            <a:ext cx="250210" cy="11345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下箭头 21"/>
          <p:cNvSpPr/>
          <p:nvPr/>
        </p:nvSpPr>
        <p:spPr>
          <a:xfrm rot="18409362">
            <a:off x="5694424" y="3925064"/>
            <a:ext cx="246105" cy="11285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下箭头 22"/>
          <p:cNvSpPr/>
          <p:nvPr/>
        </p:nvSpPr>
        <p:spPr>
          <a:xfrm rot="16200000">
            <a:off x="2894304" y="840954"/>
            <a:ext cx="240198" cy="13358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682315" y="1324199"/>
            <a:ext cx="2508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Need define </a:t>
            </a:r>
            <a:r>
              <a:rPr lang="zh-CN" altLang="en-US" dirty="0" smtClean="0">
                <a:solidFill>
                  <a:srgbClr val="FF0000"/>
                </a:solidFill>
              </a:rPr>
              <a:t>protoc</a:t>
            </a:r>
            <a:r>
              <a:rPr lang="en-US" altLang="zh-CN" dirty="0" smtClean="0">
                <a:solidFill>
                  <a:srgbClr val="FF0000"/>
                </a:solidFill>
              </a:rPr>
              <a:t>o</a:t>
            </a:r>
            <a:r>
              <a:rPr lang="zh-CN" altLang="en-US" dirty="0" smtClean="0">
                <a:solidFill>
                  <a:srgbClr val="FF0000"/>
                </a:solidFill>
              </a:rPr>
              <a:t>l </a:t>
            </a:r>
            <a:r>
              <a:rPr lang="zh-CN" altLang="en-US" dirty="0">
                <a:solidFill>
                  <a:srgbClr val="FF0000"/>
                </a:solidFill>
              </a:rPr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xmlns="" val="179555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/>
      <p:bldP spid="19" grpId="0"/>
      <p:bldP spid="21" grpId="0" animBg="1"/>
      <p:bldP spid="22" grpId="0" animBg="1"/>
      <p:bldP spid="23" grpId="0" animBg="1"/>
      <p:bldP spid="2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rest_rpc</a:t>
            </a:r>
            <a:r>
              <a:rPr lang="en-US" altLang="zh-CN" dirty="0" smtClean="0"/>
              <a:t> can be used to do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b="1" dirty="0" err="1"/>
              <a:t>Interprocess</a:t>
            </a:r>
            <a:r>
              <a:rPr lang="en-US" altLang="zh-CN" b="1" dirty="0"/>
              <a:t> </a:t>
            </a:r>
            <a:r>
              <a:rPr lang="en-US" altLang="zh-CN" b="1" dirty="0" smtClean="0"/>
              <a:t>communication</a:t>
            </a:r>
          </a:p>
          <a:p>
            <a:endParaRPr lang="en-US" altLang="zh-CN" b="1" dirty="0" smtClean="0"/>
          </a:p>
          <a:p>
            <a:r>
              <a:rPr lang="en-US" altLang="zh-CN" b="1" dirty="0" smtClean="0"/>
              <a:t>Distribute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HA(binary star, raft)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Service discovery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Message queue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Distribute compute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Distribute storage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54650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Links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github.com/topcpporg/rest_rpc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://purecpp.org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endParaRPr lang="en-US" altLang="zh-CN" dirty="0" smtClean="0">
              <a:hlinkClick r:id="rId4"/>
            </a:endParaRPr>
          </a:p>
          <a:p>
            <a:r>
              <a:rPr lang="en-US" altLang="zh-CN" dirty="0"/>
              <a:t>Contact </a:t>
            </a:r>
            <a:r>
              <a:rPr lang="en-US" altLang="zh-CN" dirty="0" smtClean="0"/>
              <a:t>me: </a:t>
            </a:r>
            <a:r>
              <a:rPr lang="en-US" altLang="zh-CN" dirty="0" smtClean="0">
                <a:hlinkClick r:id="rId4"/>
              </a:rPr>
              <a:t>qicosmos@163.com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1752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63368" y="3021274"/>
            <a:ext cx="20523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Questions?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235732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b="1" dirty="0" smtClean="0"/>
              <a:t>sofa-</a:t>
            </a:r>
            <a:r>
              <a:rPr lang="en-US" altLang="zh-CN" b="1" dirty="0" err="1" smtClean="0"/>
              <a:t>pbRPC</a:t>
            </a:r>
            <a:r>
              <a:rPr lang="en-US" altLang="zh-CN" b="1" dirty="0" smtClean="0"/>
              <a:t> from </a:t>
            </a:r>
            <a:r>
              <a:rPr lang="en-US" altLang="zh-CN" b="1" dirty="0" err="1" smtClean="0"/>
              <a:t>baidu</a:t>
            </a:r>
            <a:endParaRPr lang="en-US" altLang="zh-CN" b="1" dirty="0" smtClean="0"/>
          </a:p>
          <a:p>
            <a:r>
              <a:rPr lang="en-US" altLang="zh-CN" dirty="0" err="1" smtClean="0"/>
              <a:t>deifine</a:t>
            </a:r>
            <a:r>
              <a:rPr lang="en-US" altLang="zh-CN" dirty="0" smtClean="0"/>
              <a:t> proto file</a:t>
            </a:r>
          </a:p>
          <a:p>
            <a:r>
              <a:rPr lang="en-US" altLang="zh-CN" dirty="0"/>
              <a:t>service </a:t>
            </a:r>
            <a:r>
              <a:rPr lang="en-US" altLang="zh-CN" dirty="0" err="1"/>
              <a:t>EchoServer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rpc</a:t>
            </a:r>
            <a:r>
              <a:rPr lang="en-US" altLang="zh-CN" dirty="0"/>
              <a:t> Echo(</a:t>
            </a:r>
            <a:r>
              <a:rPr lang="en-US" altLang="zh-CN" dirty="0" err="1"/>
              <a:t>EchoRequest</a:t>
            </a:r>
            <a:r>
              <a:rPr lang="en-US" altLang="zh-CN" dirty="0"/>
              <a:t>) returns(</a:t>
            </a:r>
            <a:r>
              <a:rPr lang="en-US" altLang="zh-CN" dirty="0" err="1"/>
              <a:t>EchoResponse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sz="1400" dirty="0"/>
              <a:t>class </a:t>
            </a:r>
            <a:r>
              <a:rPr lang="en-US" altLang="zh-CN" sz="1400" dirty="0" err="1"/>
              <a:t>EchoServerImpl</a:t>
            </a:r>
            <a:r>
              <a:rPr lang="en-US" altLang="zh-CN" sz="1400" dirty="0"/>
              <a:t> : public sofa::</a:t>
            </a:r>
            <a:r>
              <a:rPr lang="en-US" altLang="zh-CN" sz="1400" dirty="0" err="1"/>
              <a:t>pbrpc</a:t>
            </a:r>
            <a:r>
              <a:rPr lang="en-US" altLang="zh-CN" sz="1400" dirty="0"/>
              <a:t>::test::</a:t>
            </a:r>
            <a:r>
              <a:rPr lang="en-US" altLang="zh-CN" sz="1400" dirty="0" err="1" smtClean="0"/>
              <a:t>EchoServer</a:t>
            </a:r>
            <a:r>
              <a:rPr lang="en-US" altLang="zh-CN" sz="1400" dirty="0" smtClean="0"/>
              <a:t>{</a:t>
            </a:r>
            <a:endParaRPr lang="en-US" altLang="zh-CN" sz="1400" dirty="0"/>
          </a:p>
          <a:p>
            <a:r>
              <a:rPr lang="en-US" altLang="zh-CN" sz="1400" dirty="0" smtClean="0"/>
              <a:t>virtual </a:t>
            </a:r>
            <a:r>
              <a:rPr lang="en-US" altLang="zh-CN" sz="1400" dirty="0"/>
              <a:t>void Echo(google::</a:t>
            </a:r>
            <a:r>
              <a:rPr lang="en-US" altLang="zh-CN" sz="1400" dirty="0" err="1"/>
              <a:t>protobuf</a:t>
            </a:r>
            <a:r>
              <a:rPr lang="en-US" altLang="zh-CN" sz="1400" dirty="0"/>
              <a:t>::</a:t>
            </a:r>
            <a:r>
              <a:rPr lang="en-US" altLang="zh-CN" sz="1400" dirty="0" err="1"/>
              <a:t>RpcController</a:t>
            </a:r>
            <a:r>
              <a:rPr lang="en-US" altLang="zh-CN" sz="1400" dirty="0"/>
              <a:t>* controller,</a:t>
            </a:r>
          </a:p>
          <a:p>
            <a:r>
              <a:rPr lang="en-US" altLang="zh-CN" sz="1400" dirty="0"/>
              <a:t>                      </a:t>
            </a:r>
            <a:r>
              <a:rPr lang="en-US" altLang="zh-CN" sz="1400" dirty="0" err="1"/>
              <a:t>const</a:t>
            </a:r>
            <a:r>
              <a:rPr lang="en-US" altLang="zh-CN" sz="1400" dirty="0"/>
              <a:t> sofa::</a:t>
            </a:r>
            <a:r>
              <a:rPr lang="en-US" altLang="zh-CN" sz="1400" dirty="0" err="1"/>
              <a:t>pbrpc</a:t>
            </a:r>
            <a:r>
              <a:rPr lang="en-US" altLang="zh-CN" sz="1400" dirty="0"/>
              <a:t>::test::</a:t>
            </a:r>
            <a:r>
              <a:rPr lang="en-US" altLang="zh-CN" sz="1400" dirty="0" err="1"/>
              <a:t>EchoRequest</a:t>
            </a:r>
            <a:r>
              <a:rPr lang="en-US" altLang="zh-CN" sz="1400" dirty="0"/>
              <a:t>* request,</a:t>
            </a:r>
          </a:p>
          <a:p>
            <a:r>
              <a:rPr lang="en-US" altLang="zh-CN" sz="1400" dirty="0"/>
              <a:t>                      sofa::</a:t>
            </a:r>
            <a:r>
              <a:rPr lang="en-US" altLang="zh-CN" sz="1400" dirty="0" err="1"/>
              <a:t>pbrpc</a:t>
            </a:r>
            <a:r>
              <a:rPr lang="en-US" altLang="zh-CN" sz="1400" dirty="0"/>
              <a:t>::test::</a:t>
            </a:r>
            <a:r>
              <a:rPr lang="en-US" altLang="zh-CN" sz="1400" dirty="0" err="1"/>
              <a:t>EchoResponse</a:t>
            </a:r>
            <a:r>
              <a:rPr lang="en-US" altLang="zh-CN" sz="1400" dirty="0"/>
              <a:t>* response,</a:t>
            </a:r>
          </a:p>
          <a:p>
            <a:r>
              <a:rPr lang="en-US" altLang="zh-CN" sz="1400" dirty="0"/>
              <a:t>                      google::</a:t>
            </a:r>
            <a:r>
              <a:rPr lang="en-US" altLang="zh-CN" sz="1400" dirty="0" err="1"/>
              <a:t>protobuf</a:t>
            </a:r>
            <a:r>
              <a:rPr lang="en-US" altLang="zh-CN" sz="1400" dirty="0"/>
              <a:t>::Closure* done</a:t>
            </a:r>
            <a:r>
              <a:rPr lang="en-US" altLang="zh-CN" sz="1400" dirty="0" smtClean="0"/>
              <a:t>) </a:t>
            </a:r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        sofa::</a:t>
            </a:r>
            <a:r>
              <a:rPr lang="en-US" altLang="zh-CN" sz="1400" dirty="0" err="1"/>
              <a:t>pbrpc</a:t>
            </a:r>
            <a:r>
              <a:rPr lang="en-US" altLang="zh-CN" sz="1400" dirty="0"/>
              <a:t>::</a:t>
            </a:r>
            <a:r>
              <a:rPr lang="en-US" altLang="zh-CN" sz="1400" dirty="0" err="1"/>
              <a:t>RpcController</a:t>
            </a:r>
            <a:r>
              <a:rPr lang="en-US" altLang="zh-CN" sz="1400" dirty="0"/>
              <a:t>* </a:t>
            </a:r>
            <a:r>
              <a:rPr lang="en-US" altLang="zh-CN" sz="1400" dirty="0" err="1"/>
              <a:t>cntl</a:t>
            </a:r>
            <a:r>
              <a:rPr lang="en-US" altLang="zh-CN" sz="1400" dirty="0"/>
              <a:t> =</a:t>
            </a:r>
          </a:p>
          <a:p>
            <a:r>
              <a:rPr lang="en-US" altLang="zh-CN" sz="1400" dirty="0"/>
              <a:t>            </a:t>
            </a:r>
            <a:r>
              <a:rPr lang="en-US" altLang="zh-CN" sz="1400" dirty="0" err="1"/>
              <a:t>static_cast</a:t>
            </a:r>
            <a:r>
              <a:rPr lang="en-US" altLang="zh-CN" sz="1400" dirty="0"/>
              <a:t>&lt;sofa::</a:t>
            </a:r>
            <a:r>
              <a:rPr lang="en-US" altLang="zh-CN" sz="1400" dirty="0" err="1"/>
              <a:t>pbrpc</a:t>
            </a:r>
            <a:r>
              <a:rPr lang="en-US" altLang="zh-CN" sz="1400" dirty="0"/>
              <a:t>::</a:t>
            </a:r>
            <a:r>
              <a:rPr lang="en-US" altLang="zh-CN" sz="1400" dirty="0" err="1"/>
              <a:t>RpcController</a:t>
            </a:r>
            <a:r>
              <a:rPr lang="en-US" altLang="zh-CN" sz="1400" dirty="0"/>
              <a:t>*&gt;(controller);</a:t>
            </a:r>
          </a:p>
          <a:p>
            <a:r>
              <a:rPr lang="en-US" altLang="zh-CN" sz="1400" dirty="0" smtClean="0"/>
              <a:t>response-</a:t>
            </a:r>
            <a:r>
              <a:rPr lang="en-US" altLang="zh-CN" sz="1400" dirty="0"/>
              <a:t>&gt;</a:t>
            </a:r>
            <a:r>
              <a:rPr lang="en-US" altLang="zh-CN" sz="1400" dirty="0" err="1"/>
              <a:t>set_message</a:t>
            </a:r>
            <a:r>
              <a:rPr lang="en-US" altLang="zh-CN" sz="1400" dirty="0"/>
              <a:t>("echo message: " + request-&gt;message());</a:t>
            </a:r>
          </a:p>
          <a:p>
            <a:r>
              <a:rPr lang="en-US" altLang="zh-CN" sz="1400" dirty="0"/>
              <a:t>        done-&gt;Run();</a:t>
            </a:r>
          </a:p>
          <a:p>
            <a:r>
              <a:rPr lang="en-US" altLang="zh-CN" sz="1400" dirty="0"/>
              <a:t>    }</a:t>
            </a:r>
          </a:p>
          <a:p>
            <a:r>
              <a:rPr lang="en-US" altLang="zh-CN" sz="1400" dirty="0"/>
              <a:t>};</a:t>
            </a:r>
            <a:endParaRPr lang="en-US" altLang="zh-CN" sz="1400" dirty="0" smtClean="0"/>
          </a:p>
          <a:p>
            <a:endParaRPr lang="zh-CN" altLang="en-US" dirty="0"/>
          </a:p>
        </p:txBody>
      </p:sp>
      <p:sp>
        <p:nvSpPr>
          <p:cNvPr id="6" name="下箭头 5"/>
          <p:cNvSpPr/>
          <p:nvPr/>
        </p:nvSpPr>
        <p:spPr>
          <a:xfrm rot="12904588">
            <a:off x="5841711" y="2060209"/>
            <a:ext cx="200541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578791" y="1722101"/>
            <a:ext cx="3048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much more complex than grpc</a:t>
            </a:r>
          </a:p>
        </p:txBody>
      </p:sp>
    </p:spTree>
    <p:extLst>
      <p:ext uri="{BB962C8B-B14F-4D97-AF65-F5344CB8AC3E}">
        <p14:creationId xmlns:p14="http://schemas.microsoft.com/office/powerpoint/2010/main" xmlns="" val="1169063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b="1" dirty="0" smtClean="0"/>
              <a:t>Pebble from </a:t>
            </a:r>
            <a:r>
              <a:rPr lang="en-US" altLang="zh-CN" b="1" dirty="0" err="1" smtClean="0"/>
              <a:t>tencent</a:t>
            </a:r>
            <a:endParaRPr lang="en-US" altLang="zh-CN" b="1" dirty="0" smtClean="0"/>
          </a:p>
          <a:p>
            <a:r>
              <a:rPr lang="en-US" altLang="zh-CN" dirty="0" err="1" smtClean="0"/>
              <a:t>protocal</a:t>
            </a:r>
            <a:r>
              <a:rPr lang="en-US" altLang="zh-CN" dirty="0" smtClean="0"/>
              <a:t> file</a:t>
            </a:r>
          </a:p>
          <a:p>
            <a:r>
              <a:rPr lang="en-US" altLang="zh-CN" dirty="0"/>
              <a:t>service </a:t>
            </a:r>
            <a:r>
              <a:rPr lang="en-US" altLang="zh-CN" dirty="0" err="1"/>
              <a:t>BaseService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 i64 heartbeat(1:i64 id, 2:HeartBeatInfo data)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en-US" altLang="zh-CN" dirty="0"/>
              <a:t>class </a:t>
            </a:r>
            <a:r>
              <a:rPr lang="en-US" altLang="zh-CN" dirty="0" err="1"/>
              <a:t>BaseServiceHandler</a:t>
            </a:r>
            <a:r>
              <a:rPr lang="en-US" altLang="zh-CN" dirty="0"/>
              <a:t> : public </a:t>
            </a:r>
            <a:r>
              <a:rPr lang="en-US" altLang="zh-CN" dirty="0" err="1"/>
              <a:t>BaseServiceCobSvIf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  void heartbeat(</a:t>
            </a:r>
            <a:r>
              <a:rPr lang="en-US" altLang="zh-CN" dirty="0" err="1"/>
              <a:t>const</a:t>
            </a:r>
            <a:r>
              <a:rPr lang="en-US" altLang="zh-CN" dirty="0"/>
              <a:t> int64_t id,</a:t>
            </a:r>
          </a:p>
          <a:p>
            <a:r>
              <a:rPr lang="en-US" altLang="zh-CN" dirty="0"/>
              <a:t>                   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HeartBeatInfo</a:t>
            </a:r>
            <a:r>
              <a:rPr lang="en-US" altLang="zh-CN" dirty="0"/>
              <a:t>&amp; data,</a:t>
            </a:r>
          </a:p>
          <a:p>
            <a:r>
              <a:rPr lang="en-US" altLang="zh-CN" dirty="0"/>
              <a:t>                    cxx::function&lt;void(int64_t </a:t>
            </a:r>
            <a:r>
              <a:rPr lang="en-US" altLang="zh-CN" dirty="0" err="1"/>
              <a:t>const</a:t>
            </a:r>
            <a:r>
              <a:rPr lang="en-US" altLang="zh-CN" dirty="0"/>
              <a:t>&amp; _return)&gt; cob) {</a:t>
            </a:r>
          </a:p>
          <a:p>
            <a:r>
              <a:rPr lang="en-US" altLang="zh-CN" dirty="0"/>
              <a:t>        cob(id);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};</a:t>
            </a:r>
          </a:p>
          <a:p>
            <a:endParaRPr lang="zh-CN" altLang="en-US" dirty="0"/>
          </a:p>
        </p:txBody>
      </p:sp>
      <p:sp>
        <p:nvSpPr>
          <p:cNvPr id="4" name="下箭头 3"/>
          <p:cNvSpPr/>
          <p:nvPr/>
        </p:nvSpPr>
        <p:spPr>
          <a:xfrm rot="16200000">
            <a:off x="2894304" y="840954"/>
            <a:ext cx="240198" cy="13358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682315" y="1324199"/>
            <a:ext cx="2508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Need define </a:t>
            </a:r>
            <a:r>
              <a:rPr lang="zh-CN" altLang="en-US" dirty="0" smtClean="0">
                <a:solidFill>
                  <a:srgbClr val="FF0000"/>
                </a:solidFill>
              </a:rPr>
              <a:t>protoc</a:t>
            </a:r>
            <a:r>
              <a:rPr lang="en-US" altLang="zh-CN" dirty="0" smtClean="0">
                <a:solidFill>
                  <a:srgbClr val="FF0000"/>
                </a:solidFill>
              </a:rPr>
              <a:t>o</a:t>
            </a:r>
            <a:r>
              <a:rPr lang="zh-CN" altLang="en-US" dirty="0" smtClean="0">
                <a:solidFill>
                  <a:srgbClr val="FF0000"/>
                </a:solidFill>
              </a:rPr>
              <a:t>l </a:t>
            </a:r>
            <a:r>
              <a:rPr lang="zh-CN" altLang="en-US" dirty="0">
                <a:solidFill>
                  <a:srgbClr val="FF0000"/>
                </a:solidFill>
              </a:rPr>
              <a:t>file</a:t>
            </a:r>
          </a:p>
        </p:txBody>
      </p:sp>
      <p:sp>
        <p:nvSpPr>
          <p:cNvPr id="6" name="矩形 5"/>
          <p:cNvSpPr/>
          <p:nvPr/>
        </p:nvSpPr>
        <p:spPr>
          <a:xfrm>
            <a:off x="3860872" y="2412693"/>
            <a:ext cx="1357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Restrictions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下箭头 6"/>
          <p:cNvSpPr/>
          <p:nvPr/>
        </p:nvSpPr>
        <p:spPr>
          <a:xfrm rot="14240075">
            <a:off x="3425277" y="2459213"/>
            <a:ext cx="250210" cy="8210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8819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err="1" smtClean="0"/>
              <a:t>grpc</a:t>
            </a:r>
            <a:r>
              <a:rPr lang="en-US" altLang="zh-CN" dirty="0" smtClean="0"/>
              <a:t>, sofa-</a:t>
            </a:r>
            <a:r>
              <a:rPr lang="en-US" altLang="zh-CN" dirty="0" err="1" smtClean="0"/>
              <a:t>pbrpc</a:t>
            </a:r>
            <a:r>
              <a:rPr lang="en-US" altLang="zh-CN" dirty="0" smtClean="0"/>
              <a:t>, pebble all three are based on </a:t>
            </a:r>
            <a:r>
              <a:rPr lang="en-US" altLang="zh-CN" dirty="0" err="1" smtClean="0"/>
              <a:t>pb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b="1" dirty="0" smtClean="0"/>
              <a:t>need define protocol </a:t>
            </a:r>
            <a:r>
              <a:rPr lang="en-US" altLang="zh-CN" b="1" dirty="0"/>
              <a:t>file, </a:t>
            </a:r>
            <a:r>
              <a:rPr lang="en-US" altLang="zh-CN" b="1" dirty="0" smtClean="0"/>
              <a:t>complication and high learning cost</a:t>
            </a:r>
          </a:p>
          <a:p>
            <a:endParaRPr lang="en-US" altLang="zh-CN" dirty="0" smtClean="0"/>
          </a:p>
          <a:p>
            <a:r>
              <a:rPr lang="en-US" altLang="zh-CN" b="1" dirty="0" smtClean="0"/>
              <a:t>many restrictions, must inherit, no freedom</a:t>
            </a:r>
          </a:p>
          <a:p>
            <a:endParaRPr lang="en-US" altLang="zh-CN" dirty="0" smtClean="0"/>
          </a:p>
          <a:p>
            <a:r>
              <a:rPr lang="en-US" altLang="zh-CN" b="1" dirty="0" smtClean="0"/>
              <a:t>just only support one protocol</a:t>
            </a:r>
          </a:p>
          <a:p>
            <a:endParaRPr lang="en-US" altLang="zh-CN" dirty="0" smtClean="0"/>
          </a:p>
          <a:p>
            <a:r>
              <a:rPr lang="en-US" altLang="zh-CN" b="1" dirty="0" smtClean="0"/>
              <a:t>you should know many details of framework and network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49882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4305</TotalTime>
  <Words>2091</Words>
  <Application>Microsoft Office PowerPoint</Application>
  <PresentationFormat>全屏显示(4:3)</PresentationFormat>
  <Paragraphs>758</Paragraphs>
  <Slides>62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63" baseType="lpstr">
      <vt:lpstr>Office 主题</vt:lpstr>
      <vt:lpstr>幻灯片 1</vt:lpstr>
      <vt:lpstr>Outline</vt:lpstr>
      <vt:lpstr>RPC</vt:lpstr>
      <vt:lpstr>RPC</vt:lpstr>
      <vt:lpstr>Outline</vt:lpstr>
      <vt:lpstr>Problems</vt:lpstr>
      <vt:lpstr>Problems</vt:lpstr>
      <vt:lpstr>Problems</vt:lpstr>
      <vt:lpstr>Problems</vt:lpstr>
      <vt:lpstr>Outline</vt:lpstr>
      <vt:lpstr>Challenges</vt:lpstr>
      <vt:lpstr>Challenges</vt:lpstr>
      <vt:lpstr>Outline</vt:lpstr>
      <vt:lpstr>Easy to use</vt:lpstr>
      <vt:lpstr>Register all callable objects</vt:lpstr>
      <vt:lpstr>Register all callable objects</vt:lpstr>
      <vt:lpstr>Register all callable objects</vt:lpstr>
      <vt:lpstr>Register all callable objects</vt:lpstr>
      <vt:lpstr>Register all callable objects</vt:lpstr>
      <vt:lpstr>Register all callable objects</vt:lpstr>
      <vt:lpstr>std::apply implement with C++11/14</vt:lpstr>
      <vt:lpstr>High performance</vt:lpstr>
      <vt:lpstr>High performance</vt:lpstr>
      <vt:lpstr>High performance</vt:lpstr>
      <vt:lpstr>High performance</vt:lpstr>
      <vt:lpstr>High performance</vt:lpstr>
      <vt:lpstr>High performance</vt:lpstr>
      <vt:lpstr>Asynchronous IO</vt:lpstr>
      <vt:lpstr>Sequence of asynchronous call chain</vt:lpstr>
      <vt:lpstr>Sequence of asynchronous call chain</vt:lpstr>
      <vt:lpstr>Sequence of asynchronous call chain</vt:lpstr>
      <vt:lpstr>Sequence of asynchronous call chain</vt:lpstr>
      <vt:lpstr>Sequence of asynchronous call chain</vt:lpstr>
      <vt:lpstr>Zero-copy</vt:lpstr>
      <vt:lpstr>Zero-copy</vt:lpstr>
      <vt:lpstr>Reduce the frequency of locking</vt:lpstr>
      <vt:lpstr>Task parallelization</vt:lpstr>
      <vt:lpstr>High performance</vt:lpstr>
      <vt:lpstr>High performance</vt:lpstr>
      <vt:lpstr>High performance</vt:lpstr>
      <vt:lpstr>High performance</vt:lpstr>
      <vt:lpstr>Flexible</vt:lpstr>
      <vt:lpstr>Flexible</vt:lpstr>
      <vt:lpstr>Flexible</vt:lpstr>
      <vt:lpstr>Safe</vt:lpstr>
      <vt:lpstr>Template meta-programming</vt:lpstr>
      <vt:lpstr>Template meta-programming</vt:lpstr>
      <vt:lpstr>Template meta-programming</vt:lpstr>
      <vt:lpstr>Binding function and callable</vt:lpstr>
      <vt:lpstr>Binding pmf with pointers</vt:lpstr>
      <vt:lpstr>Binding pmf with object</vt:lpstr>
      <vt:lpstr>Binding pmf with smart pointers</vt:lpstr>
      <vt:lpstr>Template meta-programming</vt:lpstr>
      <vt:lpstr>Template meta-programming</vt:lpstr>
      <vt:lpstr>Outline</vt:lpstr>
      <vt:lpstr>Episode</vt:lpstr>
      <vt:lpstr>Episode</vt:lpstr>
      <vt:lpstr>Episode</vt:lpstr>
      <vt:lpstr>Outline</vt:lpstr>
      <vt:lpstr>rest_rpc can be used to do</vt:lpstr>
      <vt:lpstr>Links</vt:lpstr>
      <vt:lpstr>幻灯片 62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wang</dc:creator>
  <cp:lastModifiedBy>admin</cp:lastModifiedBy>
  <cp:revision>254</cp:revision>
  <dcterms:created xsi:type="dcterms:W3CDTF">2016-10-09T06:12:27Z</dcterms:created>
  <dcterms:modified xsi:type="dcterms:W3CDTF">2017-01-11T07:07:28Z</dcterms:modified>
</cp:coreProperties>
</file>