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59" r:id="rId5"/>
    <p:sldId id="283" r:id="rId6"/>
    <p:sldId id="260" r:id="rId7"/>
    <p:sldId id="261" r:id="rId8"/>
    <p:sldId id="277" r:id="rId9"/>
    <p:sldId id="258" r:id="rId10"/>
    <p:sldId id="275" r:id="rId11"/>
    <p:sldId id="262" r:id="rId12"/>
    <p:sldId id="264" r:id="rId13"/>
    <p:sldId id="272" r:id="rId14"/>
    <p:sldId id="265" r:id="rId15"/>
    <p:sldId id="266" r:id="rId16"/>
    <p:sldId id="269" r:id="rId17"/>
    <p:sldId id="276" r:id="rId18"/>
    <p:sldId id="279" r:id="rId19"/>
    <p:sldId id="268" r:id="rId20"/>
    <p:sldId id="284" r:id="rId21"/>
    <p:sldId id="267" r:id="rId22"/>
    <p:sldId id="274" r:id="rId23"/>
    <p:sldId id="271" r:id="rId24"/>
    <p:sldId id="270" r:id="rId25"/>
    <p:sldId id="273" r:id="rId26"/>
    <p:sldId id="278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B686E-7E6E-3541-BB88-486C7D86959A}">
          <p14:sldIdLst>
            <p14:sldId id="256"/>
          </p14:sldIdLst>
        </p14:section>
        <p14:section name="Changelog" id="{7CC1A45F-6BB7-AE4F-9344-0C84E4E2767F}">
          <p14:sldIdLst>
            <p14:sldId id="281"/>
          </p14:sldIdLst>
        </p14:section>
        <p14:section name="Roadmap" id="{94DA6817-C3E6-6E46-84C3-EF347EEFF33D}">
          <p14:sldIdLst>
            <p14:sldId id="282"/>
            <p14:sldId id="259"/>
            <p14:sldId id="283"/>
            <p14:sldId id="260"/>
            <p14:sldId id="261"/>
          </p14:sldIdLst>
        </p14:section>
        <p14:section name="Parser" id="{9DFED1F8-1305-DA43-B21A-B5DE2D4AC8E8}">
          <p14:sldIdLst>
            <p14:sldId id="277"/>
            <p14:sldId id="258"/>
            <p14:sldId id="275"/>
            <p14:sldId id="262"/>
            <p14:sldId id="264"/>
            <p14:sldId id="272"/>
            <p14:sldId id="265"/>
            <p14:sldId id="266"/>
            <p14:sldId id="269"/>
            <p14:sldId id="276"/>
            <p14:sldId id="279"/>
          </p14:sldIdLst>
        </p14:section>
        <p14:section name="Feature Overview" id="{8B615B06-FCEC-9144-A445-B2B6278F12C6}">
          <p14:sldIdLst>
            <p14:sldId id="268"/>
            <p14:sldId id="284"/>
            <p14:sldId id="267"/>
            <p14:sldId id="274"/>
          </p14:sldIdLst>
        </p14:section>
        <p14:section name="Misc" id="{DF1E1630-14B5-7143-97E3-30FE784F6331}">
          <p14:sldIdLst>
            <p14:sldId id="271"/>
            <p14:sldId id="270"/>
          </p14:sldIdLst>
        </p14:section>
        <p14:section name="Competitors" id="{3935CF84-C3EE-B94E-8CCA-1495280B1747}">
          <p14:sldIdLst>
            <p14:sldId id="273"/>
            <p14:sldId id="278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2158-AFB6-1044-826E-FEC32920DECA}" type="datetimeFigureOut">
              <a:rPr lang="en-US" smtClean="0"/>
              <a:t>2/11/12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7827-956D-2D4E-9772-6863DC7B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confluence.jetbrains.net/display/IDEADEV/Developing+Custom+Language+Plugins+for+IntelliJ+IDEA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which can be renamed or referenced (a class definition, a method definition and so on) needs to implement the </a:t>
            </a:r>
            <a:r>
              <a:rPr lang="en-US" dirty="0" err="1" smtClean="0"/>
              <a:t>PsiNamedElement</a:t>
            </a:r>
            <a:r>
              <a:rPr lang="en-US" dirty="0" smtClean="0"/>
              <a:t> interface, with methods </a:t>
            </a:r>
            <a:r>
              <a:rPr lang="en-US" dirty="0" err="1" smtClean="0"/>
              <a:t>getName</a:t>
            </a:r>
            <a:r>
              <a:rPr lang="en-US" dirty="0" smtClean="0"/>
              <a:t>() and </a:t>
            </a:r>
            <a:r>
              <a:rPr lang="en-US" dirty="0" err="1" smtClean="0"/>
              <a:t>setName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Proper error highlighting (see </a:t>
            </a:r>
            <a:r>
              <a:rPr lang="en-US" dirty="0" smtClean="0">
                <a:hlinkClick r:id="rId3"/>
              </a:rPr>
              <a:t>http://confluence.jetbrains.net/display/IDEADEV/Developing+Custom+Language+Plugins+for+IntelliJ+IDEA</a:t>
            </a:r>
            <a:r>
              <a:rPr lang="en-US" smtClean="0"/>
              <a:t> 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/wiki/LL-</a:t>
            </a:r>
            <a:r>
              <a:rPr lang="en-US" dirty="0" err="1" smtClean="0"/>
              <a:t>Parsevr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de.wikipedia.org</a:t>
            </a:r>
            <a:r>
              <a:rPr lang="en-US" dirty="0" smtClean="0"/>
              <a:t>/wiki/LL(k)-Grammatik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/idea/plugins/</a:t>
            </a:r>
            <a:r>
              <a:rPr lang="en-US" dirty="0" err="1" smtClean="0"/>
              <a:t>PsiBuilder.gif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6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Recursive_descent_parser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www.jetbrains.com</a:t>
            </a:r>
            <a:r>
              <a:rPr lang="en-US" dirty="0" smtClean="0"/>
              <a:t>/idea/features/open_api_plugin_manager.html#link2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7827-956D-2D4E-9772-6863DC7B30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CF105-E729-A944-8550-FE8B359D2D68}" type="datetimeFigureOut">
              <a:rPr lang="en-US" smtClean="0"/>
              <a:t>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96B6-6043-3648-93A8-C89C9A5EC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12598/how-to-interact-with-an-application-programmatically" TargetMode="External"/><Relationship Id="rId4" Type="http://schemas.openxmlformats.org/officeDocument/2006/relationships/hyperlink" Target="http://stackoverflow.com/questions/3646605/how-to-paste-text-using-windows-paste-command-to-other-application-in-c" TargetMode="External"/><Relationship Id="rId5" Type="http://schemas.openxmlformats.org/officeDocument/2006/relationships/hyperlink" Target="http://sciviews.org/Tinn-R/" TargetMode="External"/><Relationship Id="rId6" Type="http://schemas.openxmlformats.org/officeDocument/2006/relationships/hyperlink" Target="http://sourceforge.net/projects/tinn-r/forums/forum/481900/topic/3470113" TargetMode="External"/><Relationship Id="rId7" Type="http://schemas.openxmlformats.org/officeDocument/2006/relationships/hyperlink" Target="http://r.789695.n4.nabble.com/Rgui-Startup-HOME-R-USER-td910876.html" TargetMode="External"/><Relationship Id="rId8" Type="http://schemas.openxmlformats.org/officeDocument/2006/relationships/hyperlink" Target="http://white.codeplex.com/wikipage?title=Working%20with%20window&amp;referringTitle=Programming%20using%20white" TargetMode="External"/><Relationship Id="rId9" Type="http://schemas.openxmlformats.org/officeDocument/2006/relationships/hyperlink" Target="http://msdn.microsoft.com/en-us/library/ms171548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xtmate/r-console-rdaemon.tmbund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codesearch%23Kyc_8tnavOM/trunk/Rsession/src/org/math/R/StartRserve.jav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Tinn-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net.jetbrains.net/thread/26457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tdout.org/rcookbook/Graphs" TargetMode="External"/><Relationship Id="rId4" Type="http://schemas.openxmlformats.org/officeDocument/2006/relationships/hyperlink" Target="http://www.ansorg-it.com/en/products_bashsupport.html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etbrains.com/idea/webhelp/unwrapping-and-removing-statement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R4Intellij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of R with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Basics: LL-Parser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Ein</a:t>
            </a:r>
            <a:r>
              <a:rPr lang="en-US" dirty="0"/>
              <a:t> LL-Parser </a:t>
            </a:r>
            <a:r>
              <a:rPr lang="en-US" dirty="0" err="1"/>
              <a:t>heißt</a:t>
            </a:r>
            <a:r>
              <a:rPr lang="en-US" dirty="0"/>
              <a:t> LL(k)-Parser,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des </a:t>
            </a:r>
            <a:r>
              <a:rPr lang="en-US" dirty="0" err="1"/>
              <a:t>Parsens</a:t>
            </a:r>
            <a:r>
              <a:rPr lang="en-US" dirty="0"/>
              <a:t> k Tokens </a:t>
            </a:r>
            <a:r>
              <a:rPr lang="en-US" dirty="0" err="1"/>
              <a:t>vorausschauen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und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Gegensatz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LF-Parser den </a:t>
            </a:r>
            <a:r>
              <a:rPr lang="en-US" dirty="0" err="1"/>
              <a:t>Kellerinhalt</a:t>
            </a:r>
            <a:r>
              <a:rPr lang="en-US" dirty="0"/>
              <a:t> </a:t>
            </a:r>
            <a:r>
              <a:rPr lang="en-US" dirty="0" err="1"/>
              <a:t>benutzt</a:t>
            </a:r>
            <a:r>
              <a:rPr lang="en-US" dirty="0"/>
              <a:t>. k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 smtClean="0"/>
              <a:t>bezeichnet</a:t>
            </a:r>
            <a:endParaRPr lang="en-US" dirty="0" smtClean="0"/>
          </a:p>
          <a:p>
            <a:r>
              <a:rPr lang="en-US" dirty="0" err="1"/>
              <a:t>Obwohl</a:t>
            </a:r>
            <a:r>
              <a:rPr lang="en-US" dirty="0"/>
              <a:t> die LL(k)-</a:t>
            </a:r>
            <a:r>
              <a:rPr lang="en-US" dirty="0" err="1"/>
              <a:t>Grammatiken</a:t>
            </a:r>
            <a:r>
              <a:rPr lang="en-US" dirty="0"/>
              <a:t> </a:t>
            </a:r>
            <a:r>
              <a:rPr lang="en-US" dirty="0" err="1"/>
              <a:t>relativ</a:t>
            </a:r>
            <a:r>
              <a:rPr lang="en-US" dirty="0"/>
              <a:t> </a:t>
            </a:r>
            <a:r>
              <a:rPr lang="en-US" dirty="0" err="1"/>
              <a:t>eingeschränkt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</a:t>
            </a:r>
            <a:r>
              <a:rPr lang="en-US" dirty="0" err="1"/>
              <a:t>werden</a:t>
            </a:r>
            <a:r>
              <a:rPr lang="en-US" dirty="0"/>
              <a:t> LL(k)-Parser oft </a:t>
            </a:r>
            <a:r>
              <a:rPr lang="en-US" dirty="0" err="1"/>
              <a:t>benutzt</a:t>
            </a:r>
            <a:r>
              <a:rPr lang="en-US" dirty="0"/>
              <a:t>. Die </a:t>
            </a:r>
            <a:r>
              <a:rPr lang="en-US" dirty="0" err="1"/>
              <a:t>Entscheidung</a:t>
            </a:r>
            <a:r>
              <a:rPr lang="en-US" dirty="0"/>
              <a:t>,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welcher</a:t>
            </a:r>
            <a:r>
              <a:rPr lang="en-US" dirty="0"/>
              <a:t> Regel </a:t>
            </a:r>
            <a:r>
              <a:rPr lang="en-US" dirty="0" err="1"/>
              <a:t>expandiert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allein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des 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Parsertechnik</a:t>
            </a:r>
            <a:r>
              <a:rPr lang="en-US" dirty="0"/>
              <a:t> </a:t>
            </a:r>
            <a:r>
              <a:rPr lang="en-US" dirty="0" err="1"/>
              <a:t>bietet</a:t>
            </a:r>
            <a:r>
              <a:rPr lang="en-US" dirty="0"/>
              <a:t> die </a:t>
            </a:r>
            <a:r>
              <a:rPr lang="en-US" dirty="0" err="1"/>
              <a:t>Methode</a:t>
            </a:r>
            <a:r>
              <a:rPr lang="en-US" dirty="0"/>
              <a:t> des </a:t>
            </a:r>
            <a:r>
              <a:rPr lang="en-US" dirty="0" err="1"/>
              <a:t>rekursiven</a:t>
            </a:r>
            <a:r>
              <a:rPr lang="en-US" dirty="0"/>
              <a:t> </a:t>
            </a:r>
            <a:r>
              <a:rPr lang="en-US" dirty="0" err="1" smtClean="0"/>
              <a:t>Abstiegs</a:t>
            </a:r>
            <a:endParaRPr lang="en-US" dirty="0" smtClean="0"/>
          </a:p>
          <a:p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kontextfreie</a:t>
            </a:r>
            <a:r>
              <a:rPr lang="en-US" dirty="0"/>
              <a:t> Grammatik </a:t>
            </a:r>
            <a:r>
              <a:rPr lang="en-US" dirty="0" err="1"/>
              <a:t>heißt</a:t>
            </a:r>
            <a:r>
              <a:rPr lang="en-US" dirty="0"/>
              <a:t> </a:t>
            </a:r>
            <a:r>
              <a:rPr lang="en-US" b="1" dirty="0"/>
              <a:t>LL(k)-Grammatik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natürliche</a:t>
            </a:r>
            <a:r>
              <a:rPr lang="en-US" dirty="0"/>
              <a:t> </a:t>
            </a:r>
            <a:r>
              <a:rPr lang="en-US" dirty="0" err="1"/>
              <a:t>Zahl</a:t>
            </a:r>
            <a:r>
              <a:rPr lang="en-US" dirty="0"/>
              <a:t> k,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Ableitungsschritt</a:t>
            </a:r>
            <a:r>
              <a:rPr lang="en-US" dirty="0"/>
              <a:t> </a:t>
            </a:r>
            <a:r>
              <a:rPr lang="en-US" dirty="0" err="1"/>
              <a:t>eindeutig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nächsten</a:t>
            </a:r>
            <a:r>
              <a:rPr lang="en-US" dirty="0"/>
              <a:t> k </a:t>
            </a:r>
            <a:r>
              <a:rPr lang="en-US" dirty="0" err="1"/>
              <a:t>Symbole</a:t>
            </a:r>
            <a:r>
              <a:rPr lang="en-US" dirty="0"/>
              <a:t> der </a:t>
            </a:r>
            <a:r>
              <a:rPr lang="en-US" dirty="0" err="1"/>
              <a:t>Eingabe</a:t>
            </a:r>
            <a:r>
              <a:rPr lang="en-US" dirty="0"/>
              <a:t> (</a:t>
            </a:r>
            <a:r>
              <a:rPr lang="en-US" dirty="0" err="1"/>
              <a:t>Lookahead</a:t>
            </a:r>
            <a:r>
              <a:rPr lang="en-US" dirty="0"/>
              <a:t>) </a:t>
            </a:r>
            <a:r>
              <a:rPr lang="en-US" dirty="0" err="1"/>
              <a:t>bestimmt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package for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almost identical version of R grammar</a:t>
            </a:r>
          </a:p>
          <a:p>
            <a:r>
              <a:rPr lang="en-US" dirty="0"/>
              <a:t>According to parser </a:t>
            </a:r>
            <a:r>
              <a:rPr lang="en-US" dirty="0" err="1"/>
              <a:t>docu</a:t>
            </a:r>
            <a:r>
              <a:rPr lang="en-US" dirty="0"/>
              <a:t>: created using bison</a:t>
            </a:r>
          </a:p>
          <a:p>
            <a:r>
              <a:rPr lang="en-US" dirty="0" smtClean="0"/>
              <a:t>Source file creates c-parser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5116832"/>
            <a:ext cx="8191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Try the grammar kit</a:t>
            </a:r>
          </a:p>
          <a:p>
            <a:r>
              <a:rPr lang="en-US" dirty="0" smtClean="0"/>
              <a:t>The </a:t>
            </a:r>
            <a:r>
              <a:rPr lang="en-US" dirty="0" err="1"/>
              <a:t>Clojure</a:t>
            </a:r>
            <a:r>
              <a:rPr lang="en-US" dirty="0"/>
              <a:t> parser is probably the simplest and smallest of all the </a:t>
            </a:r>
            <a:r>
              <a:rPr lang="en-US" dirty="0" smtClean="0"/>
              <a:t>custom language </a:t>
            </a:r>
            <a:r>
              <a:rPr lang="en-US" dirty="0"/>
              <a:t>plugins that are maintained by </a:t>
            </a:r>
            <a:r>
              <a:rPr lang="en-US" dirty="0" smtClean="0"/>
              <a:t>us</a:t>
            </a:r>
          </a:p>
          <a:p>
            <a:r>
              <a:rPr lang="en-US" dirty="0"/>
              <a:t>No, IDEA currently does not have a ready solution for using generated </a:t>
            </a:r>
            <a:r>
              <a:rPr lang="en-US" dirty="0" smtClean="0"/>
              <a:t>parsers. The </a:t>
            </a:r>
            <a:r>
              <a:rPr lang="en-US" b="1" dirty="0"/>
              <a:t>typical approach </a:t>
            </a:r>
            <a:r>
              <a:rPr lang="en-US" dirty="0"/>
              <a:t>when writing parsers in IDEA is to create a method </a:t>
            </a:r>
            <a:r>
              <a:rPr lang="en-US" dirty="0" err="1"/>
              <a:t>parseSmth</a:t>
            </a:r>
            <a:r>
              <a:rPr lang="en-US" dirty="0"/>
              <a:t>(</a:t>
            </a:r>
            <a:r>
              <a:rPr lang="en-US" dirty="0" smtClean="0"/>
              <a:t>). for </a:t>
            </a:r>
            <a:r>
              <a:rPr lang="en-US" dirty="0"/>
              <a:t>each rule in the grammar, and implement the rule in terms of </a:t>
            </a:r>
            <a:r>
              <a:rPr lang="en-US" dirty="0" err="1" smtClean="0"/>
              <a:t>PsiBuilder</a:t>
            </a:r>
            <a:r>
              <a:rPr lang="en-US" dirty="0" smtClean="0"/>
              <a:t> markers.</a:t>
            </a:r>
          </a:p>
          <a:p>
            <a:r>
              <a:rPr lang="en-US" dirty="0"/>
              <a:t>write </a:t>
            </a:r>
            <a:r>
              <a:rPr lang="en-US" dirty="0" err="1"/>
              <a:t>lexer</a:t>
            </a:r>
            <a:r>
              <a:rPr lang="en-US" dirty="0"/>
              <a:t> and parser manually (</a:t>
            </a:r>
            <a:r>
              <a:rPr lang="en-US" dirty="0" err="1"/>
              <a:t>lexer</a:t>
            </a:r>
            <a:r>
              <a:rPr lang="en-US" dirty="0"/>
              <a:t> is </a:t>
            </a:r>
            <a:r>
              <a:rPr lang="en-US" dirty="0" err="1"/>
              <a:t>jflex</a:t>
            </a:r>
            <a:r>
              <a:rPr lang="en-US" dirty="0"/>
              <a:t>-generated and parser is completely by hand) since you have to continue your parsing whatever user types in</a:t>
            </a:r>
            <a:r>
              <a:rPr lang="en-US" dirty="0" smtClean="0"/>
              <a:t>.</a:t>
            </a:r>
          </a:p>
          <a:p>
            <a:r>
              <a:rPr lang="en-US" dirty="0"/>
              <a:t>Language construction never been easy, it doesn't matter if you do it </a:t>
            </a:r>
            <a:r>
              <a:rPr lang="en-US" dirty="0" smtClean="0"/>
              <a:t>by</a:t>
            </a:r>
            <a:r>
              <a:rPr lang="en-US" dirty="0"/>
              <a:t>  hand or by </a:t>
            </a:r>
            <a:r>
              <a:rPr lang="en-US" dirty="0" err="1"/>
              <a:t>Antlr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3" y="292722"/>
            <a:ext cx="8417388" cy="1143000"/>
          </a:xfrm>
        </p:spPr>
        <p:txBody>
          <a:bodyPr/>
          <a:lstStyle/>
          <a:p>
            <a:pPr algn="l"/>
            <a:r>
              <a:rPr lang="en-US" dirty="0" err="1" smtClean="0"/>
              <a:t>PsiParser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38" y="0"/>
            <a:ext cx="66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612900"/>
            <a:ext cx="8915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kind of top-down parser built from a set of mutually-recursive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GrammarKit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used special characters must be named in the token-section of the grammar header</a:t>
            </a:r>
          </a:p>
          <a:p>
            <a:pPr lvl="1"/>
            <a:r>
              <a:rPr lang="en-US" dirty="0" smtClean="0"/>
              <a:t>Other tokens will be picked up on the fly from the grammar rules (e.g. string, number, id in the </a:t>
            </a:r>
            <a:r>
              <a:rPr lang="en-US" dirty="0" err="1" smtClean="0"/>
              <a:t>bnf</a:t>
            </a:r>
            <a:r>
              <a:rPr lang="en-US" dirty="0" smtClean="0"/>
              <a:t>-example)</a:t>
            </a:r>
          </a:p>
          <a:p>
            <a:pPr lvl="1"/>
            <a:r>
              <a:rPr lang="en-US" dirty="0" smtClean="0"/>
              <a:t>They will be translated </a:t>
            </a:r>
            <a:r>
              <a:rPr lang="en-US" dirty="0"/>
              <a:t>into </a:t>
            </a:r>
            <a:r>
              <a:rPr lang="en-US" dirty="0" err="1" smtClean="0"/>
              <a:t>RTokenTypes</a:t>
            </a:r>
            <a:r>
              <a:rPr lang="en-US" dirty="0" smtClean="0"/>
              <a:t> (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/>
              <a:t>Rtypes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They must be produced by the </a:t>
            </a:r>
            <a:r>
              <a:rPr lang="en-US" dirty="0" err="1" smtClean="0"/>
              <a:t>Lexer</a:t>
            </a:r>
            <a:r>
              <a:rPr lang="en-US" dirty="0" smtClean="0"/>
              <a:t>! (And just those, as other tokens will be ignored by the generated parser)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/>
              <a:t>imposes the convention that </a:t>
            </a:r>
            <a:r>
              <a:rPr lang="en-US" dirty="0" err="1"/>
              <a:t>lexer</a:t>
            </a:r>
            <a:r>
              <a:rPr lang="en-US" dirty="0"/>
              <a:t> rules start with an uppercase letter and parser rules with a lowercase letter</a:t>
            </a:r>
          </a:p>
        </p:txBody>
      </p:sp>
    </p:spTree>
    <p:extLst>
      <p:ext uri="{BB962C8B-B14F-4D97-AF65-F5344CB8AC3E}">
        <p14:creationId xmlns:p14="http://schemas.microsoft.com/office/powerpoint/2010/main" val="345773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Indirect left-recursion is when a rule R calls a rule R′ which then calls R (where R and R′ are distinct rules). Indirect left-recursion adds a number of </a:t>
            </a:r>
            <a:r>
              <a:rPr lang="en-US" dirty="0" smtClean="0"/>
              <a:t>challenges</a:t>
            </a:r>
          </a:p>
          <a:p>
            <a:r>
              <a:rPr lang="en-US" dirty="0"/>
              <a:t>Direct Left-Recursive Parsing Expression </a:t>
            </a:r>
            <a:r>
              <a:rPr lang="en-US" dirty="0" smtClean="0"/>
              <a:t>Grammars </a:t>
            </a:r>
            <a:r>
              <a:rPr lang="en-US" dirty="0" smtClean="0">
                <a:sym typeface="Wingdings"/>
              </a:rPr>
              <a:t> PEGs can be (indirect) left-recursive</a:t>
            </a:r>
          </a:p>
          <a:p>
            <a:pPr lvl="1"/>
            <a:r>
              <a:rPr lang="en-US" dirty="0" err="1" smtClean="0">
                <a:sym typeface="Wingdings"/>
              </a:rPr>
              <a:t>Warth</a:t>
            </a:r>
            <a:r>
              <a:rPr lang="en-US" dirty="0" smtClean="0">
                <a:sym typeface="Wingdings"/>
              </a:rPr>
              <a:t> idea </a:t>
            </a:r>
            <a:r>
              <a:rPr lang="en-US" dirty="0">
                <a:sym typeface="Wingdings"/>
              </a:rPr>
              <a:t>for packrat parsers: In essence, the parser turns from (recursive) top-down in normal operation to (iterative) bottom-up when left-recursion is detected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Language: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644"/>
            <a:ext cx="9144000" cy="3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Highlight usages of functions and variables in file</a:t>
            </a:r>
          </a:p>
          <a:p>
            <a:r>
              <a:rPr lang="en-US" dirty="0" smtClean="0"/>
              <a:t>Advanced </a:t>
            </a:r>
            <a:r>
              <a:rPr lang="en-US" dirty="0"/>
              <a:t>navigation (structure view, go to </a:t>
            </a:r>
            <a:r>
              <a:rPr lang="en-US" dirty="0" smtClean="0"/>
              <a:t>declaration) </a:t>
            </a:r>
          </a:p>
          <a:p>
            <a:r>
              <a:rPr lang="en-US" dirty="0" smtClean="0"/>
              <a:t>Code section folding</a:t>
            </a:r>
          </a:p>
          <a:p>
            <a:r>
              <a:rPr lang="en-US" dirty="0" smtClean="0"/>
              <a:t>Code evaluation connectors for Windows (</a:t>
            </a:r>
            <a:r>
              <a:rPr lang="en-US" dirty="0" err="1" smtClean="0"/>
              <a:t>Rgui</a:t>
            </a:r>
            <a:r>
              <a:rPr lang="en-US" dirty="0" smtClean="0"/>
              <a:t>) and </a:t>
            </a:r>
            <a:r>
              <a:rPr lang="en-US" dirty="0" err="1" smtClean="0"/>
              <a:t>MacOS</a:t>
            </a:r>
            <a:r>
              <a:rPr lang="en-US" dirty="0" smtClean="0"/>
              <a:t> </a:t>
            </a:r>
            <a:r>
              <a:rPr lang="en-US" dirty="0" smtClean="0"/>
              <a:t>(R, R64 </a:t>
            </a:r>
            <a:r>
              <a:rPr lang="en-US" smtClean="0"/>
              <a:t>and Terminal)</a:t>
            </a:r>
            <a:endParaRPr lang="en-US" dirty="0" smtClean="0"/>
          </a:p>
          <a:p>
            <a:r>
              <a:rPr lang="en-US" dirty="0" smtClean="0"/>
              <a:t>Customizable </a:t>
            </a:r>
            <a:r>
              <a:rPr lang="en-US" dirty="0" smtClean="0"/>
              <a:t>code evaluation </a:t>
            </a:r>
            <a:r>
              <a:rPr lang="en-US" dirty="0" smtClean="0"/>
              <a:t>snippets</a:t>
            </a:r>
          </a:p>
          <a:p>
            <a:r>
              <a:rPr lang="en-US" dirty="0" smtClean="0"/>
              <a:t>Auto-import of functions</a:t>
            </a:r>
          </a:p>
          <a:p>
            <a:r>
              <a:rPr lang="en-US" dirty="0" smtClean="0"/>
              <a:t>Simple function help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3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Intentions vs. </a:t>
            </a:r>
            <a:r>
              <a:rPr lang="en-US" dirty="0" smtClean="0"/>
              <a:t>Inspections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Inspections: Error warning + fix</a:t>
            </a:r>
          </a:p>
          <a:p>
            <a:pPr lvl="1"/>
            <a:r>
              <a:rPr lang="en-US" dirty="0" smtClean="0"/>
              <a:t>Error/warning indicators in code and at the right side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refactorings</a:t>
            </a:r>
            <a:r>
              <a:rPr lang="en-US" dirty="0" smtClean="0"/>
              <a:t> (like expression conversion)</a:t>
            </a:r>
          </a:p>
          <a:p>
            <a:pPr lvl="1"/>
            <a:r>
              <a:rPr lang="en-US" dirty="0" smtClean="0"/>
              <a:t>More hidden: just show up when using Alt-Enter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9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13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plugin for </a:t>
            </a:r>
            <a:r>
              <a:rPr lang="en-US" dirty="0" err="1" smtClean="0"/>
              <a:t>Intellij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Well done: http</a:t>
            </a:r>
            <a:r>
              <a:rPr lang="en-US" sz="2000" dirty="0"/>
              <a:t>://</a:t>
            </a:r>
            <a:r>
              <a:rPr lang="en-US" sz="2000" dirty="0" err="1"/>
              <a:t>www.ansorg-it.com</a:t>
            </a:r>
            <a:r>
              <a:rPr lang="en-US" sz="2000" dirty="0"/>
              <a:t>/en/</a:t>
            </a:r>
            <a:r>
              <a:rPr lang="en-US" sz="2000" dirty="0" err="1"/>
              <a:t>products_bashsupport.html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4" y="2244845"/>
            <a:ext cx="4019521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Options for code snippet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 Session has almost complete implementation for console, objects,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TextMate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bundle</a:t>
            </a:r>
            <a:endParaRPr lang="en-US" dirty="0" smtClean="0"/>
          </a:p>
          <a:p>
            <a:pPr lvl="1"/>
            <a:r>
              <a:rPr lang="en-US" dirty="0" smtClean="0"/>
              <a:t>Start R in special mode that reads all input from file and writes all output to another one which then somehow imported into </a:t>
            </a:r>
            <a:r>
              <a:rPr lang="en-US" dirty="0" err="1" smtClean="0"/>
              <a:t>textmate</a:t>
            </a:r>
            <a:endParaRPr lang="en-US" dirty="0" smtClean="0"/>
          </a:p>
          <a:p>
            <a:r>
              <a:rPr lang="en-US" dirty="0"/>
              <a:t>I </a:t>
            </a:r>
            <a:r>
              <a:rPr lang="en-US" dirty="0">
                <a:hlinkClick r:id="rId3"/>
              </a:rPr>
              <a:t>think </a:t>
            </a:r>
            <a:r>
              <a:rPr lang="en-US" dirty="0" err="1"/>
              <a:t>FindWindow</a:t>
            </a:r>
            <a:r>
              <a:rPr lang="en-US" dirty="0"/>
              <a:t> and </a:t>
            </a:r>
            <a:r>
              <a:rPr lang="en-US" dirty="0" err="1"/>
              <a:t>SendMessage</a:t>
            </a:r>
            <a:r>
              <a:rPr lang="en-US" dirty="0"/>
              <a:t> are the functions you want to use, in general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hlinkClick r:id="rId4"/>
              </a:rPr>
              <a:t>clipboard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Tinn</a:t>
            </a:r>
            <a:r>
              <a:rPr lang="en-US" dirty="0">
                <a:hlinkClick r:id="rId5"/>
              </a:rPr>
              <a:t>-R</a:t>
            </a:r>
            <a:r>
              <a:rPr lang="en-US" dirty="0"/>
              <a:t>: It also pops up additional menu and toolbar when it detects </a:t>
            </a:r>
            <a:r>
              <a:rPr lang="en-US" dirty="0" err="1"/>
              <a:t>Rgui</a:t>
            </a:r>
            <a:r>
              <a:rPr lang="en-US" dirty="0"/>
              <a:t> running on the same computer. These </a:t>
            </a:r>
            <a:r>
              <a:rPr lang="en-US" dirty="0" err="1"/>
              <a:t>addons</a:t>
            </a:r>
            <a:r>
              <a:rPr lang="en-US" dirty="0"/>
              <a:t> interact with the R console and allow to submit code in part or in whole and to control R directly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It seems to have some </a:t>
            </a:r>
            <a:r>
              <a:rPr lang="en-US" dirty="0" smtClean="0">
                <a:hlinkClick r:id="rId6"/>
              </a:rPr>
              <a:t>limitations</a:t>
            </a:r>
            <a:endParaRPr lang="en-US" dirty="0" smtClean="0"/>
          </a:p>
          <a:p>
            <a:r>
              <a:rPr lang="en-US" dirty="0" smtClean="0"/>
              <a:t>Maybe DOM is a </a:t>
            </a:r>
            <a:r>
              <a:rPr lang="en-US" dirty="0" smtClean="0">
                <a:hlinkClick r:id="rId7"/>
              </a:rPr>
              <a:t>solution</a:t>
            </a:r>
            <a:r>
              <a:rPr lang="en-US" dirty="0" smtClean="0"/>
              <a:t>: </a:t>
            </a:r>
            <a:r>
              <a:rPr lang="en-US" dirty="0" err="1" smtClean="0"/>
              <a:t>rdom</a:t>
            </a:r>
            <a:r>
              <a:rPr lang="en-US" dirty="0"/>
              <a:t>, </a:t>
            </a:r>
            <a:r>
              <a:rPr lang="en-US" dirty="0" err="1" smtClean="0"/>
              <a:t>RDCOMClient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hlinkClick r:id="rId8"/>
              </a:rPr>
              <a:t>white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 most promising, we could try to use the </a:t>
            </a:r>
            <a:r>
              <a:rPr lang="en-US" dirty="0" smtClean="0">
                <a:hlinkClick r:id="rId9"/>
              </a:rPr>
              <a:t>windows API</a:t>
            </a:r>
            <a:r>
              <a:rPr lang="en-US" dirty="0" smtClean="0"/>
              <a:t> via VBScript or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Console for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RSession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solution</a:t>
            </a:r>
            <a:endParaRPr lang="en-US" dirty="0" smtClean="0"/>
          </a:p>
          <a:p>
            <a:r>
              <a:rPr lang="en-US" dirty="0" smtClean="0"/>
              <a:t>Learn from </a:t>
            </a:r>
            <a:r>
              <a:rPr lang="en-US" dirty="0" err="1" smtClean="0"/>
              <a:t>TinnR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2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Tinn</a:t>
            </a:r>
            <a:r>
              <a:rPr lang="en-US" dirty="0" smtClean="0">
                <a:hlinkClick r:id="rId2"/>
              </a:rPr>
              <a:t>-R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for </a:t>
            </a:r>
            <a:r>
              <a:rPr lang="en-US" dirty="0" err="1" smtClean="0"/>
              <a:t>Rgui</a:t>
            </a:r>
            <a:r>
              <a:rPr lang="en-US" dirty="0" smtClean="0"/>
              <a:t> interaction to evaluate line or selection</a:t>
            </a:r>
          </a:p>
          <a:p>
            <a:pPr lvl="1"/>
            <a:r>
              <a:rPr lang="en-US" dirty="0"/>
              <a:t>including list variables or objects</a:t>
            </a:r>
            <a:r>
              <a:rPr lang="en-US" dirty="0" smtClean="0"/>
              <a:t>, clearing </a:t>
            </a:r>
            <a:r>
              <a:rPr lang="en-US" dirty="0"/>
              <a:t>console, even stopping the current process.</a:t>
            </a:r>
            <a:endParaRPr lang="en-US" dirty="0" smtClean="0"/>
          </a:p>
          <a:p>
            <a:r>
              <a:rPr lang="en-US" dirty="0" smtClean="0"/>
              <a:t>Code formatter</a:t>
            </a:r>
          </a:p>
          <a:p>
            <a:r>
              <a:rPr lang="en-US" dirty="0" smtClean="0"/>
              <a:t>Bracket matching &amp; checking</a:t>
            </a:r>
          </a:p>
          <a:p>
            <a:r>
              <a:rPr lang="en-US" dirty="0" smtClean="0"/>
              <a:t>Commenting uncommenting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3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482" r="-25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parser</a:t>
            </a:r>
          </a:p>
          <a:p>
            <a:r>
              <a:rPr lang="en-US" dirty="0" smtClean="0"/>
              <a:t>Basic Documentation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StatET</a:t>
            </a:r>
            <a:r>
              <a:rPr lang="en-US" dirty="0" smtClean="0"/>
              <a:t> way of doing it</a:t>
            </a:r>
          </a:p>
          <a:p>
            <a:r>
              <a:rPr lang="en-US" dirty="0" smtClean="0"/>
              <a:t>Smart code completion</a:t>
            </a:r>
          </a:p>
          <a:p>
            <a:pPr lvl="1"/>
            <a:r>
              <a:rPr lang="en-US" dirty="0" smtClean="0"/>
              <a:t>Package names in library statements</a:t>
            </a:r>
          </a:p>
          <a:p>
            <a:pPr lvl="1"/>
            <a:r>
              <a:rPr lang="en-US" dirty="0" smtClean="0"/>
              <a:t>Named function arguments</a:t>
            </a:r>
          </a:p>
          <a:p>
            <a:pPr lvl="1"/>
            <a:r>
              <a:rPr lang="en-US" dirty="0" smtClean="0"/>
              <a:t>Function names of </a:t>
            </a:r>
            <a:r>
              <a:rPr lang="en-US" smtClean="0"/>
              <a:t>imported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5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(coming soon)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Live </a:t>
            </a:r>
            <a:r>
              <a:rPr lang="en-US" dirty="0" err="1" smtClean="0"/>
              <a:t>TemplatesCode</a:t>
            </a:r>
            <a:r>
              <a:rPr lang="en-US" dirty="0" smtClean="0"/>
              <a:t> formatter</a:t>
            </a:r>
            <a:endParaRPr lang="en-US" dirty="0"/>
          </a:p>
          <a:p>
            <a:r>
              <a:rPr lang="en-US" dirty="0" smtClean="0"/>
              <a:t>Inspections </a:t>
            </a:r>
            <a:r>
              <a:rPr lang="en-US" dirty="0"/>
              <a:t>and </a:t>
            </a:r>
            <a:r>
              <a:rPr lang="en-US" dirty="0" err="1"/>
              <a:t>quickfixes</a:t>
            </a:r>
            <a:r>
              <a:rPr lang="en-US" dirty="0"/>
              <a:t> for common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Incorrect subset (or if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Basic </a:t>
            </a:r>
            <a:r>
              <a:rPr lang="en-US" dirty="0" err="1" smtClean="0">
                <a:solidFill>
                  <a:srgbClr val="FF0000"/>
                </a:solidFill>
              </a:rPr>
              <a:t>refactorings</a:t>
            </a:r>
            <a:r>
              <a:rPr lang="en-US" dirty="0" smtClean="0">
                <a:solidFill>
                  <a:srgbClr val="FF0000"/>
                </a:solidFill>
              </a:rPr>
              <a:t> to match </a:t>
            </a:r>
            <a:r>
              <a:rPr lang="en-US" dirty="0" err="1" smtClean="0">
                <a:solidFill>
                  <a:srgbClr val="FF0000"/>
                </a:solidFill>
              </a:rPr>
              <a:t>StatET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(rename </a:t>
            </a:r>
            <a:r>
              <a:rPr lang="en-US" dirty="0" smtClean="0">
                <a:solidFill>
                  <a:srgbClr val="FF0000"/>
                </a:solidFill>
              </a:rPr>
              <a:t>variable, introduce local variable, inline local variable,  extract function, Generate Element Comment)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Ctrl</a:t>
            </a:r>
            <a:r>
              <a:rPr lang="en-US" dirty="0" err="1"/>
              <a:t>+Q</a:t>
            </a:r>
            <a:r>
              <a:rPr lang="en-US" dirty="0"/>
              <a:t> (Quick documentation lookup) for internal commands, external commands and </a:t>
            </a:r>
            <a:r>
              <a:rPr lang="en-US" dirty="0" smtClean="0"/>
              <a:t>functions (learn from </a:t>
            </a:r>
            <a:r>
              <a:rPr lang="en-US" dirty="0" err="1" smtClean="0"/>
              <a:t>StatET</a:t>
            </a:r>
            <a:r>
              <a:rPr lang="en-US" dirty="0" smtClean="0"/>
              <a:t>!)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86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match </a:t>
            </a:r>
            <a:r>
              <a:rPr lang="en-US" dirty="0" err="1" smtClean="0"/>
              <a:t>StatET</a:t>
            </a:r>
            <a:r>
              <a:rPr lang="en-US" dirty="0" smtClean="0"/>
              <a:t> we would need 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path completion (learn from bash plugin)</a:t>
            </a:r>
          </a:p>
          <a:p>
            <a:pPr lvl="1"/>
            <a:r>
              <a:rPr lang="en-US" dirty="0" smtClean="0"/>
              <a:t>Already possible by injecting bash into literal</a:t>
            </a:r>
          </a:p>
          <a:p>
            <a:r>
              <a:rPr lang="en-US" dirty="0" smtClean="0"/>
              <a:t>Better highlighting of syntax errors</a:t>
            </a:r>
          </a:p>
          <a:p>
            <a:r>
              <a:rPr lang="en-US" dirty="0" smtClean="0"/>
              <a:t>Intention to add </a:t>
            </a:r>
            <a:r>
              <a:rPr lang="en-US" dirty="0" err="1" smtClean="0"/>
              <a:t>roxygen</a:t>
            </a:r>
            <a:r>
              <a:rPr lang="en-US" dirty="0" smtClean="0"/>
              <a:t> </a:t>
            </a:r>
            <a:r>
              <a:rPr lang="en-US" dirty="0" err="1" smtClean="0"/>
              <a:t>docu</a:t>
            </a:r>
            <a:r>
              <a:rPr lang="en-US" dirty="0" smtClean="0"/>
              <a:t> + code basic tag completion for </a:t>
            </a:r>
            <a:r>
              <a:rPr lang="en-US" dirty="0" err="1" smtClean="0"/>
              <a:t>roxygen</a:t>
            </a:r>
            <a:r>
              <a:rPr lang="en-US" dirty="0" smtClean="0"/>
              <a:t> comments</a:t>
            </a:r>
          </a:p>
          <a:p>
            <a:r>
              <a:rPr lang="en-US" dirty="0" smtClean="0"/>
              <a:t>Intention to change function to S4 function</a:t>
            </a:r>
          </a:p>
          <a:p>
            <a:r>
              <a:rPr lang="en-US" dirty="0" smtClean="0"/>
              <a:t>Connectors for </a:t>
            </a:r>
            <a:r>
              <a:rPr lang="en-US" dirty="0" err="1" smtClean="0"/>
              <a:t>xterm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and </a:t>
            </a:r>
            <a:r>
              <a:rPr lang="en-US" dirty="0" err="1" smtClean="0">
                <a:solidFill>
                  <a:srgbClr val="008000"/>
                </a:solidFill>
              </a:rPr>
              <a:t>Rgui</a:t>
            </a:r>
            <a:r>
              <a:rPr lang="en-US" dirty="0" smtClean="0">
                <a:solidFill>
                  <a:srgbClr val="008000"/>
                </a:solidFill>
              </a:rPr>
              <a:t> on windows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1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Check that function is available and provide import library statement if necessary</a:t>
            </a:r>
          </a:p>
          <a:p>
            <a:r>
              <a:rPr lang="en-US" dirty="0" smtClean="0"/>
              <a:t>More </a:t>
            </a:r>
            <a:r>
              <a:rPr lang="en-US" dirty="0"/>
              <a:t>context-aware </a:t>
            </a:r>
            <a:r>
              <a:rPr lang="en-US" dirty="0" smtClean="0"/>
              <a:t>auto-completion </a:t>
            </a:r>
            <a:r>
              <a:rPr lang="en-US" dirty="0"/>
              <a:t>for variables, functions and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Push to R also for windows</a:t>
            </a:r>
          </a:p>
          <a:p>
            <a:pPr lvl="1"/>
            <a:r>
              <a:rPr lang="en-US" dirty="0" smtClean="0"/>
              <a:t>Example? </a:t>
            </a:r>
            <a:r>
              <a:rPr lang="en-US" dirty="0" err="1" smtClean="0"/>
              <a:t>Arc:ReplToolWindow</a:t>
            </a:r>
            <a:endParaRPr lang="en-US" dirty="0" smtClean="0"/>
          </a:p>
          <a:p>
            <a:r>
              <a:rPr lang="en-US" dirty="0" err="1" smtClean="0"/>
              <a:t>ColorSettingsPage</a:t>
            </a:r>
            <a:r>
              <a:rPr lang="en-US" dirty="0" smtClean="0"/>
              <a:t> (see Bash implementation)</a:t>
            </a:r>
          </a:p>
          <a:p>
            <a:r>
              <a:rPr lang="en-US" dirty="0" smtClean="0"/>
              <a:t>Show </a:t>
            </a:r>
            <a:r>
              <a:rPr lang="en-US" dirty="0" smtClean="0">
                <a:hlinkClick r:id="rId2"/>
              </a:rPr>
              <a:t>parameter info</a:t>
            </a:r>
            <a:endParaRPr lang="en-US" dirty="0" smtClean="0"/>
          </a:p>
          <a:p>
            <a:r>
              <a:rPr lang="en-US" dirty="0" err="1"/>
              <a:t>BnfAnnotator</a:t>
            </a:r>
            <a:r>
              <a:rPr lang="en-US" dirty="0"/>
              <a:t>: psi-aware </a:t>
            </a:r>
            <a:r>
              <a:rPr lang="en-US" dirty="0" err="1"/>
              <a:t>highlightling</a:t>
            </a:r>
            <a:r>
              <a:rPr lang="en-US" dirty="0"/>
              <a:t> of syntax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(far 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Console for Idea </a:t>
            </a:r>
          </a:p>
          <a:p>
            <a:pPr lvl="1"/>
            <a:r>
              <a:rPr lang="en-US" dirty="0"/>
              <a:t>Learn from </a:t>
            </a:r>
            <a:r>
              <a:rPr lang="en-US" dirty="0" err="1" smtClean="0"/>
              <a:t>bash:AddReplAction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Rdaemon</a:t>
            </a:r>
            <a:r>
              <a:rPr lang="en-US" dirty="0" smtClean="0"/>
              <a:t> to access R session</a:t>
            </a:r>
          </a:p>
          <a:p>
            <a:r>
              <a:rPr lang="en-US" dirty="0" smtClean="0"/>
              <a:t>Implement </a:t>
            </a:r>
            <a:r>
              <a:rPr lang="en-US" dirty="0" smtClean="0">
                <a:hlinkClick r:id="rId2"/>
              </a:rPr>
              <a:t>Unwrap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Provide intentions for </a:t>
            </a:r>
            <a:r>
              <a:rPr lang="en-US" dirty="0" smtClean="0">
                <a:hlinkClick r:id="rId3"/>
              </a:rPr>
              <a:t>ggplot</a:t>
            </a:r>
            <a:endParaRPr lang="en-US" dirty="0" smtClean="0"/>
          </a:p>
          <a:p>
            <a:r>
              <a:rPr lang="en-US" dirty="0" smtClean="0"/>
              <a:t>Add path completion relative to </a:t>
            </a:r>
            <a:r>
              <a:rPr lang="en-US" dirty="0" err="1" smtClean="0"/>
              <a:t>getwd</a:t>
            </a:r>
            <a:r>
              <a:rPr lang="en-US" dirty="0" smtClean="0"/>
              <a:t>() (see </a:t>
            </a:r>
            <a:r>
              <a:rPr lang="en-US" dirty="0" smtClean="0">
                <a:hlinkClick r:id="rId4"/>
              </a:rPr>
              <a:t>bash plugin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701" y="4508035"/>
            <a:ext cx="3226219" cy="17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2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the </a:t>
            </a:r>
            <a:r>
              <a:rPr lang="en-US" dirty="0" err="1" smtClean="0"/>
              <a:t>lexer</a:t>
            </a:r>
            <a:r>
              <a:rPr lang="en-US" dirty="0" smtClean="0"/>
              <a:t> is a source code spelling checker, the parser is a grammar checker</a:t>
            </a:r>
          </a:p>
          <a:p>
            <a:r>
              <a:rPr lang="en-US" dirty="0" smtClean="0"/>
              <a:t>A utility such as </a:t>
            </a:r>
            <a:r>
              <a:rPr lang="en-US" dirty="0" err="1" smtClean="0"/>
              <a:t>JFlex</a:t>
            </a:r>
            <a:r>
              <a:rPr lang="en-US" dirty="0" smtClean="0"/>
              <a:t> builds a </a:t>
            </a:r>
            <a:r>
              <a:rPr lang="en-US" dirty="0" err="1" smtClean="0"/>
              <a:t>lexer</a:t>
            </a:r>
            <a:r>
              <a:rPr lang="en-US" smtClean="0"/>
              <a:t> from a specification file the programmer writes to define the 'words' (lexical tokens) in the desired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parser works by setting pairs of markers (</a:t>
            </a:r>
            <a:r>
              <a:rPr lang="en-US" dirty="0" err="1"/>
              <a:t>PsiBuilder.Marker</a:t>
            </a:r>
            <a:r>
              <a:rPr lang="en-US" dirty="0"/>
              <a:t> instances) within the stream of tokens received from the </a:t>
            </a:r>
            <a:r>
              <a:rPr lang="en-US" dirty="0" err="1"/>
              <a:t>lexer</a:t>
            </a:r>
            <a:r>
              <a:rPr lang="en-US" dirty="0"/>
              <a:t>. Each pair of markers defines the range of </a:t>
            </a:r>
            <a:r>
              <a:rPr lang="en-US" dirty="0" err="1"/>
              <a:t>lexer</a:t>
            </a:r>
            <a:r>
              <a:rPr lang="en-US" dirty="0"/>
              <a:t> tokens for a single node in the AST tree. If a pair of markers is nested in another pair (starts after its start and ends before its end), it becomes the child node of the outer pair</a:t>
            </a:r>
            <a:r>
              <a:rPr lang="en-US" dirty="0" smtClean="0"/>
              <a:t>.</a:t>
            </a:r>
          </a:p>
          <a:p>
            <a:r>
              <a:rPr lang="en-US" dirty="0"/>
              <a:t>The element type for the marker pair (and for the AST node created from it) is specified when the end marker is set (by a call to </a:t>
            </a:r>
            <a:r>
              <a:rPr lang="en-US" dirty="0" err="1"/>
              <a:t>PsiBuilder.Marker.done</a:t>
            </a:r>
            <a:r>
              <a:rPr lang="en-US" dirty="0"/>
              <a:t>()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BashElementTypes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BashTokenTypes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24409</TotalTime>
  <Words>1324</Words>
  <Application>Microsoft Macintosh PowerPoint</Application>
  <PresentationFormat>On-screen Show (4:3)</PresentationFormat>
  <Paragraphs>126</Paragraphs>
  <Slides>27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R4Intellij</vt:lpstr>
      <vt:lpstr>v0.6</vt:lpstr>
      <vt:lpstr>Next</vt:lpstr>
      <vt:lpstr>Roadmap (coming soon)</vt:lpstr>
      <vt:lpstr>To match StatET we would need in addition</vt:lpstr>
      <vt:lpstr>Roadmap (later)</vt:lpstr>
      <vt:lpstr>Roadmap (far future)</vt:lpstr>
      <vt:lpstr>Lexer</vt:lpstr>
      <vt:lpstr>Parser</vt:lpstr>
      <vt:lpstr>Parser Basics: LL-Parser</vt:lpstr>
      <vt:lpstr>Parser package for R</vt:lpstr>
      <vt:lpstr>Psi parser</vt:lpstr>
      <vt:lpstr>PsiParser</vt:lpstr>
      <vt:lpstr>PowerPoint Presentation</vt:lpstr>
      <vt:lpstr>Recursive descent parser</vt:lpstr>
      <vt:lpstr>GrammarKit Notes</vt:lpstr>
      <vt:lpstr>ANTLR notes</vt:lpstr>
      <vt:lpstr>PEG </vt:lpstr>
      <vt:lpstr>Custom Language: R</vt:lpstr>
      <vt:lpstr>Intentions vs. Inspections</vt:lpstr>
      <vt:lpstr>Language Injection</vt:lpstr>
      <vt:lpstr>Bash plugin for Intellij</vt:lpstr>
      <vt:lpstr>Options for code snippet evaluation</vt:lpstr>
      <vt:lpstr>R Console for Idea</vt:lpstr>
      <vt:lpstr>Tinn-R</vt:lpstr>
      <vt:lpstr>RStudio</vt:lpstr>
      <vt:lpstr>PowerPoint Presentation</vt:lpstr>
    </vt:vector>
  </TitlesOfParts>
  <Company>MPI-CBG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intellij4R</dc:title>
  <dc:creator>Holger Brandl</dc:creator>
  <cp:lastModifiedBy>Holger Brandl</cp:lastModifiedBy>
  <cp:revision>98</cp:revision>
  <dcterms:created xsi:type="dcterms:W3CDTF">2010-11-08T20:39:17Z</dcterms:created>
  <dcterms:modified xsi:type="dcterms:W3CDTF">2012-02-11T13:35:16Z</dcterms:modified>
</cp:coreProperties>
</file>