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2687c13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2687c13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yearly inflation in the US to calculate what the properties’ appraisal value that were determined since around 1960s would be in 2020. You can see the change from the appraisal value to the 2020’s value highlighted in the dataframe on the right.</a:t>
            </a:r>
            <a:endParaRPr/>
          </a:p>
          <a:p>
            <a:pPr indent="0" lvl="0" marL="0" rtl="0" algn="l">
              <a:spcBef>
                <a:spcPts val="0"/>
              </a:spcBef>
              <a:spcAft>
                <a:spcPts val="0"/>
              </a:spcAft>
              <a:buNone/>
            </a:pPr>
            <a:r>
              <a:rPr lang="en"/>
              <a:t>This is the level 1 of the calculator, as we progress in our project, we will develop other calculators that find more precise results based on other available data we can find. For example, we can gather data on other appraisal points in the properties’ histories, such as when the government sold them to evaluate the extent of the change that had already happened in this shorter period of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2687c13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2687c13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29d9b15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29d9b15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262e3a9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262e3a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29d9b15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29d9b15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29d9b1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29d9b1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5728e2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5728e2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6e40d1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6e40d1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6e40d1b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6e40d1b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687c13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2687c13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510450" y="2137825"/>
            <a:ext cx="8123100" cy="15885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sz="4800">
                <a:solidFill>
                  <a:srgbClr val="FFFFFF"/>
                </a:solidFill>
                <a:latin typeface="Proxima Nova"/>
                <a:ea typeface="Proxima Nova"/>
                <a:cs typeface="Proxima Nova"/>
                <a:sym typeface="Proxima Nova"/>
              </a:rPr>
              <a:t>Measuring the Loss of Wealth </a:t>
            </a:r>
            <a:endParaRPr sz="48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4800">
                <a:solidFill>
                  <a:srgbClr val="FFFFFF"/>
                </a:solidFill>
                <a:latin typeface="Proxima Nova"/>
                <a:ea typeface="Proxima Nova"/>
                <a:cs typeface="Proxima Nova"/>
                <a:sym typeface="Proxima Nova"/>
              </a:rPr>
              <a:t>in Asheville</a:t>
            </a:r>
            <a:endParaRPr sz="4800">
              <a:solidFill>
                <a:srgbClr val="FFFFFF"/>
              </a:solidFill>
              <a:latin typeface="Proxima Nova"/>
              <a:ea typeface="Proxima Nova"/>
              <a:cs typeface="Proxima Nova"/>
              <a:sym typeface="Proxima Nova"/>
            </a:endParaRPr>
          </a:p>
        </p:txBody>
      </p:sp>
      <p:sp>
        <p:nvSpPr>
          <p:cNvPr id="60" name="Google Shape;60;p13"/>
          <p:cNvSpPr txBox="1"/>
          <p:nvPr/>
        </p:nvSpPr>
        <p:spPr>
          <a:xfrm>
            <a:off x="510450" y="4513488"/>
            <a:ext cx="8123100" cy="630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Group 4:</a:t>
            </a:r>
            <a:endParaRPr sz="24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Xander Smead, Yicheng Wang, Daniel Rong, Zhaojie Yin, Anna Kafrune</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4146210" y="0"/>
            <a:ext cx="4997790" cy="4991099"/>
          </a:xfrm>
          <a:prstGeom prst="rect">
            <a:avLst/>
          </a:prstGeom>
          <a:noFill/>
          <a:ln>
            <a:noFill/>
          </a:ln>
        </p:spPr>
      </p:pic>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Calculator</a:t>
            </a:r>
            <a:endParaRPr/>
          </a:p>
        </p:txBody>
      </p:sp>
      <p:sp>
        <p:nvSpPr>
          <p:cNvPr id="127" name="Google Shape;127;p22"/>
          <p:cNvSpPr txBox="1"/>
          <p:nvPr>
            <p:ph idx="1" type="body"/>
          </p:nvPr>
        </p:nvSpPr>
        <p:spPr>
          <a:xfrm>
            <a:off x="311700" y="847675"/>
            <a:ext cx="4047000" cy="120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Uses the yearly inflation in the US to calculate what the </a:t>
            </a:r>
            <a:r>
              <a:rPr lang="en"/>
              <a:t>properties</a:t>
            </a:r>
            <a:r>
              <a:rPr lang="en"/>
              <a:t>’ </a:t>
            </a:r>
            <a:r>
              <a:rPr lang="en"/>
              <a:t>appraisal</a:t>
            </a:r>
            <a:r>
              <a:rPr lang="en"/>
              <a:t> </a:t>
            </a:r>
            <a:r>
              <a:rPr lang="en"/>
              <a:t>value would be in 2020.</a:t>
            </a:r>
            <a:endParaRPr/>
          </a:p>
        </p:txBody>
      </p:sp>
      <p:sp>
        <p:nvSpPr>
          <p:cNvPr id="128" name="Google Shape;128;p22"/>
          <p:cNvSpPr/>
          <p:nvPr/>
        </p:nvSpPr>
        <p:spPr>
          <a:xfrm>
            <a:off x="6767050" y="76200"/>
            <a:ext cx="409200" cy="4914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8423000" y="76200"/>
            <a:ext cx="650700" cy="4914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2"/>
          <p:cNvPicPr preferRelativeResize="0"/>
          <p:nvPr/>
        </p:nvPicPr>
        <p:blipFill>
          <a:blip r:embed="rId4">
            <a:alphaModFix/>
          </a:blip>
          <a:stretch>
            <a:fillRect/>
          </a:stretch>
        </p:blipFill>
        <p:spPr>
          <a:xfrm>
            <a:off x="550925" y="1934075"/>
            <a:ext cx="3239075" cy="305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Comparing the </a:t>
            </a:r>
            <a:r>
              <a:rPr lang="en"/>
              <a:t>differences between old and new parcel data</a:t>
            </a:r>
            <a:endParaRPr/>
          </a:p>
          <a:p>
            <a:pPr indent="-342900" lvl="0" marL="457200" rtl="0" algn="l">
              <a:spcBef>
                <a:spcPts val="0"/>
              </a:spcBef>
              <a:spcAft>
                <a:spcPts val="0"/>
              </a:spcAft>
              <a:buSzPts val="1800"/>
              <a:buChar char="●"/>
            </a:pPr>
            <a:r>
              <a:rPr lang="en"/>
              <a:t>Assembling all our findings into a Google Colab notebook</a:t>
            </a:r>
            <a:endParaRPr/>
          </a:p>
          <a:p>
            <a:pPr indent="-317500" lvl="1" marL="914400" rtl="0" algn="l">
              <a:spcBef>
                <a:spcPts val="0"/>
              </a:spcBef>
              <a:spcAft>
                <a:spcPts val="0"/>
              </a:spcAft>
              <a:buSzPts val="1400"/>
              <a:buChar char="○"/>
            </a:pPr>
            <a:r>
              <a:rPr lang="en"/>
              <a:t>Comparing how much Asheville payed</a:t>
            </a:r>
            <a:endParaRPr/>
          </a:p>
          <a:p>
            <a:pPr indent="-342900" lvl="0" marL="457200" rtl="0" algn="l">
              <a:spcBef>
                <a:spcPts val="0"/>
              </a:spcBef>
              <a:spcAft>
                <a:spcPts val="0"/>
              </a:spcAft>
              <a:buSzPts val="1800"/>
              <a:buChar char="●"/>
            </a:pPr>
            <a:r>
              <a:rPr lang="en"/>
              <a:t>Look into other factors to better approximate property appreciation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r>
              <a:rPr lang="en"/>
              <a:t> update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QGIS</a:t>
            </a:r>
            <a:endParaRPr/>
          </a:p>
          <a:p>
            <a:pPr indent="-342900" lvl="0" marL="457200" rtl="0" algn="l">
              <a:spcBef>
                <a:spcPts val="0"/>
              </a:spcBef>
              <a:spcAft>
                <a:spcPts val="0"/>
              </a:spcAft>
              <a:buSzPts val="1800"/>
              <a:buChar char="●"/>
            </a:pPr>
            <a:r>
              <a:rPr lang="en"/>
              <a:t>Data Collection</a:t>
            </a:r>
            <a:endParaRPr/>
          </a:p>
          <a:p>
            <a:pPr indent="-342900" lvl="0" marL="457200" rtl="0" algn="l">
              <a:spcBef>
                <a:spcPts val="0"/>
              </a:spcBef>
              <a:spcAft>
                <a:spcPts val="0"/>
              </a:spcAft>
              <a:buSzPts val="1800"/>
              <a:buChar char="●"/>
            </a:pPr>
            <a:r>
              <a:rPr lang="en"/>
              <a:t>Calculator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QGIS</a:t>
            </a:r>
            <a:endParaRPr/>
          </a:p>
        </p:txBody>
      </p:sp>
      <p:sp>
        <p:nvSpPr>
          <p:cNvPr id="72" name="Google Shape;72;p15"/>
          <p:cNvSpPr txBox="1"/>
          <p:nvPr>
            <p:ph idx="1" type="body"/>
          </p:nvPr>
        </p:nvSpPr>
        <p:spPr>
          <a:xfrm>
            <a:off x="5143500" y="1566325"/>
            <a:ext cx="3688800" cy="32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This is the entire map containing the data we have for the whole city of Asheville. The yellow </a:t>
            </a:r>
            <a:r>
              <a:rPr lang="en" sz="1400">
                <a:solidFill>
                  <a:srgbClr val="000000"/>
                </a:solidFill>
                <a:latin typeface="Arial"/>
                <a:ea typeface="Arial"/>
                <a:cs typeface="Arial"/>
                <a:sym typeface="Arial"/>
              </a:rPr>
              <a:t>circle</a:t>
            </a:r>
            <a:r>
              <a:rPr lang="en" sz="1400">
                <a:solidFill>
                  <a:srgbClr val="000000"/>
                </a:solidFill>
                <a:latin typeface="Arial"/>
                <a:ea typeface="Arial"/>
                <a:cs typeface="Arial"/>
                <a:sym typeface="Arial"/>
              </a:rPr>
              <a:t> shows the part that we have been working with thus far.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Arial"/>
                <a:ea typeface="Arial"/>
                <a:cs typeface="Arial"/>
                <a:sym typeface="Arial"/>
              </a:rPr>
              <a:t>Our methods could, potentially, be reproduced for the rest of the city to calculate the stolen wealth from every single property that was repossessed. </a:t>
            </a:r>
            <a:endParaRPr sz="1400">
              <a:solidFill>
                <a:srgbClr val="000000"/>
              </a:solidFill>
              <a:latin typeface="Arial"/>
              <a:ea typeface="Arial"/>
              <a:cs typeface="Arial"/>
              <a:sym typeface="Arial"/>
            </a:endParaRPr>
          </a:p>
        </p:txBody>
      </p:sp>
      <p:pic>
        <p:nvPicPr>
          <p:cNvPr id="73" name="Google Shape;73;p15"/>
          <p:cNvPicPr preferRelativeResize="0"/>
          <p:nvPr/>
        </p:nvPicPr>
        <p:blipFill>
          <a:blip r:embed="rId3">
            <a:alphaModFix/>
          </a:blip>
          <a:stretch>
            <a:fillRect/>
          </a:stretch>
        </p:blipFill>
        <p:spPr>
          <a:xfrm>
            <a:off x="311697" y="1067801"/>
            <a:ext cx="4621154" cy="3757251"/>
          </a:xfrm>
          <a:prstGeom prst="rect">
            <a:avLst/>
          </a:prstGeom>
          <a:noFill/>
          <a:ln>
            <a:noFill/>
          </a:ln>
        </p:spPr>
      </p:pic>
      <p:sp>
        <p:nvSpPr>
          <p:cNvPr id="74" name="Google Shape;74;p15"/>
          <p:cNvSpPr/>
          <p:nvPr/>
        </p:nvSpPr>
        <p:spPr>
          <a:xfrm>
            <a:off x="2709325" y="1185325"/>
            <a:ext cx="571500" cy="5727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QGIS</a:t>
            </a:r>
            <a:endParaRPr/>
          </a:p>
        </p:txBody>
      </p:sp>
      <p:pic>
        <p:nvPicPr>
          <p:cNvPr id="80" name="Google Shape;80;p16"/>
          <p:cNvPicPr preferRelativeResize="0"/>
          <p:nvPr/>
        </p:nvPicPr>
        <p:blipFill>
          <a:blip r:embed="rId3">
            <a:alphaModFix/>
          </a:blip>
          <a:stretch>
            <a:fillRect/>
          </a:stretch>
        </p:blipFill>
        <p:spPr>
          <a:xfrm>
            <a:off x="192373" y="1442198"/>
            <a:ext cx="5352725" cy="3340550"/>
          </a:xfrm>
          <a:prstGeom prst="rect">
            <a:avLst/>
          </a:prstGeom>
          <a:noFill/>
          <a:ln>
            <a:noFill/>
          </a:ln>
        </p:spPr>
      </p:pic>
      <p:sp>
        <p:nvSpPr>
          <p:cNvPr id="81" name="Google Shape;81;p16"/>
          <p:cNvSpPr txBox="1"/>
          <p:nvPr/>
        </p:nvSpPr>
        <p:spPr>
          <a:xfrm>
            <a:off x="5418100" y="357200"/>
            <a:ext cx="3233400" cy="212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First we focused on finding out how the parcels in the Asheville today match those from the 1960s and calculated the value of each parcel back to 1960.</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For the overlapping parts, we calculate the approximate value based on the ratio of the area</a:t>
            </a:r>
            <a:endParaRPr/>
          </a:p>
        </p:txBody>
      </p:sp>
      <p:pic>
        <p:nvPicPr>
          <p:cNvPr id="82" name="Google Shape;82;p16"/>
          <p:cNvPicPr preferRelativeResize="0"/>
          <p:nvPr/>
        </p:nvPicPr>
        <p:blipFill>
          <a:blip r:embed="rId4">
            <a:alphaModFix/>
          </a:blip>
          <a:stretch>
            <a:fillRect/>
          </a:stretch>
        </p:blipFill>
        <p:spPr>
          <a:xfrm>
            <a:off x="5875200" y="2481200"/>
            <a:ext cx="3116400" cy="2301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QGIS</a:t>
            </a:r>
            <a:endParaRPr/>
          </a:p>
        </p:txBody>
      </p:sp>
      <p:pic>
        <p:nvPicPr>
          <p:cNvPr id="88" name="Google Shape;88;p17"/>
          <p:cNvPicPr preferRelativeResize="0"/>
          <p:nvPr/>
        </p:nvPicPr>
        <p:blipFill>
          <a:blip r:embed="rId3">
            <a:alphaModFix/>
          </a:blip>
          <a:stretch>
            <a:fillRect/>
          </a:stretch>
        </p:blipFill>
        <p:spPr>
          <a:xfrm>
            <a:off x="128663" y="1300150"/>
            <a:ext cx="4048125" cy="2543175"/>
          </a:xfrm>
          <a:prstGeom prst="rect">
            <a:avLst/>
          </a:prstGeom>
          <a:noFill/>
          <a:ln>
            <a:noFill/>
          </a:ln>
        </p:spPr>
      </p:pic>
      <p:sp>
        <p:nvSpPr>
          <p:cNvPr id="89" name="Google Shape;89;p17"/>
          <p:cNvSpPr txBox="1"/>
          <p:nvPr/>
        </p:nvSpPr>
        <p:spPr>
          <a:xfrm>
            <a:off x="4896600" y="1418050"/>
            <a:ext cx="37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0" name="Google Shape;90;p17"/>
          <p:cNvSpPr txBox="1"/>
          <p:nvPr/>
        </p:nvSpPr>
        <p:spPr>
          <a:xfrm>
            <a:off x="4309800" y="1352175"/>
            <a:ext cx="4191600" cy="233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This </a:t>
            </a:r>
            <a:r>
              <a:rPr lang="en"/>
              <a:t>graph</a:t>
            </a:r>
            <a:r>
              <a:rPr lang="en"/>
              <a:t> shows the change in the value of these </a:t>
            </a:r>
            <a:r>
              <a:rPr lang="en"/>
              <a:t>properties</a:t>
            </a:r>
            <a:r>
              <a:rPr lang="en"/>
              <a:t> between the 1960s and nowadays.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It does not accurately show the divide in property value gaps between time periods due to differences in parcel divisions (for example, The huge value gap of object 54673)</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QGIS</a:t>
            </a:r>
            <a:endParaRPr/>
          </a:p>
        </p:txBody>
      </p:sp>
      <p:pic>
        <p:nvPicPr>
          <p:cNvPr id="96" name="Google Shape;96;p18"/>
          <p:cNvPicPr preferRelativeResize="0"/>
          <p:nvPr/>
        </p:nvPicPr>
        <p:blipFill>
          <a:blip r:embed="rId3">
            <a:alphaModFix/>
          </a:blip>
          <a:stretch>
            <a:fillRect/>
          </a:stretch>
        </p:blipFill>
        <p:spPr>
          <a:xfrm>
            <a:off x="78113" y="931350"/>
            <a:ext cx="4257675" cy="2714625"/>
          </a:xfrm>
          <a:prstGeom prst="rect">
            <a:avLst/>
          </a:prstGeom>
          <a:noFill/>
          <a:ln>
            <a:noFill/>
          </a:ln>
        </p:spPr>
      </p:pic>
      <p:sp>
        <p:nvSpPr>
          <p:cNvPr id="97" name="Google Shape;97;p18"/>
          <p:cNvSpPr txBox="1"/>
          <p:nvPr/>
        </p:nvSpPr>
        <p:spPr>
          <a:xfrm>
            <a:off x="4827575" y="1188200"/>
            <a:ext cx="322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illustrates the change in value across block 4. We can see that the value appreciation is close to 4 times as much</a:t>
            </a:r>
            <a:endParaRPr>
              <a:latin typeface="Proxima Nova"/>
              <a:ea typeface="Proxima Nova"/>
              <a:cs typeface="Proxima Nova"/>
              <a:sym typeface="Proxima Nova"/>
            </a:endParaRPr>
          </a:p>
        </p:txBody>
      </p:sp>
      <p:sp>
        <p:nvSpPr>
          <p:cNvPr id="98" name="Google Shape;98;p18"/>
          <p:cNvSpPr txBox="1"/>
          <p:nvPr/>
        </p:nvSpPr>
        <p:spPr>
          <a:xfrm>
            <a:off x="5000225" y="3112475"/>
            <a:ext cx="32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9" name="Google Shape;99;p18"/>
          <p:cNvSpPr txBox="1"/>
          <p:nvPr/>
        </p:nvSpPr>
        <p:spPr>
          <a:xfrm>
            <a:off x="4827575" y="2697050"/>
            <a:ext cx="32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Next Step in QGIS</a:t>
            </a:r>
            <a:endParaRPr b="1">
              <a:latin typeface="Proxima Nova"/>
              <a:ea typeface="Proxima Nova"/>
              <a:cs typeface="Proxima Nova"/>
              <a:sym typeface="Proxima Nova"/>
            </a:endParaRPr>
          </a:p>
        </p:txBody>
      </p:sp>
      <p:sp>
        <p:nvSpPr>
          <p:cNvPr id="100" name="Google Shape;100;p18"/>
          <p:cNvSpPr txBox="1"/>
          <p:nvPr/>
        </p:nvSpPr>
        <p:spPr>
          <a:xfrm>
            <a:off x="4827575" y="3097250"/>
            <a:ext cx="32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Explore  and refine more blocks of data to generate an ideal visualization</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Block number</a:t>
            </a:r>
            <a:endParaRPr/>
          </a:p>
          <a:p>
            <a:pPr indent="-342900" lvl="0" marL="457200" rtl="0" algn="l">
              <a:spcBef>
                <a:spcPts val="0"/>
              </a:spcBef>
              <a:spcAft>
                <a:spcPts val="0"/>
              </a:spcAft>
              <a:buSzPts val="1800"/>
              <a:buChar char="-"/>
            </a:pPr>
            <a:r>
              <a:rPr lang="en"/>
              <a:t>Parcel number</a:t>
            </a:r>
            <a:endParaRPr/>
          </a:p>
          <a:p>
            <a:pPr indent="-342900" lvl="0" marL="457200" rtl="0" algn="l">
              <a:spcBef>
                <a:spcPts val="0"/>
              </a:spcBef>
              <a:spcAft>
                <a:spcPts val="0"/>
              </a:spcAft>
              <a:buSzPts val="1800"/>
              <a:buChar char="-"/>
            </a:pPr>
            <a:r>
              <a:rPr lang="en"/>
              <a:t>Money</a:t>
            </a:r>
            <a:endParaRPr/>
          </a:p>
          <a:p>
            <a:pPr indent="-342900" lvl="0" marL="457200" rtl="0" algn="l">
              <a:spcBef>
                <a:spcPts val="0"/>
              </a:spcBef>
              <a:spcAft>
                <a:spcPts val="0"/>
              </a:spcAft>
              <a:buSzPts val="1800"/>
              <a:buChar char="-"/>
            </a:pPr>
            <a:r>
              <a:rPr lang="en"/>
              <a:t>Appraisal</a:t>
            </a:r>
            <a:r>
              <a:rPr lang="en"/>
              <a:t> year</a:t>
            </a:r>
            <a:endParaRPr/>
          </a:p>
          <a:p>
            <a:pPr indent="-342900" lvl="0" marL="457200" rtl="0" algn="l">
              <a:spcBef>
                <a:spcPts val="0"/>
              </a:spcBef>
              <a:spcAft>
                <a:spcPts val="0"/>
              </a:spcAft>
              <a:buSzPts val="1800"/>
              <a:buChar char="-"/>
            </a:pPr>
            <a:r>
              <a:rPr lang="en"/>
              <a:t>Event id, parcel id, type id, person id</a:t>
            </a:r>
            <a:endParaRPr/>
          </a:p>
          <a:p>
            <a:pPr indent="-342900" lvl="0" marL="457200" rtl="0" algn="l">
              <a:spcBef>
                <a:spcPts val="0"/>
              </a:spcBef>
              <a:spcAft>
                <a:spcPts val="0"/>
              </a:spcAft>
              <a:buSzPts val="1800"/>
              <a:buChar char="-"/>
            </a:pPr>
            <a:r>
              <a:rPr lang="en"/>
              <a:t>Response</a:t>
            </a:r>
            <a:endParaRPr/>
          </a:p>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Land use</a:t>
            </a:r>
            <a:endParaRPr/>
          </a:p>
          <a:p>
            <a:pPr indent="-342900" lvl="0" marL="457200" rtl="0" algn="l">
              <a:spcBef>
                <a:spcPts val="0"/>
              </a:spcBef>
              <a:spcAft>
                <a:spcPts val="0"/>
              </a:spcAft>
              <a:buSzPts val="1800"/>
              <a:buChar char="-"/>
            </a:pPr>
            <a:r>
              <a:rPr lang="en"/>
              <a:t>Street name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52400" y="152400"/>
            <a:ext cx="2254231" cy="4838700"/>
          </a:xfrm>
          <a:prstGeom prst="rect">
            <a:avLst/>
          </a:prstGeom>
          <a:noFill/>
          <a:ln>
            <a:noFill/>
          </a:ln>
        </p:spPr>
      </p:pic>
      <p:pic>
        <p:nvPicPr>
          <p:cNvPr id="112" name="Google Shape;112;p20"/>
          <p:cNvPicPr preferRelativeResize="0"/>
          <p:nvPr/>
        </p:nvPicPr>
        <p:blipFill>
          <a:blip r:embed="rId4">
            <a:alphaModFix/>
          </a:blip>
          <a:stretch>
            <a:fillRect/>
          </a:stretch>
        </p:blipFill>
        <p:spPr>
          <a:xfrm>
            <a:off x="2573306" y="1730850"/>
            <a:ext cx="6432568" cy="3260257"/>
          </a:xfrm>
          <a:prstGeom prst="rect">
            <a:avLst/>
          </a:prstGeom>
          <a:noFill/>
          <a:ln>
            <a:noFill/>
          </a:ln>
        </p:spPr>
      </p:pic>
      <p:sp>
        <p:nvSpPr>
          <p:cNvPr id="113" name="Google Shape;113;p20"/>
          <p:cNvSpPr txBox="1"/>
          <p:nvPr/>
        </p:nvSpPr>
        <p:spPr>
          <a:xfrm>
            <a:off x="3261975" y="682850"/>
            <a:ext cx="44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Examples of how we collect our data</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Calculator</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Block 4 data</a:t>
            </a:r>
            <a:endParaRPr/>
          </a:p>
        </p:txBody>
      </p:sp>
      <p:pic>
        <p:nvPicPr>
          <p:cNvPr id="120" name="Google Shape;120;p21"/>
          <p:cNvPicPr preferRelativeResize="0"/>
          <p:nvPr/>
        </p:nvPicPr>
        <p:blipFill>
          <a:blip r:embed="rId3">
            <a:alphaModFix/>
          </a:blip>
          <a:stretch>
            <a:fillRect/>
          </a:stretch>
        </p:blipFill>
        <p:spPr>
          <a:xfrm>
            <a:off x="4064023" y="449398"/>
            <a:ext cx="4543750" cy="4244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