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4" r:id="rId2"/>
    <p:sldId id="257" r:id="rId3"/>
    <p:sldId id="327" r:id="rId4"/>
    <p:sldId id="259" r:id="rId5"/>
    <p:sldId id="260" r:id="rId6"/>
    <p:sldId id="261" r:id="rId7"/>
    <p:sldId id="331" r:id="rId8"/>
    <p:sldId id="262" r:id="rId9"/>
    <p:sldId id="332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78" r:id="rId18"/>
    <p:sldId id="284" r:id="rId19"/>
    <p:sldId id="288" r:id="rId20"/>
    <p:sldId id="290" r:id="rId21"/>
    <p:sldId id="291" r:id="rId22"/>
    <p:sldId id="293" r:id="rId23"/>
    <p:sldId id="329" r:id="rId24"/>
    <p:sldId id="295" r:id="rId25"/>
    <p:sldId id="296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A7CE7-CF4D-4149-A25A-7C3CB75E74F1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2BDD-7770-4AC6-AE7A-F25BA1DD7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85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19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A0A0E4-7F80-4A15-A2A4-B66B7D0B1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25E0B2-017E-4995-9E2C-E2394754C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9D4C22-3750-44DA-9C93-DDA98983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5AB3-5EE0-4DCE-9D5E-42F2232A860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162D8A-55EC-457C-96C2-8D47034E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B3F310-5926-4119-8675-C9C35BFF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BA0C-3CB6-4E01-9A0B-CFCC63373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44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D9CD8F-AA1A-4C29-88B7-990F5462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3F0E930-62E6-4DB1-9CCD-3CFCBBBD8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ACAB65-40EC-42A0-A7A7-8431E572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5AB3-5EE0-4DCE-9D5E-42F2232A860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6854AE-BAC8-4999-8B74-ABE6BBDC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B9B9EF-8D5C-4ADA-B79B-E5B442D0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BA0C-3CB6-4E01-9A0B-CFCC63373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26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DBDDF0C-F710-4E83-A034-971888911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A3AEC3-94FE-4420-9671-9E9136FD4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B5320A-C32E-4562-A2A8-63EA89AC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5AB3-5EE0-4DCE-9D5E-42F2232A860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D308B7-7F03-4398-A16D-5AA950EC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D50112-F143-4257-BB0C-0B5941BC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BA0C-3CB6-4E01-9A0B-CFCC63373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010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09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4A7DA3-9645-453F-A720-223D30E5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F3929F-48A5-4C50-8B99-6A134A5AC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F9947A-4C05-4053-8B7E-0EC696EF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5AB3-5EE0-4DCE-9D5E-42F2232A860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3E8DF1-86F0-4DDD-A173-41AFE2F0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A5A747-1CAE-4DA7-AF0A-C6D33750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BA0C-3CB6-4E01-9A0B-CFCC63373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66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E4127-98E4-4CA6-BF76-9961516A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7F4472-E8F4-49D6-953E-7B159B6EA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EB2F87-2018-4E92-BCB8-36C29715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5AB3-5EE0-4DCE-9D5E-42F2232A860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3DA0ED-88CC-4076-8973-718BBC66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D4E8D4-CA73-4ED6-87AD-1C1248E9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BA0C-3CB6-4E01-9A0B-CFCC63373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1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47D8B-A767-4397-84A0-79470B7E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D30083-4D33-4F9A-8DF0-9756FFA42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9B3DAD-EF25-4E29-8C0E-DE2B49904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C643BF-97B4-4984-B6D2-77CDC46D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5AB3-5EE0-4DCE-9D5E-42F2232A860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96EE1A-8F4B-4569-B69E-5A94329F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2333AE-2FC0-4ED5-AA11-F332291A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BA0C-3CB6-4E01-9A0B-CFCC63373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60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F147FB-2F90-404F-97BA-F7CAC94B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535A70-BDB5-48E7-BB37-45604CF61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3D155C-0A5C-4DF9-973D-7B861BAD0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4BD908-6B8F-4840-B5AF-D1BBB2C11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66C5A51-942F-42D7-BB3E-A35047F8E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3AA694-65F6-4DC9-B1BB-F305E648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5AB3-5EE0-4DCE-9D5E-42F2232A860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241FCB1-5C8E-40DD-90F2-0900D2C1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2CDF4C-F69B-4C5C-BAE3-EE1CBA15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BA0C-3CB6-4E01-9A0B-CFCC63373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05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7CEB4-F76B-4B1D-BD35-C2593EEF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DF6FE6D-569D-410B-84A5-959E8219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5AB3-5EE0-4DCE-9D5E-42F2232A860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71EF2DE-F75B-4549-B289-1B81373E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FA37C5-4C30-4C4E-BF35-AD99F504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BA0C-3CB6-4E01-9A0B-CFCC63373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13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83F2AA-6E54-4B07-897E-1871D0AD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5AB3-5EE0-4DCE-9D5E-42F2232A860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4DCB2B-F79C-43E2-B17A-375D4109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DE8CD7-C4DE-44CD-84AA-34A6620A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BA0C-3CB6-4E01-9A0B-CFCC63373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53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A6A743-B259-4D9C-ACB6-E0BE53B1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421B5-0C1A-44EE-9E19-4F453FB1A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C730AC-FC3C-4970-B507-A44AD80E5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7B9A63-C373-47ED-B25A-6E78D443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5AB3-5EE0-4DCE-9D5E-42F2232A860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A10914-8A02-4EED-9750-E68F9D56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8CC2CF-96AB-4E4F-9B80-54B9D7D6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BA0C-3CB6-4E01-9A0B-CFCC63373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47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E75C25-3864-4031-BA86-24029E78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84E7D4C-EAD0-4239-AEE5-7B9074E49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784E195-18D6-4DAE-9FE7-96F8A936C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AF1099-55A3-4D9A-BE6D-1B88C33A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5AB3-5EE0-4DCE-9D5E-42F2232A860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62F2B7-7BEE-44EA-B6B9-91B4A8B7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8C848D-ED82-4247-90C2-D1D86978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BA0C-3CB6-4E01-9A0B-CFCC63373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59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A6FBA5-0CB4-48D9-AF9A-B912942F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8117F2-976A-4168-9321-8F0B65483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5954F6-32B2-4A1E-8783-7ADCECB6C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95AB3-5EE0-4DCE-9D5E-42F2232A860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D5C004-F76D-4600-8DD7-E0AE60C51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5CB993-1E4D-47B9-A021-06B90097E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ABA0C-3CB6-4E01-9A0B-CFCC63373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33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kaggle.com/c/titanic/dat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4227806" y="1188895"/>
            <a:ext cx="1875402" cy="1875402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38551" y="1493283"/>
            <a:ext cx="1875402" cy="1875402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154895" y="1402026"/>
            <a:ext cx="1919824" cy="1919824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cs typeface="+mn-ea"/>
                <a:sym typeface="+mn-lt"/>
              </a:rPr>
              <a:t>H</a:t>
            </a:r>
            <a:endParaRPr lang="zh-CN" altLang="en-US" sz="12000" dirty="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09438" y="637734"/>
            <a:ext cx="1919824" cy="1919824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cs typeface="+mn-ea"/>
                <a:sym typeface="+mn-lt"/>
              </a:rPr>
              <a:t>A</a:t>
            </a:r>
            <a:endParaRPr lang="zh-CN" altLang="en-US" sz="12000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696997" y="1980696"/>
            <a:ext cx="1919824" cy="1919824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cs typeface="+mn-ea"/>
                <a:sym typeface="+mn-lt"/>
              </a:rPr>
              <a:t>H</a:t>
            </a:r>
            <a:endParaRPr lang="zh-CN" altLang="en-US" sz="12000" dirty="0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083236" y="1106405"/>
            <a:ext cx="1919824" cy="1919824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cs typeface="+mn-ea"/>
                <a:sym typeface="+mn-lt"/>
              </a:rPr>
              <a:t>A</a:t>
            </a:r>
            <a:endParaRPr lang="zh-CN" altLang="en-US" sz="12000" dirty="0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302593" y="535349"/>
            <a:ext cx="330352" cy="330352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59901" y="3766933"/>
            <a:ext cx="546088" cy="54608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777878" y="565855"/>
            <a:ext cx="394065" cy="394065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848483" y="3691187"/>
            <a:ext cx="432156" cy="432156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 flipH="1">
            <a:off x="2600374" y="1566886"/>
            <a:ext cx="228192" cy="228192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 flipH="1">
            <a:off x="2280947" y="700003"/>
            <a:ext cx="93210" cy="93210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 flipH="1">
            <a:off x="1753549" y="1452586"/>
            <a:ext cx="93210" cy="9321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4481123" y="5615837"/>
            <a:ext cx="3668753" cy="256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6" tIns="34273" rIns="68546" bIns="34273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TW" altLang="en-US" sz="21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統計</a:t>
            </a:r>
            <a:r>
              <a:rPr lang="en-US" altLang="zh-TW" sz="21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111</a:t>
            </a:r>
            <a:r>
              <a:rPr lang="zh-TW" altLang="en-US" sz="21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zh-TW" altLang="en-US" sz="21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蔡儀萱  林少穎</a:t>
            </a:r>
            <a:endParaRPr lang="zh-CN" altLang="en-US" sz="2100" b="0" dirty="0">
              <a:solidFill>
                <a:schemeClr val="tx1">
                  <a:lumMod val="50000"/>
                  <a:lumOff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1618125" y="4639909"/>
            <a:ext cx="8994356" cy="677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TW" altLang="en-US" sz="5799" b="1" dirty="0">
                <a:solidFill>
                  <a:srgbClr val="00C3D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鐵達尼號之命運的轉盤</a:t>
            </a:r>
            <a:endParaRPr lang="zh-CN" altLang="en-US" sz="5799" b="1" dirty="0">
              <a:solidFill>
                <a:srgbClr val="00C3D9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476642" y="6186003"/>
            <a:ext cx="7307751" cy="76182"/>
            <a:chOff x="2475009" y="6173367"/>
            <a:chExt cx="7309443" cy="76200"/>
          </a:xfrm>
        </p:grpSpPr>
        <p:sp>
          <p:nvSpPr>
            <p:cNvPr id="37" name="Rectangle 13"/>
            <p:cNvSpPr/>
            <p:nvPr/>
          </p:nvSpPr>
          <p:spPr>
            <a:xfrm>
              <a:off x="2475009" y="617336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Rectangle 14"/>
            <p:cNvSpPr/>
            <p:nvPr/>
          </p:nvSpPr>
          <p:spPr>
            <a:xfrm>
              <a:off x="8321412" y="617336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9" name="Rectangle 15"/>
            <p:cNvSpPr/>
            <p:nvPr/>
          </p:nvSpPr>
          <p:spPr>
            <a:xfrm>
              <a:off x="5401089" y="617336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0" name="Rectangle 16"/>
            <p:cNvSpPr/>
            <p:nvPr/>
          </p:nvSpPr>
          <p:spPr>
            <a:xfrm>
              <a:off x="6864129" y="617336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Rectangle 17"/>
            <p:cNvSpPr/>
            <p:nvPr/>
          </p:nvSpPr>
          <p:spPr>
            <a:xfrm>
              <a:off x="3938049" y="617336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椭圆 41"/>
          <p:cNvSpPr/>
          <p:nvPr/>
        </p:nvSpPr>
        <p:spPr>
          <a:xfrm>
            <a:off x="3472285" y="3624260"/>
            <a:ext cx="394065" cy="394065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 flipH="1">
            <a:off x="2452512" y="2965816"/>
            <a:ext cx="228192" cy="228192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 flipH="1">
            <a:off x="1647910" y="2421297"/>
            <a:ext cx="93210" cy="9321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 flipH="1">
            <a:off x="1894693" y="3567212"/>
            <a:ext cx="93210" cy="93210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 flipH="1">
            <a:off x="9482347" y="1932837"/>
            <a:ext cx="228192" cy="228192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 flipH="1">
            <a:off x="9599863" y="776518"/>
            <a:ext cx="93210" cy="9321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椭圆 47"/>
          <p:cNvSpPr/>
          <p:nvPr/>
        </p:nvSpPr>
        <p:spPr>
          <a:xfrm flipH="1">
            <a:off x="10264837" y="1693170"/>
            <a:ext cx="93210" cy="93210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663891" y="3549682"/>
            <a:ext cx="394065" cy="394065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/>
        </p:nvSpPr>
        <p:spPr>
          <a:xfrm flipH="1">
            <a:off x="9404819" y="2915961"/>
            <a:ext cx="228192" cy="22819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 flipH="1">
            <a:off x="10432019" y="2633013"/>
            <a:ext cx="93210" cy="9321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 flipH="1">
            <a:off x="10053205" y="3485668"/>
            <a:ext cx="128150" cy="12815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woman-with-speech-bubble_61894">
            <a:extLst>
              <a:ext uri="{FF2B5EF4-FFF2-40B4-BE49-F238E27FC236}">
                <a16:creationId xmlns:a16="http://schemas.microsoft.com/office/drawing/2014/main" id="{2AF52816-4132-42AA-99FE-F9278A040EC9}"/>
              </a:ext>
            </a:extLst>
          </p:cNvPr>
          <p:cNvSpPr>
            <a:spLocks noChangeAspect="1"/>
          </p:cNvSpPr>
          <p:nvPr/>
        </p:nvSpPr>
        <p:spPr bwMode="auto">
          <a:xfrm>
            <a:off x="4034799" y="5551664"/>
            <a:ext cx="386014" cy="357465"/>
          </a:xfrm>
          <a:custGeom>
            <a:avLst/>
            <a:gdLst>
              <a:gd name="connsiteX0" fmla="*/ 195538 w 605874"/>
              <a:gd name="connsiteY0" fmla="*/ 173289 h 561066"/>
              <a:gd name="connsiteX1" fmla="*/ 116932 w 605874"/>
              <a:gd name="connsiteY1" fmla="*/ 224934 h 561066"/>
              <a:gd name="connsiteX2" fmla="*/ 93565 w 605874"/>
              <a:gd name="connsiteY2" fmla="*/ 221029 h 561066"/>
              <a:gd name="connsiteX3" fmla="*/ 91023 w 605874"/>
              <a:gd name="connsiteY3" fmla="*/ 223958 h 561066"/>
              <a:gd name="connsiteX4" fmla="*/ 89556 w 605874"/>
              <a:gd name="connsiteY4" fmla="*/ 241726 h 561066"/>
              <a:gd name="connsiteX5" fmla="*/ 103244 w 605874"/>
              <a:gd name="connsiteY5" fmla="*/ 257932 h 561066"/>
              <a:gd name="connsiteX6" fmla="*/ 103635 w 605874"/>
              <a:gd name="connsiteY6" fmla="*/ 258030 h 561066"/>
              <a:gd name="connsiteX7" fmla="*/ 111261 w 605874"/>
              <a:gd name="connsiteY7" fmla="*/ 264669 h 561066"/>
              <a:gd name="connsiteX8" fmla="*/ 111359 w 605874"/>
              <a:gd name="connsiteY8" fmla="*/ 265157 h 561066"/>
              <a:gd name="connsiteX9" fmla="*/ 184001 w 605874"/>
              <a:gd name="connsiteY9" fmla="*/ 346481 h 561066"/>
              <a:gd name="connsiteX10" fmla="*/ 256741 w 605874"/>
              <a:gd name="connsiteY10" fmla="*/ 265059 h 561066"/>
              <a:gd name="connsiteX11" fmla="*/ 256839 w 605874"/>
              <a:gd name="connsiteY11" fmla="*/ 264669 h 561066"/>
              <a:gd name="connsiteX12" fmla="*/ 264465 w 605874"/>
              <a:gd name="connsiteY12" fmla="*/ 257932 h 561066"/>
              <a:gd name="connsiteX13" fmla="*/ 264856 w 605874"/>
              <a:gd name="connsiteY13" fmla="*/ 257932 h 561066"/>
              <a:gd name="connsiteX14" fmla="*/ 278544 w 605874"/>
              <a:gd name="connsiteY14" fmla="*/ 241628 h 561066"/>
              <a:gd name="connsiteX15" fmla="*/ 276979 w 605874"/>
              <a:gd name="connsiteY15" fmla="*/ 223860 h 561066"/>
              <a:gd name="connsiteX16" fmla="*/ 272384 w 605874"/>
              <a:gd name="connsiteY16" fmla="*/ 219955 h 561066"/>
              <a:gd name="connsiteX17" fmla="*/ 272286 w 605874"/>
              <a:gd name="connsiteY17" fmla="*/ 219955 h 561066"/>
              <a:gd name="connsiteX18" fmla="*/ 263976 w 605874"/>
              <a:gd name="connsiteY18" fmla="*/ 230108 h 561066"/>
              <a:gd name="connsiteX19" fmla="*/ 257230 w 605874"/>
              <a:gd name="connsiteY19" fmla="*/ 235966 h 561066"/>
              <a:gd name="connsiteX20" fmla="*/ 249800 w 605874"/>
              <a:gd name="connsiteY20" fmla="*/ 237138 h 561066"/>
              <a:gd name="connsiteX21" fmla="*/ 243933 w 605874"/>
              <a:gd name="connsiteY21" fmla="*/ 232451 h 561066"/>
              <a:gd name="connsiteX22" fmla="*/ 240805 w 605874"/>
              <a:gd name="connsiteY22" fmla="*/ 224446 h 561066"/>
              <a:gd name="connsiteX23" fmla="*/ 220176 w 605874"/>
              <a:gd name="connsiteY23" fmla="*/ 189593 h 561066"/>
              <a:gd name="connsiteX24" fmla="*/ 195538 w 605874"/>
              <a:gd name="connsiteY24" fmla="*/ 173289 h 561066"/>
              <a:gd name="connsiteX25" fmla="*/ 457334 w 605874"/>
              <a:gd name="connsiteY25" fmla="*/ 121090 h 561066"/>
              <a:gd name="connsiteX26" fmla="*/ 476740 w 605874"/>
              <a:gd name="connsiteY26" fmla="*/ 140460 h 561066"/>
              <a:gd name="connsiteX27" fmla="*/ 457334 w 605874"/>
              <a:gd name="connsiteY27" fmla="*/ 159830 h 561066"/>
              <a:gd name="connsiteX28" fmla="*/ 437928 w 605874"/>
              <a:gd name="connsiteY28" fmla="*/ 140460 h 561066"/>
              <a:gd name="connsiteX29" fmla="*/ 457334 w 605874"/>
              <a:gd name="connsiteY29" fmla="*/ 121090 h 561066"/>
              <a:gd name="connsiteX30" fmla="*/ 394955 w 605874"/>
              <a:gd name="connsiteY30" fmla="*/ 121090 h 561066"/>
              <a:gd name="connsiteX31" fmla="*/ 414361 w 605874"/>
              <a:gd name="connsiteY31" fmla="*/ 140460 h 561066"/>
              <a:gd name="connsiteX32" fmla="*/ 394955 w 605874"/>
              <a:gd name="connsiteY32" fmla="*/ 159830 h 561066"/>
              <a:gd name="connsiteX33" fmla="*/ 375549 w 605874"/>
              <a:gd name="connsiteY33" fmla="*/ 140460 h 561066"/>
              <a:gd name="connsiteX34" fmla="*/ 394955 w 605874"/>
              <a:gd name="connsiteY34" fmla="*/ 121090 h 561066"/>
              <a:gd name="connsiteX35" fmla="*/ 332575 w 605874"/>
              <a:gd name="connsiteY35" fmla="*/ 121090 h 561066"/>
              <a:gd name="connsiteX36" fmla="*/ 351981 w 605874"/>
              <a:gd name="connsiteY36" fmla="*/ 140460 h 561066"/>
              <a:gd name="connsiteX37" fmla="*/ 332575 w 605874"/>
              <a:gd name="connsiteY37" fmla="*/ 159830 h 561066"/>
              <a:gd name="connsiteX38" fmla="*/ 313169 w 605874"/>
              <a:gd name="connsiteY38" fmla="*/ 140460 h 561066"/>
              <a:gd name="connsiteX39" fmla="*/ 332575 w 605874"/>
              <a:gd name="connsiteY39" fmla="*/ 121090 h 561066"/>
              <a:gd name="connsiteX40" fmla="*/ 216265 w 605874"/>
              <a:gd name="connsiteY40" fmla="*/ 32412 h 561066"/>
              <a:gd name="connsiteX41" fmla="*/ 223109 w 605874"/>
              <a:gd name="connsiteY41" fmla="*/ 101826 h 561066"/>
              <a:gd name="connsiteX42" fmla="*/ 314425 w 605874"/>
              <a:gd name="connsiteY42" fmla="*/ 229034 h 561066"/>
              <a:gd name="connsiteX43" fmla="*/ 426468 w 605874"/>
              <a:gd name="connsiteY43" fmla="*/ 229034 h 561066"/>
              <a:gd name="connsiteX44" fmla="*/ 426468 w 605874"/>
              <a:gd name="connsiteY44" fmla="*/ 290149 h 561066"/>
              <a:gd name="connsiteX45" fmla="*/ 479263 w 605874"/>
              <a:gd name="connsiteY45" fmla="*/ 237723 h 561066"/>
              <a:gd name="connsiteX46" fmla="*/ 488062 w 605874"/>
              <a:gd name="connsiteY46" fmla="*/ 229034 h 561066"/>
              <a:gd name="connsiteX47" fmla="*/ 535383 w 605874"/>
              <a:gd name="connsiteY47" fmla="*/ 229034 h 561066"/>
              <a:gd name="connsiteX48" fmla="*/ 571459 w 605874"/>
              <a:gd name="connsiteY48" fmla="*/ 69608 h 561066"/>
              <a:gd name="connsiteX49" fmla="*/ 195636 w 605874"/>
              <a:gd name="connsiteY49" fmla="*/ 0 h 561066"/>
              <a:gd name="connsiteX50" fmla="*/ 594240 w 605874"/>
              <a:gd name="connsiteY50" fmla="*/ 41882 h 561066"/>
              <a:gd name="connsiteX51" fmla="*/ 605874 w 605874"/>
              <a:gd name="connsiteY51" fmla="*/ 53402 h 561066"/>
              <a:gd name="connsiteX52" fmla="*/ 562074 w 605874"/>
              <a:gd name="connsiteY52" fmla="*/ 247388 h 561066"/>
              <a:gd name="connsiteX53" fmla="*/ 550439 w 605874"/>
              <a:gd name="connsiteY53" fmla="*/ 259006 h 561066"/>
              <a:gd name="connsiteX54" fmla="*/ 500479 w 605874"/>
              <a:gd name="connsiteY54" fmla="*/ 259006 h 561066"/>
              <a:gd name="connsiteX55" fmla="*/ 416202 w 605874"/>
              <a:gd name="connsiteY55" fmla="*/ 342575 h 561066"/>
              <a:gd name="connsiteX56" fmla="*/ 407990 w 605874"/>
              <a:gd name="connsiteY56" fmla="*/ 345992 h 561066"/>
              <a:gd name="connsiteX57" fmla="*/ 403492 w 605874"/>
              <a:gd name="connsiteY57" fmla="*/ 345114 h 561066"/>
              <a:gd name="connsiteX58" fmla="*/ 396355 w 605874"/>
              <a:gd name="connsiteY58" fmla="*/ 334375 h 561066"/>
              <a:gd name="connsiteX59" fmla="*/ 396355 w 605874"/>
              <a:gd name="connsiteY59" fmla="*/ 259006 h 561066"/>
              <a:gd name="connsiteX60" fmla="*/ 318531 w 605874"/>
              <a:gd name="connsiteY60" fmla="*/ 259006 h 561066"/>
              <a:gd name="connsiteX61" fmla="*/ 318238 w 605874"/>
              <a:gd name="connsiteY61" fmla="*/ 308601 h 561066"/>
              <a:gd name="connsiteX62" fmla="*/ 329775 w 605874"/>
              <a:gd name="connsiteY62" fmla="*/ 348628 h 561066"/>
              <a:gd name="connsiteX63" fmla="*/ 333490 w 605874"/>
              <a:gd name="connsiteY63" fmla="*/ 356048 h 561066"/>
              <a:gd name="connsiteX64" fmla="*/ 329677 w 605874"/>
              <a:gd name="connsiteY64" fmla="*/ 363370 h 561066"/>
              <a:gd name="connsiteX65" fmla="*/ 293209 w 605874"/>
              <a:gd name="connsiteY65" fmla="*/ 371473 h 561066"/>
              <a:gd name="connsiteX66" fmla="*/ 280401 w 605874"/>
              <a:gd name="connsiteY66" fmla="*/ 370790 h 561066"/>
              <a:gd name="connsiteX67" fmla="*/ 368100 w 605874"/>
              <a:gd name="connsiteY67" fmla="*/ 479254 h 561066"/>
              <a:gd name="connsiteX68" fmla="*/ 368100 w 605874"/>
              <a:gd name="connsiteY68" fmla="*/ 551987 h 561066"/>
              <a:gd name="connsiteX69" fmla="*/ 359007 w 605874"/>
              <a:gd name="connsiteY69" fmla="*/ 561066 h 561066"/>
              <a:gd name="connsiteX70" fmla="*/ 9093 w 605874"/>
              <a:gd name="connsiteY70" fmla="*/ 561066 h 561066"/>
              <a:gd name="connsiteX71" fmla="*/ 0 w 605874"/>
              <a:gd name="connsiteY71" fmla="*/ 551987 h 561066"/>
              <a:gd name="connsiteX72" fmla="*/ 0 w 605874"/>
              <a:gd name="connsiteY72" fmla="*/ 479254 h 561066"/>
              <a:gd name="connsiteX73" fmla="*/ 87699 w 605874"/>
              <a:gd name="connsiteY73" fmla="*/ 370790 h 561066"/>
              <a:gd name="connsiteX74" fmla="*/ 74891 w 605874"/>
              <a:gd name="connsiteY74" fmla="*/ 371473 h 561066"/>
              <a:gd name="connsiteX75" fmla="*/ 38423 w 605874"/>
              <a:gd name="connsiteY75" fmla="*/ 363370 h 561066"/>
              <a:gd name="connsiteX76" fmla="*/ 34610 w 605874"/>
              <a:gd name="connsiteY76" fmla="*/ 356048 h 561066"/>
              <a:gd name="connsiteX77" fmla="*/ 38325 w 605874"/>
              <a:gd name="connsiteY77" fmla="*/ 348628 h 561066"/>
              <a:gd name="connsiteX78" fmla="*/ 49862 w 605874"/>
              <a:gd name="connsiteY78" fmla="*/ 308601 h 561066"/>
              <a:gd name="connsiteX79" fmla="*/ 49862 w 605874"/>
              <a:gd name="connsiteY79" fmla="*/ 255492 h 561066"/>
              <a:gd name="connsiteX80" fmla="*/ 181361 w 605874"/>
              <a:gd name="connsiteY80" fmla="*/ 94308 h 561066"/>
              <a:gd name="connsiteX81" fmla="*/ 181557 w 605874"/>
              <a:gd name="connsiteY81" fmla="*/ 94308 h 561066"/>
              <a:gd name="connsiteX82" fmla="*/ 186543 w 605874"/>
              <a:gd name="connsiteY82" fmla="*/ 94308 h 561066"/>
              <a:gd name="connsiteX83" fmla="*/ 186739 w 605874"/>
              <a:gd name="connsiteY83" fmla="*/ 94308 h 561066"/>
              <a:gd name="connsiteX84" fmla="*/ 192116 w 605874"/>
              <a:gd name="connsiteY84" fmla="*/ 94601 h 561066"/>
              <a:gd name="connsiteX85" fmla="*/ 184001 w 605874"/>
              <a:gd name="connsiteY85" fmla="*/ 11618 h 561066"/>
              <a:gd name="connsiteX86" fmla="*/ 195636 w 605874"/>
              <a:gd name="connsiteY86" fmla="*/ 0 h 56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605874" h="561066">
                <a:moveTo>
                  <a:pt x="195538" y="173289"/>
                </a:moveTo>
                <a:cubicBezTo>
                  <a:pt x="190454" y="181587"/>
                  <a:pt x="161808" y="224934"/>
                  <a:pt x="116932" y="224934"/>
                </a:cubicBezTo>
                <a:cubicBezTo>
                  <a:pt x="109208" y="224934"/>
                  <a:pt x="101386" y="223567"/>
                  <a:pt x="93565" y="221029"/>
                </a:cubicBezTo>
                <a:cubicBezTo>
                  <a:pt x="92196" y="222005"/>
                  <a:pt x="91121" y="223860"/>
                  <a:pt x="91023" y="223958"/>
                </a:cubicBezTo>
                <a:cubicBezTo>
                  <a:pt x="88383" y="228546"/>
                  <a:pt x="87796" y="234990"/>
                  <a:pt x="89556" y="241726"/>
                </a:cubicBezTo>
                <a:cubicBezTo>
                  <a:pt x="92001" y="251391"/>
                  <a:pt x="98453" y="257249"/>
                  <a:pt x="103244" y="257932"/>
                </a:cubicBezTo>
                <a:lnTo>
                  <a:pt x="103635" y="258030"/>
                </a:lnTo>
                <a:cubicBezTo>
                  <a:pt x="107253" y="258420"/>
                  <a:pt x="110283" y="261056"/>
                  <a:pt x="111261" y="264669"/>
                </a:cubicBezTo>
                <a:lnTo>
                  <a:pt x="111359" y="265157"/>
                </a:lnTo>
                <a:cubicBezTo>
                  <a:pt x="122309" y="304501"/>
                  <a:pt x="151542" y="346481"/>
                  <a:pt x="184001" y="346481"/>
                </a:cubicBezTo>
                <a:cubicBezTo>
                  <a:pt x="216656" y="346481"/>
                  <a:pt x="245889" y="304501"/>
                  <a:pt x="256741" y="265059"/>
                </a:cubicBezTo>
                <a:lnTo>
                  <a:pt x="256839" y="264669"/>
                </a:lnTo>
                <a:cubicBezTo>
                  <a:pt x="257817" y="261056"/>
                  <a:pt x="260847" y="258420"/>
                  <a:pt x="264465" y="257932"/>
                </a:cubicBezTo>
                <a:lnTo>
                  <a:pt x="264856" y="257932"/>
                </a:lnTo>
                <a:cubicBezTo>
                  <a:pt x="269647" y="257347"/>
                  <a:pt x="276002" y="251489"/>
                  <a:pt x="278544" y="241628"/>
                </a:cubicBezTo>
                <a:cubicBezTo>
                  <a:pt x="280304" y="234990"/>
                  <a:pt x="279717" y="228351"/>
                  <a:pt x="276979" y="223860"/>
                </a:cubicBezTo>
                <a:cubicBezTo>
                  <a:pt x="275806" y="221810"/>
                  <a:pt x="274144" y="220443"/>
                  <a:pt x="272384" y="219955"/>
                </a:cubicBezTo>
                <a:cubicBezTo>
                  <a:pt x="272384" y="219955"/>
                  <a:pt x="272384" y="219955"/>
                  <a:pt x="272286" y="219955"/>
                </a:cubicBezTo>
                <a:cubicBezTo>
                  <a:pt x="270038" y="223470"/>
                  <a:pt x="267202" y="226887"/>
                  <a:pt x="263976" y="230108"/>
                </a:cubicBezTo>
                <a:cubicBezTo>
                  <a:pt x="261336" y="232744"/>
                  <a:pt x="259088" y="234697"/>
                  <a:pt x="257230" y="235966"/>
                </a:cubicBezTo>
                <a:cubicBezTo>
                  <a:pt x="255079" y="237430"/>
                  <a:pt x="252342" y="237821"/>
                  <a:pt x="249800" y="237138"/>
                </a:cubicBezTo>
                <a:cubicBezTo>
                  <a:pt x="247258" y="236552"/>
                  <a:pt x="245107" y="234795"/>
                  <a:pt x="243933" y="232451"/>
                </a:cubicBezTo>
                <a:cubicBezTo>
                  <a:pt x="242858" y="230304"/>
                  <a:pt x="241783" y="227180"/>
                  <a:pt x="240805" y="224446"/>
                </a:cubicBezTo>
                <a:cubicBezTo>
                  <a:pt x="237285" y="214878"/>
                  <a:pt x="232494" y="201894"/>
                  <a:pt x="220176" y="189593"/>
                </a:cubicBezTo>
                <a:cubicBezTo>
                  <a:pt x="214114" y="183540"/>
                  <a:pt x="206195" y="178268"/>
                  <a:pt x="195538" y="173289"/>
                </a:cubicBezTo>
                <a:close/>
                <a:moveTo>
                  <a:pt x="457334" y="121090"/>
                </a:moveTo>
                <a:cubicBezTo>
                  <a:pt x="468052" y="121090"/>
                  <a:pt x="476740" y="129762"/>
                  <a:pt x="476740" y="140460"/>
                </a:cubicBezTo>
                <a:cubicBezTo>
                  <a:pt x="476740" y="151158"/>
                  <a:pt x="468052" y="159830"/>
                  <a:pt x="457334" y="159830"/>
                </a:cubicBezTo>
                <a:cubicBezTo>
                  <a:pt x="446616" y="159830"/>
                  <a:pt x="437928" y="151158"/>
                  <a:pt x="437928" y="140460"/>
                </a:cubicBezTo>
                <a:cubicBezTo>
                  <a:pt x="437928" y="129762"/>
                  <a:pt x="446616" y="121090"/>
                  <a:pt x="457334" y="121090"/>
                </a:cubicBezTo>
                <a:close/>
                <a:moveTo>
                  <a:pt x="394955" y="121090"/>
                </a:moveTo>
                <a:cubicBezTo>
                  <a:pt x="405673" y="121090"/>
                  <a:pt x="414361" y="129762"/>
                  <a:pt x="414361" y="140460"/>
                </a:cubicBezTo>
                <a:cubicBezTo>
                  <a:pt x="414361" y="151158"/>
                  <a:pt x="405673" y="159830"/>
                  <a:pt x="394955" y="159830"/>
                </a:cubicBezTo>
                <a:cubicBezTo>
                  <a:pt x="384237" y="159830"/>
                  <a:pt x="375549" y="151158"/>
                  <a:pt x="375549" y="140460"/>
                </a:cubicBezTo>
                <a:cubicBezTo>
                  <a:pt x="375549" y="129762"/>
                  <a:pt x="384237" y="121090"/>
                  <a:pt x="394955" y="121090"/>
                </a:cubicBezTo>
                <a:close/>
                <a:moveTo>
                  <a:pt x="332575" y="121090"/>
                </a:moveTo>
                <a:cubicBezTo>
                  <a:pt x="343293" y="121090"/>
                  <a:pt x="351981" y="129762"/>
                  <a:pt x="351981" y="140460"/>
                </a:cubicBezTo>
                <a:cubicBezTo>
                  <a:pt x="351981" y="151158"/>
                  <a:pt x="343293" y="159830"/>
                  <a:pt x="332575" y="159830"/>
                </a:cubicBezTo>
                <a:cubicBezTo>
                  <a:pt x="321857" y="159830"/>
                  <a:pt x="313169" y="151158"/>
                  <a:pt x="313169" y="140460"/>
                </a:cubicBezTo>
                <a:cubicBezTo>
                  <a:pt x="313169" y="129762"/>
                  <a:pt x="321857" y="121090"/>
                  <a:pt x="332575" y="121090"/>
                </a:cubicBezTo>
                <a:close/>
                <a:moveTo>
                  <a:pt x="216265" y="32412"/>
                </a:moveTo>
                <a:lnTo>
                  <a:pt x="223109" y="101826"/>
                </a:lnTo>
                <a:cubicBezTo>
                  <a:pt x="267691" y="119399"/>
                  <a:pt x="301910" y="166455"/>
                  <a:pt x="314425" y="229034"/>
                </a:cubicBezTo>
                <a:lnTo>
                  <a:pt x="426468" y="229034"/>
                </a:lnTo>
                <a:lnTo>
                  <a:pt x="426468" y="290149"/>
                </a:lnTo>
                <a:lnTo>
                  <a:pt x="479263" y="237723"/>
                </a:lnTo>
                <a:lnTo>
                  <a:pt x="488062" y="229034"/>
                </a:lnTo>
                <a:lnTo>
                  <a:pt x="535383" y="229034"/>
                </a:lnTo>
                <a:lnTo>
                  <a:pt x="571459" y="69608"/>
                </a:lnTo>
                <a:close/>
                <a:moveTo>
                  <a:pt x="195636" y="0"/>
                </a:moveTo>
                <a:lnTo>
                  <a:pt x="594240" y="41882"/>
                </a:lnTo>
                <a:cubicBezTo>
                  <a:pt x="600692" y="41882"/>
                  <a:pt x="605874" y="47056"/>
                  <a:pt x="605874" y="53402"/>
                </a:cubicBezTo>
                <a:lnTo>
                  <a:pt x="562074" y="247388"/>
                </a:lnTo>
                <a:cubicBezTo>
                  <a:pt x="562074" y="253832"/>
                  <a:pt x="556794" y="259006"/>
                  <a:pt x="550439" y="259006"/>
                </a:cubicBezTo>
                <a:lnTo>
                  <a:pt x="500479" y="259006"/>
                </a:lnTo>
                <a:lnTo>
                  <a:pt x="416202" y="342575"/>
                </a:lnTo>
                <a:cubicBezTo>
                  <a:pt x="413954" y="344821"/>
                  <a:pt x="411021" y="345992"/>
                  <a:pt x="407990" y="345992"/>
                </a:cubicBezTo>
                <a:cubicBezTo>
                  <a:pt x="406523" y="345992"/>
                  <a:pt x="404959" y="345700"/>
                  <a:pt x="403492" y="345114"/>
                </a:cubicBezTo>
                <a:cubicBezTo>
                  <a:pt x="399190" y="343356"/>
                  <a:pt x="396355" y="339061"/>
                  <a:pt x="396355" y="334375"/>
                </a:cubicBezTo>
                <a:lnTo>
                  <a:pt x="396355" y="259006"/>
                </a:lnTo>
                <a:lnTo>
                  <a:pt x="318531" y="259006"/>
                </a:lnTo>
                <a:cubicBezTo>
                  <a:pt x="320291" y="280289"/>
                  <a:pt x="319216" y="295909"/>
                  <a:pt x="318238" y="308601"/>
                </a:cubicBezTo>
                <a:cubicBezTo>
                  <a:pt x="316674" y="330958"/>
                  <a:pt x="316771" y="339256"/>
                  <a:pt x="329775" y="348628"/>
                </a:cubicBezTo>
                <a:cubicBezTo>
                  <a:pt x="332121" y="350288"/>
                  <a:pt x="333490" y="353022"/>
                  <a:pt x="333490" y="356048"/>
                </a:cubicBezTo>
                <a:cubicBezTo>
                  <a:pt x="333490" y="358977"/>
                  <a:pt x="332121" y="361710"/>
                  <a:pt x="329677" y="363370"/>
                </a:cubicBezTo>
                <a:cubicBezTo>
                  <a:pt x="322442" y="368544"/>
                  <a:pt x="309145" y="371473"/>
                  <a:pt x="293209" y="371473"/>
                </a:cubicBezTo>
                <a:cubicBezTo>
                  <a:pt x="288907" y="371473"/>
                  <a:pt x="284508" y="371278"/>
                  <a:pt x="280401" y="370790"/>
                </a:cubicBezTo>
                <a:cubicBezTo>
                  <a:pt x="309145" y="387094"/>
                  <a:pt x="368100" y="422532"/>
                  <a:pt x="368100" y="479254"/>
                </a:cubicBezTo>
                <a:lnTo>
                  <a:pt x="368100" y="551987"/>
                </a:lnTo>
                <a:cubicBezTo>
                  <a:pt x="368100" y="556966"/>
                  <a:pt x="363994" y="561066"/>
                  <a:pt x="359007" y="561066"/>
                </a:cubicBezTo>
                <a:lnTo>
                  <a:pt x="9093" y="561066"/>
                </a:lnTo>
                <a:cubicBezTo>
                  <a:pt x="4106" y="561066"/>
                  <a:pt x="0" y="556966"/>
                  <a:pt x="0" y="551987"/>
                </a:cubicBezTo>
                <a:lnTo>
                  <a:pt x="0" y="479254"/>
                </a:lnTo>
                <a:cubicBezTo>
                  <a:pt x="0" y="422435"/>
                  <a:pt x="58955" y="387094"/>
                  <a:pt x="87699" y="370790"/>
                </a:cubicBezTo>
                <a:cubicBezTo>
                  <a:pt x="83592" y="371278"/>
                  <a:pt x="79193" y="371473"/>
                  <a:pt x="74891" y="371473"/>
                </a:cubicBezTo>
                <a:cubicBezTo>
                  <a:pt x="58955" y="371473"/>
                  <a:pt x="45560" y="368544"/>
                  <a:pt x="38423" y="363370"/>
                </a:cubicBezTo>
                <a:cubicBezTo>
                  <a:pt x="35979" y="361710"/>
                  <a:pt x="34610" y="358977"/>
                  <a:pt x="34610" y="356048"/>
                </a:cubicBezTo>
                <a:cubicBezTo>
                  <a:pt x="34610" y="353022"/>
                  <a:pt x="35979" y="350288"/>
                  <a:pt x="38325" y="348628"/>
                </a:cubicBezTo>
                <a:cubicBezTo>
                  <a:pt x="51329" y="339256"/>
                  <a:pt x="51426" y="330958"/>
                  <a:pt x="49862" y="308601"/>
                </a:cubicBezTo>
                <a:cubicBezTo>
                  <a:pt x="48884" y="295226"/>
                  <a:pt x="47613" y="278629"/>
                  <a:pt x="49862" y="255492"/>
                </a:cubicBezTo>
                <a:cubicBezTo>
                  <a:pt x="58564" y="162745"/>
                  <a:pt x="112630" y="96456"/>
                  <a:pt x="181361" y="94308"/>
                </a:cubicBezTo>
                <a:cubicBezTo>
                  <a:pt x="181361" y="94308"/>
                  <a:pt x="181459" y="94308"/>
                  <a:pt x="181557" y="94308"/>
                </a:cubicBezTo>
                <a:lnTo>
                  <a:pt x="186543" y="94308"/>
                </a:lnTo>
                <a:cubicBezTo>
                  <a:pt x="186543" y="94308"/>
                  <a:pt x="186641" y="94308"/>
                  <a:pt x="186739" y="94308"/>
                </a:cubicBezTo>
                <a:cubicBezTo>
                  <a:pt x="188596" y="94406"/>
                  <a:pt x="190356" y="94503"/>
                  <a:pt x="192116" y="94601"/>
                </a:cubicBezTo>
                <a:lnTo>
                  <a:pt x="184001" y="11618"/>
                </a:lnTo>
                <a:cubicBezTo>
                  <a:pt x="184001" y="5272"/>
                  <a:pt x="189281" y="0"/>
                  <a:pt x="195636" y="0"/>
                </a:cubicBezTo>
                <a:close/>
              </a:path>
            </a:pathLst>
          </a:custGeom>
          <a:solidFill>
            <a:srgbClr val="00C3D9"/>
          </a:solidFill>
          <a:ln>
            <a:noFill/>
          </a:ln>
        </p:spPr>
        <p:txBody>
          <a:bodyPr/>
          <a:lstStyle/>
          <a:p>
            <a:endParaRPr lang="zh-TW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830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00"/>
                            </p:stCondLst>
                            <p:childTnLst>
                              <p:par>
                                <p:cTn id="12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2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5" grpId="0"/>
      <p:bldP spid="36" grpId="0" autoUpdateAnimBg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B173C7CB-9D3B-46B8-BDCA-F21C65201C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59"/>
          <a:stretch/>
        </p:blipFill>
        <p:spPr>
          <a:xfrm>
            <a:off x="2785005" y="1656358"/>
            <a:ext cx="6621989" cy="4676502"/>
          </a:xfrm>
          <a:prstGeom prst="rect">
            <a:avLst/>
          </a:prstGeom>
        </p:spPr>
      </p:pic>
      <p:grpSp>
        <p:nvGrpSpPr>
          <p:cNvPr id="4" name="组合 10">
            <a:extLst>
              <a:ext uri="{FF2B5EF4-FFF2-40B4-BE49-F238E27FC236}">
                <a16:creationId xmlns:a16="http://schemas.microsoft.com/office/drawing/2014/main" id="{75FEB6A0-815D-4C44-9BE6-E8E481413B70}"/>
              </a:ext>
            </a:extLst>
          </p:cNvPr>
          <p:cNvGrpSpPr/>
          <p:nvPr/>
        </p:nvGrpSpPr>
        <p:grpSpPr>
          <a:xfrm>
            <a:off x="2426597" y="1264898"/>
            <a:ext cx="7321195" cy="76182"/>
            <a:chOff x="2424953" y="1238297"/>
            <a:chExt cx="7322890" cy="76200"/>
          </a:xfrm>
        </p:grpSpPr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BC55AB92-970D-439B-983D-16D423677033}"/>
                </a:ext>
              </a:extLst>
            </p:cNvPr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" name="Rectangle 14">
              <a:extLst>
                <a:ext uri="{FF2B5EF4-FFF2-40B4-BE49-F238E27FC236}">
                  <a16:creationId xmlns:a16="http://schemas.microsoft.com/office/drawing/2014/main" id="{77BE7AAD-71F9-4DAF-B0AC-635CA033EA00}"/>
                </a:ext>
              </a:extLst>
            </p:cNvPr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Rectangle 15">
              <a:extLst>
                <a:ext uri="{FF2B5EF4-FFF2-40B4-BE49-F238E27FC236}">
                  <a16:creationId xmlns:a16="http://schemas.microsoft.com/office/drawing/2014/main" id="{CDD3717C-1FAE-4BE9-85D8-2F4FFA38E185}"/>
                </a:ext>
              </a:extLst>
            </p:cNvPr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Rectangle 16">
              <a:extLst>
                <a:ext uri="{FF2B5EF4-FFF2-40B4-BE49-F238E27FC236}">
                  <a16:creationId xmlns:a16="http://schemas.microsoft.com/office/drawing/2014/main" id="{6F0444A3-A241-401D-A821-437250F9B9F6}"/>
                </a:ext>
              </a:extLst>
            </p:cNvPr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" name="Rectangle 17">
              <a:extLst>
                <a:ext uri="{FF2B5EF4-FFF2-40B4-BE49-F238E27FC236}">
                  <a16:creationId xmlns:a16="http://schemas.microsoft.com/office/drawing/2014/main" id="{BF4CA6DB-A921-4E72-9771-EE59A11886B2}"/>
                </a:ext>
              </a:extLst>
            </p:cNvPr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Copyright Notice">
            <a:extLst>
              <a:ext uri="{FF2B5EF4-FFF2-40B4-BE49-F238E27FC236}">
                <a16:creationId xmlns:a16="http://schemas.microsoft.com/office/drawing/2014/main" id="{0415DC9F-F6DA-4C7B-806F-8213808FC907}"/>
              </a:ext>
            </a:extLst>
          </p:cNvPr>
          <p:cNvSpPr>
            <a:spLocks/>
          </p:cNvSpPr>
          <p:nvPr/>
        </p:nvSpPr>
        <p:spPr bwMode="auto">
          <a:xfrm>
            <a:off x="4241432" y="569787"/>
            <a:ext cx="3709133" cy="61928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983" tIns="32393" rIns="71983" bIns="32393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599" b="1" cap="small" dirty="0">
                <a:solidFill>
                  <a:srgbClr val="00C3D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創造</a:t>
            </a:r>
            <a:r>
              <a:rPr lang="en-US" altLang="zh-TW" sz="3599" b="1" cap="small" dirty="0">
                <a:solidFill>
                  <a:srgbClr val="00C3D9"/>
                </a:solidFill>
                <a:latin typeface="Calibri (本文)"/>
                <a:ea typeface="標楷體" panose="03000509000000000000" pitchFamily="65" charset="-120"/>
                <a:cs typeface="+mn-ea"/>
                <a:sym typeface="+mn-lt"/>
              </a:rPr>
              <a:t>FAMILY_SIZE</a:t>
            </a:r>
            <a:endParaRPr lang="en-US" sz="3599" b="1" cap="small" dirty="0">
              <a:solidFill>
                <a:srgbClr val="00C3D9"/>
              </a:solidFill>
              <a:latin typeface="Calibri (本文)"/>
              <a:ea typeface="標楷體" panose="03000509000000000000" pitchFamily="65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975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1FDF845E-57EB-4BDC-B46E-99FFD35BE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3" y="1495916"/>
            <a:ext cx="11219534" cy="5202749"/>
          </a:xfrm>
          <a:prstGeom prst="rect">
            <a:avLst/>
          </a:prstGeom>
        </p:spPr>
      </p:pic>
      <p:grpSp>
        <p:nvGrpSpPr>
          <p:cNvPr id="5" name="组合 10">
            <a:extLst>
              <a:ext uri="{FF2B5EF4-FFF2-40B4-BE49-F238E27FC236}">
                <a16:creationId xmlns:a16="http://schemas.microsoft.com/office/drawing/2014/main" id="{FB7BFC00-DF27-4D67-B1FA-A8FA9A81A05D}"/>
              </a:ext>
            </a:extLst>
          </p:cNvPr>
          <p:cNvGrpSpPr/>
          <p:nvPr/>
        </p:nvGrpSpPr>
        <p:grpSpPr>
          <a:xfrm>
            <a:off x="2426597" y="1264898"/>
            <a:ext cx="7321195" cy="76182"/>
            <a:chOff x="2424953" y="1238297"/>
            <a:chExt cx="7322890" cy="76200"/>
          </a:xfrm>
        </p:grpSpPr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BAA7979C-4BCE-4FC8-A5DD-F70E03B41399}"/>
                </a:ext>
              </a:extLst>
            </p:cNvPr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7BFD03FA-2552-46DD-9C8C-7B9A5FB9744E}"/>
                </a:ext>
              </a:extLst>
            </p:cNvPr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DF88DE94-A0FC-47E5-8525-FA879324A22D}"/>
                </a:ext>
              </a:extLst>
            </p:cNvPr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" name="Rectangle 16">
              <a:extLst>
                <a:ext uri="{FF2B5EF4-FFF2-40B4-BE49-F238E27FC236}">
                  <a16:creationId xmlns:a16="http://schemas.microsoft.com/office/drawing/2014/main" id="{9BF4DB09-9FBA-44A8-B393-1DBBD83540C7}"/>
                </a:ext>
              </a:extLst>
            </p:cNvPr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0E3FEF0E-714A-417B-8A5D-D38CBA9587EC}"/>
                </a:ext>
              </a:extLst>
            </p:cNvPr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Copyright Notice">
            <a:extLst>
              <a:ext uri="{FF2B5EF4-FFF2-40B4-BE49-F238E27FC236}">
                <a16:creationId xmlns:a16="http://schemas.microsoft.com/office/drawing/2014/main" id="{D1DE6A53-9294-49FC-BFE6-366A6A8895DB}"/>
              </a:ext>
            </a:extLst>
          </p:cNvPr>
          <p:cNvSpPr>
            <a:spLocks/>
          </p:cNvSpPr>
          <p:nvPr/>
        </p:nvSpPr>
        <p:spPr bwMode="auto">
          <a:xfrm>
            <a:off x="4136583" y="568192"/>
            <a:ext cx="3918833" cy="61928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983" tIns="32393" rIns="71983" bIns="32393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599" b="1" cap="small" dirty="0">
                <a:solidFill>
                  <a:srgbClr val="00C3D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姓名，不用白不用</a:t>
            </a:r>
            <a:endParaRPr lang="en-US" sz="3599" b="1" cap="small" dirty="0">
              <a:solidFill>
                <a:srgbClr val="00C3D9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14573B-694E-4B80-86A7-84E2C1ACBA21}"/>
              </a:ext>
            </a:extLst>
          </p:cNvPr>
          <p:cNvSpPr/>
          <p:nvPr/>
        </p:nvSpPr>
        <p:spPr>
          <a:xfrm>
            <a:off x="486233" y="6080289"/>
            <a:ext cx="5876860" cy="618376"/>
          </a:xfrm>
          <a:prstGeom prst="rect">
            <a:avLst/>
          </a:prstGeom>
          <a:noFill/>
          <a:ln w="57150">
            <a:solidFill>
              <a:srgbClr val="E94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C7B5E65-4A6B-481D-A059-850758AEBA83}"/>
              </a:ext>
            </a:extLst>
          </p:cNvPr>
          <p:cNvSpPr txBox="1"/>
          <p:nvPr/>
        </p:nvSpPr>
        <p:spPr>
          <a:xfrm>
            <a:off x="6391341" y="6289808"/>
            <a:ext cx="4900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▲提出稱謂，加以判斷</a:t>
            </a:r>
          </a:p>
        </p:txBody>
      </p:sp>
    </p:spTree>
    <p:extLst>
      <p:ext uri="{BB962C8B-B14F-4D97-AF65-F5344CB8AC3E}">
        <p14:creationId xmlns:p14="http://schemas.microsoft.com/office/powerpoint/2010/main" val="101014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6B1B4F0C-8942-4F78-83C9-07B386936E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81"/>
          <a:stretch/>
        </p:blipFill>
        <p:spPr>
          <a:xfrm>
            <a:off x="161566" y="1635373"/>
            <a:ext cx="9280282" cy="3793699"/>
          </a:xfrm>
          <a:prstGeom prst="rect">
            <a:avLst/>
          </a:prstGeom>
        </p:spPr>
      </p:pic>
      <p:grpSp>
        <p:nvGrpSpPr>
          <p:cNvPr id="5" name="组合 10">
            <a:extLst>
              <a:ext uri="{FF2B5EF4-FFF2-40B4-BE49-F238E27FC236}">
                <a16:creationId xmlns:a16="http://schemas.microsoft.com/office/drawing/2014/main" id="{118C311C-C7C3-4BF4-8579-25A71CC5E5F2}"/>
              </a:ext>
            </a:extLst>
          </p:cNvPr>
          <p:cNvGrpSpPr/>
          <p:nvPr/>
        </p:nvGrpSpPr>
        <p:grpSpPr>
          <a:xfrm>
            <a:off x="2426597" y="1264898"/>
            <a:ext cx="7321195" cy="76182"/>
            <a:chOff x="2424953" y="1238297"/>
            <a:chExt cx="7322890" cy="76200"/>
          </a:xfrm>
        </p:grpSpPr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A8CFA7B6-9E42-4D17-AEF3-6D544B79B0E3}"/>
                </a:ext>
              </a:extLst>
            </p:cNvPr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CA9AC76F-98AB-4984-969F-BC9C2416B0B4}"/>
                </a:ext>
              </a:extLst>
            </p:cNvPr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2D8C2738-397D-4B35-B8F9-9EB6055E138F}"/>
                </a:ext>
              </a:extLst>
            </p:cNvPr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" name="Rectangle 16">
              <a:extLst>
                <a:ext uri="{FF2B5EF4-FFF2-40B4-BE49-F238E27FC236}">
                  <a16:creationId xmlns:a16="http://schemas.microsoft.com/office/drawing/2014/main" id="{3418F5BA-354F-4160-831B-ED52BFCAAD3F}"/>
                </a:ext>
              </a:extLst>
            </p:cNvPr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A14F414F-2793-4F2D-8B99-92E1A091FA23}"/>
                </a:ext>
              </a:extLst>
            </p:cNvPr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Copyright Notice">
            <a:extLst>
              <a:ext uri="{FF2B5EF4-FFF2-40B4-BE49-F238E27FC236}">
                <a16:creationId xmlns:a16="http://schemas.microsoft.com/office/drawing/2014/main" id="{4945C488-AD77-455E-B58E-53A248D927BF}"/>
              </a:ext>
            </a:extLst>
          </p:cNvPr>
          <p:cNvSpPr>
            <a:spLocks/>
          </p:cNvSpPr>
          <p:nvPr/>
        </p:nvSpPr>
        <p:spPr bwMode="auto">
          <a:xfrm>
            <a:off x="4606221" y="540272"/>
            <a:ext cx="2979558" cy="742527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983" tIns="32393" rIns="71983" bIns="32393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cap="small" dirty="0">
                <a:solidFill>
                  <a:srgbClr val="00C3D9"/>
                </a:solidFill>
                <a:cs typeface="+mn-ea"/>
                <a:sym typeface="+mn-lt"/>
              </a:rPr>
              <a:t>EXAMPLE</a:t>
            </a:r>
          </a:p>
        </p:txBody>
      </p:sp>
      <p:pic>
        <p:nvPicPr>
          <p:cNvPr id="12" name="圖片 11" descr="一張含有 螢幕擷取畫面 的圖片&#10;&#10;自動產生的描述">
            <a:extLst>
              <a:ext uri="{FF2B5EF4-FFF2-40B4-BE49-F238E27FC236}">
                <a16:creationId xmlns:a16="http://schemas.microsoft.com/office/drawing/2014/main" id="{4B743AA8-E51D-4586-AAEF-E149130691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35"/>
          <a:stretch/>
        </p:blipFill>
        <p:spPr>
          <a:xfrm>
            <a:off x="8405998" y="1635373"/>
            <a:ext cx="3624436" cy="48212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4EC9835-2C03-448C-8657-C5AAF93EF248}"/>
              </a:ext>
            </a:extLst>
          </p:cNvPr>
          <p:cNvSpPr/>
          <p:nvPr/>
        </p:nvSpPr>
        <p:spPr>
          <a:xfrm>
            <a:off x="4587367" y="2205872"/>
            <a:ext cx="569095" cy="1223128"/>
          </a:xfrm>
          <a:prstGeom prst="rect">
            <a:avLst/>
          </a:prstGeom>
          <a:noFill/>
          <a:ln w="57150">
            <a:solidFill>
              <a:srgbClr val="E94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013E3F-60E7-464A-871C-6248E313502A}"/>
              </a:ext>
            </a:extLst>
          </p:cNvPr>
          <p:cNvSpPr/>
          <p:nvPr/>
        </p:nvSpPr>
        <p:spPr>
          <a:xfrm>
            <a:off x="4249573" y="4205925"/>
            <a:ext cx="569095" cy="1223128"/>
          </a:xfrm>
          <a:prstGeom prst="rect">
            <a:avLst/>
          </a:prstGeom>
          <a:noFill/>
          <a:ln w="57150">
            <a:solidFill>
              <a:srgbClr val="E94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B2F9438-E726-4FC2-92C3-03E3AB93E9F5}"/>
              </a:ext>
            </a:extLst>
          </p:cNvPr>
          <p:cNvSpPr/>
          <p:nvPr/>
        </p:nvSpPr>
        <p:spPr>
          <a:xfrm>
            <a:off x="8405999" y="4064522"/>
            <a:ext cx="3624436" cy="262381"/>
          </a:xfrm>
          <a:prstGeom prst="rect">
            <a:avLst/>
          </a:prstGeom>
          <a:noFill/>
          <a:ln w="57150">
            <a:solidFill>
              <a:srgbClr val="E94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01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D5BE44F0-3FC2-4E52-B49B-2899FFCF8F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45"/>
          <a:stretch/>
        </p:blipFill>
        <p:spPr>
          <a:xfrm>
            <a:off x="1137253" y="1695077"/>
            <a:ext cx="9917494" cy="4890550"/>
          </a:xfrm>
          <a:prstGeom prst="rect">
            <a:avLst/>
          </a:prstGeom>
        </p:spPr>
      </p:pic>
      <p:grpSp>
        <p:nvGrpSpPr>
          <p:cNvPr id="5" name="组合 10">
            <a:extLst>
              <a:ext uri="{FF2B5EF4-FFF2-40B4-BE49-F238E27FC236}">
                <a16:creationId xmlns:a16="http://schemas.microsoft.com/office/drawing/2014/main" id="{9DEC893B-3776-4955-9DEC-52A03ACF2094}"/>
              </a:ext>
            </a:extLst>
          </p:cNvPr>
          <p:cNvGrpSpPr/>
          <p:nvPr/>
        </p:nvGrpSpPr>
        <p:grpSpPr>
          <a:xfrm>
            <a:off x="2426597" y="1264898"/>
            <a:ext cx="7321195" cy="76182"/>
            <a:chOff x="2424953" y="1238297"/>
            <a:chExt cx="7322890" cy="76200"/>
          </a:xfrm>
        </p:grpSpPr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549A7203-363F-4869-B3D6-B29918E15664}"/>
                </a:ext>
              </a:extLst>
            </p:cNvPr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C5B2C593-A742-4984-B83C-92E8B77A8493}"/>
                </a:ext>
              </a:extLst>
            </p:cNvPr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1937C6D7-177B-48EC-BE0F-30F232325D68}"/>
                </a:ext>
              </a:extLst>
            </p:cNvPr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" name="Rectangle 16">
              <a:extLst>
                <a:ext uri="{FF2B5EF4-FFF2-40B4-BE49-F238E27FC236}">
                  <a16:creationId xmlns:a16="http://schemas.microsoft.com/office/drawing/2014/main" id="{C72FDF5D-0AFB-439D-9D3E-11EA6A02E089}"/>
                </a:ext>
              </a:extLst>
            </p:cNvPr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0BBA8A0E-6F46-44FC-AC0D-D2599FC9206F}"/>
                </a:ext>
              </a:extLst>
            </p:cNvPr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Copyright Notice">
            <a:extLst>
              <a:ext uri="{FF2B5EF4-FFF2-40B4-BE49-F238E27FC236}">
                <a16:creationId xmlns:a16="http://schemas.microsoft.com/office/drawing/2014/main" id="{39DF994F-F457-42DB-935F-12BBD926475A}"/>
              </a:ext>
            </a:extLst>
          </p:cNvPr>
          <p:cNvSpPr>
            <a:spLocks/>
          </p:cNvSpPr>
          <p:nvPr/>
        </p:nvSpPr>
        <p:spPr bwMode="auto">
          <a:xfrm>
            <a:off x="4123933" y="589147"/>
            <a:ext cx="3918833" cy="61928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983" tIns="32393" rIns="71983" bIns="32393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599" b="1" cap="small" dirty="0">
                <a:solidFill>
                  <a:srgbClr val="00C3D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簡化並合併稱謂</a:t>
            </a:r>
            <a:endParaRPr lang="en-US" sz="3599" b="1" cap="small" dirty="0">
              <a:solidFill>
                <a:srgbClr val="00C3D9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55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E457AFCF-394A-4533-8640-F262236DA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3" y="1400275"/>
            <a:ext cx="10572333" cy="5378027"/>
          </a:xfrm>
          <a:prstGeom prst="rect">
            <a:avLst/>
          </a:prstGeom>
        </p:spPr>
      </p:pic>
      <p:grpSp>
        <p:nvGrpSpPr>
          <p:cNvPr id="5" name="组合 10">
            <a:extLst>
              <a:ext uri="{FF2B5EF4-FFF2-40B4-BE49-F238E27FC236}">
                <a16:creationId xmlns:a16="http://schemas.microsoft.com/office/drawing/2014/main" id="{2FAC3D97-A5D4-4D34-AC54-C5B4061A2AFD}"/>
              </a:ext>
            </a:extLst>
          </p:cNvPr>
          <p:cNvGrpSpPr/>
          <p:nvPr/>
        </p:nvGrpSpPr>
        <p:grpSpPr>
          <a:xfrm>
            <a:off x="2426597" y="1264898"/>
            <a:ext cx="7321195" cy="76182"/>
            <a:chOff x="2424953" y="1238297"/>
            <a:chExt cx="7322890" cy="76200"/>
          </a:xfrm>
        </p:grpSpPr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7FD93905-8701-4471-AA3C-33559BE13B5B}"/>
                </a:ext>
              </a:extLst>
            </p:cNvPr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A716FA0F-C8C7-42C4-AF64-E23AF14D9C19}"/>
                </a:ext>
              </a:extLst>
            </p:cNvPr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9D3FF4D7-403C-4D28-A627-AC3C0D2A6C00}"/>
                </a:ext>
              </a:extLst>
            </p:cNvPr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" name="Rectangle 16">
              <a:extLst>
                <a:ext uri="{FF2B5EF4-FFF2-40B4-BE49-F238E27FC236}">
                  <a16:creationId xmlns:a16="http://schemas.microsoft.com/office/drawing/2014/main" id="{F7D3C823-8729-4D81-A3B8-E952F7FF4A0E}"/>
                </a:ext>
              </a:extLst>
            </p:cNvPr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DAC22CD1-D7CC-40BA-A572-E45A6AEE157F}"/>
                </a:ext>
              </a:extLst>
            </p:cNvPr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Copyright Notice">
            <a:extLst>
              <a:ext uri="{FF2B5EF4-FFF2-40B4-BE49-F238E27FC236}">
                <a16:creationId xmlns:a16="http://schemas.microsoft.com/office/drawing/2014/main" id="{EAD3E5B0-F1F0-42CB-8450-8627DFC3E42F}"/>
              </a:ext>
            </a:extLst>
          </p:cNvPr>
          <p:cNvSpPr>
            <a:spLocks/>
          </p:cNvSpPr>
          <p:nvPr/>
        </p:nvSpPr>
        <p:spPr bwMode="auto">
          <a:xfrm>
            <a:off x="4123933" y="589147"/>
            <a:ext cx="3918833" cy="61928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983" tIns="32393" rIns="71983" bIns="32393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599" b="1" cap="small" dirty="0">
                <a:solidFill>
                  <a:srgbClr val="00C3D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船票編號缺失值</a:t>
            </a:r>
            <a:endParaRPr lang="en-US" sz="3599" b="1" cap="small" dirty="0">
              <a:solidFill>
                <a:srgbClr val="00C3D9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47BF47F-96D8-4119-A176-DAA06D1F847E}"/>
              </a:ext>
            </a:extLst>
          </p:cNvPr>
          <p:cNvSpPr/>
          <p:nvPr/>
        </p:nvSpPr>
        <p:spPr>
          <a:xfrm>
            <a:off x="2854545" y="2092751"/>
            <a:ext cx="569095" cy="424206"/>
          </a:xfrm>
          <a:prstGeom prst="rect">
            <a:avLst/>
          </a:prstGeom>
          <a:noFill/>
          <a:ln w="57150">
            <a:solidFill>
              <a:srgbClr val="E94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212D491-15ED-4BC9-A039-8FE823C7EC69}"/>
              </a:ext>
            </a:extLst>
          </p:cNvPr>
          <p:cNvSpPr txBox="1"/>
          <p:nvPr/>
        </p:nvSpPr>
        <p:spPr>
          <a:xfrm>
            <a:off x="6374263" y="2625950"/>
            <a:ext cx="4551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▲將未有英文者補上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endPara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4E0A367-9CF5-48F8-B344-2F413B83D182}"/>
              </a:ext>
            </a:extLst>
          </p:cNvPr>
          <p:cNvSpPr txBox="1"/>
          <p:nvPr/>
        </p:nvSpPr>
        <p:spPr>
          <a:xfrm>
            <a:off x="6374263" y="2213354"/>
            <a:ext cx="4551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▲去除數字之部分</a:t>
            </a:r>
          </a:p>
        </p:txBody>
      </p:sp>
    </p:spTree>
    <p:extLst>
      <p:ext uri="{BB962C8B-B14F-4D97-AF65-F5344CB8AC3E}">
        <p14:creationId xmlns:p14="http://schemas.microsoft.com/office/powerpoint/2010/main" val="294869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9B21B48-5E22-4E2C-883C-B53FBB17FA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1615" b="4348"/>
          <a:stretch/>
        </p:blipFill>
        <p:spPr>
          <a:xfrm>
            <a:off x="1467919" y="2530478"/>
            <a:ext cx="9256162" cy="55055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B723D94-74CA-4C6F-ADC9-9C189779B3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15"/>
          <a:stretch/>
        </p:blipFill>
        <p:spPr>
          <a:xfrm>
            <a:off x="1467918" y="4158714"/>
            <a:ext cx="9256161" cy="55055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386E668-334A-442B-9D69-B9885D58073A}"/>
              </a:ext>
            </a:extLst>
          </p:cNvPr>
          <p:cNvSpPr txBox="1"/>
          <p:nvPr/>
        </p:nvSpPr>
        <p:spPr>
          <a:xfrm>
            <a:off x="1467917" y="3081037"/>
            <a:ext cx="57234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▲將出發港口的缺失值補上出現次數最多者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BF55B81-FF36-4DAF-A210-AD0DF6F7EB0B}"/>
              </a:ext>
            </a:extLst>
          </p:cNvPr>
          <p:cNvSpPr txBox="1"/>
          <p:nvPr/>
        </p:nvSpPr>
        <p:spPr>
          <a:xfrm>
            <a:off x="1467918" y="4709273"/>
            <a:ext cx="4551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▲將票價的缺失值補上平均值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ED4F127-0AE7-4B16-88B4-800E732C111F}"/>
              </a:ext>
            </a:extLst>
          </p:cNvPr>
          <p:cNvSpPr txBox="1"/>
          <p:nvPr/>
        </p:nvSpPr>
        <p:spPr>
          <a:xfrm>
            <a:off x="1467917" y="4709273"/>
            <a:ext cx="4551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▲將票價的缺失值補上平均值</a:t>
            </a:r>
          </a:p>
        </p:txBody>
      </p:sp>
      <p:grpSp>
        <p:nvGrpSpPr>
          <p:cNvPr id="9" name="组合 10">
            <a:extLst>
              <a:ext uri="{FF2B5EF4-FFF2-40B4-BE49-F238E27FC236}">
                <a16:creationId xmlns:a16="http://schemas.microsoft.com/office/drawing/2014/main" id="{11E21E37-64F0-4B67-B25C-6AA300C7F0FA}"/>
              </a:ext>
            </a:extLst>
          </p:cNvPr>
          <p:cNvGrpSpPr/>
          <p:nvPr/>
        </p:nvGrpSpPr>
        <p:grpSpPr>
          <a:xfrm>
            <a:off x="2426597" y="1264898"/>
            <a:ext cx="7321195" cy="76182"/>
            <a:chOff x="2424953" y="1238297"/>
            <a:chExt cx="7322890" cy="76200"/>
          </a:xfrm>
        </p:grpSpPr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26D8B162-9AD1-45C5-BA1E-4DFE6E0393E0}"/>
                </a:ext>
              </a:extLst>
            </p:cNvPr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16E16B0F-5350-4A0F-96AB-6CD4764880F2}"/>
                </a:ext>
              </a:extLst>
            </p:cNvPr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512A17BF-A995-436D-B43B-F6B2976C4E3C}"/>
                </a:ext>
              </a:extLst>
            </p:cNvPr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EA945DB9-3E5E-4C8E-9B0E-D9BDE3FC9624}"/>
                </a:ext>
              </a:extLst>
            </p:cNvPr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Rectangle 17">
              <a:extLst>
                <a:ext uri="{FF2B5EF4-FFF2-40B4-BE49-F238E27FC236}">
                  <a16:creationId xmlns:a16="http://schemas.microsoft.com/office/drawing/2014/main" id="{430FDEC5-5590-4BA5-B919-8731820CAC23}"/>
                </a:ext>
              </a:extLst>
            </p:cNvPr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Copyright Notice">
            <a:extLst>
              <a:ext uri="{FF2B5EF4-FFF2-40B4-BE49-F238E27FC236}">
                <a16:creationId xmlns:a16="http://schemas.microsoft.com/office/drawing/2014/main" id="{CBEC2CF4-331E-4298-A6ED-547CB36F1093}"/>
              </a:ext>
            </a:extLst>
          </p:cNvPr>
          <p:cNvSpPr>
            <a:spLocks/>
          </p:cNvSpPr>
          <p:nvPr/>
        </p:nvSpPr>
        <p:spPr bwMode="auto">
          <a:xfrm>
            <a:off x="4123933" y="589147"/>
            <a:ext cx="3918833" cy="61928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983" tIns="32393" rIns="71983" bIns="32393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599" b="1" cap="small" dirty="0">
                <a:solidFill>
                  <a:srgbClr val="00C3D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港口與票價缺失值</a:t>
            </a:r>
            <a:endParaRPr lang="en-US" sz="3599" b="1" cap="small" dirty="0">
              <a:solidFill>
                <a:srgbClr val="00C3D9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553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A51C19B1-7153-4B93-89AC-D7E35F6030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39"/>
          <a:stretch/>
        </p:blipFill>
        <p:spPr>
          <a:xfrm>
            <a:off x="357722" y="2099137"/>
            <a:ext cx="6819492" cy="3479397"/>
          </a:xfrm>
          <a:prstGeom prst="rect">
            <a:avLst/>
          </a:prstGeom>
        </p:spPr>
      </p:pic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E1694CAB-44B4-4410-AD3C-85598C9502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20"/>
          <a:stretch/>
        </p:blipFill>
        <p:spPr>
          <a:xfrm>
            <a:off x="7325031" y="2099137"/>
            <a:ext cx="4509247" cy="347939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2E1825F-2FED-4DE0-90BB-E3D4900DF8F2}"/>
              </a:ext>
            </a:extLst>
          </p:cNvPr>
          <p:cNvSpPr txBox="1"/>
          <p:nvPr/>
        </p:nvSpPr>
        <p:spPr>
          <a:xfrm>
            <a:off x="357722" y="5653950"/>
            <a:ext cx="4551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▲將船艙編號的缺失值補上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5236247-B6C8-4C45-A6A2-611D2C921608}"/>
              </a:ext>
            </a:extLst>
          </p:cNvPr>
          <p:cNvSpPr txBox="1"/>
          <p:nvPr/>
        </p:nvSpPr>
        <p:spPr>
          <a:xfrm>
            <a:off x="7282398" y="5663376"/>
            <a:ext cx="4551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▲船艙編號和存活與否的關係</a:t>
            </a:r>
          </a:p>
        </p:txBody>
      </p:sp>
      <p:grpSp>
        <p:nvGrpSpPr>
          <p:cNvPr id="7" name="组合 10">
            <a:extLst>
              <a:ext uri="{FF2B5EF4-FFF2-40B4-BE49-F238E27FC236}">
                <a16:creationId xmlns:a16="http://schemas.microsoft.com/office/drawing/2014/main" id="{D340AAA3-EF6B-4B0A-84EF-DBE5FCB6BA26}"/>
              </a:ext>
            </a:extLst>
          </p:cNvPr>
          <p:cNvGrpSpPr/>
          <p:nvPr/>
        </p:nvGrpSpPr>
        <p:grpSpPr>
          <a:xfrm>
            <a:off x="2426597" y="1264898"/>
            <a:ext cx="7321195" cy="76182"/>
            <a:chOff x="2424953" y="1238297"/>
            <a:chExt cx="7322890" cy="76200"/>
          </a:xfrm>
        </p:grpSpPr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C86616C4-B909-409F-B156-49653BD8FD88}"/>
                </a:ext>
              </a:extLst>
            </p:cNvPr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C4647248-7024-4976-89FB-6CD459987EDF}"/>
                </a:ext>
              </a:extLst>
            </p:cNvPr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7E883E3F-C56A-48B2-80A7-2EAB3DBFDC5A}"/>
                </a:ext>
              </a:extLst>
            </p:cNvPr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AC583A5F-1CC7-4265-ACB0-644920BA4B46}"/>
                </a:ext>
              </a:extLst>
            </p:cNvPr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Rectangle 17">
              <a:extLst>
                <a:ext uri="{FF2B5EF4-FFF2-40B4-BE49-F238E27FC236}">
                  <a16:creationId xmlns:a16="http://schemas.microsoft.com/office/drawing/2014/main" id="{F9480AFD-06B9-4123-8BC4-881B1D51E26E}"/>
                </a:ext>
              </a:extLst>
            </p:cNvPr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Copyright Notice">
            <a:extLst>
              <a:ext uri="{FF2B5EF4-FFF2-40B4-BE49-F238E27FC236}">
                <a16:creationId xmlns:a16="http://schemas.microsoft.com/office/drawing/2014/main" id="{AD79715F-F7D2-413A-861B-E5DBAEDED5CA}"/>
              </a:ext>
            </a:extLst>
          </p:cNvPr>
          <p:cNvSpPr>
            <a:spLocks/>
          </p:cNvSpPr>
          <p:nvPr/>
        </p:nvSpPr>
        <p:spPr bwMode="auto">
          <a:xfrm>
            <a:off x="4123933" y="589147"/>
            <a:ext cx="3918833" cy="61928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983" tIns="32393" rIns="71983" bIns="32393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599" b="1" cap="small" dirty="0">
                <a:solidFill>
                  <a:srgbClr val="00C3D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船艙編號面面觀</a:t>
            </a:r>
            <a:endParaRPr lang="en-US" sz="3599" b="1" cap="small" dirty="0">
              <a:solidFill>
                <a:srgbClr val="00C3D9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6FCDBD3-DD93-471E-A08E-2460E550A58E}"/>
              </a:ext>
            </a:extLst>
          </p:cNvPr>
          <p:cNvSpPr/>
          <p:nvPr/>
        </p:nvSpPr>
        <p:spPr>
          <a:xfrm>
            <a:off x="933254" y="5260157"/>
            <a:ext cx="612742" cy="424206"/>
          </a:xfrm>
          <a:prstGeom prst="rect">
            <a:avLst/>
          </a:prstGeom>
          <a:noFill/>
          <a:ln w="57150">
            <a:solidFill>
              <a:srgbClr val="E94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55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D6CB26C8-73CE-45BF-B9D3-337A36DD1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53" y="1099111"/>
            <a:ext cx="9624894" cy="5730737"/>
          </a:xfrm>
          <a:prstGeom prst="rect">
            <a:avLst/>
          </a:prstGeom>
        </p:spPr>
      </p:pic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C8B10BAE-A601-47B7-9264-00490018F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53" y="198076"/>
            <a:ext cx="9662997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7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地圖, 文字 的圖片&#10;&#10;自動產生的描述">
            <a:extLst>
              <a:ext uri="{FF2B5EF4-FFF2-40B4-BE49-F238E27FC236}">
                <a16:creationId xmlns:a16="http://schemas.microsoft.com/office/drawing/2014/main" id="{E00F304F-29F4-4F9B-947A-A3F1EEA3F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84" y="1804893"/>
            <a:ext cx="9602032" cy="4686706"/>
          </a:xfrm>
          <a:prstGeom prst="rect">
            <a:avLst/>
          </a:prstGeom>
        </p:spPr>
      </p:pic>
      <p:grpSp>
        <p:nvGrpSpPr>
          <p:cNvPr id="6" name="组合 10">
            <a:extLst>
              <a:ext uri="{FF2B5EF4-FFF2-40B4-BE49-F238E27FC236}">
                <a16:creationId xmlns:a16="http://schemas.microsoft.com/office/drawing/2014/main" id="{BB29886F-6102-4BBE-B549-F59A98D7381B}"/>
              </a:ext>
            </a:extLst>
          </p:cNvPr>
          <p:cNvGrpSpPr/>
          <p:nvPr/>
        </p:nvGrpSpPr>
        <p:grpSpPr>
          <a:xfrm>
            <a:off x="2426597" y="1264898"/>
            <a:ext cx="7321195" cy="76182"/>
            <a:chOff x="2424953" y="1238297"/>
            <a:chExt cx="7322890" cy="76200"/>
          </a:xfrm>
        </p:grpSpPr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7E75CE0B-DA59-42D2-B883-2C694AF73A62}"/>
                </a:ext>
              </a:extLst>
            </p:cNvPr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28C75909-1A31-4E98-B45B-8C5712B5ECB4}"/>
                </a:ext>
              </a:extLst>
            </p:cNvPr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77E1E98B-4700-4BE0-A4CC-BF67BF1B2C49}"/>
                </a:ext>
              </a:extLst>
            </p:cNvPr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Rectangle 16">
              <a:extLst>
                <a:ext uri="{FF2B5EF4-FFF2-40B4-BE49-F238E27FC236}">
                  <a16:creationId xmlns:a16="http://schemas.microsoft.com/office/drawing/2014/main" id="{1278FA40-3E1C-4B97-A54B-80E500B00697}"/>
                </a:ext>
              </a:extLst>
            </p:cNvPr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75BDC219-22DA-4ADE-B9B9-EB86775D1229}"/>
                </a:ext>
              </a:extLst>
            </p:cNvPr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Copyright Notice">
            <a:extLst>
              <a:ext uri="{FF2B5EF4-FFF2-40B4-BE49-F238E27FC236}">
                <a16:creationId xmlns:a16="http://schemas.microsoft.com/office/drawing/2014/main" id="{A4D88C77-2EED-4B28-AC06-B7350C6C9D38}"/>
              </a:ext>
            </a:extLst>
          </p:cNvPr>
          <p:cNvSpPr>
            <a:spLocks/>
          </p:cNvSpPr>
          <p:nvPr/>
        </p:nvSpPr>
        <p:spPr bwMode="auto">
          <a:xfrm>
            <a:off x="4123933" y="589147"/>
            <a:ext cx="3918833" cy="61928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983" tIns="32393" rIns="71983" bIns="32393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599" b="1" cap="small" dirty="0">
                <a:solidFill>
                  <a:srgbClr val="00C3D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票價分群</a:t>
            </a:r>
            <a:endParaRPr lang="en-US" sz="3599" b="1" cap="small" dirty="0">
              <a:solidFill>
                <a:srgbClr val="00C3D9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938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00D1E796-26AF-49CE-B741-B902FA23A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38" y="1806629"/>
            <a:ext cx="10399522" cy="4838895"/>
          </a:xfrm>
          <a:prstGeom prst="rect">
            <a:avLst/>
          </a:prstGeom>
        </p:spPr>
      </p:pic>
      <p:grpSp>
        <p:nvGrpSpPr>
          <p:cNvPr id="5" name="组合 10">
            <a:extLst>
              <a:ext uri="{FF2B5EF4-FFF2-40B4-BE49-F238E27FC236}">
                <a16:creationId xmlns:a16="http://schemas.microsoft.com/office/drawing/2014/main" id="{EC348CA9-FFEB-4B5E-8368-A58D7271AFE7}"/>
              </a:ext>
            </a:extLst>
          </p:cNvPr>
          <p:cNvGrpSpPr/>
          <p:nvPr/>
        </p:nvGrpSpPr>
        <p:grpSpPr>
          <a:xfrm>
            <a:off x="2426597" y="1264898"/>
            <a:ext cx="7321195" cy="76182"/>
            <a:chOff x="2424953" y="1238297"/>
            <a:chExt cx="7322890" cy="76200"/>
          </a:xfrm>
        </p:grpSpPr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7332E999-FC2C-4201-B6CF-12DBF60BA3E3}"/>
                </a:ext>
              </a:extLst>
            </p:cNvPr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34115D97-9B17-4B75-B528-0A3FC18D40B2}"/>
                </a:ext>
              </a:extLst>
            </p:cNvPr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ECD86D98-36F6-4C95-B7B6-CFB98B0ACFA9}"/>
                </a:ext>
              </a:extLst>
            </p:cNvPr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" name="Rectangle 16">
              <a:extLst>
                <a:ext uri="{FF2B5EF4-FFF2-40B4-BE49-F238E27FC236}">
                  <a16:creationId xmlns:a16="http://schemas.microsoft.com/office/drawing/2014/main" id="{129157D9-1920-4406-86BD-F7AEB6CC4869}"/>
                </a:ext>
              </a:extLst>
            </p:cNvPr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52F2ACEA-7626-420A-9967-2359A2563577}"/>
                </a:ext>
              </a:extLst>
            </p:cNvPr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Copyright Notice">
            <a:extLst>
              <a:ext uri="{FF2B5EF4-FFF2-40B4-BE49-F238E27FC236}">
                <a16:creationId xmlns:a16="http://schemas.microsoft.com/office/drawing/2014/main" id="{28B78A0E-8172-43C6-BBE1-233E920B102F}"/>
              </a:ext>
            </a:extLst>
          </p:cNvPr>
          <p:cNvSpPr>
            <a:spLocks/>
          </p:cNvSpPr>
          <p:nvPr/>
        </p:nvSpPr>
        <p:spPr bwMode="auto">
          <a:xfrm>
            <a:off x="3491698" y="645610"/>
            <a:ext cx="5208603" cy="61928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983" tIns="32393" rIns="71983" bIns="32393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599" b="1" cap="small" dirty="0">
                <a:solidFill>
                  <a:srgbClr val="00C3D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相同票根之間的生存關係</a:t>
            </a:r>
            <a:endParaRPr lang="en-US" sz="3599" b="1" cap="small" dirty="0">
              <a:solidFill>
                <a:srgbClr val="00C3D9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500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室內, 路面 的圖片&#10;&#10;自動產生的描述">
            <a:extLst>
              <a:ext uri="{FF2B5EF4-FFF2-40B4-BE49-F238E27FC236}">
                <a16:creationId xmlns:a16="http://schemas.microsoft.com/office/drawing/2014/main" id="{52213892-406D-43C1-AA02-6263A0DA9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48" y="2772063"/>
            <a:ext cx="9038103" cy="1973751"/>
          </a:xfrm>
          <a:prstGeom prst="rect">
            <a:avLst/>
          </a:prstGeom>
        </p:spPr>
      </p:pic>
      <p:grpSp>
        <p:nvGrpSpPr>
          <p:cNvPr id="4" name="组合 10">
            <a:extLst>
              <a:ext uri="{FF2B5EF4-FFF2-40B4-BE49-F238E27FC236}">
                <a16:creationId xmlns:a16="http://schemas.microsoft.com/office/drawing/2014/main" id="{3D18A522-D39D-4FB0-9FD5-74CA9F7D72B4}"/>
              </a:ext>
            </a:extLst>
          </p:cNvPr>
          <p:cNvGrpSpPr/>
          <p:nvPr/>
        </p:nvGrpSpPr>
        <p:grpSpPr>
          <a:xfrm>
            <a:off x="2426597" y="1264898"/>
            <a:ext cx="7321195" cy="76182"/>
            <a:chOff x="2424953" y="1238297"/>
            <a:chExt cx="7322890" cy="76200"/>
          </a:xfrm>
        </p:grpSpPr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E54D317C-80A6-4090-A89E-B8ABF45A6F51}"/>
                </a:ext>
              </a:extLst>
            </p:cNvPr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" name="Rectangle 14">
              <a:extLst>
                <a:ext uri="{FF2B5EF4-FFF2-40B4-BE49-F238E27FC236}">
                  <a16:creationId xmlns:a16="http://schemas.microsoft.com/office/drawing/2014/main" id="{B3CD2C40-D938-4849-AF9A-A0FCE7EBDDDB}"/>
                </a:ext>
              </a:extLst>
            </p:cNvPr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Rectangle 15">
              <a:extLst>
                <a:ext uri="{FF2B5EF4-FFF2-40B4-BE49-F238E27FC236}">
                  <a16:creationId xmlns:a16="http://schemas.microsoft.com/office/drawing/2014/main" id="{69EE7EF5-EE60-48A4-82E7-E1C5E349355C}"/>
                </a:ext>
              </a:extLst>
            </p:cNvPr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Rectangle 16">
              <a:extLst>
                <a:ext uri="{FF2B5EF4-FFF2-40B4-BE49-F238E27FC236}">
                  <a16:creationId xmlns:a16="http://schemas.microsoft.com/office/drawing/2014/main" id="{3A40B183-C456-43DC-8C59-BC8DA375587E}"/>
                </a:ext>
              </a:extLst>
            </p:cNvPr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" name="Rectangle 17">
              <a:extLst>
                <a:ext uri="{FF2B5EF4-FFF2-40B4-BE49-F238E27FC236}">
                  <a16:creationId xmlns:a16="http://schemas.microsoft.com/office/drawing/2014/main" id="{5193EA3F-7776-408C-B6A4-C4557712FF90}"/>
                </a:ext>
              </a:extLst>
            </p:cNvPr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Copyright Notice">
            <a:extLst>
              <a:ext uri="{FF2B5EF4-FFF2-40B4-BE49-F238E27FC236}">
                <a16:creationId xmlns:a16="http://schemas.microsoft.com/office/drawing/2014/main" id="{7A23971E-DC7B-4031-8797-FF66EB43FC48}"/>
              </a:ext>
            </a:extLst>
          </p:cNvPr>
          <p:cNvSpPr>
            <a:spLocks/>
          </p:cNvSpPr>
          <p:nvPr/>
        </p:nvSpPr>
        <p:spPr bwMode="auto">
          <a:xfrm>
            <a:off x="4593571" y="598475"/>
            <a:ext cx="2979558" cy="61928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983" tIns="32393" rIns="71983" bIns="32393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599" b="1" cap="small" dirty="0">
                <a:solidFill>
                  <a:srgbClr val="00C3D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問題敘述</a:t>
            </a:r>
            <a:endParaRPr lang="en-US" sz="3599" b="1" cap="small" dirty="0">
              <a:solidFill>
                <a:srgbClr val="00C3D9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4087A46-44E9-47C1-8CE1-3BC2340596DD}"/>
              </a:ext>
            </a:extLst>
          </p:cNvPr>
          <p:cNvSpPr txBox="1"/>
          <p:nvPr/>
        </p:nvSpPr>
        <p:spPr>
          <a:xfrm>
            <a:off x="3157947" y="2093333"/>
            <a:ext cx="6286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在鐵達尼號上，是否會順利生存？</a:t>
            </a:r>
          </a:p>
        </p:txBody>
      </p:sp>
    </p:spTree>
    <p:extLst>
      <p:ext uri="{BB962C8B-B14F-4D97-AF65-F5344CB8AC3E}">
        <p14:creationId xmlns:p14="http://schemas.microsoft.com/office/powerpoint/2010/main" val="329069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013113E5-6A8E-4C77-BB3B-DC14111EA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98" y="1467946"/>
            <a:ext cx="10091203" cy="5268788"/>
          </a:xfrm>
          <a:prstGeom prst="rect">
            <a:avLst/>
          </a:prstGeom>
        </p:spPr>
      </p:pic>
      <p:grpSp>
        <p:nvGrpSpPr>
          <p:cNvPr id="6" name="组合 10">
            <a:extLst>
              <a:ext uri="{FF2B5EF4-FFF2-40B4-BE49-F238E27FC236}">
                <a16:creationId xmlns:a16="http://schemas.microsoft.com/office/drawing/2014/main" id="{56A76A06-C81C-4D20-98E1-C20550901D7F}"/>
              </a:ext>
            </a:extLst>
          </p:cNvPr>
          <p:cNvGrpSpPr/>
          <p:nvPr/>
        </p:nvGrpSpPr>
        <p:grpSpPr>
          <a:xfrm>
            <a:off x="2426597" y="1264898"/>
            <a:ext cx="7321195" cy="76182"/>
            <a:chOff x="2424953" y="1238297"/>
            <a:chExt cx="7322890" cy="76200"/>
          </a:xfrm>
        </p:grpSpPr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FBCE4500-E1B3-4676-80FE-448DFEB1E28C}"/>
                </a:ext>
              </a:extLst>
            </p:cNvPr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468E455B-2FDF-4C0A-BF92-DE979D02C3C2}"/>
                </a:ext>
              </a:extLst>
            </p:cNvPr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771946A7-A9E1-4221-90AF-752F17C57F5D}"/>
                </a:ext>
              </a:extLst>
            </p:cNvPr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Rectangle 16">
              <a:extLst>
                <a:ext uri="{FF2B5EF4-FFF2-40B4-BE49-F238E27FC236}">
                  <a16:creationId xmlns:a16="http://schemas.microsoft.com/office/drawing/2014/main" id="{DB9797D6-60C4-4CAA-AEC7-AD625F37B086}"/>
                </a:ext>
              </a:extLst>
            </p:cNvPr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FEF20C92-69E1-4203-979E-786992AB923F}"/>
                </a:ext>
              </a:extLst>
            </p:cNvPr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Copyright Notice">
            <a:extLst>
              <a:ext uri="{FF2B5EF4-FFF2-40B4-BE49-F238E27FC236}">
                <a16:creationId xmlns:a16="http://schemas.microsoft.com/office/drawing/2014/main" id="{75396293-3C23-4C5D-B491-2996ED6D5E8E}"/>
              </a:ext>
            </a:extLst>
          </p:cNvPr>
          <p:cNvSpPr>
            <a:spLocks/>
          </p:cNvSpPr>
          <p:nvPr/>
        </p:nvSpPr>
        <p:spPr bwMode="auto">
          <a:xfrm>
            <a:off x="3491698" y="645610"/>
            <a:ext cx="5208603" cy="61928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983" tIns="32393" rIns="71983" bIns="32393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599" b="1" cap="small" dirty="0">
                <a:solidFill>
                  <a:srgbClr val="00C3D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缺失年齡？！</a:t>
            </a:r>
            <a:endParaRPr lang="en-US" sz="3599" b="1" cap="small" dirty="0">
              <a:solidFill>
                <a:srgbClr val="00C3D9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EC55E9-BFA9-473F-9841-B463DA97AAE1}"/>
              </a:ext>
            </a:extLst>
          </p:cNvPr>
          <p:cNvSpPr/>
          <p:nvPr/>
        </p:nvSpPr>
        <p:spPr>
          <a:xfrm>
            <a:off x="6083350" y="4060514"/>
            <a:ext cx="4921534" cy="2633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6235C4B-ACF7-4FFD-B8FA-1B00FBCAE011}"/>
              </a:ext>
            </a:extLst>
          </p:cNvPr>
          <p:cNvSpPr txBox="1"/>
          <p:nvPr/>
        </p:nvSpPr>
        <p:spPr>
          <a:xfrm>
            <a:off x="6052603" y="5781503"/>
            <a:ext cx="36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◆是否缺失年齡與艙等統計</a:t>
            </a:r>
          </a:p>
        </p:txBody>
      </p:sp>
    </p:spTree>
    <p:extLst>
      <p:ext uri="{BB962C8B-B14F-4D97-AF65-F5344CB8AC3E}">
        <p14:creationId xmlns:p14="http://schemas.microsoft.com/office/powerpoint/2010/main" val="120699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CA09C366-A821-4606-A9CF-551175CE1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88" y="1671018"/>
            <a:ext cx="8428222" cy="5040866"/>
          </a:xfrm>
          <a:prstGeom prst="rect">
            <a:avLst/>
          </a:prstGeom>
        </p:spPr>
      </p:pic>
      <p:grpSp>
        <p:nvGrpSpPr>
          <p:cNvPr id="6" name="组合 10">
            <a:extLst>
              <a:ext uri="{FF2B5EF4-FFF2-40B4-BE49-F238E27FC236}">
                <a16:creationId xmlns:a16="http://schemas.microsoft.com/office/drawing/2014/main" id="{DA1542F5-DEC5-4635-8F4D-7A0D50D1AC41}"/>
              </a:ext>
            </a:extLst>
          </p:cNvPr>
          <p:cNvGrpSpPr/>
          <p:nvPr/>
        </p:nvGrpSpPr>
        <p:grpSpPr>
          <a:xfrm>
            <a:off x="2426597" y="1264898"/>
            <a:ext cx="7321195" cy="76182"/>
            <a:chOff x="2424953" y="1238297"/>
            <a:chExt cx="7322890" cy="76200"/>
          </a:xfrm>
        </p:grpSpPr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8025B1CD-A501-44F0-A1B6-3636A7558816}"/>
                </a:ext>
              </a:extLst>
            </p:cNvPr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3348DEAB-57BC-419D-B644-39D8760F1C11}"/>
                </a:ext>
              </a:extLst>
            </p:cNvPr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C670EB0C-34F5-402A-9431-B382AFB2E05C}"/>
                </a:ext>
              </a:extLst>
            </p:cNvPr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Rectangle 16">
              <a:extLst>
                <a:ext uri="{FF2B5EF4-FFF2-40B4-BE49-F238E27FC236}">
                  <a16:creationId xmlns:a16="http://schemas.microsoft.com/office/drawing/2014/main" id="{95C73AE4-296D-4533-BA19-6C470572B04A}"/>
                </a:ext>
              </a:extLst>
            </p:cNvPr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31B945A0-F3CA-4BDD-BBBA-4CC004310FF5}"/>
                </a:ext>
              </a:extLst>
            </p:cNvPr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Copyright Notice">
            <a:extLst>
              <a:ext uri="{FF2B5EF4-FFF2-40B4-BE49-F238E27FC236}">
                <a16:creationId xmlns:a16="http://schemas.microsoft.com/office/drawing/2014/main" id="{84AE5B3D-D38A-48DE-8A51-AE390AE16AE6}"/>
              </a:ext>
            </a:extLst>
          </p:cNvPr>
          <p:cNvSpPr>
            <a:spLocks/>
          </p:cNvSpPr>
          <p:nvPr/>
        </p:nvSpPr>
        <p:spPr bwMode="auto">
          <a:xfrm>
            <a:off x="3479048" y="645610"/>
            <a:ext cx="5208603" cy="61928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983" tIns="32393" rIns="71983" bIns="32393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599" b="1" cap="small" dirty="0">
                <a:solidFill>
                  <a:srgbClr val="00C3D9"/>
                </a:solidFill>
                <a:ea typeface="標楷體" panose="03000509000000000000" pitchFamily="65" charset="-120"/>
                <a:cs typeface="+mn-ea"/>
                <a:sym typeface="+mn-lt"/>
              </a:rPr>
              <a:t>1</a:t>
            </a:r>
            <a:r>
              <a:rPr lang="zh-TW" altLang="en-US" sz="3599" b="1" cap="small" dirty="0">
                <a:solidFill>
                  <a:srgbClr val="00C3D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與</a:t>
            </a:r>
            <a:r>
              <a:rPr lang="en-US" altLang="zh-TW" sz="3599" b="1" cap="small" dirty="0">
                <a:solidFill>
                  <a:srgbClr val="00C3D9"/>
                </a:solidFill>
                <a:ea typeface="標楷體" panose="03000509000000000000" pitchFamily="65" charset="-120"/>
                <a:cs typeface="+mn-ea"/>
                <a:sym typeface="+mn-lt"/>
              </a:rPr>
              <a:t>2</a:t>
            </a:r>
            <a:r>
              <a:rPr lang="zh-TW" altLang="en-US" sz="3599" b="1" cap="small" dirty="0">
                <a:solidFill>
                  <a:srgbClr val="00C3D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艙等 </a:t>
            </a:r>
            <a:r>
              <a:rPr lang="en-US" altLang="zh-TW" sz="3599" b="1" cap="small" dirty="0">
                <a:solidFill>
                  <a:srgbClr val="00C3D9"/>
                </a:solidFill>
                <a:ea typeface="標楷體" panose="03000509000000000000" pitchFamily="65" charset="-120"/>
                <a:cs typeface="+mn-ea"/>
                <a:sym typeface="+mn-lt"/>
              </a:rPr>
              <a:t>vs</a:t>
            </a:r>
            <a:r>
              <a:rPr lang="en-US" altLang="zh-TW" sz="3599" b="1" cap="small" dirty="0">
                <a:solidFill>
                  <a:srgbClr val="00C3D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 </a:t>
            </a:r>
            <a:r>
              <a:rPr lang="zh-TW" altLang="en-US" sz="3599" b="1" cap="small" dirty="0">
                <a:solidFill>
                  <a:srgbClr val="00C3D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生存</a:t>
            </a:r>
            <a:endParaRPr lang="en-US" sz="3599" b="1" cap="small" dirty="0">
              <a:solidFill>
                <a:srgbClr val="00C3D9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340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610A141-890D-4192-A729-41564998540E}"/>
              </a:ext>
            </a:extLst>
          </p:cNvPr>
          <p:cNvSpPr txBox="1"/>
          <p:nvPr/>
        </p:nvSpPr>
        <p:spPr>
          <a:xfrm>
            <a:off x="1062681" y="4317365"/>
            <a:ext cx="6978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▲填補方式：依姓名稱謂做為填補年齡缺失值的依據，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 將各稱謂的缺失值填上其中位數。</a:t>
            </a: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88E82F6F-36AC-474E-91EC-4C5ED0C64EC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7" b="72476"/>
          <a:stretch/>
        </p:blipFill>
        <p:spPr bwMode="auto">
          <a:xfrm>
            <a:off x="1062681" y="2540635"/>
            <a:ext cx="10066637" cy="17767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" name="组合 10">
            <a:extLst>
              <a:ext uri="{FF2B5EF4-FFF2-40B4-BE49-F238E27FC236}">
                <a16:creationId xmlns:a16="http://schemas.microsoft.com/office/drawing/2014/main" id="{8055C0FD-690A-49B5-8AD7-D8D1B3E6C470}"/>
              </a:ext>
            </a:extLst>
          </p:cNvPr>
          <p:cNvGrpSpPr/>
          <p:nvPr/>
        </p:nvGrpSpPr>
        <p:grpSpPr>
          <a:xfrm>
            <a:off x="2426597" y="1264898"/>
            <a:ext cx="7321195" cy="76182"/>
            <a:chOff x="2424953" y="1238297"/>
            <a:chExt cx="7322890" cy="76200"/>
          </a:xfrm>
        </p:grpSpPr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4F987EC0-634A-4DA3-B9CF-9501A135196F}"/>
                </a:ext>
              </a:extLst>
            </p:cNvPr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4747346A-A206-4994-A618-6FBFD026321D}"/>
                </a:ext>
              </a:extLst>
            </p:cNvPr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CE31A978-4499-45FA-91E3-B6F7AB0FBA71}"/>
                </a:ext>
              </a:extLst>
            </p:cNvPr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Rectangle 16">
              <a:extLst>
                <a:ext uri="{FF2B5EF4-FFF2-40B4-BE49-F238E27FC236}">
                  <a16:creationId xmlns:a16="http://schemas.microsoft.com/office/drawing/2014/main" id="{287F86B6-DED4-4733-AD8D-7A03087DCF57}"/>
                </a:ext>
              </a:extLst>
            </p:cNvPr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C1EECC7E-DED7-4869-B53A-02D0FACFB9DD}"/>
                </a:ext>
              </a:extLst>
            </p:cNvPr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Copyright Notice">
            <a:extLst>
              <a:ext uri="{FF2B5EF4-FFF2-40B4-BE49-F238E27FC236}">
                <a16:creationId xmlns:a16="http://schemas.microsoft.com/office/drawing/2014/main" id="{42B2BFB7-817C-4E5D-B3D2-7AAF0D62E80A}"/>
              </a:ext>
            </a:extLst>
          </p:cNvPr>
          <p:cNvSpPr>
            <a:spLocks/>
          </p:cNvSpPr>
          <p:nvPr/>
        </p:nvSpPr>
        <p:spPr bwMode="auto">
          <a:xfrm>
            <a:off x="3479048" y="645610"/>
            <a:ext cx="5208603" cy="61928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983" tIns="32393" rIns="71983" bIns="32393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599" b="1" cap="small" dirty="0">
                <a:solidFill>
                  <a:srgbClr val="00C3D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年齡缺失值</a:t>
            </a:r>
            <a:endParaRPr lang="en-US" sz="3599" b="1" cap="small" dirty="0">
              <a:solidFill>
                <a:srgbClr val="00C3D9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895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B1326C-2918-4D30-8046-19B1A8A1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634" y="1512873"/>
            <a:ext cx="9144000" cy="2387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心得感想</a:t>
            </a:r>
          </a:p>
        </p:txBody>
      </p:sp>
      <p:sp>
        <p:nvSpPr>
          <p:cNvPr id="4" name="椭圆 10">
            <a:extLst>
              <a:ext uri="{FF2B5EF4-FFF2-40B4-BE49-F238E27FC236}">
                <a16:creationId xmlns:a16="http://schemas.microsoft.com/office/drawing/2014/main" id="{264E4A92-906C-4C51-910D-997CA5475D10}"/>
              </a:ext>
            </a:extLst>
          </p:cNvPr>
          <p:cNvSpPr/>
          <p:nvPr/>
        </p:nvSpPr>
        <p:spPr>
          <a:xfrm>
            <a:off x="-1179108" y="-77704"/>
            <a:ext cx="2362200" cy="2362200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椭圆 11">
            <a:extLst>
              <a:ext uri="{FF2B5EF4-FFF2-40B4-BE49-F238E27FC236}">
                <a16:creationId xmlns:a16="http://schemas.microsoft.com/office/drawing/2014/main" id="{B79BCD24-3599-422E-B456-C1DE5D95D390}"/>
              </a:ext>
            </a:extLst>
          </p:cNvPr>
          <p:cNvSpPr/>
          <p:nvPr/>
        </p:nvSpPr>
        <p:spPr>
          <a:xfrm>
            <a:off x="-85190" y="-1466561"/>
            <a:ext cx="2970007" cy="2970007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椭圆 14">
            <a:extLst>
              <a:ext uri="{FF2B5EF4-FFF2-40B4-BE49-F238E27FC236}">
                <a16:creationId xmlns:a16="http://schemas.microsoft.com/office/drawing/2014/main" id="{0CE0C522-FB41-4515-A02A-84025ED5ED35}"/>
              </a:ext>
            </a:extLst>
          </p:cNvPr>
          <p:cNvSpPr/>
          <p:nvPr/>
        </p:nvSpPr>
        <p:spPr>
          <a:xfrm flipV="1">
            <a:off x="8626037" y="5962361"/>
            <a:ext cx="2362200" cy="2362200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椭圆 12">
            <a:extLst>
              <a:ext uri="{FF2B5EF4-FFF2-40B4-BE49-F238E27FC236}">
                <a16:creationId xmlns:a16="http://schemas.microsoft.com/office/drawing/2014/main" id="{A53C5F61-8347-42A3-8816-B5A902B3071C}"/>
              </a:ext>
            </a:extLst>
          </p:cNvPr>
          <p:cNvSpPr/>
          <p:nvPr/>
        </p:nvSpPr>
        <p:spPr>
          <a:xfrm>
            <a:off x="696584" y="722396"/>
            <a:ext cx="1562100" cy="1562100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椭圆 19">
            <a:extLst>
              <a:ext uri="{FF2B5EF4-FFF2-40B4-BE49-F238E27FC236}">
                <a16:creationId xmlns:a16="http://schemas.microsoft.com/office/drawing/2014/main" id="{AC9FD7DF-CA62-4768-89C2-6E99D84B868C}"/>
              </a:ext>
            </a:extLst>
          </p:cNvPr>
          <p:cNvSpPr/>
          <p:nvPr/>
        </p:nvSpPr>
        <p:spPr>
          <a:xfrm flipV="1">
            <a:off x="10246908" y="4956521"/>
            <a:ext cx="3124200" cy="3124200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椭圆 25">
            <a:extLst>
              <a:ext uri="{FF2B5EF4-FFF2-40B4-BE49-F238E27FC236}">
                <a16:creationId xmlns:a16="http://schemas.microsoft.com/office/drawing/2014/main" id="{4D6E04F1-7093-45D1-8551-C56B5B9F8EB9}"/>
              </a:ext>
            </a:extLst>
          </p:cNvPr>
          <p:cNvSpPr/>
          <p:nvPr/>
        </p:nvSpPr>
        <p:spPr>
          <a:xfrm flipV="1">
            <a:off x="9465858" y="4956521"/>
            <a:ext cx="1562100" cy="1562100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179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-1017293" y="-96125"/>
            <a:ext cx="2361653" cy="2361653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6372" y="-1484660"/>
            <a:ext cx="2969320" cy="2969320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80162" y="703790"/>
            <a:ext cx="1561738" cy="1561738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flipV="1">
            <a:off x="8785583" y="5942542"/>
            <a:ext cx="2361653" cy="2361653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flipV="1">
            <a:off x="10328275" y="4936935"/>
            <a:ext cx="3123477" cy="3123477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 flipV="1">
            <a:off x="9547406" y="4936935"/>
            <a:ext cx="1561738" cy="1561738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TextBox 18"/>
          <p:cNvSpPr>
            <a:spLocks noChangeArrowheads="1"/>
          </p:cNvSpPr>
          <p:nvPr/>
        </p:nvSpPr>
        <p:spPr bwMode="auto">
          <a:xfrm>
            <a:off x="2266020" y="1362780"/>
            <a:ext cx="1343669" cy="70774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 lIns="91425" tIns="45712" rIns="91425" bIns="45712">
            <a:spAutoFit/>
          </a:bodyPr>
          <a:lstStyle/>
          <a:p>
            <a:pPr algn="ctr" defTabSz="914217">
              <a:defRPr/>
            </a:pPr>
            <a:r>
              <a:rPr lang="zh-TW" altLang="en-US" sz="3999" b="1" kern="0" dirty="0">
                <a:solidFill>
                  <a:srgbClr val="00C3D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總結</a:t>
            </a:r>
            <a:endParaRPr lang="zh-CN" altLang="en-US" b="1" kern="0" dirty="0">
              <a:solidFill>
                <a:srgbClr val="00C3D9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2070982" y="2294433"/>
            <a:ext cx="7422649" cy="3055301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557" tIns="36279" rIns="72557" bIns="3627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just" eaLnBrk="0" hangingPunct="0">
              <a:lnSpc>
                <a:spcPct val="150000"/>
              </a:lnSpc>
            </a:pP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也許我們沒有很多錢財可以靠關係、靠交換利益，來獲得更多的生存機會，但是如果我們周遭有很忠心、能共患難的親友，那也不一定會活得比較沒有價值。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  <a:p>
            <a:pPr algn="just" eaLnBrk="0" hangingPunct="0">
              <a:lnSpc>
                <a:spcPct val="150000"/>
              </a:lnSpc>
            </a:pPr>
            <a:endParaRPr lang="zh-TW" altLang="en-US" sz="105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我們都要好好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珍惜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身邊每個給予陪伴跟支持的人！</a:t>
            </a:r>
          </a:p>
          <a:p>
            <a:pPr algn="just" eaLnBrk="0" hangingPunct="0">
              <a:lnSpc>
                <a:spcPct val="150000"/>
              </a:lnSpc>
            </a:pP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因為有他們，我們的人生，才多了很多意義。</a:t>
            </a:r>
          </a:p>
        </p:txBody>
      </p:sp>
      <p:sp>
        <p:nvSpPr>
          <p:cNvPr id="30" name="矩形 5"/>
          <p:cNvSpPr>
            <a:spLocks noChangeArrowheads="1"/>
          </p:cNvSpPr>
          <p:nvPr/>
        </p:nvSpPr>
        <p:spPr bwMode="auto">
          <a:xfrm>
            <a:off x="1746293" y="2039280"/>
            <a:ext cx="8045138" cy="3835725"/>
          </a:xfrm>
          <a:prstGeom prst="rect">
            <a:avLst/>
          </a:prstGeom>
          <a:noFill/>
          <a:ln w="19050">
            <a:solidFill>
              <a:srgbClr val="00C3D9"/>
            </a:solidFill>
            <a:bevel/>
            <a:headEnd/>
            <a:tailEnd/>
          </a:ln>
        </p:spPr>
        <p:txBody>
          <a:bodyPr lIns="68573" tIns="34287" rIns="68573" bIns="34287" anchor="ctr"/>
          <a:lstStyle/>
          <a:p>
            <a:pPr algn="ctr"/>
            <a:endParaRPr lang="zh-CN" altLang="zh-CN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303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20" grpId="0" animBg="1"/>
      <p:bldP spid="26" grpId="0" animBg="1"/>
      <p:bldP spid="27" grpId="0"/>
      <p:bldP spid="30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4227806" y="2021796"/>
            <a:ext cx="1875402" cy="1875402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38551" y="2326183"/>
            <a:ext cx="1875402" cy="1875402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144737" y="2234926"/>
            <a:ext cx="1919824" cy="1919824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600" b="1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謝</a:t>
            </a:r>
            <a:endParaRPr lang="zh-CN" altLang="en-US" sz="9600" b="1" dirty="0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09438" y="1470634"/>
            <a:ext cx="1919824" cy="1919824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600" b="1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謝</a:t>
            </a:r>
            <a:endParaRPr lang="zh-CN" altLang="en-US" sz="9600" b="1" dirty="0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696997" y="2813596"/>
            <a:ext cx="1919824" cy="1919824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600" b="1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觀</a:t>
            </a:r>
            <a:endParaRPr lang="zh-CN" altLang="en-US" sz="9600" b="1" dirty="0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083236" y="1939306"/>
            <a:ext cx="1919824" cy="1919824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600" b="1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看</a:t>
            </a:r>
            <a:endParaRPr lang="zh-CN" altLang="en-US" sz="9600" b="1" dirty="0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302593" y="1368249"/>
            <a:ext cx="330352" cy="330352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59901" y="4599833"/>
            <a:ext cx="546088" cy="546088"/>
          </a:xfrm>
          <a:prstGeom prst="ellipse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777878" y="1398755"/>
            <a:ext cx="394065" cy="394065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848483" y="4524087"/>
            <a:ext cx="432156" cy="432156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 flipH="1">
            <a:off x="2600374" y="2399786"/>
            <a:ext cx="228192" cy="228192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 flipH="1">
            <a:off x="2280947" y="1532903"/>
            <a:ext cx="93210" cy="93210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 flipH="1">
            <a:off x="1753549" y="2285486"/>
            <a:ext cx="93210" cy="9321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472285" y="4457160"/>
            <a:ext cx="394065" cy="394065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 flipH="1">
            <a:off x="2452512" y="3798716"/>
            <a:ext cx="228192" cy="228192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 flipH="1">
            <a:off x="1647910" y="3254198"/>
            <a:ext cx="93210" cy="93210"/>
          </a:xfrm>
          <a:prstGeom prst="ellipse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 flipH="1">
            <a:off x="1894693" y="4400112"/>
            <a:ext cx="93210" cy="93210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 flipH="1">
            <a:off x="9482347" y="2765737"/>
            <a:ext cx="228192" cy="228192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 flipH="1">
            <a:off x="9599863" y="1609418"/>
            <a:ext cx="93210" cy="9321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椭圆 47"/>
          <p:cNvSpPr/>
          <p:nvPr/>
        </p:nvSpPr>
        <p:spPr>
          <a:xfrm flipH="1">
            <a:off x="10264837" y="2526070"/>
            <a:ext cx="93210" cy="93210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663891" y="4382582"/>
            <a:ext cx="394065" cy="394065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/>
        </p:nvSpPr>
        <p:spPr>
          <a:xfrm flipH="1">
            <a:off x="9404819" y="3748862"/>
            <a:ext cx="228192" cy="22819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 flipH="1">
            <a:off x="10432019" y="3465914"/>
            <a:ext cx="93210" cy="9321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 flipH="1">
            <a:off x="10053205" y="4318568"/>
            <a:ext cx="128150" cy="12815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270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23F1CDA8-B128-401B-9875-BF00A86BB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6" y="1979336"/>
            <a:ext cx="11245709" cy="2777437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B2E39F63-5D55-470E-82EC-A5014CE5F812}"/>
              </a:ext>
            </a:extLst>
          </p:cNvPr>
          <p:cNvSpPr/>
          <p:nvPr/>
        </p:nvSpPr>
        <p:spPr>
          <a:xfrm>
            <a:off x="1424275" y="2437836"/>
            <a:ext cx="954819" cy="2318937"/>
          </a:xfrm>
          <a:prstGeom prst="rect">
            <a:avLst/>
          </a:prstGeom>
          <a:noFill/>
          <a:ln w="76200">
            <a:solidFill>
              <a:srgbClr val="E94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cs typeface="+mn-ea"/>
              <a:sym typeface="+mn-lt"/>
            </a:endParaRP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82E37143-E213-43BF-9EF4-615FE72A6A53}"/>
              </a:ext>
            </a:extLst>
          </p:cNvPr>
          <p:cNvSpPr/>
          <p:nvPr/>
        </p:nvSpPr>
        <p:spPr>
          <a:xfrm flipH="1">
            <a:off x="1245616" y="4880730"/>
            <a:ext cx="2159400" cy="53441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12" tIns="0" rIns="91412" bIns="0" rtlCol="0" anchor="t"/>
          <a:lstStyle/>
          <a:p>
            <a:pPr algn="ctr"/>
            <a:r>
              <a:rPr lang="zh-TW" altLang="en-US" sz="2400" b="1" dirty="0">
                <a:cs typeface="+mn-ea"/>
                <a:sym typeface="+mn-lt"/>
              </a:rPr>
              <a:t>▲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預測該欄位</a:t>
            </a:r>
            <a:endParaRPr lang="zh-CN" altLang="en-US" sz="2400" b="1" dirty="0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grpSp>
        <p:nvGrpSpPr>
          <p:cNvPr id="41" name="组合 10">
            <a:extLst>
              <a:ext uri="{FF2B5EF4-FFF2-40B4-BE49-F238E27FC236}">
                <a16:creationId xmlns:a16="http://schemas.microsoft.com/office/drawing/2014/main" id="{64C1070E-4410-4CA0-853D-C3DF2A9FA91F}"/>
              </a:ext>
            </a:extLst>
          </p:cNvPr>
          <p:cNvGrpSpPr/>
          <p:nvPr/>
        </p:nvGrpSpPr>
        <p:grpSpPr>
          <a:xfrm>
            <a:off x="2426597" y="1264898"/>
            <a:ext cx="7321195" cy="76182"/>
            <a:chOff x="2424953" y="1238297"/>
            <a:chExt cx="7322890" cy="76200"/>
          </a:xfrm>
        </p:grpSpPr>
        <p:sp>
          <p:nvSpPr>
            <p:cNvPr id="42" name="Rectangle 13">
              <a:extLst>
                <a:ext uri="{FF2B5EF4-FFF2-40B4-BE49-F238E27FC236}">
                  <a16:creationId xmlns:a16="http://schemas.microsoft.com/office/drawing/2014/main" id="{4DF6CE96-1E92-4E7B-8D9E-DBCEFD8CCE59}"/>
                </a:ext>
              </a:extLst>
            </p:cNvPr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3" name="Rectangle 14">
              <a:extLst>
                <a:ext uri="{FF2B5EF4-FFF2-40B4-BE49-F238E27FC236}">
                  <a16:creationId xmlns:a16="http://schemas.microsoft.com/office/drawing/2014/main" id="{1F1730BF-714B-46C2-ACEA-9033046F540D}"/>
                </a:ext>
              </a:extLst>
            </p:cNvPr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Rectangle 15">
              <a:extLst>
                <a:ext uri="{FF2B5EF4-FFF2-40B4-BE49-F238E27FC236}">
                  <a16:creationId xmlns:a16="http://schemas.microsoft.com/office/drawing/2014/main" id="{6E1EB858-67B7-47DA-B291-E991E102E51E}"/>
                </a:ext>
              </a:extLst>
            </p:cNvPr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5" name="Rectangle 16">
              <a:extLst>
                <a:ext uri="{FF2B5EF4-FFF2-40B4-BE49-F238E27FC236}">
                  <a16:creationId xmlns:a16="http://schemas.microsoft.com/office/drawing/2014/main" id="{ECCE7BE3-9523-4897-9C44-4747761302CB}"/>
                </a:ext>
              </a:extLst>
            </p:cNvPr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6" name="Rectangle 17">
              <a:extLst>
                <a:ext uri="{FF2B5EF4-FFF2-40B4-BE49-F238E27FC236}">
                  <a16:creationId xmlns:a16="http://schemas.microsoft.com/office/drawing/2014/main" id="{4B854574-D862-4B87-BA10-4A7F783B906A}"/>
                </a:ext>
              </a:extLst>
            </p:cNvPr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Copyright Notice">
            <a:extLst>
              <a:ext uri="{FF2B5EF4-FFF2-40B4-BE49-F238E27FC236}">
                <a16:creationId xmlns:a16="http://schemas.microsoft.com/office/drawing/2014/main" id="{5D19B75A-7B46-496D-8140-02FF6660C321}"/>
              </a:ext>
            </a:extLst>
          </p:cNvPr>
          <p:cNvSpPr>
            <a:spLocks/>
          </p:cNvSpPr>
          <p:nvPr/>
        </p:nvSpPr>
        <p:spPr bwMode="auto">
          <a:xfrm>
            <a:off x="4606221" y="625115"/>
            <a:ext cx="2979558" cy="68097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983" tIns="32393" rIns="71983" bIns="32393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cap="small" dirty="0">
                <a:solidFill>
                  <a:srgbClr val="00C3D9"/>
                </a:solidFill>
                <a:cs typeface="+mn-ea"/>
                <a:sym typeface="+mn-lt"/>
              </a:rPr>
              <a:t>TRAIN.CSV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1D6CCDE0-0E00-4ECD-AD4D-4053ACFEDDF6}"/>
              </a:ext>
            </a:extLst>
          </p:cNvPr>
          <p:cNvSpPr txBox="1"/>
          <p:nvPr/>
        </p:nvSpPr>
        <p:spPr>
          <a:xfrm>
            <a:off x="7546051" y="6232885"/>
            <a:ext cx="5104021" cy="40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cs typeface="+mn-ea"/>
                <a:sym typeface="+mn-lt"/>
                <a:hlinkClick r:id="rId4"/>
              </a:rPr>
              <a:t>https://www.kaggle.com/c/titanic/data</a:t>
            </a:r>
            <a:endParaRPr lang="zh-TW" altLang="en-US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014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7414F919-36F4-4109-B382-A2C513EF9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06"/>
          <a:stretch/>
        </p:blipFill>
        <p:spPr>
          <a:xfrm>
            <a:off x="1183927" y="1644389"/>
            <a:ext cx="4416073" cy="4641478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DA823CA7-23AA-4488-BEBB-8B886A8131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" r="70051"/>
          <a:stretch/>
        </p:blipFill>
        <p:spPr>
          <a:xfrm>
            <a:off x="6289599" y="1653816"/>
            <a:ext cx="4485715" cy="4641478"/>
          </a:xfrm>
          <a:prstGeom prst="rect">
            <a:avLst/>
          </a:prstGeom>
        </p:spPr>
      </p:pic>
      <p:grpSp>
        <p:nvGrpSpPr>
          <p:cNvPr id="7" name="组合 10">
            <a:extLst>
              <a:ext uri="{FF2B5EF4-FFF2-40B4-BE49-F238E27FC236}">
                <a16:creationId xmlns:a16="http://schemas.microsoft.com/office/drawing/2014/main" id="{5E855A6D-B67D-4F48-AEE0-392AAFFA5097}"/>
              </a:ext>
            </a:extLst>
          </p:cNvPr>
          <p:cNvGrpSpPr/>
          <p:nvPr/>
        </p:nvGrpSpPr>
        <p:grpSpPr>
          <a:xfrm>
            <a:off x="2426597" y="1264898"/>
            <a:ext cx="7321195" cy="76182"/>
            <a:chOff x="2424953" y="1238297"/>
            <a:chExt cx="7322890" cy="76200"/>
          </a:xfrm>
        </p:grpSpPr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4E06DFCF-1935-4E82-9C1D-80EC441984EC}"/>
                </a:ext>
              </a:extLst>
            </p:cNvPr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E7798138-37E0-4DE0-8F51-938A17CDBEDB}"/>
                </a:ext>
              </a:extLst>
            </p:cNvPr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A886AEEB-2772-4F3C-BAA5-0E4E762D0EDC}"/>
                </a:ext>
              </a:extLst>
            </p:cNvPr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6">
              <a:extLst>
                <a:ext uri="{FF2B5EF4-FFF2-40B4-BE49-F238E27FC236}">
                  <a16:creationId xmlns:a16="http://schemas.microsoft.com/office/drawing/2014/main" id="{2A772EB5-2924-4F8E-BB11-4E6E258D04EB}"/>
                </a:ext>
              </a:extLst>
            </p:cNvPr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D7F8E2B2-2C81-49CC-9631-3C859A007883}"/>
                </a:ext>
              </a:extLst>
            </p:cNvPr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Copyright Notice">
            <a:extLst>
              <a:ext uri="{FF2B5EF4-FFF2-40B4-BE49-F238E27FC236}">
                <a16:creationId xmlns:a16="http://schemas.microsoft.com/office/drawing/2014/main" id="{43ACC1D7-AD72-4BC2-93AD-C47AAA603834}"/>
              </a:ext>
            </a:extLst>
          </p:cNvPr>
          <p:cNvSpPr>
            <a:spLocks/>
          </p:cNvSpPr>
          <p:nvPr/>
        </p:nvSpPr>
        <p:spPr bwMode="auto">
          <a:xfrm>
            <a:off x="4593571" y="598475"/>
            <a:ext cx="2979558" cy="61928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983" tIns="32393" rIns="71983" bIns="32393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599" b="1" cap="small" dirty="0">
                <a:solidFill>
                  <a:srgbClr val="00C3D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檢查缺失值</a:t>
            </a:r>
            <a:endParaRPr lang="en-US" sz="3599" b="1" cap="small" dirty="0">
              <a:solidFill>
                <a:srgbClr val="00C3D9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6CC22F-2893-462D-9CB6-CD1291410B0A}"/>
              </a:ext>
            </a:extLst>
          </p:cNvPr>
          <p:cNvSpPr/>
          <p:nvPr/>
        </p:nvSpPr>
        <p:spPr>
          <a:xfrm>
            <a:off x="1183927" y="4072379"/>
            <a:ext cx="4416073" cy="282806"/>
          </a:xfrm>
          <a:prstGeom prst="rect">
            <a:avLst/>
          </a:prstGeom>
          <a:noFill/>
          <a:ln w="57150">
            <a:solidFill>
              <a:srgbClr val="E94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C3BAC2-203A-401C-96A2-4F6A7D8A461D}"/>
              </a:ext>
            </a:extLst>
          </p:cNvPr>
          <p:cNvSpPr/>
          <p:nvPr/>
        </p:nvSpPr>
        <p:spPr>
          <a:xfrm>
            <a:off x="1176068" y="5280579"/>
            <a:ext cx="4416073" cy="282806"/>
          </a:xfrm>
          <a:prstGeom prst="rect">
            <a:avLst/>
          </a:prstGeom>
          <a:noFill/>
          <a:ln w="57150">
            <a:solidFill>
              <a:srgbClr val="E94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C66B29-4A8D-4128-A5E7-C6A3A2905CDB}"/>
              </a:ext>
            </a:extLst>
          </p:cNvPr>
          <p:cNvSpPr/>
          <p:nvPr/>
        </p:nvSpPr>
        <p:spPr>
          <a:xfrm>
            <a:off x="6332529" y="3998537"/>
            <a:ext cx="4416073" cy="282806"/>
          </a:xfrm>
          <a:prstGeom prst="rect">
            <a:avLst/>
          </a:prstGeom>
          <a:noFill/>
          <a:ln w="57150">
            <a:solidFill>
              <a:srgbClr val="E94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8A6CA7-91C2-4367-8989-EA0559DE208E}"/>
              </a:ext>
            </a:extLst>
          </p:cNvPr>
          <p:cNvSpPr/>
          <p:nvPr/>
        </p:nvSpPr>
        <p:spPr>
          <a:xfrm>
            <a:off x="6332532" y="5242875"/>
            <a:ext cx="4416073" cy="282806"/>
          </a:xfrm>
          <a:prstGeom prst="rect">
            <a:avLst/>
          </a:prstGeom>
          <a:noFill/>
          <a:ln w="57150">
            <a:solidFill>
              <a:srgbClr val="E94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41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4B06C12F-C2DE-44E1-B302-CBB101B02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07" y="1775088"/>
            <a:ext cx="11645586" cy="4457860"/>
          </a:xfrm>
          <a:prstGeom prst="rect">
            <a:avLst/>
          </a:prstGeom>
        </p:spPr>
      </p:pic>
      <p:grpSp>
        <p:nvGrpSpPr>
          <p:cNvPr id="5" name="组合 10">
            <a:extLst>
              <a:ext uri="{FF2B5EF4-FFF2-40B4-BE49-F238E27FC236}">
                <a16:creationId xmlns:a16="http://schemas.microsoft.com/office/drawing/2014/main" id="{94C81B67-A904-4199-8415-DAD9411634AB}"/>
              </a:ext>
            </a:extLst>
          </p:cNvPr>
          <p:cNvGrpSpPr/>
          <p:nvPr/>
        </p:nvGrpSpPr>
        <p:grpSpPr>
          <a:xfrm>
            <a:off x="2426597" y="1264898"/>
            <a:ext cx="7321195" cy="76182"/>
            <a:chOff x="2424953" y="1238297"/>
            <a:chExt cx="7322890" cy="76200"/>
          </a:xfrm>
        </p:grpSpPr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14D79680-FCCA-4F09-A5B4-8B0B0188A9A1}"/>
                </a:ext>
              </a:extLst>
            </p:cNvPr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C6EEDD19-C864-44D3-8A3C-7B0B022A38AB}"/>
                </a:ext>
              </a:extLst>
            </p:cNvPr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44C65B6E-0B90-45BC-8BCB-FDA76E6C179B}"/>
                </a:ext>
              </a:extLst>
            </p:cNvPr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" name="Rectangle 16">
              <a:extLst>
                <a:ext uri="{FF2B5EF4-FFF2-40B4-BE49-F238E27FC236}">
                  <a16:creationId xmlns:a16="http://schemas.microsoft.com/office/drawing/2014/main" id="{02EA2812-8B32-46E3-B652-1D1E01BE8461}"/>
                </a:ext>
              </a:extLst>
            </p:cNvPr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34A30705-2244-47D2-98C1-D88D538CE3BE}"/>
                </a:ext>
              </a:extLst>
            </p:cNvPr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Copyright Notice">
            <a:extLst>
              <a:ext uri="{FF2B5EF4-FFF2-40B4-BE49-F238E27FC236}">
                <a16:creationId xmlns:a16="http://schemas.microsoft.com/office/drawing/2014/main" id="{75462545-01FD-437F-A36B-D78666A98171}"/>
              </a:ext>
            </a:extLst>
          </p:cNvPr>
          <p:cNvSpPr>
            <a:spLocks/>
          </p:cNvSpPr>
          <p:nvPr/>
        </p:nvSpPr>
        <p:spPr bwMode="auto">
          <a:xfrm>
            <a:off x="3506239" y="571337"/>
            <a:ext cx="5154221" cy="61928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983" tIns="32393" rIns="71983" bIns="32393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599" b="1" cap="small" dirty="0">
                <a:solidFill>
                  <a:srgbClr val="00C3D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將</a:t>
            </a:r>
            <a:r>
              <a:rPr lang="en-US" altLang="zh-TW" sz="3599" b="1" cap="small" dirty="0">
                <a:solidFill>
                  <a:srgbClr val="00C3D9"/>
                </a:solidFill>
                <a:latin typeface="Calibri (本文)"/>
                <a:ea typeface="標楷體" panose="03000509000000000000" pitchFamily="65" charset="-120"/>
                <a:cs typeface="+mn-ea"/>
                <a:sym typeface="+mn-lt"/>
              </a:rPr>
              <a:t>TRAIN</a:t>
            </a:r>
            <a:r>
              <a:rPr lang="zh-TW" altLang="en-US" sz="3599" b="1" cap="small" dirty="0">
                <a:solidFill>
                  <a:srgbClr val="00C3D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檔和</a:t>
            </a:r>
            <a:r>
              <a:rPr lang="en-US" altLang="zh-TW" sz="3599" b="1" cap="small" dirty="0">
                <a:solidFill>
                  <a:srgbClr val="00C3D9"/>
                </a:solidFill>
                <a:latin typeface="Calibri (本文)"/>
                <a:ea typeface="標楷體" panose="03000509000000000000" pitchFamily="65" charset="-120"/>
                <a:cs typeface="+mn-ea"/>
                <a:sym typeface="+mn-lt"/>
              </a:rPr>
              <a:t>TEST</a:t>
            </a:r>
            <a:r>
              <a:rPr lang="zh-TW" altLang="en-US" sz="3599" b="1" cap="small" dirty="0">
                <a:solidFill>
                  <a:srgbClr val="00C3D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檔合併</a:t>
            </a:r>
            <a:endParaRPr lang="en-US" sz="3599" b="1" cap="small" dirty="0">
              <a:solidFill>
                <a:srgbClr val="00C3D9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447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E2FE97BE-6D5A-48A7-90F3-ADEBD00139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05"/>
          <a:stretch/>
        </p:blipFill>
        <p:spPr>
          <a:xfrm>
            <a:off x="979425" y="1841887"/>
            <a:ext cx="5023367" cy="3965479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AE161F4-BD2E-4F22-9BBC-BB85A02ABB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07"/>
          <a:stretch/>
        </p:blipFill>
        <p:spPr>
          <a:xfrm>
            <a:off x="6179780" y="1841888"/>
            <a:ext cx="5023368" cy="3936744"/>
          </a:xfrm>
          <a:prstGeom prst="rect">
            <a:avLst/>
          </a:prstGeom>
        </p:spPr>
      </p:pic>
      <p:grpSp>
        <p:nvGrpSpPr>
          <p:cNvPr id="13" name="组合 10">
            <a:extLst>
              <a:ext uri="{FF2B5EF4-FFF2-40B4-BE49-F238E27FC236}">
                <a16:creationId xmlns:a16="http://schemas.microsoft.com/office/drawing/2014/main" id="{F2A1EFF6-D028-4CF1-B52D-9B0E0B78791D}"/>
              </a:ext>
            </a:extLst>
          </p:cNvPr>
          <p:cNvGrpSpPr/>
          <p:nvPr/>
        </p:nvGrpSpPr>
        <p:grpSpPr>
          <a:xfrm>
            <a:off x="2426597" y="1264898"/>
            <a:ext cx="7321195" cy="76182"/>
            <a:chOff x="2424953" y="1238297"/>
            <a:chExt cx="7322890" cy="76200"/>
          </a:xfrm>
        </p:grpSpPr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2E51F935-1A46-4965-8D17-8A9C671EDC05}"/>
                </a:ext>
              </a:extLst>
            </p:cNvPr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9A403737-1606-4D18-9474-650B4FE2ED2E}"/>
                </a:ext>
              </a:extLst>
            </p:cNvPr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1C559109-7427-4C85-8564-6B7DB9D60C01}"/>
                </a:ext>
              </a:extLst>
            </p:cNvPr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F219EC6B-5486-4BA9-BE61-9F1538B0D101}"/>
                </a:ext>
              </a:extLst>
            </p:cNvPr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16B40C9B-4E0B-440D-A0EE-15A5C1B5D64E}"/>
                </a:ext>
              </a:extLst>
            </p:cNvPr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Copyright Notice">
            <a:extLst>
              <a:ext uri="{FF2B5EF4-FFF2-40B4-BE49-F238E27FC236}">
                <a16:creationId xmlns:a16="http://schemas.microsoft.com/office/drawing/2014/main" id="{7E66F4E6-6C1A-410B-8537-D8875CAB35A1}"/>
              </a:ext>
            </a:extLst>
          </p:cNvPr>
          <p:cNvSpPr>
            <a:spLocks/>
          </p:cNvSpPr>
          <p:nvPr/>
        </p:nvSpPr>
        <p:spPr bwMode="auto">
          <a:xfrm>
            <a:off x="4593571" y="598475"/>
            <a:ext cx="2979558" cy="61928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983" tIns="32393" rIns="71983" bIns="32393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599" b="1" cap="small" dirty="0">
                <a:solidFill>
                  <a:srgbClr val="00C3D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初步分析</a:t>
            </a:r>
            <a:endParaRPr lang="en-US" sz="3599" b="1" cap="small" dirty="0">
              <a:solidFill>
                <a:srgbClr val="00C3D9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B27B51C-F310-4D93-8A6F-5F2C83E6A51C}"/>
              </a:ext>
            </a:extLst>
          </p:cNvPr>
          <p:cNvSpPr txBox="1"/>
          <p:nvPr/>
        </p:nvSpPr>
        <p:spPr>
          <a:xfrm>
            <a:off x="979425" y="5877286"/>
            <a:ext cx="3526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▲乘客與生存與否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F59B7AC-EA7E-4A52-BD2E-47CC201F56C5}"/>
              </a:ext>
            </a:extLst>
          </p:cNvPr>
          <p:cNvSpPr txBox="1"/>
          <p:nvPr/>
        </p:nvSpPr>
        <p:spPr>
          <a:xfrm>
            <a:off x="6123218" y="5848553"/>
            <a:ext cx="3526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▲艙等與生存與否的關係</a:t>
            </a:r>
          </a:p>
        </p:txBody>
      </p:sp>
    </p:spTree>
    <p:extLst>
      <p:ext uri="{BB962C8B-B14F-4D97-AF65-F5344CB8AC3E}">
        <p14:creationId xmlns:p14="http://schemas.microsoft.com/office/powerpoint/2010/main" val="376933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E2FE97BE-6D5A-48A7-90F3-ADEBD00139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05"/>
          <a:stretch/>
        </p:blipFill>
        <p:spPr>
          <a:xfrm>
            <a:off x="979425" y="1841887"/>
            <a:ext cx="5023367" cy="3965479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AE161F4-BD2E-4F22-9BBC-BB85A02ABB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07"/>
          <a:stretch/>
        </p:blipFill>
        <p:spPr>
          <a:xfrm>
            <a:off x="6179780" y="1841888"/>
            <a:ext cx="5023368" cy="3936744"/>
          </a:xfrm>
          <a:prstGeom prst="rect">
            <a:avLst/>
          </a:prstGeom>
        </p:spPr>
      </p:pic>
      <p:grpSp>
        <p:nvGrpSpPr>
          <p:cNvPr id="13" name="组合 10">
            <a:extLst>
              <a:ext uri="{FF2B5EF4-FFF2-40B4-BE49-F238E27FC236}">
                <a16:creationId xmlns:a16="http://schemas.microsoft.com/office/drawing/2014/main" id="{F2A1EFF6-D028-4CF1-B52D-9B0E0B78791D}"/>
              </a:ext>
            </a:extLst>
          </p:cNvPr>
          <p:cNvGrpSpPr/>
          <p:nvPr/>
        </p:nvGrpSpPr>
        <p:grpSpPr>
          <a:xfrm>
            <a:off x="2426597" y="1264898"/>
            <a:ext cx="7321195" cy="76182"/>
            <a:chOff x="2424953" y="1238297"/>
            <a:chExt cx="7322890" cy="76200"/>
          </a:xfrm>
        </p:grpSpPr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2E51F935-1A46-4965-8D17-8A9C671EDC05}"/>
                </a:ext>
              </a:extLst>
            </p:cNvPr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9A403737-1606-4D18-9474-650B4FE2ED2E}"/>
                </a:ext>
              </a:extLst>
            </p:cNvPr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1C559109-7427-4C85-8564-6B7DB9D60C01}"/>
                </a:ext>
              </a:extLst>
            </p:cNvPr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F219EC6B-5486-4BA9-BE61-9F1538B0D101}"/>
                </a:ext>
              </a:extLst>
            </p:cNvPr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16B40C9B-4E0B-440D-A0EE-15A5C1B5D64E}"/>
                </a:ext>
              </a:extLst>
            </p:cNvPr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Copyright Notice">
            <a:extLst>
              <a:ext uri="{FF2B5EF4-FFF2-40B4-BE49-F238E27FC236}">
                <a16:creationId xmlns:a16="http://schemas.microsoft.com/office/drawing/2014/main" id="{7E66F4E6-6C1A-410B-8537-D8875CAB35A1}"/>
              </a:ext>
            </a:extLst>
          </p:cNvPr>
          <p:cNvSpPr>
            <a:spLocks/>
          </p:cNvSpPr>
          <p:nvPr/>
        </p:nvSpPr>
        <p:spPr bwMode="auto">
          <a:xfrm>
            <a:off x="4593571" y="598475"/>
            <a:ext cx="2979558" cy="61928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983" tIns="32393" rIns="71983" bIns="32393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599" b="1" cap="small" dirty="0">
                <a:solidFill>
                  <a:srgbClr val="00C3D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初步分析</a:t>
            </a:r>
            <a:endParaRPr lang="en-US" sz="3599" b="1" cap="small" dirty="0">
              <a:solidFill>
                <a:srgbClr val="00C3D9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pic>
        <p:nvPicPr>
          <p:cNvPr id="14" name="圖片 13" descr="一張含有 螢幕擷取畫面 的圖片&#10;&#10;自動產生的描述">
            <a:extLst>
              <a:ext uri="{FF2B5EF4-FFF2-40B4-BE49-F238E27FC236}">
                <a16:creationId xmlns:a16="http://schemas.microsoft.com/office/drawing/2014/main" id="{8AFFD179-F999-44F1-AADC-AD4C9159D7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07"/>
          <a:stretch/>
        </p:blipFill>
        <p:spPr>
          <a:xfrm>
            <a:off x="1003752" y="1841887"/>
            <a:ext cx="4999040" cy="3936744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2B27B51C-F310-4D93-8A6F-5F2C83E6A51C}"/>
              </a:ext>
            </a:extLst>
          </p:cNvPr>
          <p:cNvSpPr txBox="1"/>
          <p:nvPr/>
        </p:nvSpPr>
        <p:spPr>
          <a:xfrm>
            <a:off x="979425" y="5877286"/>
            <a:ext cx="3526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▲性別與生存與否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F59B7AC-EA7E-4A52-BD2E-47CC201F56C5}"/>
              </a:ext>
            </a:extLst>
          </p:cNvPr>
          <p:cNvSpPr txBox="1"/>
          <p:nvPr/>
        </p:nvSpPr>
        <p:spPr>
          <a:xfrm>
            <a:off x="6123218" y="5848553"/>
            <a:ext cx="3526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▲港口與生存與否的關係</a:t>
            </a:r>
          </a:p>
        </p:txBody>
      </p:sp>
      <p:pic>
        <p:nvPicPr>
          <p:cNvPr id="23" name="圖片 22" descr="一張含有 螢幕擷取畫面 的圖片&#10;&#10;自動產生的描述">
            <a:extLst>
              <a:ext uri="{FF2B5EF4-FFF2-40B4-BE49-F238E27FC236}">
                <a16:creationId xmlns:a16="http://schemas.microsoft.com/office/drawing/2014/main" id="{6E8FB9E1-5FFA-4117-89E1-B5AF8D6C5A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73"/>
          <a:stretch/>
        </p:blipFill>
        <p:spPr>
          <a:xfrm>
            <a:off x="6179780" y="1841887"/>
            <a:ext cx="5023367" cy="393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5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4DA72603-46EF-4852-A9AF-82C33F734B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07"/>
          <a:stretch/>
        </p:blipFill>
        <p:spPr>
          <a:xfrm>
            <a:off x="446582" y="1944000"/>
            <a:ext cx="5621137" cy="3488516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807A3E2B-E71C-4EB9-82B6-53F21D7973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17"/>
          <a:stretch/>
        </p:blipFill>
        <p:spPr>
          <a:xfrm>
            <a:off x="6181506" y="1925146"/>
            <a:ext cx="5627411" cy="347327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5886D54-0A38-4395-A771-EECA39B2559E}"/>
              </a:ext>
            </a:extLst>
          </p:cNvPr>
          <p:cNvSpPr txBox="1"/>
          <p:nvPr/>
        </p:nvSpPr>
        <p:spPr>
          <a:xfrm>
            <a:off x="380595" y="5432515"/>
            <a:ext cx="3526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▲年齡與生存與否的關係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D132467-1B68-486C-A53D-78AEBE0A0240}"/>
              </a:ext>
            </a:extLst>
          </p:cNvPr>
          <p:cNvSpPr txBox="1"/>
          <p:nvPr/>
        </p:nvSpPr>
        <p:spPr>
          <a:xfrm>
            <a:off x="6135643" y="5411083"/>
            <a:ext cx="37528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▲票價與生存與否的關係</a:t>
            </a:r>
          </a:p>
        </p:txBody>
      </p:sp>
      <p:grpSp>
        <p:nvGrpSpPr>
          <p:cNvPr id="8" name="组合 10">
            <a:extLst>
              <a:ext uri="{FF2B5EF4-FFF2-40B4-BE49-F238E27FC236}">
                <a16:creationId xmlns:a16="http://schemas.microsoft.com/office/drawing/2014/main" id="{6AD09697-9929-4876-9C37-3DDA1163B37D}"/>
              </a:ext>
            </a:extLst>
          </p:cNvPr>
          <p:cNvGrpSpPr/>
          <p:nvPr/>
        </p:nvGrpSpPr>
        <p:grpSpPr>
          <a:xfrm>
            <a:off x="2426597" y="1264898"/>
            <a:ext cx="7321195" cy="76182"/>
            <a:chOff x="2424953" y="1238297"/>
            <a:chExt cx="7322890" cy="76200"/>
          </a:xfrm>
        </p:grpSpPr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48A89711-DAC0-4C0D-AA45-3DB8632A11B0}"/>
                </a:ext>
              </a:extLst>
            </p:cNvPr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33B66139-9F82-41F5-ADF7-ABE35E324631}"/>
                </a:ext>
              </a:extLst>
            </p:cNvPr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80415DAA-AB90-4E47-9713-F8905B8E1943}"/>
                </a:ext>
              </a:extLst>
            </p:cNvPr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0ABE24BF-2D3E-4A0D-8907-5608696CF55B}"/>
                </a:ext>
              </a:extLst>
            </p:cNvPr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B96D42DB-BBB0-478C-8667-CC16C08BA273}"/>
                </a:ext>
              </a:extLst>
            </p:cNvPr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Copyright Notice">
            <a:extLst>
              <a:ext uri="{FF2B5EF4-FFF2-40B4-BE49-F238E27FC236}">
                <a16:creationId xmlns:a16="http://schemas.microsoft.com/office/drawing/2014/main" id="{CE4DDF00-9C24-443F-B7B8-6F60D6EB591C}"/>
              </a:ext>
            </a:extLst>
          </p:cNvPr>
          <p:cNvSpPr>
            <a:spLocks/>
          </p:cNvSpPr>
          <p:nvPr/>
        </p:nvSpPr>
        <p:spPr bwMode="auto">
          <a:xfrm>
            <a:off x="4593571" y="598475"/>
            <a:ext cx="2979558" cy="61928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983" tIns="32393" rIns="71983" bIns="32393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599" b="1" cap="small" dirty="0">
                <a:solidFill>
                  <a:srgbClr val="00C3D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初步分析</a:t>
            </a:r>
            <a:endParaRPr lang="en-US" sz="3599" b="1" cap="small" dirty="0">
              <a:solidFill>
                <a:srgbClr val="00C3D9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046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0">
            <a:extLst>
              <a:ext uri="{FF2B5EF4-FFF2-40B4-BE49-F238E27FC236}">
                <a16:creationId xmlns:a16="http://schemas.microsoft.com/office/drawing/2014/main" id="{6AD09697-9929-4876-9C37-3DDA1163B37D}"/>
              </a:ext>
            </a:extLst>
          </p:cNvPr>
          <p:cNvGrpSpPr/>
          <p:nvPr/>
        </p:nvGrpSpPr>
        <p:grpSpPr>
          <a:xfrm>
            <a:off x="2426597" y="1264898"/>
            <a:ext cx="7321195" cy="76182"/>
            <a:chOff x="2424953" y="1238297"/>
            <a:chExt cx="7322890" cy="76200"/>
          </a:xfrm>
        </p:grpSpPr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48A89711-DAC0-4C0D-AA45-3DB8632A11B0}"/>
                </a:ext>
              </a:extLst>
            </p:cNvPr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33B66139-9F82-41F5-ADF7-ABE35E324631}"/>
                </a:ext>
              </a:extLst>
            </p:cNvPr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80415DAA-AB90-4E47-9713-F8905B8E1943}"/>
                </a:ext>
              </a:extLst>
            </p:cNvPr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0ABE24BF-2D3E-4A0D-8907-5608696CF55B}"/>
                </a:ext>
              </a:extLst>
            </p:cNvPr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B96D42DB-BBB0-478C-8667-CC16C08BA273}"/>
                </a:ext>
              </a:extLst>
            </p:cNvPr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Copyright Notice">
            <a:extLst>
              <a:ext uri="{FF2B5EF4-FFF2-40B4-BE49-F238E27FC236}">
                <a16:creationId xmlns:a16="http://schemas.microsoft.com/office/drawing/2014/main" id="{CE4DDF00-9C24-443F-B7B8-6F60D6EB591C}"/>
              </a:ext>
            </a:extLst>
          </p:cNvPr>
          <p:cNvSpPr>
            <a:spLocks/>
          </p:cNvSpPr>
          <p:nvPr/>
        </p:nvSpPr>
        <p:spPr bwMode="auto">
          <a:xfrm>
            <a:off x="4593571" y="598475"/>
            <a:ext cx="2979558" cy="61928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1983" tIns="32393" rIns="71983" bIns="32393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599" b="1" cap="small" dirty="0">
                <a:solidFill>
                  <a:srgbClr val="00C3D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初步分析</a:t>
            </a:r>
            <a:endParaRPr lang="en-US" sz="3599" b="1" cap="small" dirty="0">
              <a:solidFill>
                <a:srgbClr val="00C3D9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pic>
        <p:nvPicPr>
          <p:cNvPr id="15" name="圖片 14" descr="一張含有 螢幕擷取畫面 的圖片&#10;&#10;自動產生的描述">
            <a:extLst>
              <a:ext uri="{FF2B5EF4-FFF2-40B4-BE49-F238E27FC236}">
                <a16:creationId xmlns:a16="http://schemas.microsoft.com/office/drawing/2014/main" id="{5FBFD3FF-13B3-4988-8A24-36BD1832CE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28"/>
          <a:stretch/>
        </p:blipFill>
        <p:spPr>
          <a:xfrm>
            <a:off x="440310" y="1925146"/>
            <a:ext cx="5627410" cy="3704875"/>
          </a:xfrm>
          <a:prstGeom prst="rect">
            <a:avLst/>
          </a:prstGeom>
        </p:spPr>
      </p:pic>
      <p:pic>
        <p:nvPicPr>
          <p:cNvPr id="16" name="圖片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2E9CACB4-F238-4CE6-A92B-365751D168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62"/>
          <a:stretch/>
        </p:blipFill>
        <p:spPr>
          <a:xfrm>
            <a:off x="6181506" y="1912483"/>
            <a:ext cx="5646644" cy="3717538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FDF41CF9-82CD-4692-9536-25A7E0894D27}"/>
              </a:ext>
            </a:extLst>
          </p:cNvPr>
          <p:cNvSpPr txBox="1"/>
          <p:nvPr/>
        </p:nvSpPr>
        <p:spPr>
          <a:xfrm>
            <a:off x="420412" y="5593102"/>
            <a:ext cx="4900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▲父母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小孩的人數與生存與否的關係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5963F6F-63BC-4129-9324-FFDD22C4EE63}"/>
              </a:ext>
            </a:extLst>
          </p:cNvPr>
          <p:cNvSpPr txBox="1"/>
          <p:nvPr/>
        </p:nvSpPr>
        <p:spPr>
          <a:xfrm>
            <a:off x="6176821" y="5596990"/>
            <a:ext cx="4900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▲手足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夫妻的人數與生存與否的關係</a:t>
            </a:r>
          </a:p>
        </p:txBody>
      </p:sp>
    </p:spTree>
    <p:extLst>
      <p:ext uri="{BB962C8B-B14F-4D97-AF65-F5344CB8AC3E}">
        <p14:creationId xmlns:p14="http://schemas.microsoft.com/office/powerpoint/2010/main" val="131362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361</Words>
  <Application>Microsoft Office PowerPoint</Application>
  <PresentationFormat>寬螢幕</PresentationFormat>
  <Paragraphs>62</Paragraphs>
  <Slides>25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Calibri (本文)</vt:lpstr>
      <vt:lpstr>等线</vt:lpstr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心得感想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鐵達尼號之命運的轉盤</dc:title>
  <dc:creator>儀萱 蔡</dc:creator>
  <cp:lastModifiedBy>bonnie</cp:lastModifiedBy>
  <cp:revision>113</cp:revision>
  <dcterms:created xsi:type="dcterms:W3CDTF">2019-06-05T11:05:26Z</dcterms:created>
  <dcterms:modified xsi:type="dcterms:W3CDTF">2019-06-19T13:37:41Z</dcterms:modified>
</cp:coreProperties>
</file>