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2024. 06. 13.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2024. 06. 13.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2024. 06. 13.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2024. 06. 13.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2024. 06. 13.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2024. 06. 13.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2024. 06. 13.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2024. 06. 13.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2024. 06. 13.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2024. 06. 13.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2024. 06. 13.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2024. 06. 13.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2024. 06. 13.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2024. 06. 13.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8B735-B03A-3A57-6093-C7878220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4358"/>
            <a:ext cx="10058400" cy="1291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u="sng" dirty="0">
                <a:effectLst/>
                <a:latin typeface="Söhne"/>
              </a:rPr>
              <a:t>Advantages</a:t>
            </a:r>
            <a:r>
              <a:rPr lang="hu-HU" sz="4400" b="1" u="sng" dirty="0">
                <a:effectLst/>
                <a:latin typeface="Söhne"/>
              </a:rPr>
              <a:t> of White- </a:t>
            </a:r>
            <a:br>
              <a:rPr lang="hu-HU" sz="4400" b="1" u="sng" dirty="0">
                <a:effectLst/>
                <a:latin typeface="Söhne"/>
              </a:rPr>
            </a:br>
            <a:r>
              <a:rPr lang="hu-HU" sz="4400" b="1" u="sng" dirty="0">
                <a:effectLst/>
                <a:latin typeface="Söhne"/>
              </a:rPr>
              <a:t>and </a:t>
            </a:r>
            <a:r>
              <a:rPr lang="hu-HU" sz="4400" b="1" u="sng" dirty="0" err="1">
                <a:effectLst/>
                <a:latin typeface="Söhne"/>
              </a:rPr>
              <a:t>Blue-Collar</a:t>
            </a:r>
            <a:r>
              <a:rPr lang="hu-HU" sz="4400" b="1" u="sng" dirty="0">
                <a:effectLst/>
                <a:latin typeface="Söhne"/>
              </a:rPr>
              <a:t> </a:t>
            </a:r>
            <a:r>
              <a:rPr lang="hu-HU" sz="4400" b="1" u="sng" dirty="0" err="1">
                <a:effectLst/>
                <a:latin typeface="Söhne"/>
              </a:rPr>
              <a:t>Jobs</a:t>
            </a:r>
            <a:r>
              <a:rPr lang="hu-HU" sz="4400" b="1" u="sng" dirty="0">
                <a:effectLst/>
                <a:latin typeface="Söhne"/>
              </a:rPr>
              <a:t>:</a:t>
            </a:r>
            <a:endParaRPr lang="en-US" sz="4400" b="1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891059-161E-15D8-A1CF-6156172F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5" y="1936263"/>
            <a:ext cx="10420525" cy="4107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3200" b="1" dirty="0" err="1">
                <a:latin typeface="Söhne"/>
              </a:rPr>
              <a:t>Advantages</a:t>
            </a:r>
            <a:r>
              <a:rPr lang="hu-HU" sz="3200" b="1" dirty="0">
                <a:latin typeface="Söhne"/>
              </a:rPr>
              <a:t> of </a:t>
            </a:r>
            <a:r>
              <a:rPr lang="en-US" sz="3200" b="1" dirty="0">
                <a:latin typeface="Söhne"/>
              </a:rPr>
              <a:t>White-</a:t>
            </a:r>
            <a:r>
              <a:rPr lang="hu-HU" sz="3200" b="1" dirty="0" err="1">
                <a:latin typeface="Söhne"/>
              </a:rPr>
              <a:t>Collar</a:t>
            </a:r>
            <a:r>
              <a:rPr lang="hu-HU" sz="3200" b="1" dirty="0">
                <a:latin typeface="Söhne"/>
              </a:rPr>
              <a:t> </a:t>
            </a:r>
            <a:r>
              <a:rPr lang="hu-HU" sz="3200" b="1" dirty="0" err="1">
                <a:latin typeface="Söhne"/>
              </a:rPr>
              <a:t>Workers</a:t>
            </a:r>
            <a:r>
              <a:rPr lang="en-US" sz="3200" b="1" dirty="0">
                <a:latin typeface="Söhne"/>
              </a:rPr>
              <a:t>:</a:t>
            </a:r>
            <a:r>
              <a:rPr lang="hu-HU" sz="3200" b="1" dirty="0">
                <a:latin typeface="Söhne"/>
              </a:rPr>
              <a:t> (</a:t>
            </a:r>
            <a:r>
              <a:rPr lang="hu-HU" sz="3200" b="1" dirty="0" err="1">
                <a:latin typeface="Söhne"/>
              </a:rPr>
              <a:t>mental</a:t>
            </a:r>
            <a:r>
              <a:rPr lang="hu-HU" sz="3200" b="1" dirty="0">
                <a:latin typeface="Söhne"/>
              </a:rPr>
              <a:t> </a:t>
            </a:r>
            <a:r>
              <a:rPr lang="hu-HU" sz="3200" b="1" dirty="0" err="1">
                <a:latin typeface="Söhne"/>
              </a:rPr>
              <a:t>jobs</a:t>
            </a:r>
            <a:r>
              <a:rPr lang="hu-HU" sz="3200" b="1" dirty="0">
                <a:latin typeface="Söhne"/>
              </a:rPr>
              <a:t>)</a:t>
            </a:r>
          </a:p>
          <a:p>
            <a:pPr lvl="2"/>
            <a:r>
              <a:rPr lang="en-US" sz="2800" dirty="0">
                <a:effectLst/>
                <a:latin typeface="Söhne"/>
              </a:rPr>
              <a:t>Higher education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Workplace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 err="1">
                <a:effectLst/>
                <a:latin typeface="Söhne"/>
              </a:rPr>
              <a:t>Higher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en-GB" sz="2800" dirty="0">
                <a:effectLst/>
                <a:latin typeface="Söhne"/>
              </a:rPr>
              <a:t>salary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>
                <a:effectLst/>
                <a:latin typeface="Söhne"/>
              </a:rPr>
              <a:t>More </a:t>
            </a:r>
            <a:r>
              <a:rPr lang="hu-HU" sz="2800" dirty="0" err="1">
                <a:effectLst/>
                <a:latin typeface="Söhne"/>
              </a:rPr>
              <a:t>respected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 err="1">
                <a:effectLst/>
                <a:latin typeface="Söhne"/>
              </a:rPr>
              <a:t>Sometimes</a:t>
            </a:r>
            <a:r>
              <a:rPr lang="hu-HU" sz="2800" dirty="0">
                <a:effectLst/>
                <a:latin typeface="Söhne"/>
              </a:rPr>
              <a:t> more </a:t>
            </a:r>
            <a:r>
              <a:rPr lang="hu-HU" sz="2800" dirty="0" err="1">
                <a:effectLst/>
                <a:latin typeface="Söhne"/>
              </a:rPr>
              <a:t>flexible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hu-HU" sz="2800" dirty="0">
                <a:effectLst/>
                <a:latin typeface="Söhne"/>
              </a:rPr>
              <a:t>More </a:t>
            </a:r>
            <a:r>
              <a:rPr lang="hu-HU" sz="2800" dirty="0" err="1">
                <a:effectLst/>
                <a:latin typeface="Söhne"/>
              </a:rPr>
              <a:t>comfortable</a:t>
            </a:r>
            <a:endParaRPr lang="hu-HU" sz="280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3200" b="1" dirty="0">
                <a:effectLst/>
                <a:latin typeface="Söhne"/>
              </a:rPr>
              <a:t>Advantages of Blue-Collar Workers:</a:t>
            </a:r>
            <a:r>
              <a:rPr lang="hu-HU" sz="3200" b="1" dirty="0">
                <a:effectLst/>
                <a:latin typeface="Söhne"/>
              </a:rPr>
              <a:t> (</a:t>
            </a:r>
            <a:r>
              <a:rPr lang="hu-HU" sz="3200" b="1" dirty="0" err="1">
                <a:effectLst/>
                <a:latin typeface="Söhne"/>
              </a:rPr>
              <a:t>manual</a:t>
            </a:r>
            <a:r>
              <a:rPr lang="hu-HU" sz="3200" b="1" dirty="0">
                <a:effectLst/>
                <a:latin typeface="Söhne"/>
              </a:rPr>
              <a:t> </a:t>
            </a:r>
            <a:r>
              <a:rPr lang="hu-HU" sz="3200" b="1" dirty="0" err="1">
                <a:effectLst/>
                <a:latin typeface="Söhne"/>
              </a:rPr>
              <a:t>jobs</a:t>
            </a:r>
            <a:r>
              <a:rPr lang="hu-HU" sz="3200" b="1" dirty="0">
                <a:effectLst/>
                <a:latin typeface="Söhne"/>
              </a:rPr>
              <a:t>)</a:t>
            </a:r>
          </a:p>
          <a:p>
            <a:pPr lvl="2"/>
            <a:r>
              <a:rPr lang="en-US" sz="2800" dirty="0">
                <a:effectLst/>
                <a:latin typeface="Söhne"/>
              </a:rPr>
              <a:t>Work in skilled trades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Lower</a:t>
            </a:r>
            <a:r>
              <a:rPr lang="hu-HU" sz="2800" dirty="0">
                <a:latin typeface="Söhne"/>
              </a:rPr>
              <a:t> e</a:t>
            </a:r>
            <a:r>
              <a:rPr lang="en-US" sz="2800" dirty="0" err="1">
                <a:effectLst/>
                <a:latin typeface="Söhne"/>
              </a:rPr>
              <a:t>ducation</a:t>
            </a:r>
            <a:r>
              <a:rPr lang="en-US" sz="2800" dirty="0">
                <a:effectLst/>
                <a:latin typeface="Söhne"/>
              </a:rPr>
              <a:t> </a:t>
            </a:r>
            <a:r>
              <a:rPr lang="hu-HU" sz="2800" dirty="0">
                <a:effectLst/>
                <a:latin typeface="Söhne"/>
              </a:rPr>
              <a:t>is </a:t>
            </a:r>
            <a:r>
              <a:rPr lang="hu-HU" sz="2800" dirty="0" err="1">
                <a:effectLst/>
                <a:latin typeface="Söhne"/>
              </a:rPr>
              <a:t>needed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en-US" sz="2800" dirty="0">
                <a:effectLst/>
                <a:latin typeface="Söhne"/>
              </a:rPr>
              <a:t>for entry</a:t>
            </a:r>
            <a:endParaRPr lang="hu-HU" sz="2800" dirty="0">
              <a:effectLst/>
              <a:latin typeface="Söhne"/>
            </a:endParaRPr>
          </a:p>
          <a:p>
            <a:pPr lvl="2"/>
            <a:r>
              <a:rPr lang="en-US" sz="2800" dirty="0" err="1">
                <a:effectLst/>
                <a:latin typeface="Söhne"/>
              </a:rPr>
              <a:t>Accessib</a:t>
            </a:r>
            <a:r>
              <a:rPr lang="hu-HU" sz="2800" dirty="0" err="1">
                <a:latin typeface="Söhne"/>
              </a:rPr>
              <a:t>ility</a:t>
            </a:r>
            <a:r>
              <a:rPr lang="hu-HU" sz="2800" dirty="0">
                <a:latin typeface="Söhne"/>
              </a:rPr>
              <a:t> (more </a:t>
            </a:r>
            <a:r>
              <a:rPr lang="hu-HU" sz="2800" dirty="0" err="1">
                <a:latin typeface="Söhne"/>
              </a:rPr>
              <a:t>opportunities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easier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to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find</a:t>
            </a:r>
            <a:r>
              <a:rPr lang="hu-HU" sz="2800" dirty="0">
                <a:latin typeface="Söhne"/>
              </a:rPr>
              <a:t>)</a:t>
            </a:r>
          </a:p>
          <a:p>
            <a:pPr lvl="2"/>
            <a:r>
              <a:rPr lang="hu-HU" sz="2800" dirty="0" err="1">
                <a:effectLst/>
                <a:latin typeface="Söhne"/>
              </a:rPr>
              <a:t>Useful</a:t>
            </a:r>
            <a:r>
              <a:rPr lang="hu-HU" sz="2800" dirty="0">
                <a:effectLst/>
                <a:latin typeface="Söhne"/>
              </a:rPr>
              <a:t> </a:t>
            </a:r>
            <a:r>
              <a:rPr lang="hu-HU" sz="2800" dirty="0" err="1">
                <a:effectLst/>
                <a:latin typeface="Söhne"/>
              </a:rPr>
              <a:t>skills</a:t>
            </a:r>
            <a:endParaRPr lang="hu-HU" sz="2800" dirty="0">
              <a:effectLst/>
              <a:latin typeface="Söhne"/>
            </a:endParaRPr>
          </a:p>
          <a:p>
            <a:pPr lvl="2"/>
            <a:endParaRPr lang="en-US" sz="2800" dirty="0">
              <a:effectLst/>
              <a:latin typeface="Söhne"/>
            </a:endParaRPr>
          </a:p>
          <a:p>
            <a:endParaRPr lang="hu-HU" sz="2400" b="1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711D1-F8C8-7E9B-334F-C4973C3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76EFF-88E5-BAE6-7DDC-1D2CE7B3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800" b="1" u="sng" dirty="0">
                <a:effectLst/>
                <a:latin typeface="Söhne"/>
              </a:rPr>
              <a:t>Disadvantages</a:t>
            </a:r>
            <a:r>
              <a:rPr lang="hu-HU" sz="4800" b="1" u="sng" dirty="0">
                <a:effectLst/>
                <a:latin typeface="Söhne"/>
              </a:rPr>
              <a:t> of</a:t>
            </a:r>
            <a:r>
              <a:rPr lang="en-US" sz="4800" b="1" i="0" u="sng" dirty="0">
                <a:effectLst/>
                <a:latin typeface="Söhne"/>
              </a:rPr>
              <a:t> White- </a:t>
            </a:r>
            <a:br>
              <a:rPr lang="hu-HU" sz="4800" b="1" i="0" u="sng" dirty="0">
                <a:effectLst/>
                <a:latin typeface="Söhne"/>
              </a:rPr>
            </a:br>
            <a:r>
              <a:rPr lang="en-US" sz="4800" b="1" i="0" u="sng" dirty="0">
                <a:effectLst/>
                <a:latin typeface="Söhne"/>
              </a:rPr>
              <a:t>and Blue-Collar Jobs:</a:t>
            </a:r>
            <a:endParaRPr lang="hu-HU" sz="4800" b="1" i="0" u="sng" dirty="0">
              <a:effectLst/>
              <a:latin typeface="Söhne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FF2FB-7653-66F4-EE29-44E5CFC6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114026"/>
            <a:ext cx="10269523" cy="3998109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3200" b="1" i="0" dirty="0">
                <a:effectLst/>
                <a:latin typeface="Söhne"/>
              </a:rPr>
              <a:t>Disadvantages of White-Collar Workers:</a:t>
            </a:r>
            <a:endParaRPr lang="en-US" sz="32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dirty="0">
                <a:latin typeface="Söhne"/>
              </a:rPr>
              <a:t>W</a:t>
            </a:r>
            <a:r>
              <a:rPr lang="en-US" sz="2800" b="0" i="0" dirty="0" err="1">
                <a:effectLst/>
                <a:latin typeface="Söhne"/>
              </a:rPr>
              <a:t>orking</a:t>
            </a:r>
            <a:r>
              <a:rPr lang="en-US" sz="2800" b="0" i="0" dirty="0">
                <a:effectLst/>
                <a:latin typeface="Söhne"/>
              </a:rPr>
              <a:t> hours</a:t>
            </a:r>
            <a:endParaRPr lang="hu-HU" sz="28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b="0" i="0" dirty="0">
                <a:effectLst/>
                <a:latin typeface="Söhne"/>
              </a:rPr>
              <a:t>H</a:t>
            </a:r>
            <a:r>
              <a:rPr lang="en-US" sz="2800" b="0" i="0" dirty="0" err="1">
                <a:effectLst/>
                <a:latin typeface="Söhne"/>
              </a:rPr>
              <a:t>igh</a:t>
            </a:r>
            <a:r>
              <a:rPr lang="en-US" sz="2800" b="0" i="0" dirty="0">
                <a:effectLst/>
                <a:latin typeface="Söhne"/>
              </a:rPr>
              <a:t> expectations</a:t>
            </a:r>
          </a:p>
          <a:p>
            <a:pPr marL="1074420" lvl="2" indent="-342900"/>
            <a:r>
              <a:rPr lang="hu-HU" sz="2800" dirty="0">
                <a:latin typeface="Söhne"/>
              </a:rPr>
              <a:t>M</a:t>
            </a:r>
            <a:r>
              <a:rPr lang="en-US" sz="2800" b="0" i="0" dirty="0" err="1">
                <a:effectLst/>
                <a:latin typeface="Söhne"/>
              </a:rPr>
              <a:t>onoton</a:t>
            </a:r>
            <a:r>
              <a:rPr lang="en-GB" sz="2800" dirty="0" err="1">
                <a:latin typeface="Söhne"/>
              </a:rPr>
              <a:t>ous</a:t>
            </a:r>
            <a:endParaRPr lang="hu-HU" sz="28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dirty="0" err="1">
                <a:latin typeface="Söhne"/>
              </a:rPr>
              <a:t>Lack</a:t>
            </a:r>
            <a:r>
              <a:rPr lang="hu-HU" sz="2800" dirty="0">
                <a:latin typeface="Söhne"/>
              </a:rPr>
              <a:t> of </a:t>
            </a:r>
            <a:r>
              <a:rPr lang="hu-HU" sz="2800" dirty="0" err="1">
                <a:latin typeface="Söhne"/>
              </a:rPr>
              <a:t>stability</a:t>
            </a:r>
            <a:endParaRPr lang="hu-HU" sz="2800" dirty="0">
              <a:latin typeface="Söhne"/>
            </a:endParaRPr>
          </a:p>
          <a:p>
            <a:pPr marL="1074420" lvl="2" indent="-342900"/>
            <a:r>
              <a:rPr lang="hu-HU" sz="2800" b="0" i="0" dirty="0" err="1">
                <a:effectLst/>
                <a:latin typeface="Söhne"/>
              </a:rPr>
              <a:t>stressful</a:t>
            </a:r>
            <a:endParaRPr lang="en-US" sz="2800" b="0" i="0" dirty="0">
              <a:effectLst/>
              <a:latin typeface="Söhne"/>
            </a:endParaRPr>
          </a:p>
          <a:p>
            <a:pPr marL="274320" lvl="1" indent="0">
              <a:buNone/>
            </a:pPr>
            <a:r>
              <a:rPr lang="en-US" sz="3200" b="1" i="0" dirty="0">
                <a:effectLst/>
                <a:latin typeface="Söhne"/>
              </a:rPr>
              <a:t>Disadvantages of Blue-Collar Workers:</a:t>
            </a:r>
            <a:endParaRPr lang="en-US" sz="3200" b="0" i="0" dirty="0">
              <a:effectLst/>
              <a:latin typeface="Söhne"/>
            </a:endParaRPr>
          </a:p>
          <a:p>
            <a:pPr marL="1074420" lvl="2" indent="-342900"/>
            <a:r>
              <a:rPr lang="en-US" sz="2800" b="0" i="0" dirty="0">
                <a:effectLst/>
                <a:latin typeface="Söhne"/>
              </a:rPr>
              <a:t>Physically demand</a:t>
            </a:r>
            <a:r>
              <a:rPr lang="hu-HU" sz="2800" b="0" i="0" dirty="0">
                <a:effectLst/>
                <a:latin typeface="Söhne"/>
              </a:rPr>
              <a:t>ing</a:t>
            </a:r>
          </a:p>
          <a:p>
            <a:pPr marL="1074420" lvl="2" indent="-342900"/>
            <a:r>
              <a:rPr lang="en-US" sz="2800" b="0" i="0" dirty="0">
                <a:effectLst/>
                <a:latin typeface="Söhne"/>
              </a:rPr>
              <a:t>Lower </a:t>
            </a:r>
            <a:r>
              <a:rPr lang="en-US" sz="2800" dirty="0">
                <a:latin typeface="Söhne"/>
              </a:rPr>
              <a:t>salary</a:t>
            </a:r>
            <a:endParaRPr lang="hu-HU" sz="2800" b="0" i="0" dirty="0">
              <a:effectLst/>
              <a:latin typeface="Söhne"/>
            </a:endParaRPr>
          </a:p>
          <a:p>
            <a:pPr marL="1074420" lvl="2" indent="-342900"/>
            <a:r>
              <a:rPr lang="hu-HU" sz="2800" dirty="0" err="1">
                <a:latin typeface="Söhne"/>
              </a:rPr>
              <a:t>High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risk</a:t>
            </a:r>
            <a:r>
              <a:rPr lang="hu-HU" sz="2800" dirty="0">
                <a:latin typeface="Söhne"/>
              </a:rPr>
              <a:t> of </a:t>
            </a:r>
            <a:r>
              <a:rPr lang="hu-HU" sz="2800" dirty="0" err="1">
                <a:latin typeface="Söhne"/>
              </a:rPr>
              <a:t>injury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dangerous</a:t>
            </a:r>
            <a:endParaRPr lang="en-US" sz="2800" b="0" i="0" dirty="0">
              <a:effectLst/>
              <a:latin typeface="Söhne"/>
            </a:endParaRPr>
          </a:p>
          <a:p>
            <a:endParaRPr lang="hu-HU" sz="24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61CB8F-8922-EE0A-FDA8-DBB7F08A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C2EC5-79A6-3B9B-5A2D-35DF7726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533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Advantages of Summer </a:t>
            </a:r>
            <a:br>
              <a:rPr lang="hu-HU" b="1" dirty="0"/>
            </a:br>
            <a:r>
              <a:rPr lang="en-US" b="1" dirty="0"/>
              <a:t>Jobs for Students: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C8BF2-25FF-D4F9-46C7-6D1DFEED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56" y="2185416"/>
            <a:ext cx="10058400" cy="3849624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Work Experience</a:t>
            </a:r>
            <a:r>
              <a:rPr lang="en-US" sz="3000" b="1" dirty="0">
                <a:latin typeface="Söhne"/>
              </a:rPr>
              <a:t>:</a:t>
            </a:r>
          </a:p>
          <a:p>
            <a:pPr lvl="2"/>
            <a:r>
              <a:rPr lang="hu-HU" sz="2800" dirty="0" err="1">
                <a:latin typeface="Söhne"/>
              </a:rPr>
              <a:t>Valuable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experience</a:t>
            </a:r>
            <a:endParaRPr lang="en-US" sz="2800" dirty="0">
              <a:latin typeface="Söhne"/>
            </a:endParaRPr>
          </a:p>
          <a:p>
            <a:pPr lvl="2"/>
            <a:r>
              <a:rPr lang="hu-HU" sz="2800" dirty="0">
                <a:latin typeface="Söhne"/>
              </a:rPr>
              <a:t>P</a:t>
            </a:r>
            <a:r>
              <a:rPr lang="en-US" sz="2800" dirty="0" err="1">
                <a:latin typeface="Söhne"/>
              </a:rPr>
              <a:t>ractical</a:t>
            </a:r>
            <a:r>
              <a:rPr lang="en-US" sz="2800" dirty="0">
                <a:latin typeface="Söhne"/>
              </a:rPr>
              <a:t> skills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increase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>
                <a:latin typeface="Söhne"/>
              </a:rPr>
              <a:t>More </a:t>
            </a:r>
            <a:r>
              <a:rPr lang="hu-HU" sz="2800" dirty="0" err="1">
                <a:latin typeface="Söhne"/>
              </a:rPr>
              <a:t>pocket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money</a:t>
            </a:r>
            <a:endParaRPr lang="hu-HU" sz="2800" dirty="0">
              <a:latin typeface="Söhne"/>
            </a:endParaRPr>
          </a:p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Soft Skills Development:</a:t>
            </a:r>
          </a:p>
          <a:p>
            <a:pPr lvl="2"/>
            <a:r>
              <a:rPr lang="hu-HU" sz="2800" dirty="0" err="1">
                <a:latin typeface="Söhne"/>
              </a:rPr>
              <a:t>Social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skills</a:t>
            </a:r>
            <a:r>
              <a:rPr lang="hu-HU" sz="2800" dirty="0">
                <a:latin typeface="Söhne"/>
              </a:rPr>
              <a:t>: </a:t>
            </a:r>
            <a:r>
              <a:rPr lang="hu-HU" sz="2800" dirty="0" err="1">
                <a:latin typeface="Söhne"/>
              </a:rPr>
              <a:t>Communication</a:t>
            </a:r>
            <a:r>
              <a:rPr lang="hu-HU" sz="2800" dirty="0">
                <a:latin typeface="Söhne"/>
              </a:rPr>
              <a:t>, team </a:t>
            </a:r>
            <a:r>
              <a:rPr lang="hu-HU" sz="2800" dirty="0" err="1">
                <a:latin typeface="Söhne"/>
              </a:rPr>
              <a:t>work</a:t>
            </a:r>
            <a:endParaRPr lang="en-US" sz="2800" dirty="0">
              <a:latin typeface="Söhne"/>
            </a:endParaRPr>
          </a:p>
          <a:p>
            <a:pPr lvl="2"/>
            <a:r>
              <a:rPr lang="hu-HU" sz="2800" dirty="0">
                <a:latin typeface="Söhne"/>
              </a:rPr>
              <a:t>T</a:t>
            </a:r>
            <a:r>
              <a:rPr lang="en-US" sz="2800" dirty="0" err="1">
                <a:latin typeface="Söhne"/>
              </a:rPr>
              <a:t>ime</a:t>
            </a:r>
            <a:r>
              <a:rPr lang="en-US" sz="2800" dirty="0">
                <a:latin typeface="Söhne"/>
              </a:rPr>
              <a:t> management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Independence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Responsibility</a:t>
            </a:r>
            <a:endParaRPr lang="hu-HU" sz="2800" dirty="0">
              <a:latin typeface="Söhne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8BC5AA-7855-2AE0-B620-72F7E10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EF754-3BE6-D39B-CDF1-7D39E290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Summer</a:t>
            </a:r>
            <a:br>
              <a:rPr lang="hu-HU" b="1" dirty="0"/>
            </a:br>
            <a:r>
              <a:rPr lang="en-US" b="1" dirty="0"/>
              <a:t>Jobs for Students:</a:t>
            </a:r>
            <a:br>
              <a:rPr lang="en-US" b="1" dirty="0"/>
            </a:b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C1302-B8C5-7EF0-8677-1239F595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Low salary:</a:t>
            </a:r>
          </a:p>
          <a:p>
            <a:pPr lvl="2"/>
            <a:r>
              <a:rPr lang="hu-HU" sz="2800" dirty="0">
                <a:latin typeface="Söhne"/>
              </a:rPr>
              <a:t>E</a:t>
            </a:r>
            <a:r>
              <a:rPr lang="en-US" sz="2800" dirty="0" err="1">
                <a:latin typeface="Söhne"/>
              </a:rPr>
              <a:t>ntry</a:t>
            </a:r>
            <a:r>
              <a:rPr lang="en-US" sz="2800" dirty="0">
                <a:latin typeface="Söhne"/>
              </a:rPr>
              <a:t>-level</a:t>
            </a:r>
          </a:p>
          <a:p>
            <a:pPr lvl="2"/>
            <a:r>
              <a:rPr lang="en-US" sz="2800" dirty="0">
                <a:latin typeface="Söhne"/>
              </a:rPr>
              <a:t>Limited financial </a:t>
            </a:r>
            <a:r>
              <a:rPr lang="en-US" sz="2800" dirty="0" err="1">
                <a:latin typeface="Söhne"/>
              </a:rPr>
              <a:t>rewar</a:t>
            </a:r>
            <a:r>
              <a:rPr lang="hu-HU" sz="2800" dirty="0">
                <a:latin typeface="Söhne"/>
              </a:rPr>
              <a:t>d</a:t>
            </a:r>
          </a:p>
          <a:p>
            <a:pPr marL="274320" lvl="1" indent="0">
              <a:buNone/>
            </a:pPr>
            <a:r>
              <a:rPr lang="en-US" sz="3200" b="1" dirty="0">
                <a:latin typeface="Söhne"/>
              </a:rPr>
              <a:t>Repetitive or M</a:t>
            </a:r>
            <a:r>
              <a:rPr lang="hu-HU" sz="3200" b="1" dirty="0" err="1">
                <a:latin typeface="Söhne"/>
              </a:rPr>
              <a:t>onotonious</a:t>
            </a:r>
            <a:r>
              <a:rPr lang="en-US" sz="3200" b="1" dirty="0">
                <a:latin typeface="Söhne"/>
              </a:rPr>
              <a:t> Tasks:</a:t>
            </a:r>
          </a:p>
          <a:p>
            <a:pPr lvl="2"/>
            <a:r>
              <a:rPr lang="hu-HU" sz="2800" dirty="0">
                <a:latin typeface="Söhne"/>
              </a:rPr>
              <a:t>Boring </a:t>
            </a:r>
            <a:r>
              <a:rPr lang="hu-HU" sz="2800" dirty="0" err="1">
                <a:latin typeface="Söhne"/>
              </a:rPr>
              <a:t>worktime</a:t>
            </a:r>
            <a:endParaRPr lang="hu-HU" sz="2800" dirty="0">
              <a:latin typeface="Söhne"/>
            </a:endParaRPr>
          </a:p>
          <a:p>
            <a:pPr lvl="2"/>
            <a:r>
              <a:rPr lang="hu-HU" sz="2800" dirty="0" err="1">
                <a:latin typeface="Söhne"/>
              </a:rPr>
              <a:t>Students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not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interested</a:t>
            </a:r>
            <a:r>
              <a:rPr lang="hu-HU" sz="2800" dirty="0">
                <a:latin typeface="Söhne"/>
              </a:rPr>
              <a:t> in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C32074-6AFC-4376-607D-B35CBB15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38B59-029A-8B89-291A-6DB7E9A2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1" y="726393"/>
            <a:ext cx="4764946" cy="54890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4000" b="1" u="sng" dirty="0">
                <a:latin typeface="Söhne"/>
              </a:rPr>
              <a:t>E</a:t>
            </a:r>
            <a:r>
              <a:rPr lang="en-US" sz="4000" b="1" u="sng" dirty="0" err="1">
                <a:latin typeface="Söhne"/>
              </a:rPr>
              <a:t>xamples</a:t>
            </a:r>
            <a:r>
              <a:rPr lang="en-US" sz="4000" b="1" u="sng" dirty="0">
                <a:latin typeface="Söhne"/>
              </a:rPr>
              <a:t> of Summer</a:t>
            </a:r>
            <a:endParaRPr lang="hu-HU" sz="4000" b="1" u="sng" dirty="0">
              <a:latin typeface="Söhne"/>
            </a:endParaRPr>
          </a:p>
          <a:p>
            <a:pPr marL="0" indent="0" algn="ctr">
              <a:buNone/>
            </a:pPr>
            <a:r>
              <a:rPr lang="en-US" sz="4000" b="1" u="sng" dirty="0">
                <a:latin typeface="Söhne"/>
              </a:rPr>
              <a:t>Jobs for Students:</a:t>
            </a:r>
          </a:p>
          <a:p>
            <a:pPr marL="0" indent="0">
              <a:buNone/>
            </a:pPr>
            <a:r>
              <a:rPr lang="en-US" sz="3200" b="1" dirty="0">
                <a:latin typeface="Söhne"/>
              </a:rPr>
              <a:t>Retail Positions:</a:t>
            </a:r>
          </a:p>
          <a:p>
            <a:r>
              <a:rPr lang="hu-HU" sz="2800" dirty="0">
                <a:latin typeface="Söhne"/>
              </a:rPr>
              <a:t>Shop </a:t>
            </a:r>
            <a:r>
              <a:rPr lang="hu-HU" sz="2800" dirty="0" err="1">
                <a:latin typeface="Söhne"/>
              </a:rPr>
              <a:t>assistant</a:t>
            </a:r>
            <a:r>
              <a:rPr lang="hu-HU" sz="2800" dirty="0">
                <a:latin typeface="Söhne"/>
              </a:rPr>
              <a:t> </a:t>
            </a:r>
            <a:endParaRPr lang="en-US" sz="2800" dirty="0">
              <a:latin typeface="Söhne"/>
            </a:endParaRPr>
          </a:p>
          <a:p>
            <a:r>
              <a:rPr lang="en-US" sz="2800" dirty="0">
                <a:latin typeface="Söhne"/>
              </a:rPr>
              <a:t>Retail assistant</a:t>
            </a:r>
            <a:endParaRPr lang="hu-HU" sz="2800" dirty="0">
              <a:latin typeface="Söhne"/>
            </a:endParaRPr>
          </a:p>
          <a:p>
            <a:pPr marL="0" indent="0">
              <a:buNone/>
            </a:pPr>
            <a:r>
              <a:rPr lang="en-US" sz="3200" b="1" dirty="0">
                <a:latin typeface="Söhne"/>
              </a:rPr>
              <a:t>Hospitality Industry:</a:t>
            </a:r>
          </a:p>
          <a:p>
            <a:r>
              <a:rPr lang="hu-HU" sz="2800" dirty="0" err="1">
                <a:latin typeface="Söhne"/>
              </a:rPr>
              <a:t>Host</a:t>
            </a:r>
            <a:r>
              <a:rPr lang="en-US" sz="2800" dirty="0">
                <a:latin typeface="Söhne"/>
              </a:rPr>
              <a:t>/hostess at a restaurant</a:t>
            </a:r>
          </a:p>
          <a:p>
            <a:r>
              <a:rPr lang="en-US" sz="2800" dirty="0">
                <a:latin typeface="Söhne"/>
              </a:rPr>
              <a:t>Hotel front desk clerk or housekeeping assistant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Cleaner</a:t>
            </a:r>
            <a:r>
              <a:rPr lang="hu-HU" sz="2800" dirty="0">
                <a:latin typeface="Söhne"/>
              </a:rPr>
              <a:t>, </a:t>
            </a:r>
            <a:r>
              <a:rPr lang="hu-HU" sz="2800" dirty="0" err="1">
                <a:latin typeface="Söhne"/>
              </a:rPr>
              <a:t>kitchen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hand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Factory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work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Working</a:t>
            </a:r>
            <a:r>
              <a:rPr lang="hu-HU" sz="2800" dirty="0">
                <a:latin typeface="Söhne"/>
              </a:rPr>
              <a:t> in </a:t>
            </a:r>
            <a:r>
              <a:rPr lang="hu-HU" sz="2800" dirty="0" err="1">
                <a:latin typeface="Söhne"/>
              </a:rPr>
              <a:t>the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fields</a:t>
            </a:r>
            <a:endParaRPr lang="hu-HU" sz="2800" dirty="0">
              <a:latin typeface="Söhne"/>
            </a:endParaRPr>
          </a:p>
          <a:p>
            <a:r>
              <a:rPr lang="hu-HU" sz="2800" dirty="0" err="1">
                <a:latin typeface="Söhne"/>
              </a:rPr>
              <a:t>Delivery</a:t>
            </a:r>
            <a:r>
              <a:rPr lang="hu-HU" sz="2800" dirty="0">
                <a:latin typeface="Söhne"/>
              </a:rPr>
              <a:t> </a:t>
            </a:r>
            <a:r>
              <a:rPr lang="hu-HU" sz="2800" dirty="0" err="1">
                <a:latin typeface="Söhne"/>
              </a:rPr>
              <a:t>person</a:t>
            </a:r>
            <a:endParaRPr lang="hu-HU" sz="2800" dirty="0">
              <a:latin typeface="Söhne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FFBE1A4-1E65-6891-CCC3-D596984E927B}"/>
              </a:ext>
            </a:extLst>
          </p:cNvPr>
          <p:cNvSpPr txBox="1"/>
          <p:nvPr/>
        </p:nvSpPr>
        <p:spPr>
          <a:xfrm>
            <a:off x="6096000" y="726393"/>
            <a:ext cx="476494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Söhne"/>
              </a:rPr>
              <a:t>Examples of White-</a:t>
            </a:r>
            <a:r>
              <a:rPr lang="en-US" sz="4000" b="1" i="0" u="sng" dirty="0">
                <a:effectLst/>
                <a:latin typeface="Söhne"/>
              </a:rPr>
              <a:t>and Blue-Collar</a:t>
            </a:r>
            <a:r>
              <a:rPr lang="hu-HU" sz="4000" b="1" i="0" u="sng" dirty="0">
                <a:effectLst/>
                <a:latin typeface="Söhne"/>
              </a:rPr>
              <a:t> </a:t>
            </a:r>
            <a:r>
              <a:rPr lang="hu-HU" sz="4000" b="1" i="0" u="sng" dirty="0" err="1">
                <a:effectLst/>
                <a:latin typeface="Söhne"/>
              </a:rPr>
              <a:t>Jobs</a:t>
            </a:r>
            <a:r>
              <a:rPr lang="en-US" sz="4000" b="1" u="sng" dirty="0">
                <a:latin typeface="Söhne"/>
              </a:rPr>
              <a:t>:</a:t>
            </a:r>
          </a:p>
          <a:p>
            <a:endParaRPr lang="hu-HU" b="1" i="0" dirty="0">
              <a:effectLst/>
              <a:latin typeface="Söhne"/>
            </a:endParaRPr>
          </a:p>
          <a:p>
            <a:r>
              <a:rPr lang="hu-HU" sz="3200" b="1" i="0" u="sng" dirty="0" err="1">
                <a:effectLst/>
                <a:latin typeface="Söhne"/>
              </a:rPr>
              <a:t>Examples</a:t>
            </a:r>
            <a:r>
              <a:rPr lang="hu-HU" sz="3200" b="1" i="0" u="sng" dirty="0">
                <a:effectLst/>
                <a:latin typeface="Söhne"/>
              </a:rPr>
              <a:t> of White-</a:t>
            </a:r>
            <a:r>
              <a:rPr lang="hu-HU" sz="3200" b="1" i="0" u="sng" dirty="0" err="1">
                <a:effectLst/>
                <a:latin typeface="Söhne"/>
              </a:rPr>
              <a:t>Collar</a:t>
            </a:r>
            <a:r>
              <a:rPr lang="hu-HU" sz="3200" b="1" i="0" u="sng" dirty="0">
                <a:effectLst/>
                <a:latin typeface="Söhne"/>
              </a:rPr>
              <a:t> </a:t>
            </a:r>
            <a:r>
              <a:rPr lang="hu-HU" sz="3200" b="1" i="0" u="sng" dirty="0" err="1">
                <a:effectLst/>
                <a:latin typeface="Söhne"/>
              </a:rPr>
              <a:t>Jobs</a:t>
            </a:r>
            <a:r>
              <a:rPr lang="hu-HU" sz="3200" b="1" i="0" u="sng" dirty="0">
                <a:effectLst/>
                <a:latin typeface="Söhne"/>
              </a:rPr>
              <a:t>:</a:t>
            </a:r>
            <a:endParaRPr lang="hu-HU" sz="3200" b="1" u="sng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Financial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öhne"/>
              </a:rPr>
              <a:t>IT professional</a:t>
            </a:r>
            <a:endParaRPr lang="hu-H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Söhne"/>
              </a:rPr>
              <a:t>Doctor</a:t>
            </a:r>
            <a:endParaRPr lang="hu-H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err="1">
                <a:latin typeface="Söhne"/>
              </a:rPr>
              <a:t>Engineer</a:t>
            </a:r>
            <a:endParaRPr lang="hu-HU" sz="2000" dirty="0">
              <a:latin typeface="Söhne"/>
            </a:endParaRPr>
          </a:p>
          <a:p>
            <a:r>
              <a:rPr lang="en-US" sz="3200" b="1" u="sng" dirty="0">
                <a:latin typeface="Söhne"/>
              </a:rPr>
              <a:t>Examples of Blue-Collar Jobs: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Construction worker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Factory worker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Welder</a:t>
            </a:r>
            <a:endParaRPr lang="hu-H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{4237F2BF-66A5-4C9D-BFE4-FB2C67A6670E}tf78438558_win32</Template>
  <TotalTime>166</TotalTime>
  <Words>240</Words>
  <Application>Microsoft Office PowerPoint</Application>
  <PresentationFormat>Szélesvásznú</PresentationFormat>
  <Paragraphs>64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Söhne</vt:lpstr>
      <vt:lpstr>SavonVTI</vt:lpstr>
      <vt:lpstr>Advantages of White-  and Blue-Collar Jobs:</vt:lpstr>
      <vt:lpstr>Disadvantages of White-  and Blue-Collar Jobs:</vt:lpstr>
      <vt:lpstr>Advantages of Summer  Jobs for Students:</vt:lpstr>
      <vt:lpstr>Disadvantages of Summer Jobs for Students: 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job</dc:title>
  <dc:creator>Kolarovszki Tibor</dc:creator>
  <cp:lastModifiedBy>Máté Vágvölgyi</cp:lastModifiedBy>
  <cp:revision>12</cp:revision>
  <dcterms:created xsi:type="dcterms:W3CDTF">2023-12-20T13:32:29Z</dcterms:created>
  <dcterms:modified xsi:type="dcterms:W3CDTF">2024-06-13T14:38:37Z</dcterms:modified>
</cp:coreProperties>
</file>