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2B8664-DF32-721B-B360-E57B2F536A9A}" v="114" dt="2023-12-19T19:11:44.2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DAE4F-4EBF-CBB6-9DD1-016DEBF78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BF7229-D33E-FA09-3890-34F24516F0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6AB95-8227-BF98-8332-921D628D4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E4F87-404D-4CF8-9800-BBD0513DA225}" type="datetimeFigureOut">
              <a:rPr lang="hu-HU" smtClean="0"/>
              <a:t>2024. 05. 02.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A43A2-C7ED-C789-2791-6C64DFCCE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8A437-D177-25A6-DA6D-B53A18EC5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B3E7-B286-4B78-A2FE-719333467B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4630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7F77D-8F65-130F-76A8-457C7B664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79F7F-E49B-9238-A3A3-B9E0E8863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83C40-BF3B-06CA-4CBD-BDDF5326D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E4F87-404D-4CF8-9800-BBD0513DA225}" type="datetimeFigureOut">
              <a:rPr lang="hu-HU" smtClean="0"/>
              <a:t>2024. 05. 02.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75608-46AC-C20B-2ACD-505D2DFEB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64809-6732-E003-E4C4-0979BC305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B3E7-B286-4B78-A2FE-719333467B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259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0DFD37-51C6-374B-1F6C-B588B52F1E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E98A20-D196-2627-5C7D-F6C2D5FFE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2325A-6275-5AA0-6691-8C3B83483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E4F87-404D-4CF8-9800-BBD0513DA225}" type="datetimeFigureOut">
              <a:rPr lang="hu-HU" smtClean="0"/>
              <a:t>2024. 05. 02.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0C198-5825-E59C-8C74-F74301643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C5C2E-97DE-BBCF-1D32-B1DC7CD6C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B3E7-B286-4B78-A2FE-719333467B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1413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186E5-B270-2970-0D31-DEAB00976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CBBF2-8B11-1043-9082-459931683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8DF70-5F92-12C7-2FAD-CBC2AEDE5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E4F87-404D-4CF8-9800-BBD0513DA225}" type="datetimeFigureOut">
              <a:rPr lang="hu-HU" smtClean="0"/>
              <a:t>2024. 05. 02.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84C62-4117-AA30-9C83-D627ADB68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90E09-9558-99F1-C8AD-83469BFEF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B3E7-B286-4B78-A2FE-719333467B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0541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947FF-8FC8-7482-9405-1E36BB741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40965-D31A-0C03-F6C0-580447702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6B567-E92E-33DB-1BF0-72FDFDEF3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E4F87-404D-4CF8-9800-BBD0513DA225}" type="datetimeFigureOut">
              <a:rPr lang="hu-HU" smtClean="0"/>
              <a:t>2024. 05. 02.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4788C-B9F4-FAE4-6CE3-59FB43AC5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3845A-7C02-4C8E-CCA0-DC1809A14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B3E7-B286-4B78-A2FE-719333467B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53163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AA708-6917-995E-D76F-56A86B69D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84CFC-B9C8-87F2-27DF-B4DC7411AD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F595AE-108E-E824-2928-6490C524E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C9DC5-2D7C-5A87-3FD6-E8C740D00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E4F87-404D-4CF8-9800-BBD0513DA225}" type="datetimeFigureOut">
              <a:rPr lang="hu-HU" smtClean="0"/>
              <a:t>2024. 05. 02.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AE99E1-4821-1492-E76D-DE79B4017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C755B-0F01-09FF-5F34-EB9DA3C2F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B3E7-B286-4B78-A2FE-719333467B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96477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31F74-C3F5-5D69-2E45-A22274A0F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1A7FA-C959-F2A9-2682-2F9943304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CA03C4-1906-70BF-8F65-9500DC7E0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350042-1D9E-E79E-0851-8CF4D4F960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3F44DF-B8E1-295F-98F5-F178D081C9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00CEF7-40F6-D671-1F68-267BD7023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E4F87-404D-4CF8-9800-BBD0513DA225}" type="datetimeFigureOut">
              <a:rPr lang="hu-HU" smtClean="0"/>
              <a:t>2024. 05. 02.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A21C5B-C4DF-339B-AF26-A3CC639A3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BF0A07-967E-C2BF-A398-A065D0F11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B3E7-B286-4B78-A2FE-719333467B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8136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0001E-A74A-41A3-1571-6BBD559D1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AC6BD0-C9C8-923F-ADF0-1D321DF89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E4F87-404D-4CF8-9800-BBD0513DA225}" type="datetimeFigureOut">
              <a:rPr lang="hu-HU" smtClean="0"/>
              <a:t>2024. 05. 02.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237C96-F159-CA7A-FDAD-12E7CAD5A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01E82-249B-2889-3835-B7920DEDB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B3E7-B286-4B78-A2FE-719333467B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35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F53316-919F-44E4-94CE-E470CC332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E4F87-404D-4CF8-9800-BBD0513DA225}" type="datetimeFigureOut">
              <a:rPr lang="hu-HU" smtClean="0"/>
              <a:t>2024. 05. 02.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28A0B2-3F66-0E92-FF50-B2B82E18F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E980C-922F-DA89-BE44-60D7718EC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B3E7-B286-4B78-A2FE-719333467B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6090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619A5-15B9-2962-F92A-E362EBC5F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47A03-6D69-1713-9CAC-4786EBDC5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F467E6-FD9B-CB3B-42C4-2CD0D2868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AE38D-8B64-BBB7-9D10-7C84C9EC7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E4F87-404D-4CF8-9800-BBD0513DA225}" type="datetimeFigureOut">
              <a:rPr lang="hu-HU" smtClean="0"/>
              <a:t>2024. 05. 02.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0678E-96E4-81CE-5127-DFB6AF7B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F6042-FDED-D440-B161-8C8060FDA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B3E7-B286-4B78-A2FE-719333467B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6782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7F7FF-710B-A7ED-9683-A616E9B37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B538-AFBF-CBD5-0A92-601C1309C0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9E2FE0-4A23-313B-2DC5-4D8A6E126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E70D5-1977-F3ED-23FB-7675FC309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E4F87-404D-4CF8-9800-BBD0513DA225}" type="datetimeFigureOut">
              <a:rPr lang="hu-HU" smtClean="0"/>
              <a:t>2024. 05. 02.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9DDF3-6E7A-4C56-6832-51930351C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3F039-C58D-03B8-B9B6-50FE870B5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B3E7-B286-4B78-A2FE-719333467B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4523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C66E77-0C0E-0A77-021C-1A25C416A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4B9C0-A700-47FB-F162-95AFA6E54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50C63-BABE-3697-C7D8-1EB9799744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E4F87-404D-4CF8-9800-BBD0513DA225}" type="datetimeFigureOut">
              <a:rPr lang="hu-HU" smtClean="0"/>
              <a:t>2024. 05. 02.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08A80-D897-8426-415C-B8FE8F1332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CCA1F-676C-F4B8-B52E-44DCA44D6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5B3E7-B286-4B78-A2FE-719333467B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33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288FCB6-F476-A559-CA29-2EE36288E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en-US" sz="5000" b="1" i="0" dirty="0">
                <a:solidFill>
                  <a:schemeClr val="bg1"/>
                </a:solidFill>
                <a:effectLst/>
                <a:latin typeface="Segoe UI Historic" panose="020B0502040204020203" pitchFamily="34" charset="0"/>
              </a:rPr>
              <a:t>Studying in Primary School vs. Secondary School</a:t>
            </a:r>
            <a:endParaRPr lang="hu-HU" sz="50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F98840-5148-0D23-6A5D-6B8E5E3F5E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>
            <a:normAutofit/>
          </a:bodyPr>
          <a:lstStyle/>
          <a:p>
            <a:pPr algn="l"/>
            <a:r>
              <a:rPr lang="hu-HU">
                <a:solidFill>
                  <a:schemeClr val="bg1"/>
                </a:solidFill>
              </a:rPr>
              <a:t>By.: András Asztalos and Péter István Csökmei</a:t>
            </a:r>
          </a:p>
        </p:txBody>
      </p:sp>
    </p:spTree>
    <p:extLst>
      <p:ext uri="{BB962C8B-B14F-4D97-AF65-F5344CB8AC3E}">
        <p14:creationId xmlns:p14="http://schemas.microsoft.com/office/powerpoint/2010/main" val="2846625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Pencils">
            <a:extLst>
              <a:ext uri="{FF2B5EF4-FFF2-40B4-BE49-F238E27FC236}">
                <a16:creationId xmlns:a16="http://schemas.microsoft.com/office/drawing/2014/main" id="{A379BDC6-B4ED-9908-F223-52D9EA01ED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9368" b="12235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AFD878-F701-34F4-96F9-DA1CF36A8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Primary School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7A7C77-DF31-EB8F-33B6-36D2DA9CE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 sz="1700" dirty="0">
                <a:solidFill>
                  <a:schemeClr val="bg1"/>
                </a:solidFill>
                <a:latin typeface="Segoe UI Historic"/>
                <a:ea typeface="Segoe UI Historic"/>
                <a:cs typeface="Segoe UI Historic"/>
              </a:rPr>
              <a:t>1. </a:t>
            </a:r>
            <a:r>
              <a:rPr lang="hu-HU" sz="1700" b="1" dirty="0">
                <a:solidFill>
                  <a:schemeClr val="bg1"/>
                </a:solidFill>
                <a:latin typeface="Segoe UI Historic"/>
                <a:ea typeface="Segoe UI Historic"/>
                <a:cs typeface="Segoe UI Historic"/>
              </a:rPr>
              <a:t>Class Size and Teacher-Student Relationship:</a:t>
            </a:r>
            <a:r>
              <a:rPr lang="hu-HU" sz="1700" dirty="0">
                <a:solidFill>
                  <a:schemeClr val="bg1"/>
                </a:solidFill>
                <a:latin typeface="Segoe UI Historic"/>
                <a:ea typeface="Segoe UI Historic"/>
                <a:cs typeface="Segoe UI Historic"/>
              </a:rPr>
              <a:t> </a:t>
            </a:r>
          </a:p>
          <a:p>
            <a:r>
              <a:rPr lang="hu-HU" sz="1700" dirty="0">
                <a:solidFill>
                  <a:schemeClr val="bg1"/>
                </a:solidFill>
                <a:latin typeface="Segoe UI Historic"/>
                <a:ea typeface="Segoe UI Historic"/>
                <a:cs typeface="Segoe UI Historic"/>
              </a:rPr>
              <a:t>- Smaller class sizes </a:t>
            </a:r>
          </a:p>
          <a:p>
            <a:r>
              <a:rPr lang="hu-HU" sz="1700" dirty="0">
                <a:solidFill>
                  <a:schemeClr val="bg1"/>
                </a:solidFill>
                <a:latin typeface="Segoe UI Historic"/>
                <a:ea typeface="Segoe UI Historic"/>
                <a:cs typeface="Segoe UI Historic"/>
              </a:rPr>
              <a:t>- More individual attention </a:t>
            </a:r>
            <a:r>
              <a:rPr lang="hu-HU" sz="1700" dirty="0" err="1">
                <a:solidFill>
                  <a:schemeClr val="bg1"/>
                </a:solidFill>
                <a:latin typeface="Segoe UI Historic"/>
                <a:ea typeface="Segoe UI Historic"/>
                <a:cs typeface="Segoe UI Historic"/>
              </a:rPr>
              <a:t>from</a:t>
            </a:r>
            <a:r>
              <a:rPr lang="hu-HU" sz="1700" dirty="0">
                <a:solidFill>
                  <a:schemeClr val="bg1"/>
                </a:solidFill>
                <a:latin typeface="Segoe UI Historic"/>
                <a:ea typeface="Segoe UI Historic"/>
                <a:cs typeface="Segoe UI Historic"/>
              </a:rPr>
              <a:t> </a:t>
            </a:r>
            <a:r>
              <a:rPr lang="hu-HU" sz="1700" dirty="0" err="1">
                <a:solidFill>
                  <a:schemeClr val="bg1"/>
                </a:solidFill>
                <a:latin typeface="Segoe UI Historic"/>
                <a:ea typeface="Segoe UI Historic"/>
                <a:cs typeface="Segoe UI Historic"/>
              </a:rPr>
              <a:t>teachers</a:t>
            </a:r>
            <a:endParaRPr lang="hu-HU" sz="1700" dirty="0">
              <a:solidFill>
                <a:schemeClr val="bg1"/>
              </a:solidFill>
              <a:latin typeface="Segoe UI Historic"/>
              <a:ea typeface="Segoe UI Historic"/>
              <a:cs typeface="Segoe UI Historic"/>
            </a:endParaRPr>
          </a:p>
          <a:p>
            <a:r>
              <a:rPr lang="hu-HU" sz="1700" dirty="0">
                <a:solidFill>
                  <a:schemeClr val="bg1"/>
                </a:solidFill>
                <a:latin typeface="Segoe UI Historic"/>
                <a:ea typeface="Segoe UI Historic"/>
                <a:cs typeface="Segoe UI Historic"/>
              </a:rPr>
              <a:t>- One teacher with various subjects</a:t>
            </a:r>
          </a:p>
          <a:p>
            <a:r>
              <a:rPr lang="hu-HU" sz="1700" dirty="0">
                <a:solidFill>
                  <a:schemeClr val="bg1"/>
                </a:solidFill>
                <a:latin typeface="Segoe UI Historic"/>
                <a:ea typeface="Segoe UI Historic"/>
                <a:cs typeface="Segoe UI Historic"/>
              </a:rPr>
              <a:t>2. </a:t>
            </a:r>
            <a:r>
              <a:rPr lang="hu-HU" sz="1700" b="1" dirty="0">
                <a:solidFill>
                  <a:schemeClr val="bg1"/>
                </a:solidFill>
                <a:latin typeface="Segoe UI Historic"/>
                <a:ea typeface="Segoe UI Historic"/>
                <a:cs typeface="Segoe UI Historic"/>
              </a:rPr>
              <a:t>Learning Approach:</a:t>
            </a:r>
          </a:p>
          <a:p>
            <a:r>
              <a:rPr lang="hu-HU" sz="1700" dirty="0">
                <a:solidFill>
                  <a:schemeClr val="bg1"/>
                </a:solidFill>
                <a:latin typeface="Segoe UI Historic"/>
                <a:ea typeface="Segoe UI Historic"/>
                <a:cs typeface="Segoe UI Historic"/>
              </a:rPr>
              <a:t> - Play-based learning and interactive activities</a:t>
            </a:r>
          </a:p>
          <a:p>
            <a:r>
              <a:rPr lang="hu-HU" sz="1700" dirty="0">
                <a:solidFill>
                  <a:schemeClr val="bg1"/>
                </a:solidFill>
                <a:latin typeface="Segoe UI Historic"/>
                <a:ea typeface="Segoe UI Historic"/>
                <a:cs typeface="Segoe UI Historic"/>
              </a:rPr>
              <a:t>- Introduction to basic concepts</a:t>
            </a:r>
            <a:endParaRPr lang="hu-HU" sz="17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561282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!!Rectangle">
            <a:extLst>
              <a:ext uri="{FF2B5EF4-FFF2-40B4-BE49-F238E27FC236}">
                <a16:creationId xmlns:a16="http://schemas.microsoft.com/office/drawing/2014/main" id="{362810D9-2C5A-477D-949C-C19189547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School desk with books and pencils with chalkboard in background">
            <a:extLst>
              <a:ext uri="{FF2B5EF4-FFF2-40B4-BE49-F238E27FC236}">
                <a16:creationId xmlns:a16="http://schemas.microsoft.com/office/drawing/2014/main" id="{A2A143A2-45E0-B08C-E80E-9F34B7C6CC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15730"/>
          <a:stretch/>
        </p:blipFill>
        <p:spPr>
          <a:xfrm>
            <a:off x="20" y="-910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56F08E-8298-6A4B-85C3-4F6F865F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Secondary School</a:t>
            </a:r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F2EF06-E2C3-F731-D028-7BA2E82D6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z="2400" dirty="0">
                <a:solidFill>
                  <a:srgbClr val="FFFFFF"/>
                </a:solidFill>
                <a:latin typeface="Segoe UI Historic"/>
                <a:ea typeface="Segoe UI Historic"/>
                <a:cs typeface="Segoe UI Historic"/>
              </a:rPr>
              <a:t>1. </a:t>
            </a:r>
            <a:r>
              <a:rPr lang="hu-HU" sz="2400" b="1" dirty="0">
                <a:solidFill>
                  <a:srgbClr val="FFFFFF"/>
                </a:solidFill>
                <a:latin typeface="Segoe UI Historic"/>
                <a:ea typeface="Segoe UI Historic"/>
                <a:cs typeface="Segoe UI Historic"/>
              </a:rPr>
              <a:t>Specialization and Subject Teachers:</a:t>
            </a:r>
            <a:r>
              <a:rPr lang="hu-HU" sz="2400" dirty="0">
                <a:solidFill>
                  <a:srgbClr val="FFFFFF"/>
                </a:solidFill>
                <a:latin typeface="Segoe UI Historic"/>
                <a:ea typeface="Segoe UI Historic"/>
                <a:cs typeface="Segoe UI Historic"/>
              </a:rPr>
              <a:t> </a:t>
            </a:r>
          </a:p>
          <a:p>
            <a:r>
              <a:rPr lang="hu-HU" sz="2400" dirty="0">
                <a:solidFill>
                  <a:srgbClr val="FFFFFF"/>
                </a:solidFill>
                <a:latin typeface="Segoe UI Historic"/>
                <a:ea typeface="Segoe UI Historic"/>
                <a:cs typeface="Segoe UI Historic"/>
              </a:rPr>
              <a:t>- Larger class sizes, different teachers. </a:t>
            </a:r>
          </a:p>
          <a:p>
            <a:r>
              <a:rPr lang="hu-HU" sz="2400" dirty="0">
                <a:solidFill>
                  <a:srgbClr val="FFFFFF"/>
                </a:solidFill>
                <a:latin typeface="Segoe UI Historic"/>
                <a:ea typeface="Segoe UI Historic"/>
                <a:cs typeface="Segoe UI Historic"/>
              </a:rPr>
              <a:t>- The beginning of subject specialization</a:t>
            </a:r>
          </a:p>
          <a:p>
            <a:r>
              <a:rPr lang="hu-HU" sz="2400" dirty="0">
                <a:solidFill>
                  <a:srgbClr val="FFFFFF"/>
                </a:solidFill>
                <a:latin typeface="Segoe UI Historic"/>
                <a:ea typeface="Segoe UI Historic"/>
                <a:cs typeface="Segoe UI Historic"/>
              </a:rPr>
              <a:t>2. </a:t>
            </a:r>
            <a:r>
              <a:rPr lang="hu-HU" sz="2400" b="1" dirty="0">
                <a:solidFill>
                  <a:srgbClr val="FFFFFF"/>
                </a:solidFill>
                <a:latin typeface="Segoe UI Historic"/>
                <a:ea typeface="Segoe UI Historic"/>
                <a:cs typeface="Segoe UI Historic"/>
              </a:rPr>
              <a:t>Increased Independence.</a:t>
            </a:r>
            <a:r>
              <a:rPr lang="hu-HU" sz="2400" dirty="0">
                <a:solidFill>
                  <a:srgbClr val="FFFFFF"/>
                </a:solidFill>
                <a:latin typeface="Segoe UI Historic"/>
                <a:ea typeface="Segoe UI Historic"/>
                <a:cs typeface="Segoe UI Historic"/>
              </a:rPr>
              <a:t> - More emphasis on self-directed learning and personal responsibility. </a:t>
            </a:r>
          </a:p>
          <a:p>
            <a:r>
              <a:rPr lang="hu-HU" sz="2400" dirty="0">
                <a:solidFill>
                  <a:srgbClr val="FFFFFF"/>
                </a:solidFill>
                <a:latin typeface="Segoe UI Historic"/>
                <a:ea typeface="Segoe UI Historic"/>
                <a:cs typeface="Segoe UI Historic"/>
              </a:rPr>
              <a:t>3. </a:t>
            </a:r>
            <a:r>
              <a:rPr lang="hu-HU" sz="2400" b="1" dirty="0">
                <a:solidFill>
                  <a:srgbClr val="FFFFFF"/>
                </a:solidFill>
                <a:latin typeface="Segoe UI Historic"/>
                <a:ea typeface="Segoe UI Historic"/>
                <a:cs typeface="Segoe UI Historic"/>
              </a:rPr>
              <a:t>Examinations and Assessments:</a:t>
            </a:r>
            <a:r>
              <a:rPr lang="hu-HU" sz="2400" dirty="0">
                <a:solidFill>
                  <a:srgbClr val="FFFFFF"/>
                </a:solidFill>
                <a:latin typeface="Segoe UI Historic"/>
                <a:ea typeface="Segoe UI Historic"/>
                <a:cs typeface="Segoe UI Historic"/>
              </a:rPr>
              <a:t> </a:t>
            </a:r>
          </a:p>
          <a:p>
            <a:r>
              <a:rPr lang="hu-HU" sz="2400" dirty="0">
                <a:solidFill>
                  <a:srgbClr val="FFFFFF"/>
                </a:solidFill>
                <a:latin typeface="Segoe UI Historic"/>
                <a:ea typeface="Segoe UI Historic"/>
                <a:cs typeface="Segoe UI Historic"/>
              </a:rPr>
              <a:t>- Introduction of formal examinations and standardized testing.</a:t>
            </a:r>
            <a:endParaRPr lang="hu-HU" sz="2400" dirty="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509876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!!Rectangle">
            <a:extLst>
              <a:ext uri="{FF2B5EF4-FFF2-40B4-BE49-F238E27FC236}">
                <a16:creationId xmlns:a16="http://schemas.microsoft.com/office/drawing/2014/main" id="{362810D9-2C5A-477D-949C-C19189547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bstract blurred public library with bookshelves">
            <a:extLst>
              <a:ext uri="{FF2B5EF4-FFF2-40B4-BE49-F238E27FC236}">
                <a16:creationId xmlns:a16="http://schemas.microsoft.com/office/drawing/2014/main" id="{A1C16361-24A8-A831-23CA-A08D0D001D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1059" b="14671"/>
          <a:stretch/>
        </p:blipFill>
        <p:spPr>
          <a:xfrm>
            <a:off x="20" y="-910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70653C-6CD3-550E-3B69-A5F6F9B7B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Out of School Activities</a:t>
            </a:r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8918B-1052-E494-1E91-3BC0A85A7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Segoe UI Historic"/>
                <a:ea typeface="Segoe UI Historic"/>
                <a:cs typeface="Segoe UI Historic"/>
              </a:rPr>
              <a:t>1. </a:t>
            </a:r>
            <a:r>
              <a:rPr lang="en-US" b="1" dirty="0">
                <a:solidFill>
                  <a:srgbClr val="FFFFFF"/>
                </a:solidFill>
                <a:latin typeface="Segoe UI Historic"/>
                <a:ea typeface="Segoe UI Historic"/>
                <a:cs typeface="Segoe UI Historic"/>
              </a:rPr>
              <a:t>Primary School:</a:t>
            </a:r>
            <a:r>
              <a:rPr lang="en-US" dirty="0">
                <a:solidFill>
                  <a:srgbClr val="FFFFFF"/>
                </a:solidFill>
                <a:latin typeface="Segoe UI Historic"/>
                <a:ea typeface="Segoe UI Historic"/>
                <a:cs typeface="Segoe UI Historic"/>
              </a:rPr>
              <a:t> - Emphasis on play, creativity, and exploration.</a:t>
            </a:r>
            <a:endParaRPr lang="hu-HU" dirty="0">
              <a:solidFill>
                <a:srgbClr val="FFFFFF"/>
              </a:solidFill>
              <a:latin typeface="Segoe UI Historic"/>
              <a:ea typeface="Segoe UI Historic"/>
              <a:cs typeface="Segoe UI Historic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Segoe UI Historic"/>
                <a:ea typeface="Segoe UI Historic"/>
                <a:cs typeface="Segoe UI Historic"/>
              </a:rPr>
              <a:t>- After-school clubs may include arts and crafts, sports, or language activities. </a:t>
            </a:r>
            <a:endParaRPr lang="en-US" dirty="0">
              <a:solidFill>
                <a:srgbClr val="FFFFFF"/>
              </a:solidFill>
              <a:latin typeface="Calibri" panose="020F0502020204030204"/>
              <a:ea typeface="Segoe UI Historic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Segoe UI Historic"/>
                <a:ea typeface="Segoe UI Historic"/>
                <a:cs typeface="Segoe UI Historic"/>
              </a:rPr>
              <a:t>2. </a:t>
            </a:r>
            <a:r>
              <a:rPr lang="en-US" b="1" dirty="0">
                <a:solidFill>
                  <a:srgbClr val="FFFFFF"/>
                </a:solidFill>
                <a:latin typeface="Segoe UI Historic"/>
                <a:ea typeface="Segoe UI Historic"/>
                <a:cs typeface="Segoe UI Historic"/>
              </a:rPr>
              <a:t>Secondary School:</a:t>
            </a:r>
            <a:r>
              <a:rPr lang="en-US" dirty="0">
                <a:solidFill>
                  <a:srgbClr val="FFFFFF"/>
                </a:solidFill>
                <a:latin typeface="Segoe UI Historic"/>
                <a:ea typeface="Segoe UI Historic"/>
                <a:cs typeface="Segoe UI Historic"/>
              </a:rPr>
              <a:t> </a:t>
            </a:r>
            <a:endParaRPr lang="hu-HU" dirty="0">
              <a:solidFill>
                <a:srgbClr val="FFFFFF"/>
              </a:solidFill>
              <a:latin typeface="Segoe UI Historic"/>
              <a:ea typeface="Segoe UI Historic"/>
              <a:cs typeface="Segoe UI Historic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Segoe UI Historic"/>
                <a:ea typeface="Segoe UI Historic"/>
                <a:cs typeface="Segoe UI Historic"/>
              </a:rPr>
              <a:t>- Diverse range of extracurricular activities, including </a:t>
            </a:r>
            <a:r>
              <a:rPr lang="hu-HU" dirty="0">
                <a:solidFill>
                  <a:srgbClr val="FFFFFF"/>
                </a:solidFill>
                <a:latin typeface="Segoe UI Historic"/>
                <a:ea typeface="Segoe UI Historic"/>
                <a:cs typeface="Segoe UI Historic"/>
              </a:rPr>
              <a:t>various study clubs, field trips etc…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Segoe UI Historic"/>
                <a:ea typeface="Segoe UI Historic"/>
                <a:cs typeface="Segoe UI Historic"/>
              </a:rPr>
              <a:t>- Opportunities for leadership roles and community service.</a:t>
            </a:r>
            <a:endParaRPr lang="en-US" dirty="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32179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!!Rectangle">
            <a:extLst>
              <a:ext uri="{FF2B5EF4-FFF2-40B4-BE49-F238E27FC236}">
                <a16:creationId xmlns:a16="http://schemas.microsoft.com/office/drawing/2014/main" id="{362810D9-2C5A-477D-949C-C19189547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Glasses on top of a book">
            <a:extLst>
              <a:ext uri="{FF2B5EF4-FFF2-40B4-BE49-F238E27FC236}">
                <a16:creationId xmlns:a16="http://schemas.microsoft.com/office/drawing/2014/main" id="{5F342FC8-19FF-1D32-CE17-E5F3DCC31F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13324" b="1770"/>
          <a:stretch/>
        </p:blipFill>
        <p:spPr>
          <a:xfrm>
            <a:off x="20" y="-910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FE0178-119D-01ED-FAF3-E472869AE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hu-HU" dirty="0" err="1">
                <a:solidFill>
                  <a:schemeClr val="bg1"/>
                </a:solidFill>
              </a:rPr>
              <a:t>Timetables</a:t>
            </a:r>
            <a:r>
              <a:rPr lang="hu-HU" dirty="0">
                <a:solidFill>
                  <a:schemeClr val="bg1"/>
                </a:solidFill>
              </a:rPr>
              <a:t>, </a:t>
            </a:r>
            <a:r>
              <a:rPr lang="hu-HU" dirty="0" err="1">
                <a:solidFill>
                  <a:schemeClr val="bg1"/>
                </a:solidFill>
              </a:rPr>
              <a:t>Subjects</a:t>
            </a:r>
            <a:r>
              <a:rPr lang="hu-HU" dirty="0">
                <a:solidFill>
                  <a:schemeClr val="bg1"/>
                </a:solidFill>
              </a:rPr>
              <a:t>, and </a:t>
            </a:r>
            <a:r>
              <a:rPr lang="hu-HU" dirty="0" err="1">
                <a:solidFill>
                  <a:schemeClr val="bg1"/>
                </a:solidFill>
              </a:rPr>
              <a:t>Popularity</a:t>
            </a:r>
            <a:endParaRPr lang="hu-HU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EB604-9206-C2D7-D35B-FC365E141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>
                <a:solidFill>
                  <a:schemeClr val="bg1"/>
                </a:solidFill>
                <a:latin typeface="Segoe UI Historic"/>
                <a:ea typeface="Segoe UI Historic"/>
                <a:cs typeface="Segoe UI Historic"/>
              </a:rPr>
              <a:t>1. </a:t>
            </a:r>
            <a:r>
              <a:rPr lang="hu-HU" b="1" dirty="0">
                <a:solidFill>
                  <a:schemeClr val="bg1"/>
                </a:solidFill>
                <a:latin typeface="Segoe UI Historic"/>
                <a:ea typeface="Segoe UI Historic"/>
                <a:cs typeface="Segoe UI Historic"/>
              </a:rPr>
              <a:t>Primary School: </a:t>
            </a:r>
          </a:p>
          <a:p>
            <a:pPr marL="0" indent="0">
              <a:buNone/>
            </a:pPr>
            <a:r>
              <a:rPr lang="hu-HU" b="1" dirty="0">
                <a:solidFill>
                  <a:schemeClr val="bg1"/>
                </a:solidFill>
                <a:latin typeface="Segoe UI Historic"/>
                <a:ea typeface="Segoe UI Historic"/>
                <a:cs typeface="Segoe UI Historic"/>
              </a:rPr>
              <a:t>- </a:t>
            </a:r>
            <a:r>
              <a:rPr lang="hu-HU" dirty="0">
                <a:solidFill>
                  <a:schemeClr val="bg1"/>
                </a:solidFill>
                <a:latin typeface="Segoe UI Historic"/>
                <a:ea typeface="Segoe UI Historic"/>
                <a:cs typeface="Segoe UI Historic"/>
              </a:rPr>
              <a:t>Fixed timetables with a balanced mix of subjects. 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  <a:latin typeface="Segoe UI Historic"/>
                <a:ea typeface="Segoe UI Historic"/>
                <a:cs typeface="Segoe UI Historic"/>
              </a:rPr>
              <a:t>- Popular subjects often include art, physical education, and basic science. </a:t>
            </a:r>
            <a:endParaRPr lang="hu-HU" dirty="0">
              <a:solidFill>
                <a:schemeClr val="bg1"/>
              </a:solidFill>
              <a:latin typeface="Calibri" panose="020F0502020204030204"/>
              <a:ea typeface="Segoe UI Historic"/>
              <a:cs typeface="Calibri"/>
            </a:endParaRPr>
          </a:p>
          <a:p>
            <a:r>
              <a:rPr lang="hu-HU" dirty="0">
                <a:solidFill>
                  <a:schemeClr val="bg1"/>
                </a:solidFill>
                <a:latin typeface="Segoe UI Historic"/>
                <a:ea typeface="Segoe UI Historic"/>
                <a:cs typeface="Segoe UI Historic"/>
              </a:rPr>
              <a:t>2. </a:t>
            </a:r>
            <a:r>
              <a:rPr lang="hu-HU" b="1" dirty="0">
                <a:solidFill>
                  <a:schemeClr val="bg1"/>
                </a:solidFill>
                <a:latin typeface="Segoe UI Historic"/>
                <a:ea typeface="Segoe UI Historic"/>
                <a:cs typeface="Segoe UI Historic"/>
              </a:rPr>
              <a:t>Secondary School:</a:t>
            </a:r>
            <a:r>
              <a:rPr lang="hu-HU" dirty="0">
                <a:solidFill>
                  <a:schemeClr val="bg1"/>
                </a:solidFill>
                <a:latin typeface="Segoe UI Historic"/>
                <a:ea typeface="Segoe UI Historic"/>
                <a:cs typeface="Segoe UI Historic"/>
              </a:rPr>
              <a:t> 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  <a:latin typeface="Segoe UI Historic"/>
                <a:ea typeface="Segoe UI Historic"/>
                <a:cs typeface="Segoe UI Historic"/>
              </a:rPr>
              <a:t>- Varied timetables with different subjects each day. 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  <a:latin typeface="Segoe UI Historic"/>
                <a:ea typeface="Segoe UI Historic"/>
                <a:cs typeface="Segoe UI Historic"/>
              </a:rPr>
              <a:t>- Popularity of subjects may shift based on individual interests.</a:t>
            </a:r>
            <a:endParaRPr lang="hu-HU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44226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1C8474-8F8C-F3CB-7B8B-4AFC24247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hu-HU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B3ABC-B468-8AF0-AEAC-2F3F769AB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hu-HU" sz="1700" dirty="0">
                <a:latin typeface="Calibri" panose="020F0502020204030204"/>
                <a:ea typeface="Segoe UI Historic"/>
                <a:cs typeface="Calibri"/>
              </a:rPr>
              <a:t>What are your experiences?</a:t>
            </a:r>
            <a:endParaRPr lang="en-US" sz="1700" dirty="0">
              <a:latin typeface="Calibri" panose="020F0502020204030204"/>
              <a:ea typeface="Segoe UI Historic"/>
              <a:cs typeface="Calibri"/>
            </a:endParaRPr>
          </a:p>
          <a:p>
            <a:pPr marL="0" indent="0">
              <a:buNone/>
            </a:pPr>
            <a:r>
              <a:rPr lang="hu-HU" sz="2000" b="1" dirty="0">
                <a:latin typeface="Segoe UI Historic"/>
                <a:ea typeface="Segoe UI Historic"/>
                <a:cs typeface="Segoe UI Historic"/>
              </a:rPr>
              <a:t>Thank you.</a:t>
            </a:r>
            <a:endParaRPr lang="en-US" sz="2400" dirty="0">
              <a:cs typeface="Calibri"/>
            </a:endParaRPr>
          </a:p>
        </p:txBody>
      </p:sp>
      <p:pic>
        <p:nvPicPr>
          <p:cNvPr id="5" name="Picture 4" descr="Blood in a test tube">
            <a:extLst>
              <a:ext uri="{FF2B5EF4-FFF2-40B4-BE49-F238E27FC236}">
                <a16:creationId xmlns:a16="http://schemas.microsoft.com/office/drawing/2014/main" id="{51B72967-2905-C201-C546-8E46F145E2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82" r="20980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307163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245</Words>
  <Application>Microsoft Office PowerPoint</Application>
  <PresentationFormat>Szélesvásznú</PresentationFormat>
  <Paragraphs>33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Segoe UI Historic</vt:lpstr>
      <vt:lpstr>Office Theme</vt:lpstr>
      <vt:lpstr>Studying in Primary School vs. Secondary School</vt:lpstr>
      <vt:lpstr>Primary School</vt:lpstr>
      <vt:lpstr>Secondary School</vt:lpstr>
      <vt:lpstr>Out of School Activities</vt:lpstr>
      <vt:lpstr>Timetables, Subjects, and Popularity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Studying in Primary School vs. Secondary School</dc:title>
  <dc:creator>Csökmei Péter István</dc:creator>
  <cp:lastModifiedBy>Máté Vágvölgyi</cp:lastModifiedBy>
  <cp:revision>63</cp:revision>
  <dcterms:created xsi:type="dcterms:W3CDTF">2023-12-19T17:59:38Z</dcterms:created>
  <dcterms:modified xsi:type="dcterms:W3CDTF">2024-05-02T06:06:07Z</dcterms:modified>
</cp:coreProperties>
</file>