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9" r:id="rId4"/>
    <p:sldId id="258" r:id="rId5"/>
    <p:sldId id="275" r:id="rId6"/>
    <p:sldId id="257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DEB37E-79AC-4186-9E73-60E51EDE9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E25B97-3ED1-49EC-B286-56F291445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85433C-8FB7-4FA0-9135-94953F7C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C93F-D0ED-4AA1-BD1C-B9A0E672547A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154085-EA94-4782-99B4-BABCAB14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595736-673F-4ED0-A3E5-F6A93C98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F16-7F7E-4154-9EE7-9A7E14B79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138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EFE538-0783-49E5-B3F4-30D7FFB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33FFF9F-C108-4804-BE63-07A8B624C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490D0E-A1EC-4A6F-80AB-5AE88C04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C93F-D0ED-4AA1-BD1C-B9A0E672547A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6E4873-328A-4D85-A1C3-88DB6891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64EA23-4C87-4B07-8E86-FF4214B0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F16-7F7E-4154-9EE7-9A7E14B79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17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578C7E7-1827-4809-A2B6-7F90451B2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7A3593-38FF-45F3-8876-C5BA865EC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6316A0-4EBC-4EBD-8715-FCBD8680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C93F-D0ED-4AA1-BD1C-B9A0E672547A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9FD553-95F8-41FC-A1AF-9C3F6BA9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5D9600-03AA-4FB2-96BF-A6B451CF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F16-7F7E-4154-9EE7-9A7E14B79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333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62F2D1-AF9E-4F2D-AD18-7F9D0689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FE9BF2-E442-4925-9CA6-57464207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670D11-D224-4100-BC08-A19497ED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C93F-D0ED-4AA1-BD1C-B9A0E672547A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00CDA0-7DA8-4E26-9CDE-84D2BF80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43F821-AC65-4774-AD1C-990B843C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F16-7F7E-4154-9EE7-9A7E14B79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54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651A68-CE11-49DB-BF33-A60F9AC6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9665E3-2F8F-4388-A439-46830B073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4FB882-4D6B-4469-8504-4B63DF1D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C93F-D0ED-4AA1-BD1C-B9A0E672547A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923D78-17D8-478E-8F1F-590295E9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74B8BA-94E9-499E-9A14-97B95D6A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F16-7F7E-4154-9EE7-9A7E14B79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824EB2-A784-44B5-84AC-CFD73104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2859BC-1244-459C-813D-1D6BBB1FA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37CD5FE-6741-43DF-A3A4-5455E167C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83D3975-43D9-4210-AAD5-2EB02A54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C93F-D0ED-4AA1-BD1C-B9A0E672547A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D2E7A0A-E72C-4B86-96BB-F1B2621D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13F700E-4121-4CAE-A26D-A77C3560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F16-7F7E-4154-9EE7-9A7E14B79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88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1AFDF5-FC72-4947-9330-2C1974E4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471363-9961-4F88-BEA3-8A8CCFE0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C19FA6D-B9F4-4BD5-8672-7963E22E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1EE7900-5793-477E-B231-3F3EAC15D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F1D2557-2E36-4897-AF61-E8217B9B5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559DF6B-34E7-4D61-8139-B029935C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C93F-D0ED-4AA1-BD1C-B9A0E672547A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C5FD90B-1AF5-411A-ABAE-35034A9C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EC4C15D-CE8B-472D-A4BA-A2A273D0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F16-7F7E-4154-9EE7-9A7E14B79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746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4D3514-4641-46FB-92E2-507ABA9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1DD64A-BE5C-441E-9E6B-C21EAD63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C93F-D0ED-4AA1-BD1C-B9A0E672547A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B5E22A1-B781-4ADF-85A4-44E5D553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A235043-7E66-4F88-BCDA-5373C4ED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F16-7F7E-4154-9EE7-9A7E14B79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731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D0C4C35-1403-4D21-8EDF-1FE08A7A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C93F-D0ED-4AA1-BD1C-B9A0E672547A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9D64D62-C201-48EE-A2A8-E6337576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972C9CF-162C-4AB9-A6CB-E830B018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F16-7F7E-4154-9EE7-9A7E14B79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915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09E612-1FCF-4325-B4B2-0B400714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85D50A-3CF7-4897-9209-F82B9B61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A34FA5C-E28E-4930-9091-C0D6DBD29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F5F9A22-E92D-4F7E-9305-E56BF6E8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C93F-D0ED-4AA1-BD1C-B9A0E672547A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3356D30-0D94-4A42-AF01-3EBBAAA1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468DE64-930F-40A1-B196-2771D1F8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F16-7F7E-4154-9EE7-9A7E14B79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81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16A538-87C0-4FFC-8483-1DA4150E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5493310-ECD2-4B01-A562-6B1DB3F73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CF2A27E-9E04-4C89-8A5F-4F31891A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4C7E149-3670-4155-974A-21D2A43E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C93F-D0ED-4AA1-BD1C-B9A0E672547A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9EECB-9EB7-4DC4-A77E-D2A3E2FF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014B0AC-3AE6-49E4-9FAA-CAEF7DD8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F16-7F7E-4154-9EE7-9A7E14B79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496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5232D9F-2AD8-4095-BA0C-C6D84BF5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8C6F9C-8DA7-4C54-9CA0-EB99F071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52AB0C-B35E-4E72-BB41-0E160D504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C93F-D0ED-4AA1-BD1C-B9A0E672547A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CB396D-09E8-4A57-BF7A-97AFDC2A0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D22BE3-3E5E-4496-B71E-F503FFC9D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53F16-7F7E-4154-9EE7-9A7E14B79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042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61E81F-E4E0-4A20-821A-BDD0D3001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Magyar témák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AF7645B-C07C-478C-B48C-2CA0A9032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Világháborúk kora</a:t>
            </a:r>
          </a:p>
        </p:txBody>
      </p:sp>
    </p:spTree>
    <p:extLst>
      <p:ext uri="{BB962C8B-B14F-4D97-AF65-F5344CB8AC3E}">
        <p14:creationId xmlns:p14="http://schemas.microsoft.com/office/powerpoint/2010/main" val="423299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7FA995-5A87-4D7D-8523-B102409E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0979EE-5D21-4412-8334-7D6CA0CC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Magyarország részvétele az első világháborúban</a:t>
            </a:r>
          </a:p>
          <a:p>
            <a:r>
              <a:rPr lang="hu-HU" dirty="0"/>
              <a:t>A forradalmi átalakulás kísérlete (őszirózsás forradalom, Tanácsköztársaság), ellenforradalom Magyarországon 1918-1920-ban</a:t>
            </a:r>
          </a:p>
          <a:p>
            <a:r>
              <a:rPr lang="hu-HU" dirty="0"/>
              <a:t>A trianoni békediktátum születése, tartalma és következményei</a:t>
            </a:r>
          </a:p>
          <a:p>
            <a:r>
              <a:rPr lang="hu-HU" dirty="0"/>
              <a:t>Politikai konszolidáció Magyarországon az 1920-as években</a:t>
            </a:r>
          </a:p>
          <a:p>
            <a:r>
              <a:rPr lang="hu-HU" dirty="0"/>
              <a:t>Oktatás és kultúrpolitika Magyarországon</a:t>
            </a:r>
          </a:p>
          <a:p>
            <a:r>
              <a:rPr lang="hu-HU" dirty="0"/>
              <a:t>A területi revízió lépései és az ország hadba sodródásának folyamata</a:t>
            </a:r>
          </a:p>
          <a:p>
            <a:r>
              <a:rPr lang="hu-HU" dirty="0"/>
              <a:t>A holokauszt Magyarországon</a:t>
            </a:r>
          </a:p>
          <a:p>
            <a:r>
              <a:rPr lang="hu-HU" dirty="0"/>
              <a:t>Német megszállás, nyilas diktatúra – a hadszíntérré vált ország, deportálások a Szovjetunióba</a:t>
            </a:r>
          </a:p>
        </p:txBody>
      </p:sp>
    </p:spTree>
    <p:extLst>
      <p:ext uri="{BB962C8B-B14F-4D97-AF65-F5344CB8AC3E}">
        <p14:creationId xmlns:p14="http://schemas.microsoft.com/office/powerpoint/2010/main" val="210545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790C05-72D5-47D9-A103-5F29336A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Őszirózsás forradalom, Tanácsköztársaság, Ellenforradalom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72742B-C198-4D10-8BC9-0184B41CD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98732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1918. okt. 30-31. – őszirózsás forradalom</a:t>
            </a:r>
          </a:p>
          <a:p>
            <a:r>
              <a:rPr lang="hu-HU" dirty="0"/>
              <a:t>Károlyi Mihály</a:t>
            </a:r>
          </a:p>
          <a:p>
            <a:r>
              <a:rPr lang="hu-HU" dirty="0"/>
              <a:t>Tisza István</a:t>
            </a:r>
          </a:p>
          <a:p>
            <a:r>
              <a:rPr lang="hu-HU" dirty="0"/>
              <a:t>Nov. 16.: népköztársaság</a:t>
            </a:r>
          </a:p>
          <a:p>
            <a:r>
              <a:rPr lang="hu-HU" dirty="0"/>
              <a:t>Földreform</a:t>
            </a:r>
          </a:p>
          <a:p>
            <a:r>
              <a:rPr lang="hu-HU" dirty="0"/>
              <a:t>Választójogi törvény</a:t>
            </a:r>
          </a:p>
          <a:p>
            <a:r>
              <a:rPr lang="hu-HU" dirty="0"/>
              <a:t>Ellenség bevonulása (szerbek, románok, csehek)</a:t>
            </a:r>
          </a:p>
          <a:p>
            <a:r>
              <a:rPr lang="hu-HU" dirty="0"/>
              <a:t>Vix-jegyzék</a:t>
            </a:r>
          </a:p>
          <a:p>
            <a:r>
              <a:rPr lang="hu-HU" dirty="0"/>
              <a:t>1919. márc. 21. – Tanácsköztársaság</a:t>
            </a:r>
          </a:p>
          <a:p>
            <a:r>
              <a:rPr lang="hu-HU" dirty="0"/>
              <a:t>Kun Béla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6FEF45F1-01A3-48D2-A86B-04E11AF96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98732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Államosítás, TSZ-ek, szociális intézkedések</a:t>
            </a:r>
          </a:p>
          <a:p>
            <a:r>
              <a:rPr lang="hu-HU" dirty="0"/>
              <a:t>Vörös terror</a:t>
            </a:r>
          </a:p>
          <a:p>
            <a:r>
              <a:rPr lang="hu-HU" dirty="0"/>
              <a:t>Vörös Hadsereg – győzelmek</a:t>
            </a:r>
          </a:p>
          <a:p>
            <a:r>
              <a:rPr lang="hu-HU" dirty="0"/>
              <a:t>Clemenceau távirata</a:t>
            </a:r>
          </a:p>
          <a:p>
            <a:r>
              <a:rPr lang="hu-HU" dirty="0"/>
              <a:t>Románok bevonulása</a:t>
            </a:r>
          </a:p>
          <a:p>
            <a:r>
              <a:rPr lang="hu-HU" dirty="0"/>
              <a:t>Aug. 1. Tanácsköztársaság bukása</a:t>
            </a:r>
          </a:p>
          <a:p>
            <a:r>
              <a:rPr lang="hu-HU" dirty="0"/>
              <a:t>Nemzeti Hadsereg – Horthy Miklós (Arad – Szeged – Siófok)</a:t>
            </a:r>
          </a:p>
          <a:p>
            <a:r>
              <a:rPr lang="hu-HU" dirty="0"/>
              <a:t>Fehérterror</a:t>
            </a:r>
          </a:p>
          <a:p>
            <a:r>
              <a:rPr lang="hu-HU" dirty="0" err="1"/>
              <a:t>Clerk</a:t>
            </a:r>
            <a:r>
              <a:rPr lang="hu-HU" dirty="0"/>
              <a:t> - kiürítés</a:t>
            </a:r>
          </a:p>
          <a:p>
            <a:r>
              <a:rPr lang="hu-HU" dirty="0"/>
              <a:t>Nov. 16. bevonulás Budapestre</a:t>
            </a:r>
          </a:p>
          <a:p>
            <a:r>
              <a:rPr lang="hu-HU" dirty="0"/>
              <a:t>1920. márc. 1. kormányzó</a:t>
            </a:r>
          </a:p>
        </p:txBody>
      </p:sp>
    </p:spTree>
    <p:extLst>
      <p:ext uri="{BB962C8B-B14F-4D97-AF65-F5344CB8AC3E}">
        <p14:creationId xmlns:p14="http://schemas.microsoft.com/office/powerpoint/2010/main" val="66717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AB0AD3-DB92-4260-B08B-7DE9F4B0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Trianon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D8F878-29B4-46AA-B900-D38BD85ECC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1920. jan – vörös térkép</a:t>
            </a:r>
          </a:p>
          <a:p>
            <a:r>
              <a:rPr lang="hu-HU" dirty="0"/>
              <a:t>1920. jún. 4.  - trianoni békediktátum /békeszerződés</a:t>
            </a:r>
          </a:p>
          <a:p>
            <a:r>
              <a:rPr lang="hu-HU" dirty="0"/>
              <a:t>Versailles, Nagy-Trianon kastély</a:t>
            </a:r>
          </a:p>
          <a:p>
            <a:r>
              <a:rPr lang="hu-HU" dirty="0"/>
              <a:t>Sopron</a:t>
            </a:r>
          </a:p>
          <a:p>
            <a:r>
              <a:rPr lang="hu-HU" dirty="0"/>
              <a:t>Etnikai határok? </a:t>
            </a:r>
          </a:p>
          <a:p>
            <a:r>
              <a:rPr lang="hu-HU" dirty="0"/>
              <a:t>Elcsatolt területek – </a:t>
            </a:r>
            <a:r>
              <a:rPr lang="hu-HU" dirty="0" err="1"/>
              <a:t>udódállamok</a:t>
            </a:r>
            <a:endParaRPr lang="hu-HU" dirty="0"/>
          </a:p>
          <a:p>
            <a:r>
              <a:rPr lang="hu-HU" dirty="0"/>
              <a:t>Etnikai vonatkozások - nemzetállam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9AD5A57-3E54-4361-A2A7-78B3D7BAF5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Gazdasági következmények (nyersanyagok, ipar, </a:t>
            </a:r>
            <a:r>
              <a:rPr lang="hu-HU" dirty="0" err="1"/>
              <a:t>mzg</a:t>
            </a:r>
            <a:r>
              <a:rPr lang="hu-HU" dirty="0"/>
              <a:t>., közlekedés, vasút, városok)</a:t>
            </a:r>
          </a:p>
          <a:p>
            <a:r>
              <a:rPr lang="hu-HU" dirty="0"/>
              <a:t>Társadalmi következmények (menekültek, repatriáltak, vagonlakók)</a:t>
            </a:r>
          </a:p>
          <a:p>
            <a:r>
              <a:rPr lang="hu-HU" dirty="0"/>
              <a:t>Katonai előírások</a:t>
            </a:r>
          </a:p>
          <a:p>
            <a:r>
              <a:rPr lang="hu-HU" dirty="0"/>
              <a:t>Revízió, irredentizmus</a:t>
            </a:r>
          </a:p>
          <a:p>
            <a:r>
              <a:rPr lang="hu-HU" dirty="0"/>
              <a:t>Trianoni trauma</a:t>
            </a:r>
          </a:p>
        </p:txBody>
      </p:sp>
    </p:spTree>
    <p:extLst>
      <p:ext uri="{BB962C8B-B14F-4D97-AF65-F5344CB8AC3E}">
        <p14:creationId xmlns:p14="http://schemas.microsoft.com/office/powerpoint/2010/main" val="259637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22A9B2-FB4A-4637-B4DE-B352378E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dirty="0"/>
              <a:t>Politikai konszolidáció Magyarországon az 1920-as években (TK: 11/183-188.)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E818BB-F0B6-4096-AA00-78A3B124A5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Bethlen István</a:t>
            </a:r>
          </a:p>
          <a:p>
            <a:r>
              <a:rPr lang="hu-HU" dirty="0"/>
              <a:t>Trianoni béke következményei</a:t>
            </a:r>
          </a:p>
          <a:p>
            <a:r>
              <a:rPr lang="hu-HU" dirty="0"/>
              <a:t>Infláció</a:t>
            </a:r>
          </a:p>
          <a:p>
            <a:r>
              <a:rPr lang="hu-HU" dirty="0"/>
              <a:t>Népszövetségi kölcsön</a:t>
            </a:r>
          </a:p>
          <a:p>
            <a:r>
              <a:rPr lang="hu-HU" dirty="0"/>
              <a:t>Pengő</a:t>
            </a:r>
          </a:p>
          <a:p>
            <a:r>
              <a:rPr lang="hu-HU" dirty="0"/>
              <a:t>Nemzeti Bank</a:t>
            </a:r>
          </a:p>
          <a:p>
            <a:r>
              <a:rPr lang="hu-HU" dirty="0"/>
              <a:t>Szerkezetváltás</a:t>
            </a:r>
          </a:p>
          <a:p>
            <a:r>
              <a:rPr lang="hu-HU" dirty="0"/>
              <a:t>Turizmus</a:t>
            </a:r>
          </a:p>
          <a:p>
            <a:r>
              <a:rPr lang="hu-HU" dirty="0"/>
              <a:t>Közlekedés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3665441-807F-42F5-9F75-7CE65B1F4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Bethlen-Peyer paktum</a:t>
            </a:r>
          </a:p>
          <a:p>
            <a:r>
              <a:rPr lang="hu-HU" dirty="0"/>
              <a:t>Egységes Párt</a:t>
            </a:r>
          </a:p>
          <a:p>
            <a:r>
              <a:rPr lang="hu-HU" dirty="0"/>
              <a:t>Választójogi törvény</a:t>
            </a:r>
          </a:p>
          <a:p>
            <a:r>
              <a:rPr lang="hu-HU" dirty="0"/>
              <a:t>Népjóléti intézkedések</a:t>
            </a:r>
          </a:p>
          <a:p>
            <a:r>
              <a:rPr lang="hu-HU" dirty="0"/>
              <a:t>Korlátozott parlamentarizmus</a:t>
            </a:r>
          </a:p>
          <a:p>
            <a:r>
              <a:rPr lang="hu-HU" dirty="0"/>
              <a:t>külpolitika</a:t>
            </a:r>
          </a:p>
          <a:p>
            <a:r>
              <a:rPr lang="hu-HU" dirty="0"/>
              <a:t>revízió</a:t>
            </a:r>
          </a:p>
          <a:p>
            <a:r>
              <a:rPr lang="hu-HU" dirty="0"/>
              <a:t>Olasz-magyar szerződés</a:t>
            </a:r>
          </a:p>
          <a:p>
            <a:r>
              <a:rPr lang="hu-HU" dirty="0"/>
              <a:t>Gazdasági világválság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510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B98466-3582-4814-B09E-FD8B9D8D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Oktatásügy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A5E29B-4DCA-47FF-9195-303BA82CE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Klebelsberg Kunó</a:t>
            </a:r>
          </a:p>
          <a:p>
            <a:r>
              <a:rPr lang="hu-HU" dirty="0"/>
              <a:t>szellemi honvédelem</a:t>
            </a:r>
          </a:p>
          <a:p>
            <a:r>
              <a:rPr lang="hu-HU" dirty="0"/>
              <a:t>Katonai kiadások korlátozása</a:t>
            </a:r>
          </a:p>
          <a:p>
            <a:r>
              <a:rPr lang="hu-HU" dirty="0"/>
              <a:t>Kultúrfölény</a:t>
            </a:r>
          </a:p>
          <a:p>
            <a:r>
              <a:rPr lang="hu-HU" dirty="0"/>
              <a:t>Neonacionalizmus</a:t>
            </a:r>
          </a:p>
          <a:p>
            <a:r>
              <a:rPr lang="hu-HU" dirty="0"/>
              <a:t>Népiskolaépítés</a:t>
            </a:r>
          </a:p>
          <a:p>
            <a:r>
              <a:rPr lang="hu-HU" dirty="0"/>
              <a:t>Tanítói lakások</a:t>
            </a:r>
          </a:p>
          <a:p>
            <a:r>
              <a:rPr lang="hu-HU" dirty="0"/>
              <a:t>Korszerűbb tananyag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62FA83-7B6B-496F-8222-ED05053ADF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Szegedi, pécsi egyetem</a:t>
            </a:r>
          </a:p>
          <a:p>
            <a:r>
              <a:rPr lang="hu-HU" dirty="0"/>
              <a:t>Külföldi magyar intézetek</a:t>
            </a:r>
          </a:p>
          <a:p>
            <a:r>
              <a:rPr lang="hu-HU" dirty="0"/>
              <a:t>leventemozgalom</a:t>
            </a:r>
          </a:p>
        </p:txBody>
      </p:sp>
    </p:spTree>
    <p:extLst>
      <p:ext uri="{BB962C8B-B14F-4D97-AF65-F5344CB8AC3E}">
        <p14:creationId xmlns:p14="http://schemas.microsoft.com/office/powerpoint/2010/main" val="168690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0BE33C-C16D-4770-8D0A-A4FBE765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813"/>
            <a:ext cx="10515600" cy="1521876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 területi revízió lépései és az ország hadba sodródásának folyamata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887FD8-32FC-44EC-9D7A-BAB446FDC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1938. nov. 2. első bécsi döntés</a:t>
            </a:r>
          </a:p>
          <a:p>
            <a:r>
              <a:rPr lang="hu-HU" dirty="0"/>
              <a:t>(müncheni konferencia)</a:t>
            </a:r>
          </a:p>
          <a:p>
            <a:r>
              <a:rPr lang="hu-HU" dirty="0"/>
              <a:t>Felvidék D-i része, etnikai határ</a:t>
            </a:r>
          </a:p>
          <a:p>
            <a:r>
              <a:rPr lang="hu-HU" dirty="0"/>
              <a:t>1939. márc. 15. – bevonulás Kárpátaljára</a:t>
            </a:r>
          </a:p>
          <a:p>
            <a:r>
              <a:rPr lang="hu-HU" dirty="0"/>
              <a:t>(bevonulás Csehszlovákiába)</a:t>
            </a:r>
          </a:p>
          <a:p>
            <a:r>
              <a:rPr lang="hu-HU" dirty="0"/>
              <a:t>1940. aug. 30. – második bécsi döntés – É-Erdély, Székelyföld</a:t>
            </a:r>
          </a:p>
          <a:p>
            <a:r>
              <a:rPr lang="hu-HU" dirty="0"/>
              <a:t>(szovjetek követelése Romániától)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B1D6010-CBBA-4E98-8FD9-5397AD8AA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6356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1941. ápr. 11. – bevonulás a Délvidékre </a:t>
            </a:r>
          </a:p>
          <a:p>
            <a:r>
              <a:rPr lang="hu-HU" dirty="0"/>
              <a:t>(németek lerohanják Jugoszláviát)</a:t>
            </a:r>
          </a:p>
          <a:p>
            <a:r>
              <a:rPr lang="hu-HU" dirty="0"/>
              <a:t>Teleki Pál, Bárdossy László, Werth Henrik</a:t>
            </a:r>
          </a:p>
          <a:p>
            <a:r>
              <a:rPr lang="hu-HU" dirty="0"/>
              <a:t>1941. jún. 22. Barbarossa hadművelet</a:t>
            </a:r>
          </a:p>
          <a:p>
            <a:r>
              <a:rPr lang="hu-HU" dirty="0"/>
              <a:t>Vonakodó csatlós</a:t>
            </a:r>
          </a:p>
          <a:p>
            <a:r>
              <a:rPr lang="hu-HU" dirty="0"/>
              <a:t>Jún. 26. Kassa bombázása</a:t>
            </a:r>
          </a:p>
          <a:p>
            <a:r>
              <a:rPr lang="hu-HU" dirty="0"/>
              <a:t>Jún. 27. hadiállapot bejelentése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368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9BB606-65FD-4168-9576-E9722919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holokauszt Magyarországon (vészkorszak)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2CFE53-99FB-4F2E-A741-DD1433714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0498"/>
            <a:ext cx="5181600" cy="5507501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1920 – numerus clausus</a:t>
            </a:r>
          </a:p>
          <a:p>
            <a:r>
              <a:rPr lang="hu-HU" dirty="0"/>
              <a:t>Politikai </a:t>
            </a:r>
            <a:r>
              <a:rPr lang="hu-HU" dirty="0" err="1"/>
              <a:t>antiszemtizmus</a:t>
            </a:r>
            <a:endParaRPr lang="hu-HU" dirty="0"/>
          </a:p>
          <a:p>
            <a:r>
              <a:rPr lang="hu-HU" dirty="0"/>
              <a:t>Zsidótörvények – 1938, 1939, 1941</a:t>
            </a:r>
          </a:p>
          <a:p>
            <a:r>
              <a:rPr lang="hu-HU" dirty="0"/>
              <a:t>Munkaszolgálat</a:t>
            </a:r>
          </a:p>
          <a:p>
            <a:r>
              <a:rPr lang="hu-HU" dirty="0"/>
              <a:t>1944. márc. 19.</a:t>
            </a:r>
          </a:p>
          <a:p>
            <a:r>
              <a:rPr lang="hu-HU" dirty="0"/>
              <a:t>Sztójay Döme, </a:t>
            </a:r>
            <a:r>
              <a:rPr lang="hu-HU" dirty="0" err="1"/>
              <a:t>Jaross</a:t>
            </a:r>
            <a:r>
              <a:rPr lang="hu-HU" dirty="0"/>
              <a:t> Andor, Endre László, Baki László</a:t>
            </a:r>
          </a:p>
          <a:p>
            <a:r>
              <a:rPr lang="hu-HU" dirty="0" err="1"/>
              <a:t>Veesenmayer</a:t>
            </a:r>
            <a:r>
              <a:rPr lang="hu-HU" dirty="0"/>
              <a:t>, Adolf </a:t>
            </a:r>
            <a:r>
              <a:rPr lang="hu-HU" dirty="0" err="1"/>
              <a:t>Eichmann</a:t>
            </a:r>
            <a:endParaRPr lang="hu-HU" dirty="0"/>
          </a:p>
          <a:p>
            <a:r>
              <a:rPr lang="hu-HU" dirty="0"/>
              <a:t>Sárga csillag, gettórendelet</a:t>
            </a:r>
          </a:p>
          <a:p>
            <a:r>
              <a:rPr lang="hu-HU" dirty="0"/>
              <a:t>Máj. 15. deportálások kezdete</a:t>
            </a:r>
          </a:p>
          <a:p>
            <a:r>
              <a:rPr lang="hu-HU" dirty="0"/>
              <a:t>Kassa – Auschwitz – koncentrációs tábor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893B024-09F0-4A83-8393-C42128862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926867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Vidéki zsidóság</a:t>
            </a:r>
          </a:p>
          <a:p>
            <a:r>
              <a:rPr lang="hu-HU" dirty="0"/>
              <a:t>Júl. 6. deportálások leállítása</a:t>
            </a:r>
          </a:p>
          <a:p>
            <a:r>
              <a:rPr lang="hu-HU" dirty="0"/>
              <a:t>Csillagos házak</a:t>
            </a:r>
          </a:p>
          <a:p>
            <a:r>
              <a:rPr lang="hu-HU" dirty="0"/>
              <a:t>Okt. 15. kiugrási kísérlet</a:t>
            </a:r>
          </a:p>
          <a:p>
            <a:r>
              <a:rPr lang="hu-HU" dirty="0"/>
              <a:t>Szálasi Ferenc – nyilas hatalomátvétel </a:t>
            </a:r>
          </a:p>
          <a:p>
            <a:r>
              <a:rPr lang="hu-HU" dirty="0"/>
              <a:t>Dunába lövés, pesti gettó, halálmenetek</a:t>
            </a:r>
          </a:p>
          <a:p>
            <a:r>
              <a:rPr lang="hu-HU" dirty="0"/>
              <a:t>Embermentők, menlevelek, védett házak (Wallenberg</a:t>
            </a:r>
          </a:p>
          <a:p>
            <a:r>
              <a:rPr lang="hu-HU" dirty="0"/>
              <a:t>Jan. 18. pesti gettó </a:t>
            </a:r>
            <a:r>
              <a:rPr lang="hu-HU" dirty="0" err="1"/>
              <a:t>felszabaulása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65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E95A44-D9B9-4892-A8D4-1015709C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479673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Német megszállás, nyilas diktatúra – a hadszíntérré vált ország, deportálás a Szovjetunióba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1DC403-556F-4B89-9484-DE4F5C4B1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21360"/>
          </a:xfrm>
        </p:spPr>
        <p:txBody>
          <a:bodyPr>
            <a:normAutofit fontScale="92500"/>
          </a:bodyPr>
          <a:lstStyle/>
          <a:p>
            <a:r>
              <a:rPr lang="hu-HU" dirty="0"/>
              <a:t>Bombatámadások</a:t>
            </a:r>
          </a:p>
          <a:p>
            <a:r>
              <a:rPr lang="hu-HU" dirty="0"/>
              <a:t>Nyilas hatalomátvétel</a:t>
            </a:r>
          </a:p>
          <a:p>
            <a:r>
              <a:rPr lang="hu-HU" dirty="0"/>
              <a:t>Szálasi Ferenc - nemzetvezető</a:t>
            </a:r>
          </a:p>
          <a:p>
            <a:r>
              <a:rPr lang="hu-HU" dirty="0"/>
              <a:t>Totális mozgósítás</a:t>
            </a:r>
          </a:p>
          <a:p>
            <a:r>
              <a:rPr lang="hu-HU" dirty="0"/>
              <a:t>Vörös Hadsereg – szovjet megszállás (1944. aug.)</a:t>
            </a:r>
          </a:p>
          <a:p>
            <a:r>
              <a:rPr lang="hu-HU" dirty="0"/>
              <a:t>Debrecen – tankcsata</a:t>
            </a:r>
          </a:p>
          <a:p>
            <a:r>
              <a:rPr lang="hu-HU" dirty="0"/>
              <a:t>Budapest ostroma (1944. dec.-febr.)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E0A70F0-943C-49D7-8B2A-BA0D6B8EA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21360"/>
          </a:xfrm>
        </p:spPr>
        <p:txBody>
          <a:bodyPr>
            <a:normAutofit fontScale="92500"/>
          </a:bodyPr>
          <a:lstStyle/>
          <a:p>
            <a:r>
              <a:rPr lang="hu-HU" dirty="0"/>
              <a:t>1945. ápr. – felszabadulás, megszállás</a:t>
            </a:r>
          </a:p>
          <a:p>
            <a:r>
              <a:rPr lang="hu-HU" dirty="0"/>
              <a:t>Pusztítás mértéke (emberáldozatok, épített környezet, gazdaság)</a:t>
            </a:r>
          </a:p>
          <a:p>
            <a:r>
              <a:rPr lang="hu-HU" dirty="0"/>
              <a:t>erőszak</a:t>
            </a:r>
          </a:p>
          <a:p>
            <a:r>
              <a:rPr lang="hu-HU" dirty="0" err="1"/>
              <a:t>Málenkij</a:t>
            </a:r>
            <a:r>
              <a:rPr lang="hu-HU" dirty="0"/>
              <a:t> robot – civilek (németek, nők is – kollektív bűnösség) </a:t>
            </a:r>
          </a:p>
          <a:p>
            <a:r>
              <a:rPr lang="hu-HU" dirty="0"/>
              <a:t>Hadifoglyok</a:t>
            </a:r>
          </a:p>
          <a:p>
            <a:r>
              <a:rPr lang="hu-HU" dirty="0"/>
              <a:t>1947 párizsi békeszerződés (utána foglyok hazaengedése)</a:t>
            </a:r>
          </a:p>
        </p:txBody>
      </p:sp>
    </p:spTree>
    <p:extLst>
      <p:ext uri="{BB962C8B-B14F-4D97-AF65-F5344CB8AC3E}">
        <p14:creationId xmlns:p14="http://schemas.microsoft.com/office/powerpoint/2010/main" val="288576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Szélesvásznú</PresentationFormat>
  <Paragraphs>124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Magyar témák</vt:lpstr>
      <vt:lpstr>PowerPoint-bemutató</vt:lpstr>
      <vt:lpstr>Őszirózsás forradalom, Tanácsköztársaság, Ellenforradalom</vt:lpstr>
      <vt:lpstr>Trianon</vt:lpstr>
      <vt:lpstr>Politikai konszolidáció Magyarországon az 1920-as években (TK: 11/183-188.) </vt:lpstr>
      <vt:lpstr>Oktatásügy</vt:lpstr>
      <vt:lpstr>A területi revízió lépései és az ország hadba sodródásának folyamata </vt:lpstr>
      <vt:lpstr>A holokauszt Magyarországon (vészkorszak)</vt:lpstr>
      <vt:lpstr>Német megszállás, nyilas diktatúra – a hadszíntérré vált ország, deportálás a Szovjetunióba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Moni</dc:creator>
  <cp:lastModifiedBy>Moni</cp:lastModifiedBy>
  <cp:revision>10</cp:revision>
  <dcterms:created xsi:type="dcterms:W3CDTF">2024-03-10T11:08:45Z</dcterms:created>
  <dcterms:modified xsi:type="dcterms:W3CDTF">2024-03-14T12:45:38Z</dcterms:modified>
</cp:coreProperties>
</file>