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8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2024. 01. 19.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2024. 01. 19.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2024. 01. 19.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2024. 01. 19.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2024. 01. 19.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A52B9-A8AB-438E-B534-4C40C3A9E74F}" type="datetime1">
              <a:rPr lang="hu-HU" smtClean="0"/>
              <a:t>2024. 01. 19.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2024. 01. 19.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2024. 01. 19.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2024. 01. 19.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2024. 01. 19.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2024. 01. 19.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2024. 01. 19.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2024. 01. 19.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2024. 01. 19.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.job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Téglalap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hu-HU" dirty="0"/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18596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hu" sz="4400">
                <a:solidFill>
                  <a:schemeClr val="tx1"/>
                </a:solidFill>
              </a:rPr>
              <a:t>Job types</a:t>
            </a:r>
            <a:br>
              <a:rPr lang="hu" sz="4400">
                <a:solidFill>
                  <a:schemeClr val="tx1"/>
                </a:solidFill>
              </a:rPr>
            </a:br>
            <a:r>
              <a:rPr lang="hu" sz="4400">
                <a:solidFill>
                  <a:schemeClr val="tx1"/>
                </a:solidFill>
              </a:rPr>
              <a:t>and </a:t>
            </a:r>
            <a:r>
              <a:rPr lang="hu" sz="44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4FD92BD5-6125-BFA1-48E6-EECF3844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E59D2DC-8F99-2C94-000D-0BDB5C3D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0" y="379855"/>
            <a:ext cx="6200898" cy="609876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A922CA5-DA2E-E815-8EC6-8D37FDD0AA75}"/>
              </a:ext>
            </a:extLst>
          </p:cNvPr>
          <p:cNvSpPr txBox="1"/>
          <p:nvPr/>
        </p:nvSpPr>
        <p:spPr>
          <a:xfrm>
            <a:off x="6570548" y="681081"/>
            <a:ext cx="5016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u="sng" dirty="0" err="1">
                <a:latin typeface="Söhne"/>
              </a:rPr>
              <a:t>What’s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the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difference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between</a:t>
            </a:r>
            <a:r>
              <a:rPr lang="hu-HU" sz="3600" b="1" u="sng" dirty="0">
                <a:latin typeface="Söhne"/>
              </a:rPr>
              <a:t> White-</a:t>
            </a:r>
            <a:r>
              <a:rPr lang="hu-HU" sz="3600" b="1" u="sng" dirty="0" err="1">
                <a:latin typeface="Söhne"/>
              </a:rPr>
              <a:t>collar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worker</a:t>
            </a:r>
            <a:r>
              <a:rPr lang="hu-HU" sz="3600" b="1" u="sng" dirty="0">
                <a:latin typeface="Söhne"/>
              </a:rPr>
              <a:t>, and </a:t>
            </a:r>
            <a:r>
              <a:rPr lang="hu-HU" sz="3600" b="1" u="sng" dirty="0" err="1">
                <a:latin typeface="Söhne"/>
              </a:rPr>
              <a:t>Blue-collar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Worker</a:t>
            </a:r>
            <a:r>
              <a:rPr lang="hu-HU" sz="3600" b="1" u="sng" dirty="0">
                <a:latin typeface="Söhne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205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18B735-B03A-3A57-6093-C7878220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4358"/>
            <a:ext cx="10058400" cy="12919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u="sng" dirty="0">
                <a:effectLst/>
                <a:latin typeface="Söhne"/>
              </a:rPr>
              <a:t>Advantages</a:t>
            </a:r>
            <a:r>
              <a:rPr lang="hu-HU" sz="4400" b="1" u="sng" dirty="0">
                <a:effectLst/>
                <a:latin typeface="Söhne"/>
              </a:rPr>
              <a:t> of White- </a:t>
            </a:r>
            <a:br>
              <a:rPr lang="hu-HU" sz="4400" b="1" u="sng" dirty="0">
                <a:effectLst/>
                <a:latin typeface="Söhne"/>
              </a:rPr>
            </a:br>
            <a:r>
              <a:rPr lang="hu-HU" sz="4400" b="1" u="sng" dirty="0">
                <a:effectLst/>
                <a:latin typeface="Söhne"/>
              </a:rPr>
              <a:t>and </a:t>
            </a:r>
            <a:r>
              <a:rPr lang="hu-HU" sz="4400" b="1" u="sng" dirty="0" err="1">
                <a:effectLst/>
                <a:latin typeface="Söhne"/>
              </a:rPr>
              <a:t>Blue-Collar</a:t>
            </a:r>
            <a:r>
              <a:rPr lang="hu-HU" sz="4400" b="1" u="sng" dirty="0">
                <a:effectLst/>
                <a:latin typeface="Söhne"/>
              </a:rPr>
              <a:t> </a:t>
            </a:r>
            <a:r>
              <a:rPr lang="hu-HU" sz="4400" b="1" u="sng" dirty="0" err="1">
                <a:effectLst/>
                <a:latin typeface="Söhne"/>
              </a:rPr>
              <a:t>Jobs</a:t>
            </a:r>
            <a:r>
              <a:rPr lang="hu-HU" sz="4400" b="1" u="sng" dirty="0">
                <a:effectLst/>
                <a:latin typeface="Söhne"/>
              </a:rPr>
              <a:t>:</a:t>
            </a:r>
            <a:endParaRPr lang="en-US" sz="4400" b="1" u="sng" dirty="0">
              <a:effectLst/>
              <a:latin typeface="Söhne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91059-161E-15D8-A1CF-6156172F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75" y="1936263"/>
            <a:ext cx="10420525" cy="41071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sz="3200" b="1" dirty="0">
                <a:latin typeface="Söhne"/>
              </a:rPr>
              <a:t>- </a:t>
            </a:r>
            <a:r>
              <a:rPr lang="hu-HU" sz="3200" b="1" dirty="0" err="1">
                <a:latin typeface="Söhne"/>
              </a:rPr>
              <a:t>Advantages</a:t>
            </a:r>
            <a:r>
              <a:rPr lang="hu-HU" sz="3200" b="1" dirty="0">
                <a:latin typeface="Söhne"/>
              </a:rPr>
              <a:t> of </a:t>
            </a:r>
            <a:r>
              <a:rPr lang="en-US" sz="3200" b="1" dirty="0">
                <a:latin typeface="Söhne"/>
              </a:rPr>
              <a:t>White-</a:t>
            </a:r>
            <a:r>
              <a:rPr lang="hu-HU" sz="3200" b="1" dirty="0" err="1">
                <a:latin typeface="Söhne"/>
              </a:rPr>
              <a:t>Collar</a:t>
            </a:r>
            <a:r>
              <a:rPr lang="hu-HU" sz="3200" b="1" dirty="0">
                <a:latin typeface="Söhne"/>
              </a:rPr>
              <a:t> </a:t>
            </a:r>
            <a:r>
              <a:rPr lang="hu-HU" sz="3200" b="1" dirty="0" err="1">
                <a:latin typeface="Söhne"/>
              </a:rPr>
              <a:t>Workers</a:t>
            </a:r>
            <a:r>
              <a:rPr lang="en-US" sz="3200" b="1" dirty="0">
                <a:latin typeface="Söhne"/>
              </a:rPr>
              <a:t>:</a:t>
            </a:r>
            <a:r>
              <a:rPr lang="hu-HU" sz="3200" b="1" dirty="0">
                <a:latin typeface="Söhne"/>
              </a:rPr>
              <a:t> (</a:t>
            </a:r>
            <a:r>
              <a:rPr lang="hu-HU" sz="3200" b="1" dirty="0" err="1">
                <a:latin typeface="Söhne"/>
              </a:rPr>
              <a:t>mental</a:t>
            </a:r>
            <a:r>
              <a:rPr lang="hu-HU" sz="3200" b="1" dirty="0">
                <a:latin typeface="Söhne"/>
              </a:rPr>
              <a:t> </a:t>
            </a:r>
            <a:r>
              <a:rPr lang="hu-HU" sz="3200" b="1" dirty="0" err="1">
                <a:latin typeface="Söhne"/>
              </a:rPr>
              <a:t>jobs</a:t>
            </a:r>
            <a:r>
              <a:rPr lang="hu-HU" sz="3200" b="1" dirty="0">
                <a:latin typeface="Söhne"/>
              </a:rPr>
              <a:t>)</a:t>
            </a:r>
          </a:p>
          <a:p>
            <a:pPr lvl="2"/>
            <a:r>
              <a:rPr lang="en-US" sz="2800" dirty="0">
                <a:effectLst/>
                <a:latin typeface="Söhne"/>
              </a:rPr>
              <a:t>Higher education</a:t>
            </a:r>
            <a:r>
              <a:rPr lang="hu-HU" sz="2800" dirty="0">
                <a:effectLst/>
                <a:latin typeface="Söhne"/>
              </a:rPr>
              <a:t>.	</a:t>
            </a:r>
          </a:p>
          <a:p>
            <a:pPr lvl="2"/>
            <a:r>
              <a:rPr lang="hu-HU" sz="2800" dirty="0" err="1">
                <a:latin typeface="Söhne"/>
              </a:rPr>
              <a:t>Workplace</a:t>
            </a:r>
            <a:r>
              <a:rPr lang="en-US" sz="2800" dirty="0">
                <a:effectLst/>
                <a:latin typeface="Söhne"/>
              </a:rPr>
              <a:t>.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hu-HU" sz="2800" dirty="0" err="1">
                <a:effectLst/>
                <a:latin typeface="Söhne"/>
              </a:rPr>
              <a:t>Higher</a:t>
            </a:r>
            <a:r>
              <a:rPr lang="hu-HU" sz="2800" dirty="0">
                <a:effectLst/>
                <a:latin typeface="Söhne"/>
              </a:rPr>
              <a:t> </a:t>
            </a:r>
            <a:r>
              <a:rPr lang="hu-HU" sz="2800" dirty="0" err="1">
                <a:effectLst/>
                <a:latin typeface="Söhne"/>
              </a:rPr>
              <a:t>pay</a:t>
            </a:r>
            <a:r>
              <a:rPr lang="en-US" sz="2800" dirty="0">
                <a:effectLst/>
                <a:latin typeface="Söhne"/>
              </a:rPr>
              <a:t>.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hu-HU" sz="2800" dirty="0">
                <a:effectLst/>
                <a:latin typeface="Söhne"/>
              </a:rPr>
              <a:t>More </a:t>
            </a:r>
            <a:r>
              <a:rPr lang="hu-HU" sz="2800" dirty="0" err="1">
                <a:effectLst/>
                <a:latin typeface="Söhne"/>
              </a:rPr>
              <a:t>respected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hu-HU" sz="2800" dirty="0" err="1">
                <a:effectLst/>
                <a:latin typeface="Söhne"/>
              </a:rPr>
              <a:t>Sometimes</a:t>
            </a:r>
            <a:r>
              <a:rPr lang="hu-HU" sz="2800" dirty="0">
                <a:effectLst/>
                <a:latin typeface="Söhne"/>
              </a:rPr>
              <a:t> more </a:t>
            </a:r>
            <a:r>
              <a:rPr lang="hu-HU" sz="2800" dirty="0" err="1">
                <a:effectLst/>
                <a:latin typeface="Söhne"/>
              </a:rPr>
              <a:t>flexible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hu-HU" sz="2800" dirty="0">
                <a:effectLst/>
                <a:latin typeface="Söhne"/>
              </a:rPr>
              <a:t>More </a:t>
            </a:r>
            <a:r>
              <a:rPr lang="hu-HU" sz="2800" dirty="0" err="1">
                <a:effectLst/>
                <a:latin typeface="Söhne"/>
              </a:rPr>
              <a:t>comfortable</a:t>
            </a:r>
            <a:endParaRPr lang="hu-HU" sz="280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hu-HU" sz="3200" b="1" dirty="0">
                <a:latin typeface="Söhne"/>
              </a:rPr>
              <a:t>- </a:t>
            </a:r>
            <a:r>
              <a:rPr lang="en-US" sz="3200" b="1" dirty="0">
                <a:effectLst/>
                <a:latin typeface="Söhne"/>
              </a:rPr>
              <a:t>Advantages of Blue-Collar Workers:</a:t>
            </a:r>
            <a:r>
              <a:rPr lang="hu-HU" sz="3200" b="1" dirty="0">
                <a:effectLst/>
                <a:latin typeface="Söhne"/>
              </a:rPr>
              <a:t> (</a:t>
            </a:r>
            <a:r>
              <a:rPr lang="hu-HU" sz="3200" b="1" dirty="0" err="1">
                <a:effectLst/>
                <a:latin typeface="Söhne"/>
              </a:rPr>
              <a:t>manual</a:t>
            </a:r>
            <a:r>
              <a:rPr lang="hu-HU" sz="3200" b="1" dirty="0">
                <a:effectLst/>
                <a:latin typeface="Söhne"/>
              </a:rPr>
              <a:t> </a:t>
            </a:r>
            <a:r>
              <a:rPr lang="hu-HU" sz="3200" b="1" dirty="0" err="1">
                <a:effectLst/>
                <a:latin typeface="Söhne"/>
              </a:rPr>
              <a:t>jobs</a:t>
            </a:r>
            <a:r>
              <a:rPr lang="hu-HU" sz="3200" b="1" dirty="0">
                <a:effectLst/>
                <a:latin typeface="Söhne"/>
              </a:rPr>
              <a:t>)</a:t>
            </a:r>
          </a:p>
          <a:p>
            <a:pPr lvl="2"/>
            <a:r>
              <a:rPr lang="en-US" sz="2800" dirty="0">
                <a:effectLst/>
                <a:latin typeface="Söhne"/>
              </a:rPr>
              <a:t>Work in skilled trades</a:t>
            </a:r>
            <a:r>
              <a:rPr lang="hu-HU" sz="2800" dirty="0">
                <a:latin typeface="Söhne"/>
              </a:rPr>
              <a:t>.</a:t>
            </a:r>
          </a:p>
          <a:p>
            <a:pPr lvl="2"/>
            <a:r>
              <a:rPr lang="hu-HU" sz="2800" dirty="0" err="1">
                <a:latin typeface="Söhne"/>
              </a:rPr>
              <a:t>Lower</a:t>
            </a:r>
            <a:r>
              <a:rPr lang="hu-HU" sz="2800" dirty="0">
                <a:latin typeface="Söhne"/>
              </a:rPr>
              <a:t> e</a:t>
            </a:r>
            <a:r>
              <a:rPr lang="en-US" sz="2800" dirty="0" err="1">
                <a:effectLst/>
                <a:latin typeface="Söhne"/>
              </a:rPr>
              <a:t>ducation</a:t>
            </a:r>
            <a:r>
              <a:rPr lang="en-US" sz="2800" dirty="0">
                <a:effectLst/>
                <a:latin typeface="Söhne"/>
              </a:rPr>
              <a:t> </a:t>
            </a:r>
            <a:r>
              <a:rPr lang="hu-HU" sz="2800" dirty="0">
                <a:effectLst/>
                <a:latin typeface="Söhne"/>
              </a:rPr>
              <a:t>is </a:t>
            </a:r>
            <a:r>
              <a:rPr lang="hu-HU" sz="2800" dirty="0" err="1">
                <a:effectLst/>
                <a:latin typeface="Söhne"/>
              </a:rPr>
              <a:t>needed</a:t>
            </a:r>
            <a:r>
              <a:rPr lang="hu-HU" sz="2800" dirty="0">
                <a:effectLst/>
                <a:latin typeface="Söhne"/>
              </a:rPr>
              <a:t> </a:t>
            </a:r>
            <a:r>
              <a:rPr lang="en-US" sz="2800" dirty="0">
                <a:effectLst/>
                <a:latin typeface="Söhne"/>
              </a:rPr>
              <a:t>for entry.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en-US" sz="2800" dirty="0" err="1">
                <a:effectLst/>
                <a:latin typeface="Söhne"/>
              </a:rPr>
              <a:t>Accessib</a:t>
            </a:r>
            <a:r>
              <a:rPr lang="hu-HU" sz="2800" dirty="0" err="1">
                <a:latin typeface="Söhne"/>
              </a:rPr>
              <a:t>ility</a:t>
            </a:r>
            <a:r>
              <a:rPr lang="hu-HU" sz="2800" dirty="0">
                <a:latin typeface="Söhne"/>
              </a:rPr>
              <a:t>. (more </a:t>
            </a:r>
            <a:r>
              <a:rPr lang="hu-HU" sz="2800" dirty="0" err="1">
                <a:latin typeface="Söhne"/>
              </a:rPr>
              <a:t>opportunities</a:t>
            </a:r>
            <a:r>
              <a:rPr lang="hu-HU" sz="2800" dirty="0">
                <a:latin typeface="Söhne"/>
              </a:rPr>
              <a:t>, </a:t>
            </a:r>
            <a:r>
              <a:rPr lang="hu-HU" sz="2800" dirty="0" err="1">
                <a:latin typeface="Söhne"/>
              </a:rPr>
              <a:t>easier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to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find</a:t>
            </a:r>
            <a:r>
              <a:rPr lang="hu-HU" sz="2800" dirty="0">
                <a:latin typeface="Söhne"/>
              </a:rPr>
              <a:t>)</a:t>
            </a:r>
          </a:p>
          <a:p>
            <a:pPr lvl="2"/>
            <a:r>
              <a:rPr lang="hu-HU" sz="2800" dirty="0" err="1">
                <a:effectLst/>
                <a:latin typeface="Söhne"/>
              </a:rPr>
              <a:t>Useful</a:t>
            </a:r>
            <a:r>
              <a:rPr lang="hu-HU" sz="2800" dirty="0">
                <a:effectLst/>
                <a:latin typeface="Söhne"/>
              </a:rPr>
              <a:t> </a:t>
            </a:r>
            <a:r>
              <a:rPr lang="hu-HU" sz="2800" dirty="0" err="1">
                <a:effectLst/>
                <a:latin typeface="Söhne"/>
              </a:rPr>
              <a:t>skills</a:t>
            </a:r>
            <a:endParaRPr lang="hu-HU" sz="2800" dirty="0">
              <a:effectLst/>
              <a:latin typeface="Söhne"/>
            </a:endParaRPr>
          </a:p>
          <a:p>
            <a:pPr lvl="2"/>
            <a:endParaRPr lang="en-US" sz="2800" dirty="0">
              <a:effectLst/>
              <a:latin typeface="Söhne"/>
            </a:endParaRPr>
          </a:p>
          <a:p>
            <a:endParaRPr lang="hu-HU" sz="2400" b="1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1711D1-F8C8-7E9B-334F-C4973C3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076EFF-88E5-BAE6-7DDC-1D2CE7B3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4800" b="1" u="sng" dirty="0">
                <a:effectLst/>
                <a:latin typeface="Söhne"/>
              </a:rPr>
              <a:t>Disadvantages</a:t>
            </a:r>
            <a:r>
              <a:rPr lang="hu-HU" sz="4800" b="1" u="sng" dirty="0">
                <a:effectLst/>
                <a:latin typeface="Söhne"/>
              </a:rPr>
              <a:t> of</a:t>
            </a:r>
            <a:r>
              <a:rPr lang="en-US" sz="4800" b="1" i="0" u="sng" dirty="0">
                <a:effectLst/>
                <a:latin typeface="Söhne"/>
              </a:rPr>
              <a:t> White- </a:t>
            </a:r>
            <a:br>
              <a:rPr lang="hu-HU" sz="4800" b="1" i="0" u="sng" dirty="0">
                <a:effectLst/>
                <a:latin typeface="Söhne"/>
              </a:rPr>
            </a:br>
            <a:r>
              <a:rPr lang="en-US" sz="4800" b="1" i="0" u="sng" dirty="0">
                <a:effectLst/>
                <a:latin typeface="Söhne"/>
              </a:rPr>
              <a:t>and Blue-Collar Jobs:</a:t>
            </a:r>
            <a:endParaRPr lang="hu-HU" sz="4800" b="1" i="0" u="sng" dirty="0">
              <a:effectLst/>
              <a:latin typeface="Söhne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6FF2FB-7653-66F4-EE29-44E5CFC6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2114026"/>
            <a:ext cx="10269523" cy="3998109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hu-HU" sz="3200" b="1" dirty="0">
                <a:latin typeface="Söhne"/>
              </a:rPr>
              <a:t>- </a:t>
            </a:r>
            <a:r>
              <a:rPr lang="en-US" sz="3200" b="1" i="0" dirty="0">
                <a:effectLst/>
                <a:latin typeface="Söhne"/>
              </a:rPr>
              <a:t>Disadvantages of White-Collar Workers:</a:t>
            </a:r>
            <a:endParaRPr lang="en-US" sz="3200" b="0" i="0" dirty="0">
              <a:effectLst/>
              <a:latin typeface="Söhne"/>
            </a:endParaRPr>
          </a:p>
          <a:p>
            <a:pPr marL="1074420" lvl="2" indent="-342900"/>
            <a:r>
              <a:rPr lang="hu-HU" sz="2800" dirty="0">
                <a:latin typeface="Söhne"/>
              </a:rPr>
              <a:t>W</a:t>
            </a:r>
            <a:r>
              <a:rPr lang="en-US" sz="2800" b="0" i="0" dirty="0" err="1">
                <a:effectLst/>
                <a:latin typeface="Söhne"/>
              </a:rPr>
              <a:t>orking</a:t>
            </a:r>
            <a:r>
              <a:rPr lang="en-US" sz="2800" b="0" i="0" dirty="0">
                <a:effectLst/>
                <a:latin typeface="Söhne"/>
              </a:rPr>
              <a:t> hours.</a:t>
            </a:r>
            <a:endParaRPr lang="hu-HU" sz="2800" b="0" i="0" dirty="0">
              <a:effectLst/>
              <a:latin typeface="Söhne"/>
            </a:endParaRPr>
          </a:p>
          <a:p>
            <a:pPr marL="1074420" lvl="2" indent="-342900"/>
            <a:r>
              <a:rPr lang="hu-HU" sz="2800" b="0" i="0" dirty="0">
                <a:effectLst/>
                <a:latin typeface="Söhne"/>
              </a:rPr>
              <a:t>H</a:t>
            </a:r>
            <a:r>
              <a:rPr lang="en-US" sz="2800" b="0" i="0" dirty="0" err="1">
                <a:effectLst/>
                <a:latin typeface="Söhne"/>
              </a:rPr>
              <a:t>igh</a:t>
            </a:r>
            <a:r>
              <a:rPr lang="en-US" sz="2800" b="0" i="0" dirty="0">
                <a:effectLst/>
                <a:latin typeface="Söhne"/>
              </a:rPr>
              <a:t> expectations.</a:t>
            </a:r>
          </a:p>
          <a:p>
            <a:pPr marL="1074420" lvl="2" indent="-342900"/>
            <a:r>
              <a:rPr lang="hu-HU" sz="2800" dirty="0">
                <a:latin typeface="Söhne"/>
              </a:rPr>
              <a:t>M</a:t>
            </a:r>
            <a:r>
              <a:rPr lang="en-US" sz="2800" b="0" i="0" dirty="0" err="1">
                <a:effectLst/>
                <a:latin typeface="Söhne"/>
              </a:rPr>
              <a:t>onoton</a:t>
            </a:r>
            <a:r>
              <a:rPr lang="hu-HU" sz="2800" dirty="0">
                <a:latin typeface="Söhne"/>
              </a:rPr>
              <a:t>y</a:t>
            </a:r>
            <a:r>
              <a:rPr lang="en-US" sz="2800" b="0" i="0" dirty="0">
                <a:effectLst/>
                <a:latin typeface="Söhne"/>
              </a:rPr>
              <a:t>.</a:t>
            </a:r>
            <a:endParaRPr lang="hu-HU" sz="2800" b="0" i="0" dirty="0">
              <a:effectLst/>
              <a:latin typeface="Söhne"/>
            </a:endParaRPr>
          </a:p>
          <a:p>
            <a:pPr marL="1074420" lvl="2" indent="-342900"/>
            <a:r>
              <a:rPr lang="hu-HU" sz="2800" dirty="0" err="1">
                <a:latin typeface="Söhne"/>
              </a:rPr>
              <a:t>Lack</a:t>
            </a:r>
            <a:r>
              <a:rPr lang="hu-HU" sz="2800" dirty="0">
                <a:latin typeface="Söhne"/>
              </a:rPr>
              <a:t> of </a:t>
            </a:r>
            <a:r>
              <a:rPr lang="hu-HU" sz="2800" dirty="0" err="1">
                <a:latin typeface="Söhne"/>
              </a:rPr>
              <a:t>stability</a:t>
            </a:r>
            <a:endParaRPr lang="hu-HU" sz="2800" dirty="0">
              <a:latin typeface="Söhne"/>
            </a:endParaRPr>
          </a:p>
          <a:p>
            <a:pPr marL="1074420" lvl="2" indent="-342900"/>
            <a:r>
              <a:rPr lang="hu-HU" sz="2800" b="0" i="0" dirty="0" err="1">
                <a:effectLst/>
                <a:latin typeface="Söhne"/>
              </a:rPr>
              <a:t>stressful</a:t>
            </a:r>
            <a:endParaRPr lang="en-US" sz="2800" b="0" i="0" dirty="0">
              <a:effectLst/>
              <a:latin typeface="Söhne"/>
            </a:endParaRPr>
          </a:p>
          <a:p>
            <a:pPr marL="274320" lvl="1" indent="0">
              <a:buNone/>
            </a:pPr>
            <a:r>
              <a:rPr lang="hu-HU" sz="3200" b="1" i="0" dirty="0">
                <a:effectLst/>
                <a:latin typeface="Söhne"/>
              </a:rPr>
              <a:t>- </a:t>
            </a:r>
            <a:r>
              <a:rPr lang="en-US" sz="3200" b="1" i="0" dirty="0">
                <a:effectLst/>
                <a:latin typeface="Söhne"/>
              </a:rPr>
              <a:t>Disadvantages of Blue-Collar Workers:</a:t>
            </a:r>
            <a:endParaRPr lang="en-US" sz="3200" b="0" i="0" dirty="0">
              <a:effectLst/>
              <a:latin typeface="Söhne"/>
            </a:endParaRPr>
          </a:p>
          <a:p>
            <a:pPr marL="1074420" lvl="2" indent="-342900"/>
            <a:r>
              <a:rPr lang="en-US" sz="2800" b="0" i="0" dirty="0">
                <a:effectLst/>
                <a:latin typeface="Söhne"/>
              </a:rPr>
              <a:t>Physically demand</a:t>
            </a:r>
            <a:r>
              <a:rPr lang="hu-HU" sz="2800" b="0" i="0" dirty="0">
                <a:effectLst/>
                <a:latin typeface="Söhne"/>
              </a:rPr>
              <a:t>ing.</a:t>
            </a:r>
          </a:p>
          <a:p>
            <a:pPr marL="1074420" lvl="2" indent="-342900"/>
            <a:r>
              <a:rPr lang="en-US" sz="2800" b="0" i="0" dirty="0">
                <a:effectLst/>
                <a:latin typeface="Söhne"/>
              </a:rPr>
              <a:t>Lower pay</a:t>
            </a:r>
            <a:r>
              <a:rPr lang="hu-HU" sz="2800" b="0" i="0" dirty="0">
                <a:effectLst/>
                <a:latin typeface="Söhne"/>
              </a:rPr>
              <a:t>.</a:t>
            </a:r>
          </a:p>
          <a:p>
            <a:pPr marL="1074420" lvl="2" indent="-342900"/>
            <a:r>
              <a:rPr lang="hu-HU" sz="2800" dirty="0" err="1">
                <a:latin typeface="Söhne"/>
              </a:rPr>
              <a:t>High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risk</a:t>
            </a:r>
            <a:r>
              <a:rPr lang="hu-HU" sz="2800" dirty="0">
                <a:latin typeface="Söhne"/>
              </a:rPr>
              <a:t> of </a:t>
            </a:r>
            <a:r>
              <a:rPr lang="hu-HU" sz="2800" dirty="0" err="1">
                <a:latin typeface="Söhne"/>
              </a:rPr>
              <a:t>injury</a:t>
            </a:r>
            <a:r>
              <a:rPr lang="hu-HU" sz="2800" dirty="0">
                <a:latin typeface="Söhne"/>
              </a:rPr>
              <a:t>, </a:t>
            </a:r>
            <a:r>
              <a:rPr lang="hu-HU" sz="2800" dirty="0" err="1">
                <a:latin typeface="Söhne"/>
              </a:rPr>
              <a:t>dangerous</a:t>
            </a:r>
            <a:endParaRPr lang="en-US" sz="2800" b="0" i="0" dirty="0">
              <a:effectLst/>
              <a:latin typeface="Söhne"/>
            </a:endParaRPr>
          </a:p>
          <a:p>
            <a:endParaRPr lang="hu-HU" sz="24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61CB8F-8922-EE0A-FDA8-DBB7F08A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C2EC5-79A6-3B9B-5A2D-35DF7726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3002" y="54955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Advantages of Summer </a:t>
            </a:r>
            <a:br>
              <a:rPr lang="hu-HU" b="1" dirty="0"/>
            </a:br>
            <a:r>
              <a:rPr lang="en-US" b="1" dirty="0"/>
              <a:t>Jobs for Students: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C8BF2-25FF-D4F9-46C7-6D1DFEED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03" y="1932993"/>
            <a:ext cx="10058400" cy="3849624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sz="3200" b="1" dirty="0">
                <a:latin typeface="Söhne"/>
              </a:rPr>
              <a:t>Work Experience</a:t>
            </a:r>
            <a:r>
              <a:rPr lang="en-US" sz="3000" b="1" dirty="0">
                <a:latin typeface="Söhne"/>
              </a:rPr>
              <a:t>:</a:t>
            </a:r>
          </a:p>
          <a:p>
            <a:pPr lvl="2"/>
            <a:r>
              <a:rPr lang="hu-HU" sz="2800" dirty="0" err="1">
                <a:latin typeface="Söhne"/>
              </a:rPr>
              <a:t>Valuable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experience</a:t>
            </a:r>
            <a:r>
              <a:rPr lang="en-US" sz="2800" dirty="0">
                <a:latin typeface="Söhne"/>
              </a:rPr>
              <a:t>.</a:t>
            </a:r>
          </a:p>
          <a:p>
            <a:pPr lvl="2"/>
            <a:r>
              <a:rPr lang="hu-HU" sz="2800" dirty="0">
                <a:latin typeface="Söhne"/>
              </a:rPr>
              <a:t>P</a:t>
            </a:r>
            <a:r>
              <a:rPr lang="en-US" sz="2800" dirty="0" err="1">
                <a:latin typeface="Söhne"/>
              </a:rPr>
              <a:t>ractical</a:t>
            </a:r>
            <a:r>
              <a:rPr lang="en-US" sz="2800" dirty="0">
                <a:latin typeface="Söhne"/>
              </a:rPr>
              <a:t> skills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increase</a:t>
            </a:r>
            <a:r>
              <a:rPr lang="en-US" sz="2800" dirty="0">
                <a:latin typeface="Söhne"/>
              </a:rPr>
              <a:t>.</a:t>
            </a:r>
            <a:endParaRPr lang="hu-HU" sz="2800" dirty="0">
              <a:latin typeface="Söhne"/>
            </a:endParaRPr>
          </a:p>
          <a:p>
            <a:pPr lvl="2"/>
            <a:r>
              <a:rPr lang="hu-HU" sz="2800" dirty="0">
                <a:latin typeface="Söhne"/>
              </a:rPr>
              <a:t>More </a:t>
            </a:r>
            <a:r>
              <a:rPr lang="hu-HU" sz="2800" dirty="0" err="1">
                <a:latin typeface="Söhne"/>
              </a:rPr>
              <a:t>pocket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money</a:t>
            </a:r>
            <a:endParaRPr lang="hu-HU" sz="2800" dirty="0">
              <a:latin typeface="Söhne"/>
            </a:endParaRPr>
          </a:p>
          <a:p>
            <a:pPr marL="274320" lvl="1" indent="0">
              <a:buNone/>
            </a:pPr>
            <a:r>
              <a:rPr lang="en-US" sz="3200" b="1" dirty="0">
                <a:latin typeface="Söhne"/>
              </a:rPr>
              <a:t>Soft Skills Development:</a:t>
            </a:r>
          </a:p>
          <a:p>
            <a:pPr lvl="2"/>
            <a:r>
              <a:rPr lang="hu-HU" sz="2800" dirty="0" err="1">
                <a:latin typeface="Söhne"/>
              </a:rPr>
              <a:t>Social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skills</a:t>
            </a:r>
            <a:r>
              <a:rPr lang="hu-HU" sz="2800" dirty="0">
                <a:latin typeface="Söhne"/>
              </a:rPr>
              <a:t>: </a:t>
            </a:r>
            <a:r>
              <a:rPr lang="hu-HU" sz="2800" dirty="0" err="1">
                <a:latin typeface="Söhne"/>
              </a:rPr>
              <a:t>Communication</a:t>
            </a:r>
            <a:r>
              <a:rPr lang="hu-HU" sz="2800" dirty="0">
                <a:latin typeface="Söhne"/>
              </a:rPr>
              <a:t>, team </a:t>
            </a:r>
            <a:r>
              <a:rPr lang="hu-HU" sz="2800" dirty="0" err="1">
                <a:latin typeface="Söhne"/>
              </a:rPr>
              <a:t>work</a:t>
            </a:r>
            <a:endParaRPr lang="en-US" sz="2800" dirty="0">
              <a:latin typeface="Söhne"/>
            </a:endParaRPr>
          </a:p>
          <a:p>
            <a:pPr lvl="2"/>
            <a:r>
              <a:rPr lang="hu-HU" sz="2800" dirty="0">
                <a:latin typeface="Söhne"/>
              </a:rPr>
              <a:t>T</a:t>
            </a:r>
            <a:r>
              <a:rPr lang="en-US" sz="2800" dirty="0" err="1">
                <a:latin typeface="Söhne"/>
              </a:rPr>
              <a:t>ime</a:t>
            </a:r>
            <a:r>
              <a:rPr lang="en-US" sz="2800" dirty="0">
                <a:latin typeface="Söhne"/>
              </a:rPr>
              <a:t> management</a:t>
            </a:r>
            <a:r>
              <a:rPr lang="hu-HU" sz="2800" dirty="0">
                <a:latin typeface="Söhne"/>
              </a:rPr>
              <a:t>.</a:t>
            </a:r>
          </a:p>
          <a:p>
            <a:pPr lvl="2"/>
            <a:r>
              <a:rPr lang="hu-HU" sz="2800" dirty="0" err="1">
                <a:latin typeface="Söhne"/>
              </a:rPr>
              <a:t>Independence</a:t>
            </a:r>
            <a:endParaRPr lang="hu-HU" sz="2800" dirty="0">
              <a:latin typeface="Söhne"/>
            </a:endParaRPr>
          </a:p>
          <a:p>
            <a:pPr lvl="2"/>
            <a:r>
              <a:rPr lang="hu-HU" sz="2800" dirty="0" err="1">
                <a:latin typeface="Söhne"/>
              </a:rPr>
              <a:t>Responsibility</a:t>
            </a:r>
            <a:endParaRPr lang="hu-HU" sz="2800" dirty="0">
              <a:latin typeface="Söhne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8BC5AA-7855-2AE0-B620-72F7E102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5" name="Picture 2" descr="Teen summer employment rises after slump early in COVID pandemic | Pew  Research Center">
            <a:extLst>
              <a:ext uri="{FF2B5EF4-FFF2-40B4-BE49-F238E27FC236}">
                <a16:creationId xmlns:a16="http://schemas.microsoft.com/office/drawing/2014/main" id="{7218C971-3C60-E853-8CB1-570EE3E67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2" b="12569"/>
          <a:stretch/>
        </p:blipFill>
        <p:spPr bwMode="auto">
          <a:xfrm>
            <a:off x="7791831" y="366994"/>
            <a:ext cx="4044094" cy="61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3EF754-3BE6-D39B-CDF1-7D39E290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Summer</a:t>
            </a:r>
            <a:br>
              <a:rPr lang="hu-HU" b="1" dirty="0"/>
            </a:br>
            <a:r>
              <a:rPr lang="en-US" b="1" dirty="0"/>
              <a:t>Jobs for Students:</a:t>
            </a:r>
            <a:br>
              <a:rPr lang="en-US" b="1" dirty="0"/>
            </a:b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5C1302-B8C5-7EF0-8677-1239F595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b="1" dirty="0">
                <a:latin typeface="Söhne"/>
              </a:rPr>
              <a:t>Low Pay:</a:t>
            </a:r>
          </a:p>
          <a:p>
            <a:pPr lvl="2"/>
            <a:r>
              <a:rPr lang="hu-HU" sz="2800" dirty="0">
                <a:latin typeface="Söhne"/>
              </a:rPr>
              <a:t>E</a:t>
            </a:r>
            <a:r>
              <a:rPr lang="en-US" sz="2800" dirty="0" err="1">
                <a:latin typeface="Söhne"/>
              </a:rPr>
              <a:t>ntry</a:t>
            </a:r>
            <a:r>
              <a:rPr lang="en-US" sz="2800" dirty="0">
                <a:latin typeface="Söhne"/>
              </a:rPr>
              <a:t>-level.</a:t>
            </a:r>
          </a:p>
          <a:p>
            <a:pPr lvl="2"/>
            <a:r>
              <a:rPr lang="en-US" sz="2800" dirty="0">
                <a:latin typeface="Söhne"/>
              </a:rPr>
              <a:t>Limited financial </a:t>
            </a:r>
            <a:r>
              <a:rPr lang="en-US" sz="2800" dirty="0" err="1">
                <a:latin typeface="Söhne"/>
              </a:rPr>
              <a:t>rewar</a:t>
            </a:r>
            <a:r>
              <a:rPr lang="hu-HU" sz="2800" dirty="0">
                <a:latin typeface="Söhne"/>
              </a:rPr>
              <a:t>d.</a:t>
            </a:r>
          </a:p>
          <a:p>
            <a:pPr marL="274320" lvl="1" indent="0">
              <a:buNone/>
            </a:pPr>
            <a:r>
              <a:rPr lang="en-US" sz="3200" b="1" dirty="0">
                <a:latin typeface="Söhne"/>
              </a:rPr>
              <a:t>Repetitive or M</a:t>
            </a:r>
            <a:r>
              <a:rPr lang="hu-HU" sz="3200" b="1" dirty="0" err="1">
                <a:latin typeface="Söhne"/>
              </a:rPr>
              <a:t>onotonious</a:t>
            </a:r>
            <a:r>
              <a:rPr lang="en-US" sz="3200" b="1" dirty="0">
                <a:latin typeface="Söhne"/>
              </a:rPr>
              <a:t> Tasks:</a:t>
            </a:r>
          </a:p>
          <a:p>
            <a:pPr lvl="2"/>
            <a:r>
              <a:rPr lang="hu-HU" sz="2800" dirty="0">
                <a:latin typeface="Söhne"/>
              </a:rPr>
              <a:t>Boring </a:t>
            </a:r>
            <a:r>
              <a:rPr lang="hu-HU" sz="2800" dirty="0" err="1">
                <a:latin typeface="Söhne"/>
              </a:rPr>
              <a:t>worktime</a:t>
            </a:r>
            <a:endParaRPr lang="hu-HU" sz="2800" dirty="0">
              <a:latin typeface="Söhne"/>
            </a:endParaRPr>
          </a:p>
          <a:p>
            <a:pPr lvl="2"/>
            <a:r>
              <a:rPr lang="hu-HU" sz="2800" dirty="0" err="1">
                <a:latin typeface="Söhne"/>
              </a:rPr>
              <a:t>Students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not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interested</a:t>
            </a:r>
            <a:r>
              <a:rPr lang="hu-HU" sz="2800" dirty="0">
                <a:latin typeface="Söhne"/>
              </a:rPr>
              <a:t> in.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C32074-6AFC-4376-607D-B35CBB15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1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338B59-029A-8B89-291A-6DB7E9A2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1" y="726393"/>
            <a:ext cx="4764946" cy="548901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4000" b="1" u="sng" dirty="0">
                <a:latin typeface="Söhne"/>
              </a:rPr>
              <a:t>E</a:t>
            </a:r>
            <a:r>
              <a:rPr lang="en-US" sz="4000" b="1" u="sng" dirty="0" err="1">
                <a:latin typeface="Söhne"/>
              </a:rPr>
              <a:t>xamples</a:t>
            </a:r>
            <a:r>
              <a:rPr lang="en-US" sz="4000" b="1" u="sng" dirty="0">
                <a:latin typeface="Söhne"/>
              </a:rPr>
              <a:t> of Summer</a:t>
            </a:r>
            <a:endParaRPr lang="hu-HU" sz="4000" b="1" u="sng" dirty="0">
              <a:latin typeface="Söhne"/>
            </a:endParaRPr>
          </a:p>
          <a:p>
            <a:pPr marL="0" indent="0" algn="ctr">
              <a:buNone/>
            </a:pPr>
            <a:r>
              <a:rPr lang="en-US" sz="4000" b="1" u="sng" dirty="0">
                <a:latin typeface="Söhne"/>
              </a:rPr>
              <a:t>Jobs for Students:</a:t>
            </a:r>
          </a:p>
          <a:p>
            <a:pPr marL="0" indent="0">
              <a:buNone/>
            </a:pPr>
            <a:r>
              <a:rPr lang="en-US" sz="3200" b="1" dirty="0">
                <a:latin typeface="Söhne"/>
              </a:rPr>
              <a:t>Retail Positions:</a:t>
            </a:r>
          </a:p>
          <a:p>
            <a:r>
              <a:rPr lang="hu-HU" sz="2800" dirty="0">
                <a:latin typeface="Söhne"/>
              </a:rPr>
              <a:t>Shop </a:t>
            </a:r>
            <a:r>
              <a:rPr lang="hu-HU" sz="2800" dirty="0" err="1">
                <a:latin typeface="Söhne"/>
              </a:rPr>
              <a:t>assistant</a:t>
            </a:r>
            <a:r>
              <a:rPr lang="hu-HU" sz="2800" dirty="0">
                <a:latin typeface="Söhne"/>
              </a:rPr>
              <a:t> </a:t>
            </a:r>
            <a:endParaRPr lang="en-US" sz="2800" dirty="0">
              <a:latin typeface="Söhne"/>
            </a:endParaRPr>
          </a:p>
          <a:p>
            <a:r>
              <a:rPr lang="en-US" sz="2800" dirty="0">
                <a:latin typeface="Söhne"/>
              </a:rPr>
              <a:t>Retail assistant</a:t>
            </a:r>
            <a:r>
              <a:rPr lang="hu-HU" sz="2800" dirty="0"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sz="3200" b="1" dirty="0">
                <a:latin typeface="Söhne"/>
              </a:rPr>
              <a:t>Hospitality Industry:</a:t>
            </a:r>
          </a:p>
          <a:p>
            <a:r>
              <a:rPr lang="hu-HU" sz="2800" dirty="0" err="1">
                <a:latin typeface="Söhne"/>
              </a:rPr>
              <a:t>Host</a:t>
            </a:r>
            <a:r>
              <a:rPr lang="en-US" sz="2800" dirty="0">
                <a:latin typeface="Söhne"/>
              </a:rPr>
              <a:t>/hostess at a restaurant.</a:t>
            </a:r>
          </a:p>
          <a:p>
            <a:r>
              <a:rPr lang="en-US" sz="2800" dirty="0">
                <a:latin typeface="Söhne"/>
              </a:rPr>
              <a:t>Hotel front desk clerk or housekeeping assistant.</a:t>
            </a:r>
            <a:endParaRPr lang="hu-HU" sz="2800" dirty="0">
              <a:latin typeface="Söhne"/>
            </a:endParaRPr>
          </a:p>
          <a:p>
            <a:r>
              <a:rPr lang="hu-HU" sz="2800" dirty="0" err="1">
                <a:latin typeface="Söhne"/>
              </a:rPr>
              <a:t>Cleaner</a:t>
            </a:r>
            <a:r>
              <a:rPr lang="hu-HU" sz="2800" dirty="0">
                <a:latin typeface="Söhne"/>
              </a:rPr>
              <a:t>, </a:t>
            </a:r>
            <a:r>
              <a:rPr lang="hu-HU" sz="2800" dirty="0" err="1">
                <a:latin typeface="Söhne"/>
              </a:rPr>
              <a:t>kitchen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hand</a:t>
            </a:r>
            <a:endParaRPr lang="hu-HU" sz="2800" dirty="0">
              <a:latin typeface="Söhne"/>
            </a:endParaRPr>
          </a:p>
          <a:p>
            <a:r>
              <a:rPr lang="hu-HU" sz="2800" dirty="0" err="1">
                <a:latin typeface="Söhne"/>
              </a:rPr>
              <a:t>Factory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work</a:t>
            </a:r>
            <a:endParaRPr lang="hu-HU" sz="2800" dirty="0">
              <a:latin typeface="Söhne"/>
            </a:endParaRPr>
          </a:p>
          <a:p>
            <a:r>
              <a:rPr lang="hu-HU" sz="2800" dirty="0" err="1">
                <a:latin typeface="Söhne"/>
              </a:rPr>
              <a:t>Working</a:t>
            </a:r>
            <a:r>
              <a:rPr lang="hu-HU" sz="2800" dirty="0">
                <a:latin typeface="Söhne"/>
              </a:rPr>
              <a:t> in </a:t>
            </a:r>
            <a:r>
              <a:rPr lang="hu-HU" sz="2800" dirty="0" err="1">
                <a:latin typeface="Söhne"/>
              </a:rPr>
              <a:t>the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fields</a:t>
            </a:r>
            <a:endParaRPr lang="hu-HU" sz="2800" dirty="0">
              <a:latin typeface="Söhne"/>
            </a:endParaRPr>
          </a:p>
          <a:p>
            <a:r>
              <a:rPr lang="hu-HU" sz="2800" dirty="0" err="1">
                <a:latin typeface="Söhne"/>
              </a:rPr>
              <a:t>Delivery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person</a:t>
            </a:r>
            <a:endParaRPr lang="hu-HU" sz="2800" dirty="0">
              <a:latin typeface="Söhne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FFBE1A4-1E65-6891-CCC3-D596984E927B}"/>
              </a:ext>
            </a:extLst>
          </p:cNvPr>
          <p:cNvSpPr txBox="1"/>
          <p:nvPr/>
        </p:nvSpPr>
        <p:spPr>
          <a:xfrm>
            <a:off x="6096000" y="726393"/>
            <a:ext cx="47649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Söhne"/>
              </a:rPr>
              <a:t>Examples of White-</a:t>
            </a:r>
            <a:r>
              <a:rPr lang="en-US" sz="4000" b="1" i="0" u="sng" dirty="0">
                <a:effectLst/>
                <a:latin typeface="Söhne"/>
              </a:rPr>
              <a:t>and Blue-Collar</a:t>
            </a:r>
            <a:r>
              <a:rPr lang="hu-HU" sz="4000" b="1" i="0" u="sng" dirty="0">
                <a:effectLst/>
                <a:latin typeface="Söhne"/>
              </a:rPr>
              <a:t> </a:t>
            </a:r>
            <a:r>
              <a:rPr lang="hu-HU" sz="4000" b="1" i="0" u="sng" dirty="0" err="1">
                <a:effectLst/>
                <a:latin typeface="Söhne"/>
              </a:rPr>
              <a:t>Jobs</a:t>
            </a:r>
            <a:r>
              <a:rPr lang="en-US" sz="4000" b="1" u="sng" dirty="0">
                <a:latin typeface="Söhne"/>
              </a:rPr>
              <a:t>:</a:t>
            </a:r>
          </a:p>
          <a:p>
            <a:endParaRPr lang="hu-HU" b="1" i="0" dirty="0">
              <a:effectLst/>
              <a:latin typeface="Söhne"/>
            </a:endParaRPr>
          </a:p>
          <a:p>
            <a:r>
              <a:rPr lang="hu-HU" sz="3200" b="1" i="0" u="sng" dirty="0" err="1">
                <a:effectLst/>
                <a:latin typeface="Söhne"/>
              </a:rPr>
              <a:t>Examples</a:t>
            </a:r>
            <a:r>
              <a:rPr lang="hu-HU" sz="3200" b="1" i="0" u="sng" dirty="0">
                <a:effectLst/>
                <a:latin typeface="Söhne"/>
              </a:rPr>
              <a:t> of White-</a:t>
            </a:r>
            <a:r>
              <a:rPr lang="hu-HU" sz="3200" b="1" i="0" u="sng" dirty="0" err="1">
                <a:effectLst/>
                <a:latin typeface="Söhne"/>
              </a:rPr>
              <a:t>Collar</a:t>
            </a:r>
            <a:r>
              <a:rPr lang="hu-HU" sz="3200" b="1" i="0" u="sng" dirty="0">
                <a:effectLst/>
                <a:latin typeface="Söhne"/>
              </a:rPr>
              <a:t> </a:t>
            </a:r>
            <a:r>
              <a:rPr lang="hu-HU" sz="3200" b="1" i="0" u="sng" dirty="0" err="1">
                <a:effectLst/>
                <a:latin typeface="Söhne"/>
              </a:rPr>
              <a:t>Jobs</a:t>
            </a:r>
            <a:r>
              <a:rPr lang="hu-HU" sz="3200" b="1" i="0" u="sng" dirty="0">
                <a:effectLst/>
                <a:latin typeface="Söhne"/>
              </a:rPr>
              <a:t>:</a:t>
            </a:r>
            <a:endParaRPr lang="hu-HU" sz="3200" b="1" u="sng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Financial analyst.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IT professional</a:t>
            </a:r>
            <a:r>
              <a:rPr lang="hu-HU" sz="2000" dirty="0"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Söhne"/>
              </a:rPr>
              <a:t>Doctor</a:t>
            </a:r>
            <a:endParaRPr lang="hu-HU" sz="20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>
                <a:latin typeface="Söhne"/>
              </a:rPr>
              <a:t>Engineer</a:t>
            </a:r>
            <a:endParaRPr lang="hu-HU" sz="2000" dirty="0">
              <a:latin typeface="Söhne"/>
            </a:endParaRPr>
          </a:p>
          <a:p>
            <a:r>
              <a:rPr lang="en-US" sz="3200" b="1" u="sng" dirty="0">
                <a:latin typeface="Söhne"/>
              </a:rPr>
              <a:t>Examples of Blue-Collar Jobs: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Construction worker.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Factory worker.</a:t>
            </a:r>
            <a:endParaRPr lang="hu-HU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1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558C41-A8F4-623C-8410-18BAC154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24" y="1783489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Thank you for your attention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D0FD54-EEC4-5AF1-C3D2-48228839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6" y="5293371"/>
            <a:ext cx="10454081" cy="1040317"/>
          </a:xfrm>
        </p:spPr>
        <p:txBody>
          <a:bodyPr>
            <a:normAutofit/>
          </a:bodyPr>
          <a:lstStyle/>
          <a:p>
            <a:r>
              <a:rPr lang="hu-HU" sz="1800" dirty="0" err="1"/>
              <a:t>Source</a:t>
            </a:r>
            <a:r>
              <a:rPr lang="hu-HU" sz="1800" dirty="0"/>
              <a:t>: </a:t>
            </a:r>
            <a:r>
              <a:rPr lang="hu-HU" sz="1800" dirty="0">
                <a:hlinkClick r:id="rId2"/>
              </a:rPr>
              <a:t>https://hu.wikipedia.org/wiki/.jobs</a:t>
            </a:r>
            <a:endParaRPr lang="hu-HU" sz="1800" dirty="0"/>
          </a:p>
          <a:p>
            <a:r>
              <a:rPr lang="hu-HU" sz="1600" dirty="0" err="1"/>
              <a:t>Made</a:t>
            </a:r>
            <a:r>
              <a:rPr lang="hu-HU" sz="1600" dirty="0"/>
              <a:t> </a:t>
            </a:r>
            <a:r>
              <a:rPr lang="hu-HU" sz="1600" dirty="0" err="1"/>
              <a:t>by:Tibor</a:t>
            </a:r>
            <a:r>
              <a:rPr lang="hu-HU" sz="1600" dirty="0"/>
              <a:t> Kolarovszki, Hunor </a:t>
            </a:r>
            <a:r>
              <a:rPr lang="hu-HU" sz="1600" dirty="0" err="1"/>
              <a:t>Baukó</a:t>
            </a:r>
            <a:r>
              <a:rPr lang="hu-HU" sz="1600" dirty="0"/>
              <a:t> </a:t>
            </a:r>
          </a:p>
          <a:p>
            <a:endParaRPr lang="hu-HU" sz="24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7B3C19-4D4C-1841-1AFA-932A0089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{4237F2BF-66A5-4C9D-BFE4-FB2C67A6670E}tf78438558_win32</Template>
  <TotalTime>163</TotalTime>
  <Words>310</Words>
  <Application>Microsoft Office PowerPoint</Application>
  <PresentationFormat>Szélesvásznú</PresentationFormat>
  <Paragraphs>68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Söhne</vt:lpstr>
      <vt:lpstr>SavonVTI</vt:lpstr>
      <vt:lpstr>Job types and examples</vt:lpstr>
      <vt:lpstr>PowerPoint-bemutató</vt:lpstr>
      <vt:lpstr>Advantages of White-  and Blue-Collar Jobs:</vt:lpstr>
      <vt:lpstr>Disadvantages of White-  and Blue-Collar Jobs:</vt:lpstr>
      <vt:lpstr>Advantages of Summer  Jobs for Students:</vt:lpstr>
      <vt:lpstr>Disadvantages of Summer Jobs for Students: </vt:lpstr>
      <vt:lpstr>PowerPoint-bemutató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job</dc:title>
  <dc:creator>Kolarovszki Tibor</dc:creator>
  <cp:lastModifiedBy>DKG</cp:lastModifiedBy>
  <cp:revision>7</cp:revision>
  <dcterms:created xsi:type="dcterms:W3CDTF">2023-12-20T13:32:29Z</dcterms:created>
  <dcterms:modified xsi:type="dcterms:W3CDTF">2024-01-19T08:15:59Z</dcterms:modified>
</cp:coreProperties>
</file>