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2023. 12. 20.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2023. 12. 20.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2023. 12. 20.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2023. 12. 20.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2023. 12. 20.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2023. 12. 20.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2023. 12. 20.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2023. 12. 20.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2023. 12. 20.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2023. 12. 20.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2023. 12. 20.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2023. 12. 20.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2023. 12. 20.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2023. 12. 20.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.jo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hu-HU" dirty="0"/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18596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Job types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4FD92BD5-6125-BFA1-48E6-EECF3844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E59D2DC-8F99-2C94-000D-0BDB5C3D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0" y="379855"/>
            <a:ext cx="6200898" cy="60987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A922CA5-DA2E-E815-8EC6-8D37FDD0AA75}"/>
              </a:ext>
            </a:extLst>
          </p:cNvPr>
          <p:cNvSpPr txBox="1"/>
          <p:nvPr/>
        </p:nvSpPr>
        <p:spPr>
          <a:xfrm>
            <a:off x="6570548" y="681081"/>
            <a:ext cx="5016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u="sng" dirty="0" err="1">
                <a:latin typeface="Söhne"/>
              </a:rPr>
              <a:t>Whats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the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difference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between</a:t>
            </a:r>
            <a:r>
              <a:rPr lang="hu-HU" sz="3600" b="1" u="sng" dirty="0">
                <a:latin typeface="Söhne"/>
              </a:rPr>
              <a:t> White-</a:t>
            </a:r>
            <a:r>
              <a:rPr lang="hu-HU" sz="3600" b="1" u="sng" dirty="0" err="1">
                <a:latin typeface="Söhne"/>
              </a:rPr>
              <a:t>collar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worker</a:t>
            </a:r>
            <a:r>
              <a:rPr lang="hu-HU" sz="3600" b="1" u="sng" dirty="0">
                <a:latin typeface="Söhne"/>
              </a:rPr>
              <a:t>, and </a:t>
            </a:r>
            <a:r>
              <a:rPr lang="hu-HU" sz="3600" b="1" u="sng" dirty="0" err="1">
                <a:latin typeface="Söhne"/>
              </a:rPr>
              <a:t>Blue-collar</a:t>
            </a:r>
            <a:r>
              <a:rPr lang="hu-HU" sz="3600" b="1" u="sng" dirty="0">
                <a:latin typeface="Söhne"/>
              </a:rPr>
              <a:t> </a:t>
            </a:r>
            <a:r>
              <a:rPr lang="hu-HU" sz="3600" b="1" u="sng" dirty="0" err="1">
                <a:latin typeface="Söhne"/>
              </a:rPr>
              <a:t>Worker</a:t>
            </a:r>
            <a:r>
              <a:rPr lang="hu-HU" sz="3600" b="1" u="sng" dirty="0">
                <a:latin typeface="Söhne"/>
              </a:rPr>
              <a:t>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2887DA2-375C-D8ED-33F9-B9F095B20575}"/>
              </a:ext>
            </a:extLst>
          </p:cNvPr>
          <p:cNvSpPr txBox="1"/>
          <p:nvPr/>
        </p:nvSpPr>
        <p:spPr>
          <a:xfrm>
            <a:off x="6786693" y="3429000"/>
            <a:ext cx="4800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öhne"/>
              </a:rPr>
              <a:t>White-collar jobs involve professional, office-based work, while blue-collar jobs entail manual or industrial labor.</a:t>
            </a:r>
            <a:endParaRPr lang="hu-HU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720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B735-B03A-3A57-6093-C7878220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4358"/>
            <a:ext cx="10058400" cy="1291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u="sng" dirty="0">
                <a:effectLst/>
                <a:latin typeface="Söhne"/>
              </a:rPr>
              <a:t>Advantages</a:t>
            </a:r>
            <a:r>
              <a:rPr lang="hu-HU" sz="4400" b="1" u="sng" dirty="0">
                <a:effectLst/>
                <a:latin typeface="Söhne"/>
              </a:rPr>
              <a:t> of White- </a:t>
            </a:r>
            <a:br>
              <a:rPr lang="hu-HU" sz="4400" b="1" u="sng" dirty="0">
                <a:effectLst/>
                <a:latin typeface="Söhne"/>
              </a:rPr>
            </a:br>
            <a:r>
              <a:rPr lang="hu-HU" sz="4400" b="1" u="sng" dirty="0">
                <a:effectLst/>
                <a:latin typeface="Söhne"/>
              </a:rPr>
              <a:t>and </a:t>
            </a:r>
            <a:r>
              <a:rPr lang="hu-HU" sz="4400" b="1" u="sng" dirty="0" err="1">
                <a:effectLst/>
                <a:latin typeface="Söhne"/>
              </a:rPr>
              <a:t>Blue-Collar</a:t>
            </a:r>
            <a:r>
              <a:rPr lang="hu-HU" sz="4400" b="1" u="sng" dirty="0">
                <a:effectLst/>
                <a:latin typeface="Söhne"/>
              </a:rPr>
              <a:t> </a:t>
            </a:r>
            <a:r>
              <a:rPr lang="hu-HU" sz="4400" b="1" u="sng" dirty="0" err="1">
                <a:effectLst/>
                <a:latin typeface="Söhne"/>
              </a:rPr>
              <a:t>Jobs</a:t>
            </a:r>
            <a:r>
              <a:rPr lang="hu-HU" sz="4400" b="1" u="sng" dirty="0">
                <a:effectLst/>
                <a:latin typeface="Söhne"/>
              </a:rPr>
              <a:t>:</a:t>
            </a:r>
            <a:endParaRPr lang="en-US" sz="4400" b="1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91059-161E-15D8-A1CF-6156172F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5" y="1936263"/>
            <a:ext cx="10420525" cy="410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latin typeface="Söhne"/>
              </a:rPr>
              <a:t>- </a:t>
            </a:r>
            <a:r>
              <a:rPr lang="hu-HU" sz="2400" b="1" dirty="0" err="1">
                <a:latin typeface="Söhne"/>
              </a:rPr>
              <a:t>Advantages</a:t>
            </a:r>
            <a:r>
              <a:rPr lang="hu-HU" sz="2400" b="1" dirty="0">
                <a:latin typeface="Söhne"/>
              </a:rPr>
              <a:t> of </a:t>
            </a:r>
            <a:r>
              <a:rPr lang="en-US" sz="2400" b="1" dirty="0">
                <a:latin typeface="Söhne"/>
              </a:rPr>
              <a:t>White-</a:t>
            </a:r>
            <a:r>
              <a:rPr lang="hu-HU" sz="2400" b="1" dirty="0" err="1">
                <a:latin typeface="Söhne"/>
              </a:rPr>
              <a:t>Collar</a:t>
            </a:r>
            <a:r>
              <a:rPr lang="hu-HU" sz="2400" b="1" dirty="0">
                <a:latin typeface="Söhne"/>
              </a:rPr>
              <a:t> </a:t>
            </a:r>
            <a:r>
              <a:rPr lang="hu-HU" sz="2400" b="1" dirty="0" err="1">
                <a:latin typeface="Söhne"/>
              </a:rPr>
              <a:t>Workers</a:t>
            </a:r>
            <a:r>
              <a:rPr lang="en-US" sz="2400" b="1" dirty="0">
                <a:latin typeface="Söhne"/>
              </a:rPr>
              <a:t>:</a:t>
            </a:r>
            <a:endParaRPr lang="hu-HU" sz="2400" b="1" dirty="0">
              <a:latin typeface="Söhne"/>
            </a:endParaRPr>
          </a:p>
          <a:p>
            <a:pPr lvl="2"/>
            <a:r>
              <a:rPr lang="en-US" sz="2400" dirty="0">
                <a:effectLst/>
                <a:latin typeface="Söhne"/>
              </a:rPr>
              <a:t>Higher educational qualifications and expertise.</a:t>
            </a:r>
            <a:r>
              <a:rPr lang="hu-HU" sz="2400" dirty="0">
                <a:effectLst/>
                <a:latin typeface="Söhne"/>
              </a:rPr>
              <a:t>	</a:t>
            </a:r>
          </a:p>
          <a:p>
            <a:pPr lvl="2"/>
            <a:r>
              <a:rPr lang="en-US" sz="2400" dirty="0">
                <a:effectLst/>
                <a:latin typeface="Söhne"/>
              </a:rPr>
              <a:t>Typically work in office environments.</a:t>
            </a:r>
            <a:endParaRPr lang="hu-HU" sz="2400" dirty="0">
              <a:effectLst/>
              <a:latin typeface="Söhne"/>
            </a:endParaRPr>
          </a:p>
          <a:p>
            <a:pPr lvl="2"/>
            <a:r>
              <a:rPr lang="en-US" sz="2400" dirty="0">
                <a:effectLst/>
                <a:latin typeface="Söhne"/>
              </a:rPr>
              <a:t>Generally associated with higher salaries.</a:t>
            </a:r>
            <a:endParaRPr lang="hu-HU" sz="240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sz="2400" b="1" dirty="0">
                <a:latin typeface="Söhne"/>
              </a:rPr>
              <a:t>- </a:t>
            </a:r>
            <a:r>
              <a:rPr lang="en-US" sz="2400" b="1" dirty="0">
                <a:effectLst/>
                <a:latin typeface="Söhne"/>
              </a:rPr>
              <a:t>Advantages of Blue-Collar Workers:</a:t>
            </a:r>
            <a:endParaRPr lang="hu-HU" sz="2400" b="1" dirty="0">
              <a:effectLst/>
              <a:latin typeface="Söhne"/>
            </a:endParaRPr>
          </a:p>
          <a:p>
            <a:pPr lvl="2"/>
            <a:r>
              <a:rPr lang="en-US" sz="2400" dirty="0">
                <a:effectLst/>
                <a:latin typeface="Söhne"/>
              </a:rPr>
              <a:t>Work in skilled trades, such as construction or manufacturing.</a:t>
            </a:r>
            <a:endParaRPr lang="hu-HU" sz="2400" dirty="0">
              <a:effectLst/>
              <a:latin typeface="Söhne"/>
            </a:endParaRPr>
          </a:p>
          <a:p>
            <a:pPr lvl="2"/>
            <a:r>
              <a:rPr lang="en-US" sz="2400" dirty="0">
                <a:effectLst/>
                <a:latin typeface="Söhne"/>
              </a:rPr>
              <a:t>Usually require less formal education for entry.</a:t>
            </a:r>
            <a:endParaRPr lang="hu-HU" sz="2400" dirty="0">
              <a:effectLst/>
              <a:latin typeface="Söhne"/>
            </a:endParaRPr>
          </a:p>
          <a:p>
            <a:pPr lvl="2"/>
            <a:r>
              <a:rPr lang="en-US" sz="2400" dirty="0">
                <a:effectLst/>
                <a:latin typeface="Söhne"/>
              </a:rPr>
              <a:t>Accessible across a broader range of the job market.</a:t>
            </a:r>
          </a:p>
          <a:p>
            <a:endParaRPr lang="hu-HU" sz="2400" b="1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711D1-F8C8-7E9B-334F-C4973C3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76EFF-88E5-BAE6-7DDC-1D2CE7B3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800" b="1" u="sng" dirty="0">
                <a:effectLst/>
                <a:latin typeface="Söhne"/>
              </a:rPr>
              <a:t>Disadvantages</a:t>
            </a:r>
            <a:r>
              <a:rPr lang="hu-HU" sz="4800" b="1" u="sng" dirty="0">
                <a:effectLst/>
                <a:latin typeface="Söhne"/>
              </a:rPr>
              <a:t> of</a:t>
            </a:r>
            <a:r>
              <a:rPr lang="en-US" sz="4800" b="1" i="0" u="sng" dirty="0">
                <a:effectLst/>
                <a:latin typeface="Söhne"/>
              </a:rPr>
              <a:t> White- </a:t>
            </a:r>
            <a:br>
              <a:rPr lang="hu-HU" sz="4800" b="1" i="0" u="sng" dirty="0">
                <a:effectLst/>
                <a:latin typeface="Söhne"/>
              </a:rPr>
            </a:br>
            <a:r>
              <a:rPr lang="en-US" sz="4800" b="1" i="0" u="sng" dirty="0">
                <a:effectLst/>
                <a:latin typeface="Söhne"/>
              </a:rPr>
              <a:t>and Blue-Collar Jobs:</a:t>
            </a:r>
            <a:endParaRPr lang="hu-HU" sz="4800" b="1" i="0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FF2FB-7653-66F4-EE29-44E5CFC6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114026"/>
            <a:ext cx="10269523" cy="3998109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hu-HU" sz="2200" b="1" dirty="0">
                <a:latin typeface="Söhne"/>
              </a:rPr>
              <a:t>- </a:t>
            </a:r>
            <a:r>
              <a:rPr lang="en-US" sz="2200" b="1" i="0" dirty="0">
                <a:effectLst/>
                <a:latin typeface="Söhne"/>
              </a:rPr>
              <a:t>Disadvantages of White-Collar Workers:</a:t>
            </a:r>
            <a:endParaRPr lang="en-US" sz="2200" b="0" i="0" dirty="0">
              <a:effectLst/>
              <a:latin typeface="Söhne"/>
            </a:endParaRP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Stressful work environments and longer working hours.</a:t>
            </a:r>
            <a:endParaRPr lang="hu-HU" sz="2300" b="0" i="0" dirty="0">
              <a:effectLst/>
              <a:latin typeface="Söhne"/>
            </a:endParaRP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Often have to meet high expectations.</a:t>
            </a: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Work life may become monotonous.</a:t>
            </a:r>
          </a:p>
          <a:p>
            <a:pPr marL="274320" lvl="1" indent="0">
              <a:buNone/>
            </a:pPr>
            <a:r>
              <a:rPr lang="hu-HU" sz="2200" b="1" i="0" dirty="0">
                <a:effectLst/>
                <a:latin typeface="Söhne"/>
              </a:rPr>
              <a:t>- </a:t>
            </a:r>
            <a:r>
              <a:rPr lang="en-US" sz="2200" b="1" i="0" dirty="0">
                <a:effectLst/>
                <a:latin typeface="Söhne"/>
              </a:rPr>
              <a:t>Disadvantages of Blue-Collar Workers:</a:t>
            </a:r>
            <a:endParaRPr lang="en-US" sz="2200" b="0" i="0" dirty="0">
              <a:effectLst/>
              <a:latin typeface="Söhne"/>
            </a:endParaRP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Physically demanding working conditions.</a:t>
            </a: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Lower pay depending on the specific field.</a:t>
            </a:r>
          </a:p>
          <a:p>
            <a:pPr marL="1074420" lvl="2" indent="-342900"/>
            <a:r>
              <a:rPr lang="en-US" sz="2300" b="0" i="0" dirty="0">
                <a:effectLst/>
                <a:latin typeface="Söhne"/>
              </a:rPr>
              <a:t>Some jobs may be at risk due to automation.</a:t>
            </a: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61CB8F-8922-EE0A-FDA8-DBB7F08A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C2EC5-79A6-3B9B-5A2D-35DF7726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Advantages of Summer </a:t>
            </a:r>
            <a:br>
              <a:rPr lang="hu-HU" b="1" dirty="0"/>
            </a:br>
            <a:r>
              <a:rPr lang="en-US" b="1" dirty="0"/>
              <a:t>Jobs for Students: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C8BF2-25FF-D4F9-46C7-6D1DFEED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0954"/>
            <a:ext cx="10058400" cy="38496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000" b="1" dirty="0">
                <a:latin typeface="Söhne"/>
              </a:rPr>
              <a:t>Work Experience:</a:t>
            </a:r>
          </a:p>
          <a:p>
            <a:pPr lvl="2"/>
            <a:r>
              <a:rPr lang="en-US" sz="2000" dirty="0">
                <a:latin typeface="Söhne"/>
              </a:rPr>
              <a:t>Gain valuable hands-on experience in a real work environment.</a:t>
            </a:r>
          </a:p>
          <a:p>
            <a:pPr lvl="2"/>
            <a:r>
              <a:rPr lang="en-US" sz="2000" dirty="0">
                <a:latin typeface="Söhne"/>
              </a:rPr>
              <a:t>Develop practical skills relevant to future careers.</a:t>
            </a:r>
            <a:endParaRPr lang="hu-HU" sz="2000" dirty="0">
              <a:latin typeface="Söhne"/>
            </a:endParaRPr>
          </a:p>
          <a:p>
            <a:pPr marL="274320" lvl="1" indent="0">
              <a:buNone/>
            </a:pPr>
            <a:r>
              <a:rPr lang="en-US" sz="3000" b="1" dirty="0">
                <a:latin typeface="Söhne"/>
              </a:rPr>
              <a:t>Soft Skills Development:</a:t>
            </a:r>
          </a:p>
          <a:p>
            <a:pPr lvl="2"/>
            <a:r>
              <a:rPr lang="en-US" sz="2000" dirty="0">
                <a:latin typeface="Söhne"/>
              </a:rPr>
              <a:t>Enhance interpersonal skills, communication, and teamwork.</a:t>
            </a:r>
          </a:p>
          <a:p>
            <a:pPr lvl="2"/>
            <a:r>
              <a:rPr lang="en-US" sz="2000" dirty="0">
                <a:latin typeface="Söhne"/>
              </a:rPr>
              <a:t>Develop time management and organizational skills.</a:t>
            </a:r>
            <a:endParaRPr lang="hu-HU" sz="2000" dirty="0">
              <a:latin typeface="Söhne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8BC5AA-7855-2AE0-B620-72F7E10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EF754-3BE6-D39B-CDF1-7D39E290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Summer</a:t>
            </a:r>
            <a:br>
              <a:rPr lang="hu-HU" b="1" dirty="0"/>
            </a:br>
            <a:r>
              <a:rPr lang="en-US" b="1" dirty="0"/>
              <a:t>Jobs for Students:</a:t>
            </a:r>
            <a:br>
              <a:rPr lang="en-US" b="1" dirty="0"/>
            </a:b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C1302-B8C5-7EF0-8677-1239F595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Low Pay:</a:t>
            </a:r>
          </a:p>
          <a:p>
            <a:pPr lvl="2"/>
            <a:r>
              <a:rPr lang="en-US" sz="2000" dirty="0">
                <a:latin typeface="Söhne"/>
              </a:rPr>
              <a:t>Many summer jobs for students offer lower wages due to their entry-level nature.</a:t>
            </a:r>
          </a:p>
          <a:p>
            <a:pPr lvl="2"/>
            <a:r>
              <a:rPr lang="en-US" sz="2000" dirty="0">
                <a:latin typeface="Söhne"/>
              </a:rPr>
              <a:t>Limited financial reward compared to more skilled or experienced positions.</a:t>
            </a:r>
            <a:endParaRPr lang="hu-HU" sz="2000" dirty="0">
              <a:latin typeface="Söhne"/>
            </a:endParaRPr>
          </a:p>
          <a:p>
            <a:pPr lvl="1"/>
            <a:endParaRPr lang="hu-HU" sz="1800" dirty="0">
              <a:latin typeface="Söhne"/>
            </a:endParaRPr>
          </a:p>
          <a:p>
            <a:pPr marL="274320" lvl="1" indent="0">
              <a:buNone/>
            </a:pPr>
            <a:r>
              <a:rPr lang="en-US" sz="3000" b="1" dirty="0">
                <a:latin typeface="Söhne"/>
              </a:rPr>
              <a:t>Repetitive or Menial Tasks:</a:t>
            </a:r>
          </a:p>
          <a:p>
            <a:pPr lvl="2"/>
            <a:r>
              <a:rPr lang="en-US" sz="2000" dirty="0">
                <a:latin typeface="Söhne"/>
              </a:rPr>
              <a:t>Some summer jobs may involve routine or less stimulating tasks.</a:t>
            </a:r>
          </a:p>
          <a:p>
            <a:pPr lvl="2"/>
            <a:r>
              <a:rPr lang="en-US" sz="2000" dirty="0">
                <a:latin typeface="Söhne"/>
              </a:rPr>
              <a:t>Students may not always engage in work that aligns with their academic or career interests.</a:t>
            </a:r>
            <a:endParaRPr lang="hu-HU" sz="2000" dirty="0">
              <a:latin typeface="Söhne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C32074-6AFC-4376-607D-B35CBB15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38B59-029A-8B89-291A-6DB7E9A2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1" y="1023457"/>
            <a:ext cx="4764946" cy="5191949"/>
          </a:xfrm>
        </p:spPr>
        <p:txBody>
          <a:bodyPr/>
          <a:lstStyle/>
          <a:p>
            <a:pPr marL="0" indent="0" algn="ctr">
              <a:buNone/>
            </a:pPr>
            <a:r>
              <a:rPr lang="hu-HU" sz="3200" b="1" u="sng" dirty="0">
                <a:latin typeface="Söhne"/>
              </a:rPr>
              <a:t>E</a:t>
            </a:r>
            <a:r>
              <a:rPr lang="en-US" sz="3200" b="1" u="sng" dirty="0" err="1">
                <a:latin typeface="Söhne"/>
              </a:rPr>
              <a:t>xamples</a:t>
            </a:r>
            <a:r>
              <a:rPr lang="en-US" sz="3200" b="1" u="sng" dirty="0">
                <a:latin typeface="Söhne"/>
              </a:rPr>
              <a:t> of Summer</a:t>
            </a:r>
            <a:endParaRPr lang="hu-HU" sz="3200" b="1" u="sng" dirty="0">
              <a:latin typeface="Söhne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Söhne"/>
              </a:rPr>
              <a:t>Jobs for Students:</a:t>
            </a:r>
          </a:p>
          <a:p>
            <a:pPr marL="0" indent="0">
              <a:buNone/>
            </a:pPr>
            <a:r>
              <a:rPr lang="en-US" sz="2800" b="1" dirty="0">
                <a:latin typeface="Söhne"/>
              </a:rPr>
              <a:t>Retail Positions:</a:t>
            </a:r>
          </a:p>
          <a:p>
            <a:r>
              <a:rPr lang="en-US" sz="2000" dirty="0">
                <a:latin typeface="Söhne"/>
              </a:rPr>
              <a:t>Cashier or sales associate at a local store.</a:t>
            </a:r>
          </a:p>
          <a:p>
            <a:r>
              <a:rPr lang="en-US" sz="2000" dirty="0">
                <a:latin typeface="Söhne"/>
              </a:rPr>
              <a:t>Retail assistant in a clothing or electronics shop.</a:t>
            </a:r>
          </a:p>
          <a:p>
            <a:pPr marL="0" indent="0">
              <a:buNone/>
            </a:pPr>
            <a:r>
              <a:rPr lang="en-US" sz="2800" b="1" dirty="0">
                <a:latin typeface="Söhne"/>
              </a:rPr>
              <a:t>Hospitality Industry:</a:t>
            </a:r>
          </a:p>
          <a:p>
            <a:r>
              <a:rPr lang="en-US" sz="2000" dirty="0">
                <a:latin typeface="Söhne"/>
              </a:rPr>
              <a:t>Waitstaff or host/hostess at a restaurant.</a:t>
            </a:r>
          </a:p>
          <a:p>
            <a:r>
              <a:rPr lang="en-US" sz="2000" dirty="0">
                <a:latin typeface="Söhne"/>
              </a:rPr>
              <a:t>Hotel front desk clerk or housekeeping assistant.</a:t>
            </a:r>
            <a:endParaRPr lang="hu-HU" sz="2000" dirty="0">
              <a:latin typeface="Söhne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68DEE-4564-23E6-DEC1-9F2A164A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FFBE1A4-1E65-6891-CCC3-D596984E927B}"/>
              </a:ext>
            </a:extLst>
          </p:cNvPr>
          <p:cNvSpPr txBox="1"/>
          <p:nvPr/>
        </p:nvSpPr>
        <p:spPr>
          <a:xfrm>
            <a:off x="6096000" y="1023458"/>
            <a:ext cx="47649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Söhne"/>
              </a:rPr>
              <a:t>Examples of White-</a:t>
            </a:r>
            <a:r>
              <a:rPr lang="en-US" sz="3200" b="1" i="0" u="sng" dirty="0">
                <a:effectLst/>
                <a:latin typeface="Söhne"/>
              </a:rPr>
              <a:t>and Blue-Collar</a:t>
            </a:r>
            <a:r>
              <a:rPr lang="hu-HU" sz="3200" b="1" i="0" u="sng" dirty="0">
                <a:effectLst/>
                <a:latin typeface="Söhne"/>
              </a:rPr>
              <a:t> </a:t>
            </a:r>
            <a:r>
              <a:rPr lang="hu-HU" sz="3200" b="1" i="0" u="sng" dirty="0" err="1">
                <a:effectLst/>
                <a:latin typeface="Söhne"/>
              </a:rPr>
              <a:t>Jobs</a:t>
            </a:r>
            <a:r>
              <a:rPr lang="en-US" sz="3200" b="1" u="sng" dirty="0">
                <a:latin typeface="Söhne"/>
              </a:rPr>
              <a:t>:</a:t>
            </a:r>
          </a:p>
          <a:p>
            <a:endParaRPr lang="hu-HU" b="1" i="0" dirty="0">
              <a:effectLst/>
              <a:latin typeface="Söhne"/>
            </a:endParaRPr>
          </a:p>
          <a:p>
            <a:r>
              <a:rPr lang="hu-HU" sz="2800" b="1" i="0" u="sng" dirty="0" err="1">
                <a:effectLst/>
                <a:latin typeface="Söhne"/>
              </a:rPr>
              <a:t>Examples</a:t>
            </a:r>
            <a:r>
              <a:rPr lang="hu-HU" sz="2800" b="1" i="0" u="sng" dirty="0">
                <a:effectLst/>
                <a:latin typeface="Söhne"/>
              </a:rPr>
              <a:t> of White-</a:t>
            </a:r>
            <a:r>
              <a:rPr lang="hu-HU" sz="2800" b="1" i="0" u="sng" dirty="0" err="1">
                <a:effectLst/>
                <a:latin typeface="Söhne"/>
              </a:rPr>
              <a:t>Collar</a:t>
            </a:r>
            <a:r>
              <a:rPr lang="hu-HU" sz="2800" b="1" i="0" u="sng" dirty="0">
                <a:effectLst/>
                <a:latin typeface="Söhne"/>
              </a:rPr>
              <a:t> </a:t>
            </a:r>
            <a:r>
              <a:rPr lang="hu-HU" sz="2800" b="1" i="0" u="sng" dirty="0" err="1">
                <a:effectLst/>
                <a:latin typeface="Söhne"/>
              </a:rPr>
              <a:t>Jobs</a:t>
            </a:r>
            <a:r>
              <a:rPr lang="hu-HU" sz="2800" b="1" i="0" u="sng" dirty="0">
                <a:effectLst/>
                <a:latin typeface="Söhne"/>
              </a:rPr>
              <a:t>:</a:t>
            </a:r>
            <a:endParaRPr lang="hu-HU" sz="2800" b="1" u="sng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Financial analyst in an office setting.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IT professional in a system administrator role.</a:t>
            </a:r>
          </a:p>
          <a:p>
            <a:r>
              <a:rPr lang="en-US" sz="2800" b="1" u="sng" dirty="0">
                <a:latin typeface="Söhne"/>
              </a:rPr>
              <a:t>Examples of Blue-Collar Jobs: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Construction worker.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Factory worker on a production line.</a:t>
            </a:r>
            <a:endParaRPr lang="hu-HU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558C41-A8F4-623C-8410-18BAC154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646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Thank you for your attention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0FD54-EEC4-5AF1-C3D2-48228839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5293371"/>
            <a:ext cx="10454081" cy="1040317"/>
          </a:xfrm>
        </p:spPr>
        <p:txBody>
          <a:bodyPr>
            <a:normAutofit/>
          </a:bodyPr>
          <a:lstStyle/>
          <a:p>
            <a:r>
              <a:rPr lang="hu-HU" sz="1800" dirty="0" err="1"/>
              <a:t>Source</a:t>
            </a:r>
            <a:r>
              <a:rPr lang="hu-HU" sz="1800" dirty="0"/>
              <a:t>: </a:t>
            </a:r>
            <a:r>
              <a:rPr lang="hu-HU" sz="1800" dirty="0">
                <a:hlinkClick r:id="rId2"/>
              </a:rPr>
              <a:t>https://hu.wikipedia.org/wiki/.jobs</a:t>
            </a:r>
            <a:endParaRPr lang="hu-HU" sz="1800" dirty="0"/>
          </a:p>
          <a:p>
            <a:r>
              <a:rPr lang="hu-HU" sz="1600" dirty="0" err="1"/>
              <a:t>Made</a:t>
            </a:r>
            <a:r>
              <a:rPr lang="hu-HU" sz="1600" dirty="0"/>
              <a:t> </a:t>
            </a:r>
            <a:r>
              <a:rPr lang="hu-HU" sz="1600" dirty="0" err="1"/>
              <a:t>by</a:t>
            </a:r>
            <a:r>
              <a:rPr lang="hu-HU" sz="1600" dirty="0"/>
              <a:t>: Kolarovszki Tibor, </a:t>
            </a:r>
            <a:r>
              <a:rPr lang="hu-HU" sz="1600" dirty="0" err="1"/>
              <a:t>Baukó</a:t>
            </a:r>
            <a:r>
              <a:rPr lang="hu-HU" sz="1600" dirty="0"/>
              <a:t> Hunor </a:t>
            </a: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7B3C19-4D4C-1841-1AFA-932A0089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{4237F2BF-66A5-4C9D-BFE4-FB2C67A6670E}tf78438558_win32</Template>
  <TotalTime>75</TotalTime>
  <Words>397</Words>
  <Application>Microsoft Office PowerPoint</Application>
  <PresentationFormat>Szélesvásznú</PresentationFormat>
  <Paragraphs>55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Söhne</vt:lpstr>
      <vt:lpstr>SavonVTI</vt:lpstr>
      <vt:lpstr>Job types </vt:lpstr>
      <vt:lpstr>PowerPoint-bemutató</vt:lpstr>
      <vt:lpstr>Advantages of White-  and Blue-Collar Jobs:</vt:lpstr>
      <vt:lpstr>Disadvantages of White-  and Blue-Collar Jobs:</vt:lpstr>
      <vt:lpstr>Advantages of Summer  Jobs for Students:</vt:lpstr>
      <vt:lpstr>Disadvantages of Summer Jobs for Students: </vt:lpstr>
      <vt:lpstr>PowerPoint-bemutató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job</dc:title>
  <dc:creator>Kolarovszki Tibor</dc:creator>
  <cp:lastModifiedBy>Tibor Kolarovszki</cp:lastModifiedBy>
  <cp:revision>3</cp:revision>
  <dcterms:created xsi:type="dcterms:W3CDTF">2023-12-20T13:32:29Z</dcterms:created>
  <dcterms:modified xsi:type="dcterms:W3CDTF">2023-12-20T14:48:29Z</dcterms:modified>
</cp:coreProperties>
</file>