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074"/>
    <a:srgbClr val="EF7622"/>
    <a:srgbClr val="FCE1CF"/>
    <a:srgbClr val="8DC63F"/>
    <a:srgbClr val="DAEDC1"/>
    <a:srgbClr val="00B5CC"/>
    <a:srgbClr val="B1E8EF"/>
    <a:srgbClr val="006DB0"/>
    <a:srgbClr val="FA8A10"/>
    <a:srgbClr val="F88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93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2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97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55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3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24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88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19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7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89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3211-E292-4A4C-966E-C83DECE13DEF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7B2B-D806-4624-95C2-30D969E29C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09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29750" y="318093"/>
            <a:ext cx="6902420" cy="6348204"/>
            <a:chOff x="4916128" y="227941"/>
            <a:chExt cx="6902420" cy="6348204"/>
          </a:xfrm>
        </p:grpSpPr>
        <p:cxnSp>
          <p:nvCxnSpPr>
            <p:cNvPr id="23" name="Elbow Connector 22"/>
            <p:cNvCxnSpPr>
              <a:endCxn id="10" idx="1"/>
            </p:cNvCxnSpPr>
            <p:nvPr/>
          </p:nvCxnSpPr>
          <p:spPr>
            <a:xfrm rot="5400000" flipH="1" flipV="1">
              <a:off x="8596326" y="3737079"/>
              <a:ext cx="1443272" cy="552000"/>
            </a:xfrm>
            <a:prstGeom prst="bentConnector2">
              <a:avLst/>
            </a:prstGeom>
            <a:ln w="38100" cap="sq">
              <a:solidFill>
                <a:srgbClr val="727074"/>
              </a:solidFill>
              <a:prstDash val="soli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5909480" y="227941"/>
              <a:ext cx="509061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6DB0"/>
                  </a:solidFill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Introducing PPSR CORE:</a:t>
              </a:r>
            </a:p>
            <a:p>
              <a:pPr algn="ctr"/>
              <a:r>
                <a:rPr lang="en-US" sz="1600" b="1" dirty="0" smtClean="0">
                  <a:solidFill>
                    <a:srgbClr val="797173"/>
                  </a:solidFill>
                </a:rPr>
                <a:t>A Common Data Model (CDM)</a:t>
              </a:r>
            </a:p>
            <a:p>
              <a:pPr algn="ctr"/>
              <a:r>
                <a:rPr lang="en-US" sz="1600" b="1" dirty="0" smtClean="0">
                  <a:solidFill>
                    <a:srgbClr val="797173"/>
                  </a:solidFill>
                </a:rPr>
                <a:t>with three main schemas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Overview</a:t>
              </a:r>
              <a:endParaRPr lang="it-IT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916128" y="1988980"/>
              <a:ext cx="2590144" cy="2009814"/>
              <a:chOff x="4752352" y="1988980"/>
              <a:chExt cx="2590144" cy="20098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117910" y="2019869"/>
                <a:ext cx="2224586" cy="1978925"/>
              </a:xfrm>
              <a:prstGeom prst="rect">
                <a:avLst/>
              </a:prstGeom>
              <a:solidFill>
                <a:srgbClr val="B1E8EF"/>
              </a:solidFill>
              <a:ln w="19050">
                <a:solidFill>
                  <a:srgbClr val="00B5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0" rtlCol="0" anchor="ctr"/>
              <a:lstStyle/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A coordinated cluster of citizen science and data. Information describes the context and purpose for activities.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850" i="1" dirty="0" smtClean="0">
                    <a:solidFill>
                      <a:schemeClr val="bg2">
                        <a:lumMod val="50000"/>
                      </a:schemeClr>
                    </a:solidFill>
                  </a:rPr>
                  <a:t>Key components of this schema are used to share data between </a:t>
                </a:r>
                <a:r>
                  <a:rPr lang="en-US" sz="850" i="1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SciStarter</a:t>
                </a:r>
                <a:r>
                  <a:rPr lang="en-US" sz="850" i="1" dirty="0" smtClean="0">
                    <a:solidFill>
                      <a:schemeClr val="bg2">
                        <a:lumMod val="50000"/>
                      </a:schemeClr>
                    </a:solidFill>
                  </a:rPr>
                  <a:t>, ALA, CitSci.org, and the Federal Catalogue.</a:t>
                </a:r>
                <a:endParaRPr lang="it-IT" sz="85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117910" y="2019869"/>
                <a:ext cx="2221992" cy="559558"/>
              </a:xfrm>
              <a:prstGeom prst="rect">
                <a:avLst/>
              </a:prstGeom>
              <a:solidFill>
                <a:srgbClr val="00B5CC"/>
              </a:solidFill>
              <a:ln>
                <a:solidFill>
                  <a:srgbClr val="00B5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200" b="1" dirty="0" smtClean="0"/>
                  <a:t>Project Metadata Model</a:t>
                </a:r>
              </a:p>
              <a:p>
                <a:pPr algn="ctr"/>
                <a:r>
                  <a:rPr lang="en-US" sz="1200" b="1" dirty="0" smtClean="0"/>
                  <a:t>(PMM)</a:t>
                </a:r>
                <a:endParaRPr lang="it-IT" sz="12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752352" y="198898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B5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odoni" panose="02070603060706020303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1</a:t>
                </a:r>
                <a:endParaRPr lang="it-IT" sz="3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odoni" panose="02070603060706020303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228404" y="2437594"/>
              <a:ext cx="2590144" cy="1676809"/>
              <a:chOff x="4752352" y="1988980"/>
              <a:chExt cx="2590144" cy="167680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117910" y="2019869"/>
                <a:ext cx="2224586" cy="1645920"/>
              </a:xfrm>
              <a:prstGeom prst="rect">
                <a:avLst/>
              </a:prstGeom>
              <a:solidFill>
                <a:srgbClr val="DAEDC1"/>
              </a:solidFill>
              <a:ln w="19050">
                <a:solidFill>
                  <a:srgbClr val="8D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0" rtlCol="0" anchor="ctr"/>
              <a:lstStyle/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Data records using a common method and data schema.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850" i="1" dirty="0" smtClean="0">
                    <a:solidFill>
                      <a:schemeClr val="bg2">
                        <a:lumMod val="50000"/>
                      </a:schemeClr>
                    </a:solidFill>
                  </a:rPr>
                  <a:t>E.g., physical/chemical water quality records over a series of data collection events at one or more sites.</a:t>
                </a:r>
                <a:endParaRPr lang="it-IT" sz="85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17910" y="2019869"/>
                <a:ext cx="2221992" cy="559558"/>
              </a:xfrm>
              <a:prstGeom prst="rect">
                <a:avLst/>
              </a:prstGeom>
              <a:solidFill>
                <a:srgbClr val="8DC63F"/>
              </a:solidFill>
              <a:ln>
                <a:solidFill>
                  <a:srgbClr val="8D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200" b="1" dirty="0" smtClean="0"/>
                  <a:t>Observation Data Model</a:t>
                </a:r>
              </a:p>
              <a:p>
                <a:pPr algn="ctr"/>
                <a:r>
                  <a:rPr lang="en-US" sz="1200" b="1" dirty="0" smtClean="0"/>
                  <a:t>(ODM)</a:t>
                </a:r>
                <a:endParaRPr lang="it-IT" sz="1200" b="1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752352" y="198898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8D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odoni" panose="02070603060706020303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3</a:t>
                </a:r>
                <a:endParaRPr lang="it-IT" sz="3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odoni" panose="02070603060706020303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59666" y="4687785"/>
              <a:ext cx="2590144" cy="1888360"/>
              <a:chOff x="4752352" y="1988980"/>
              <a:chExt cx="2590144" cy="188836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117910" y="2019870"/>
                <a:ext cx="2224586" cy="1857470"/>
              </a:xfrm>
              <a:prstGeom prst="rect">
                <a:avLst/>
              </a:prstGeom>
              <a:solidFill>
                <a:srgbClr val="FCE1CF"/>
              </a:solidFill>
              <a:ln w="19050">
                <a:solidFill>
                  <a:srgbClr val="EF76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0" rtlCol="0" anchor="ctr"/>
              <a:lstStyle/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Descriptive and contextual information about the collection of data records using a common method and data schema.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850" i="1" dirty="0">
                    <a:solidFill>
                      <a:schemeClr val="bg2">
                        <a:lumMod val="50000"/>
                      </a:schemeClr>
                    </a:solidFill>
                  </a:rPr>
                  <a:t>I</a:t>
                </a:r>
                <a:r>
                  <a:rPr lang="en-US" sz="850" i="1" dirty="0" smtClean="0">
                    <a:solidFill>
                      <a:schemeClr val="bg2">
                        <a:lumMod val="50000"/>
                      </a:schemeClr>
                    </a:solidFill>
                  </a:rPr>
                  <a:t>.e., metadata about a published collection of data.</a:t>
                </a:r>
                <a:endParaRPr lang="it-IT" sz="85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17910" y="2019869"/>
                <a:ext cx="2221992" cy="559558"/>
              </a:xfrm>
              <a:prstGeom prst="rect">
                <a:avLst/>
              </a:prstGeom>
              <a:solidFill>
                <a:srgbClr val="EF7622"/>
              </a:solidFill>
              <a:ln>
                <a:solidFill>
                  <a:srgbClr val="EF76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200" b="1" dirty="0" smtClean="0"/>
                  <a:t>Dataset Metadata Model</a:t>
                </a:r>
              </a:p>
              <a:p>
                <a:pPr algn="ctr"/>
                <a:r>
                  <a:rPr lang="en-US" sz="1200" b="1" dirty="0" smtClean="0"/>
                  <a:t>(DMM)</a:t>
                </a:r>
                <a:endParaRPr lang="it-IT" sz="1200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752352" y="198898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EF76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odoni" panose="02070603060706020303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2</a:t>
                </a:r>
                <a:endParaRPr lang="it-IT" sz="3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odoni" panose="02070603060706020303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Elbow Connector 17"/>
            <p:cNvCxnSpPr>
              <a:stCxn id="4" idx="3"/>
            </p:cNvCxnSpPr>
            <p:nvPr/>
          </p:nvCxnSpPr>
          <p:spPr>
            <a:xfrm>
              <a:off x="7506272" y="3009332"/>
              <a:ext cx="440065" cy="1725384"/>
            </a:xfrm>
            <a:prstGeom prst="bentConnector2">
              <a:avLst/>
            </a:prstGeom>
            <a:ln w="38100" cap="sq">
              <a:solidFill>
                <a:srgbClr val="727074"/>
              </a:solidFill>
              <a:prstDash val="sysDot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5400000">
              <a:off x="7544673" y="3406301"/>
              <a:ext cx="1084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may have (0:n)</a:t>
              </a:r>
              <a:endParaRPr lang="it-IT" sz="11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8354782" y="4067556"/>
              <a:ext cx="11088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must </a:t>
              </a:r>
              <a:r>
                <a:rPr lang="en-US" sz="1100" b="1" dirty="0"/>
                <a:t>have </a:t>
              </a:r>
              <a:r>
                <a:rPr lang="en-US" sz="1100" b="1" dirty="0" smtClean="0"/>
                <a:t>(1:n)</a:t>
              </a:r>
              <a:endParaRPr lang="it-IT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53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</vt:lpstr>
      <vt:lpstr>Calibri</vt:lpstr>
      <vt:lpstr>Calibri Light</vt:lpstr>
      <vt:lpstr>Cambria</vt:lpstr>
      <vt:lpstr>Office Theme</vt:lpstr>
      <vt:lpstr>PowerPoint Presentation</vt:lpstr>
    </vt:vector>
  </TitlesOfParts>
  <Company>JRC 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 Kecha</dc:creator>
  <cp:lastModifiedBy>Xeni Kecha</cp:lastModifiedBy>
  <cp:revision>20</cp:revision>
  <dcterms:created xsi:type="dcterms:W3CDTF">2020-11-27T12:06:03Z</dcterms:created>
  <dcterms:modified xsi:type="dcterms:W3CDTF">2020-11-30T10:56:28Z</dcterms:modified>
</cp:coreProperties>
</file>