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257" r:id="rId5"/>
    <p:sldId id="263" r:id="rId7"/>
    <p:sldId id="260" r:id="rId8"/>
    <p:sldId id="261" r:id="rId9"/>
    <p:sldId id="271" r:id="rId10"/>
    <p:sldId id="272" r:id="rId11"/>
    <p:sldId id="276" r:id="rId12"/>
    <p:sldId id="268" r:id="rId13"/>
    <p:sldId id="277" r:id="rId14"/>
    <p:sldId id="278" r:id="rId15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55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  <a:sym typeface="+mn-ea"/>
              </a:rPr>
              <a:t>迷路の地図と敵の行動を事前に知ることで、完全に予測することが可能であるため、アルゴリズムをどのように使えば、答えを直接解くことができるかを考える。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バグ修正（point4）敵が通過するとアイテムが消えるバグを修正！</a:t>
            </a:r>
            <a:endParaRPr lang="en-US"/>
          </a:p>
          <a:p>
            <a:r>
              <a:rPr lang="en-US"/>
              <a:t>結果に'w'のステップがない理由を考える。</a:t>
            </a:r>
            <a:endParaRPr lang="en-US"/>
          </a:p>
          <a:p>
            <a:r>
              <a:rPr lang="en-US"/>
              <a:t>解決策を分割して考えてみる</a:t>
            </a:r>
            <a:endParaRPr lang="en-US"/>
          </a:p>
          <a:p>
            <a:r>
              <a:rPr lang="en-US"/>
              <a:t>他の計算方法を試す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hyperlink" Target="https://github.com/BBusagi/Project_MazeGame" TargetMode="Externa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Project_MazeGame</a:t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https://github.com/BBusagi/Project_MazeGame</a:t>
            </a:r>
            <a:endParaRPr lang="en-US"/>
          </a:p>
          <a:p>
            <a:endParaRPr lang="en-US"/>
          </a:p>
          <a:p>
            <a:r>
              <a:rPr lang="en-US"/>
              <a:t>Zhou Lu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Algorithm Complexity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V(state):</a:t>
            </a:r>
            <a:endParaRPr lang="en-US"/>
          </a:p>
          <a:p>
            <a:pPr marL="0" indent="0">
              <a:buNone/>
            </a:pPr>
            <a:r>
              <a:rPr lang="en-US"/>
              <a:t>space*(2^n(item))*(</a:t>
            </a:r>
            <a:r>
              <a:rPr lang="en-US">
                <a:sym typeface="+mn-ea"/>
              </a:rPr>
              <a:t>space^(n(enemy))</a:t>
            </a:r>
            <a:r>
              <a:rPr lang="en-US"/>
              <a:t>)</a:t>
            </a:r>
            <a:endParaRPr lang="en-US"/>
          </a:p>
          <a:p>
            <a:r>
              <a:rPr lang="zh-CN" altLang="en-US">
                <a:ea typeface="宋体" panose="02010600030101010101" pitchFamily="2" charset="-122"/>
              </a:rPr>
              <a:t>E</a:t>
            </a:r>
            <a:r>
              <a:rPr lang="en-US" altLang="zh-CN">
                <a:ea typeface="宋体" panose="02010600030101010101" pitchFamily="2" charset="-122"/>
              </a:rPr>
              <a:t>(edge)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>
                <a:sym typeface="+mn-ea"/>
              </a:rPr>
              <a:t>Time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：O(V + E)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/>
              <a:t>Space</a:t>
            </a:r>
            <a:r>
              <a:rPr lang="zh-CN" altLang="en-US">
                <a:ea typeface="宋体" panose="02010600030101010101" pitchFamily="2" charset="-122"/>
              </a:rPr>
              <a:t>：O(V)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Future 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</a:rPr>
              <a:t>バグ修正（point4）</a:t>
            </a:r>
            <a:endParaRPr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r>
              <a:rPr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</a:rPr>
              <a:t>'w'のステップ</a:t>
            </a:r>
            <a:endParaRPr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r>
              <a:rPr lang="en-US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</a:rPr>
              <a:t>item</a:t>
            </a:r>
            <a:r>
              <a:rPr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</a:rPr>
              <a:t>分割して考え</a:t>
            </a:r>
            <a:endParaRPr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r>
              <a:rPr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</a:rPr>
              <a:t>他のアルゴリズム</a:t>
            </a:r>
            <a:endParaRPr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795" y="621030"/>
            <a:ext cx="7762240" cy="5415915"/>
          </a:xfrm>
        </p:spPr>
        <p:txBody>
          <a:bodyPr/>
          <a:p>
            <a:r>
              <a:rPr lang="en-US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</a:rPr>
              <a:t>解決策1</a:t>
            </a:r>
            <a:r>
              <a:rPr lang="zh-CN" altLang="en-US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</a:rPr>
              <a:t>：</a:t>
            </a:r>
            <a:endParaRPr lang="zh-CN" altLang="en-US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pPr marL="0" indent="0">
              <a:buNone/>
            </a:pPr>
            <a:r>
              <a:rPr sz="20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  <a:sym typeface="+mn-ea"/>
              </a:rPr>
              <a:t>まずゲームを作り、機械学習で答えを計算する</a:t>
            </a:r>
            <a:endParaRPr sz="2000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pPr marL="0" algn="l">
              <a:buClrTx/>
              <a:buSzTx/>
              <a:buFontTx/>
              <a:buNone/>
            </a:pPr>
            <a:r>
              <a:rPr lang="en-US" sz="20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  <a:sym typeface="+mn-ea"/>
              </a:rPr>
              <a:t>Pro</a:t>
            </a:r>
            <a:r>
              <a:rPr sz="20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  <a:sym typeface="+mn-ea"/>
              </a:rPr>
              <a:t> 正解</a:t>
            </a:r>
            <a:endParaRPr sz="2000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pPr marL="0" algn="l">
              <a:buClrTx/>
              <a:buSzTx/>
              <a:buFontTx/>
              <a:buNone/>
            </a:pPr>
            <a:r>
              <a:rPr lang="en-US" sz="20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  <a:sym typeface="+mn-ea"/>
              </a:rPr>
              <a:t>Con</a:t>
            </a:r>
            <a:r>
              <a:rPr sz="20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  <a:sym typeface="+mn-ea"/>
              </a:rPr>
              <a:t> アルゴリズムの能力よりも</a:t>
            </a:r>
            <a:r>
              <a:rPr lang="en-US" sz="20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  <a:sym typeface="+mn-ea"/>
              </a:rPr>
              <a:t>AI</a:t>
            </a:r>
            <a:r>
              <a:rPr sz="20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  <a:sym typeface="+mn-ea"/>
              </a:rPr>
              <a:t>の知識を示す</a:t>
            </a:r>
            <a:endParaRPr sz="2000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  <a:sym typeface="+mn-ea"/>
            </a:endParaRPr>
          </a:p>
          <a:p>
            <a:pPr marL="0" algn="l">
              <a:buClrTx/>
              <a:buSzTx/>
              <a:buFontTx/>
              <a:buNone/>
            </a:pPr>
            <a:endParaRPr sz="2000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  <a:sym typeface="+mn-ea"/>
            </a:endParaRPr>
          </a:p>
          <a:p>
            <a:pPr marL="0" algn="ctr">
              <a:buClrTx/>
              <a:buSzTx/>
              <a:buFontTx/>
              <a:buNone/>
            </a:pPr>
            <a:r>
              <a:rPr lang="en-US" altLang="zh-CN" sz="20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</a:rPr>
              <a:t>===答えを直接解くことができるかを考える===</a:t>
            </a:r>
            <a:endParaRPr lang="en-US" altLang="zh-CN" sz="2000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pPr marL="0" algn="ctr">
              <a:buClrTx/>
              <a:buSzTx/>
              <a:buFontTx/>
              <a:buNone/>
            </a:pPr>
            <a:endParaRPr lang="zh-CN" altLang="en-US" sz="2000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r>
              <a:rPr lang="en-US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  <a:sym typeface="+mn-ea"/>
              </a:rPr>
              <a:t>解決策2</a:t>
            </a:r>
            <a:r>
              <a:rPr lang="zh-CN" altLang="en-US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  <a:sym typeface="+mn-ea"/>
              </a:rPr>
              <a:t>：</a:t>
            </a:r>
            <a:endParaRPr lang="zh-CN" altLang="en-US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pPr marL="0" algn="l">
              <a:buClrTx/>
              <a:buSzTx/>
              <a:buFontTx/>
              <a:buNone/>
            </a:pPr>
            <a:r>
              <a:rPr sz="20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</a:rPr>
              <a:t>経路探索アルゴリズムを直接使用し、敵の行動を予測しながら最短経路を直接計算。</a:t>
            </a:r>
            <a:endParaRPr sz="2000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r>
              <a:rPr lang="en-US" sz="18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</a:rPr>
              <a:t>核心思想：基本プログラムの上に立って、目標プログラムに向かって発展させる</a:t>
            </a:r>
            <a:endParaRPr lang="en-US" sz="1800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pPr algn="l">
              <a:buClrTx/>
              <a:buSzTx/>
              <a:buFontTx/>
            </a:pPr>
            <a:r>
              <a:rPr lang="en-US" sz="18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</a:rPr>
              <a:t>最終的なプログラム ← 敵モジュールを追加しない ← アイテムの順序に従って段階的に計算する</a:t>
            </a:r>
            <a:endParaRPr lang="en-US" sz="1800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endParaRPr lang="en-US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endParaRPr lang="en-US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endParaRPr lang="en-US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endParaRPr lang="en-US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endParaRPr lang="en-US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endParaRPr lang="en-US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endParaRPr lang="en-US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endParaRPr lang="en-US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endParaRPr lang="en-US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endParaRPr sz="2400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/>
              <a:t>Point1</a:t>
            </a:r>
            <a:r>
              <a:rPr lang="ja-JP" altLang="en-US" sz="3200"/>
              <a:t>　</a:t>
            </a:r>
            <a:r>
              <a:rPr lang="en-US" sz="32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  <a:sym typeface="+mn-ea"/>
              </a:rPr>
              <a:t>経路探索アルゴリズムの選択</a:t>
            </a:r>
            <a:endParaRPr lang="en-US" sz="3200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7350"/>
            <a:ext cx="8229600" cy="4919980"/>
          </a:xfrm>
        </p:spPr>
        <p:txBody>
          <a:bodyPr/>
          <a:p>
            <a:pPr marL="0" indent="0">
              <a:buNone/>
            </a:pPr>
            <a:r>
              <a:rPr lang="en-US" sz="24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</a:rPr>
              <a:t>bfs: </a:t>
            </a:r>
            <a:r>
              <a:rPr lang="en-US" sz="24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  <a:sym typeface="+mn-ea"/>
              </a:rPr>
              <a:t>ダイナミックマップ</a:t>
            </a:r>
            <a:r>
              <a:rPr lang="en-US" sz="24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</a:rPr>
              <a:t>での計算を減らす。</a:t>
            </a:r>
            <a:endParaRPr lang="en-US" sz="2400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pPr marL="0" indent="0">
              <a:buNone/>
            </a:pPr>
            <a:endParaRPr lang="en-US" sz="2400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pPr marL="0" indent="0">
              <a:buNone/>
            </a:pPr>
            <a:r>
              <a:rPr lang="en-US" sz="24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</a:rPr>
              <a:t>dfs: ダイナミックマップでは計算量が多くなるが、出力が可能。</a:t>
            </a:r>
            <a:endParaRPr lang="en-US" sz="2400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pPr marL="0" indent="0">
              <a:buNone/>
            </a:pPr>
            <a:endParaRPr lang="en-US" sz="2400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pPr marL="0" indent="0">
              <a:buNone/>
            </a:pPr>
            <a:r>
              <a:rPr lang="en-US" sz="24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</a:rPr>
              <a:t>グリーディ法: 部分最適解、大域的でない、一般性低下</a:t>
            </a:r>
            <a:endParaRPr lang="en-US" sz="2400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pPr marL="0" indent="0">
              <a:buNone/>
            </a:pPr>
            <a:endParaRPr lang="en-US" sz="2400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pPr marL="0" indent="0">
              <a:buNone/>
            </a:pPr>
            <a:r>
              <a:rPr lang="en-US" sz="24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</a:rPr>
              <a:t>ヒューリスティック(a*): 発見方程式に大きく影響される</a:t>
            </a:r>
            <a:endParaRPr lang="en-US" sz="2400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pPr marL="0" indent="0">
              <a:buNone/>
            </a:pPr>
            <a:endParaRPr lang="en-US" sz="2400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pPr marL="0" indent="0">
              <a:buNone/>
            </a:pPr>
            <a:r>
              <a:rPr lang="en-US" altLang="en-US" sz="2400" b="1">
                <a:latin typeface="MS Mincho" panose="02020609040205080304" charset="-128"/>
                <a:ea typeface="宋体" panose="02010600030101010101" pitchFamily="2" charset="-122"/>
                <a:cs typeface="MS Mincho" panose="02020609040205080304" charset="-128"/>
              </a:rPr>
              <a:t>-&gt; bfs &gt; greedy &gt; dfs &gt; heuristic</a:t>
            </a:r>
            <a:r>
              <a:rPr lang="en-US" altLang="en-US" sz="2400">
                <a:latin typeface="MS Mincho" panose="02020609040205080304" charset="-128"/>
                <a:ea typeface="宋体" panose="02010600030101010101" pitchFamily="2" charset="-122"/>
                <a:cs typeface="MS Mincho" panose="02020609040205080304" charset="-128"/>
              </a:rPr>
              <a:t> </a:t>
            </a:r>
            <a:endParaRPr lang="en-US" altLang="en-US" sz="2400">
              <a:latin typeface="MS Mincho" panose="02020609040205080304" charset="-128"/>
              <a:ea typeface="宋体" panose="02010600030101010101" pitchFamily="2" charset="-122"/>
              <a:cs typeface="MS Mincho" panose="0202060904020508030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</a:rPr>
              <a:t>Point2</a:t>
            </a:r>
            <a:r>
              <a:rPr lang="ja-JP" altLang="en-US" sz="32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</a:rPr>
              <a:t>　</a:t>
            </a:r>
            <a:r>
              <a:rPr lang="en-US" sz="32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  <a:sym typeface="+mn-ea"/>
              </a:rPr>
              <a:t>敵</a:t>
            </a:r>
            <a:r>
              <a:rPr lang="ja-JP" altLang="en-US" sz="32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  <a:sym typeface="+mn-ea"/>
              </a:rPr>
              <a:t>の</a:t>
            </a:r>
            <a:r>
              <a:rPr lang="en-US" sz="32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  <a:sym typeface="+mn-ea"/>
              </a:rPr>
              <a:t>ロジック</a:t>
            </a:r>
            <a:endParaRPr lang="en-US" altLang="en-US" sz="3200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515" y="1600200"/>
            <a:ext cx="8025130" cy="4526280"/>
          </a:xfrm>
        </p:spPr>
        <p:txBody>
          <a:bodyPr/>
          <a:p>
            <a:pPr marL="0" indent="0">
              <a:buNone/>
            </a:pPr>
            <a:r>
              <a:rPr sz="24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  <a:sym typeface="+mn-ea"/>
              </a:rPr>
              <a:t>AB</a:t>
            </a:r>
            <a:r>
              <a:rPr lang="en-US" sz="24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  <a:sym typeface="+mn-ea"/>
              </a:rPr>
              <a:t>: </a:t>
            </a:r>
            <a:r>
              <a:rPr sz="24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  <a:sym typeface="+mn-ea"/>
              </a:rPr>
              <a:t>プレイヤーとの相対距離を計算する。</a:t>
            </a:r>
            <a:endParaRPr sz="2400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  <a:sym typeface="+mn-ea"/>
            </a:endParaRPr>
          </a:p>
          <a:p>
            <a:pPr marL="0" indent="0">
              <a:buNone/>
            </a:pPr>
            <a:endParaRPr sz="2400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  <a:sym typeface="+mn-ea"/>
            </a:endParaRPr>
          </a:p>
          <a:p>
            <a:pPr marL="0" indent="0">
              <a:buNone/>
            </a:pPr>
            <a:r>
              <a:rPr sz="24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  <a:sym typeface="+mn-ea"/>
              </a:rPr>
              <a:t>CDE</a:t>
            </a:r>
            <a:r>
              <a:rPr lang="en-US" sz="24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  <a:sym typeface="+mn-ea"/>
              </a:rPr>
              <a:t>: </a:t>
            </a:r>
            <a:r>
              <a:rPr sz="24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  <a:sym typeface="+mn-ea"/>
              </a:rPr>
              <a:t>自身の現在の向きを記録更新し、より向きの良い方向に移動する。</a:t>
            </a:r>
            <a:endParaRPr sz="2400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  <a:sym typeface="+mn-ea"/>
            </a:endParaRPr>
          </a:p>
          <a:p>
            <a:endParaRPr sz="2400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  <a:sym typeface="+mn-ea"/>
            </a:endParaRPr>
          </a:p>
          <a:p>
            <a:pPr marL="0" indent="0">
              <a:buNone/>
            </a:pPr>
            <a:r>
              <a:rPr lang="en-US" sz="2400" b="1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  <a:sym typeface="+mn-ea"/>
              </a:rPr>
              <a:t>-&gt;汎用のテンプレートを書く</a:t>
            </a:r>
            <a:r>
              <a:rPr lang="ja-JP" altLang="en-US" sz="2400" b="1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  <a:sym typeface="+mn-ea"/>
              </a:rPr>
              <a:t>、</a:t>
            </a:r>
            <a:r>
              <a:rPr lang="en-US" sz="2400" b="1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  <a:sym typeface="+mn-ea"/>
              </a:rPr>
              <a:t>決まった順番で動く敵のモジュール。</a:t>
            </a:r>
            <a:endParaRPr lang="en-US" sz="2400" b="1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3200"/>
              <a:t>開発プロセス</a:t>
            </a:r>
            <a:endParaRPr lang="en-US" sz="3200"/>
          </a:p>
        </p:txBody>
      </p:sp>
      <p:pic>
        <p:nvPicPr>
          <p:cNvPr id="5" name="Picture 4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995" y="1269365"/>
            <a:ext cx="4595495" cy="4947920"/>
          </a:xfrm>
          <a:prstGeom prst="rect">
            <a:avLst/>
          </a:prstGeom>
        </p:spPr>
      </p:pic>
      <p:pic>
        <p:nvPicPr>
          <p:cNvPr id="6" name="Picture 5" descr="0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2060575"/>
            <a:ext cx="4812665" cy="4503420"/>
          </a:xfrm>
          <a:prstGeom prst="rect">
            <a:avLst/>
          </a:prstGeom>
        </p:spPr>
      </p:pic>
      <p:pic>
        <p:nvPicPr>
          <p:cNvPr id="7" name="Picture 6" descr="0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885" y="2132965"/>
            <a:ext cx="2658110" cy="2894330"/>
          </a:xfrm>
          <a:prstGeom prst="rect">
            <a:avLst/>
          </a:prstGeom>
        </p:spPr>
      </p:pic>
      <p:sp>
        <p:nvSpPr>
          <p:cNvPr id="8" name="Action Button: Information 7">
            <a:hlinkClick r:id="rId4" action="ppaction://hlinkfile"/>
          </p:cNvPr>
          <p:cNvSpPr/>
          <p:nvPr/>
        </p:nvSpPr>
        <p:spPr>
          <a:xfrm>
            <a:off x="2914650" y="1341120"/>
            <a:ext cx="363220" cy="228600"/>
          </a:xfrm>
          <a:prstGeom prst="actionButtonInformatio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16748"/>
            <a:ext cx="8229600" cy="1143000"/>
          </a:xfrm>
        </p:spPr>
        <p:txBody>
          <a:bodyPr/>
          <a:p>
            <a:r>
              <a:rPr lang="en-US"/>
              <a:t>Element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-36195" y="3514725"/>
            <a:ext cx="4032250" cy="2611755"/>
          </a:xfrm>
        </p:spPr>
        <p:txBody>
          <a:bodyPr/>
          <a:p>
            <a:r>
              <a:rPr lang="en-US"/>
              <a:t>Element system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59655" y="814070"/>
            <a:ext cx="4032250" cy="835660"/>
          </a:xfrm>
        </p:spPr>
        <p:txBody>
          <a:bodyPr/>
          <a:p>
            <a:r>
              <a:rPr lang="en-US"/>
              <a:t>Maps</a:t>
            </a:r>
            <a:endParaRPr lang="en-US"/>
          </a:p>
          <a:p>
            <a:endParaRPr lang="en-US"/>
          </a:p>
        </p:txBody>
      </p:sp>
      <p:pic>
        <p:nvPicPr>
          <p:cNvPr id="4" name="Picture 3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418465"/>
            <a:ext cx="4458970" cy="1675130"/>
          </a:xfrm>
          <a:prstGeom prst="rect">
            <a:avLst/>
          </a:prstGeom>
        </p:spPr>
      </p:pic>
      <p:pic>
        <p:nvPicPr>
          <p:cNvPr id="7" name="Picture 6" descr="0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110" y="2851785"/>
            <a:ext cx="5305425" cy="37052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Enemy 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Data structure</a:t>
            </a:r>
            <a:endParaRPr lang="en-US"/>
          </a:p>
        </p:txBody>
      </p:sp>
      <p:pic>
        <p:nvPicPr>
          <p:cNvPr id="5" name="Picture 4" descr="0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" y="2348865"/>
            <a:ext cx="4171950" cy="209550"/>
          </a:xfrm>
          <a:prstGeom prst="rect">
            <a:avLst/>
          </a:prstGeom>
        </p:spPr>
      </p:pic>
      <p:pic>
        <p:nvPicPr>
          <p:cNvPr id="7" name="Picture 6" descr="0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5" y="4437380"/>
            <a:ext cx="1638300" cy="14668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83895" y="5904230"/>
            <a:ext cx="1417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main.py</a:t>
            </a:r>
            <a:endParaRPr lang="en-US"/>
          </a:p>
        </p:txBody>
      </p:sp>
      <p:pic>
        <p:nvPicPr>
          <p:cNvPr id="9" name="Picture 8" descr="0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5" y="2889885"/>
            <a:ext cx="6115050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01110" cy="4526280"/>
          </a:xfrm>
        </p:spPr>
        <p:txBody>
          <a:bodyPr/>
          <a:p>
            <a:pPr marL="0" indent="0">
              <a:buNone/>
            </a:pPr>
            <a:r>
              <a:rPr lang="en-US" sz="2400"/>
              <a:t>update_enemies()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-&gt;enemy_X()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-&gt;move_enemy_func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([directions])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-&gt;is_accessible()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-&gt; MOVE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4" name="Picture 3" descr="0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3080" y="836930"/>
            <a:ext cx="4363720" cy="5168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077845" cy="4526280"/>
          </a:xfrm>
        </p:spPr>
        <p:txBody>
          <a:bodyPr/>
          <a:p>
            <a:r>
              <a:rPr lang="en-US">
                <a:sym typeface="+mn-ea"/>
              </a:rPr>
              <a:t>BFS template</a:t>
            </a:r>
            <a:endParaRPr lang="en-US"/>
          </a:p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3623310" y="1600200"/>
            <a:ext cx="5424170" cy="4526280"/>
          </a:xfrm>
        </p:spPr>
        <p:txBody>
          <a:bodyPr/>
          <a:p>
            <a:r>
              <a:rPr lang="en-US">
                <a:sym typeface="+mn-ea"/>
              </a:rPr>
              <a:t>bfs()</a:t>
            </a:r>
            <a:endParaRPr lang="en-US"/>
          </a:p>
        </p:txBody>
      </p:sp>
      <p:pic>
        <p:nvPicPr>
          <p:cNvPr id="12" name="Picture 11" descr="0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995" y="2132965"/>
            <a:ext cx="3049270" cy="2141855"/>
          </a:xfrm>
          <a:prstGeom prst="rect">
            <a:avLst/>
          </a:prstGeom>
        </p:spPr>
      </p:pic>
      <p:sp>
        <p:nvSpPr>
          <p:cNvPr id="14" name="Title 13"/>
          <p:cNvSpPr/>
          <p:nvPr>
            <p:ph type="title"/>
          </p:nvPr>
        </p:nvSpPr>
        <p:spPr/>
        <p:txBody>
          <a:bodyPr/>
          <a:p>
            <a:r>
              <a:rPr lang="en-US"/>
              <a:t>Searching Algorithm</a:t>
            </a:r>
            <a:endParaRPr lang="en-US"/>
          </a:p>
        </p:txBody>
      </p:sp>
      <p:pic>
        <p:nvPicPr>
          <p:cNvPr id="15" name="Picture 14" descr="0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165" y="2565400"/>
            <a:ext cx="6023610" cy="35267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863</Words>
  <Application>WPS Presentation</Application>
  <PresentationFormat/>
  <Paragraphs>94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Unicode MS</vt:lpstr>
      <vt:lpstr>Calibri</vt:lpstr>
      <vt:lpstr>MS PGothic</vt:lpstr>
      <vt:lpstr>Bahnschrift</vt:lpstr>
      <vt:lpstr>MS Mincho</vt:lpstr>
      <vt:lpstr>Default Design</vt:lpstr>
      <vt:lpstr>1_Default Design</vt:lpstr>
      <vt:lpstr>Project_MazeGame </vt:lpstr>
      <vt:lpstr>解决方案1</vt:lpstr>
      <vt:lpstr>PowerPoint 演示文稿</vt:lpstr>
      <vt:lpstr>难点2</vt:lpstr>
      <vt:lpstr>开发路径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Project_MazeGame </dc:title>
  <dc:creator>陆洲</dc:creator>
  <cp:lastModifiedBy>User</cp:lastModifiedBy>
  <cp:revision>28</cp:revision>
  <dcterms:created xsi:type="dcterms:W3CDTF">2023-11-24T03:25:00Z</dcterms:created>
  <dcterms:modified xsi:type="dcterms:W3CDTF">2023-11-24T05:44:09Z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1033-12.2.0.13266</vt:lpwstr>
  </property>
  <property fmtid="{D5CDD505-2E9C-101B-9397-08002B2CF9AE}" pid="3" name="ICV">
    <vt:lpwstr>F37D462AEC3A470381E9624922735258_12</vt:lpwstr>
  </property>
</Properties>
</file>