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63" r:id="rId7"/>
    <p:sldId id="260" r:id="rId8"/>
    <p:sldId id="261" r:id="rId9"/>
    <p:sldId id="271" r:id="rId10"/>
    <p:sldId id="272" r:id="rId11"/>
    <p:sldId id="276" r:id="rId12"/>
    <p:sldId id="268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迷路の地図と敵の行動を事前に知ることで、完全に予測することが可能であるため、アルゴリズムをどのように使えば、答えを直接解くことができるかを考える。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バグ修正（point4）敵が通過するとアイテムが消えるバグを修正！</a:t>
            </a:r>
            <a:endParaRPr lang="en-US"/>
          </a:p>
          <a:p>
            <a:r>
              <a:rPr lang="en-US"/>
              <a:t>結果に'w'のステップがない理由を考える。</a:t>
            </a:r>
            <a:endParaRPr lang="en-US"/>
          </a:p>
          <a:p>
            <a:r>
              <a:rPr lang="en-US"/>
              <a:t>解決策を分割して考えてみる</a:t>
            </a:r>
            <a:endParaRPr lang="en-US"/>
          </a:p>
          <a:p>
            <a:r>
              <a:rPr lang="en-US"/>
              <a:t>他の計算方法を試す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hyperlink" Target="https://github.com/BBusagi/Project_MazeGame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Project_MazeGame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https://github.com/BBusagi/Project_MazeGame</a:t>
            </a:r>
            <a:endParaRPr lang="en-US"/>
          </a:p>
          <a:p>
            <a:endParaRPr lang="en-US"/>
          </a:p>
          <a:p>
            <a:r>
              <a:rPr lang="en-US"/>
              <a:t>Zhou Lu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 Complexity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V(state):</a:t>
            </a:r>
            <a:endParaRPr lang="en-US"/>
          </a:p>
          <a:p>
            <a:pPr marL="0" indent="0">
              <a:buNone/>
            </a:pPr>
            <a:r>
              <a:rPr lang="en-US"/>
              <a:t>space*(2^n(item))*(</a:t>
            </a:r>
            <a:r>
              <a:rPr lang="en-US">
                <a:sym typeface="+mn-ea"/>
              </a:rPr>
              <a:t>space^(n(enemy))</a:t>
            </a:r>
            <a:r>
              <a:rPr lang="en-US"/>
              <a:t>)</a:t>
            </a:r>
            <a:endParaRPr lang="en-US"/>
          </a:p>
          <a:p>
            <a:r>
              <a:rPr lang="zh-CN" altLang="en-US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(edge):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???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>
                <a:sym typeface="+mn-ea"/>
              </a:rPr>
              <a:t>Time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：O(V + E)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/>
              <a:t>Space</a:t>
            </a:r>
            <a:r>
              <a:rPr lang="zh-CN" altLang="en-US">
                <a:ea typeface="宋体" panose="02010600030101010101" pitchFamily="2" charset="-122"/>
              </a:rPr>
              <a:t>：O(V)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バグ修正（point4）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'w'のステップ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item</a:t>
            </a:r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分割して考え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他のアルゴリズム</a:t>
            </a:r>
            <a:endParaRPr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621030"/>
            <a:ext cx="7762240" cy="5415915"/>
          </a:xfrm>
        </p:spPr>
        <p:txBody>
          <a:bodyPr/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解決策1</a:t>
            </a:r>
            <a:r>
              <a:rPr lang="zh-CN" alt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：</a:t>
            </a:r>
            <a:endParaRPr lang="zh-CN" alt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まずゲームを作り、機械学習で答えを計算する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Pro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 正解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Con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 アルゴリズムの能力よりも</a:t>
            </a:r>
            <a:r>
              <a:rPr lang="en-US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AI</a:t>
            </a: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の知識を示す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algn="ctr">
              <a:buClrTx/>
              <a:buSzTx/>
              <a:buFontTx/>
              <a:buNone/>
            </a:pPr>
            <a:r>
              <a:rPr lang="en-US" altLang="zh-CN"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===答えを直接解くことができるかを考える===</a:t>
            </a:r>
            <a:endParaRPr lang="en-US" altLang="zh-CN"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ctr">
              <a:buClrTx/>
              <a:buSzTx/>
              <a:buFontTx/>
              <a:buNone/>
            </a:pPr>
            <a:endParaRPr lang="zh-CN" altLang="en-US"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解決策2</a:t>
            </a:r>
            <a:r>
              <a:rPr lang="zh-CN" altLang="en-US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：</a:t>
            </a:r>
            <a:endParaRPr lang="zh-CN" alt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algn="l">
              <a:buClrTx/>
              <a:buSzTx/>
              <a:buFontTx/>
              <a:buNone/>
            </a:pPr>
            <a:r>
              <a:rPr sz="20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経路探索アルゴリズムを直接使用し、敵の行動を予測しながら最短経路を直接計算。</a:t>
            </a:r>
            <a:endParaRPr sz="20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r>
              <a:rPr lang="en-US" sz="18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核心思想：基本プログラムの上に立って、目標プログラムに向かって発展させる</a:t>
            </a:r>
            <a:endParaRPr lang="en-US" sz="18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algn="l">
              <a:buClrTx/>
              <a:buSzTx/>
              <a:buFontTx/>
            </a:pPr>
            <a:r>
              <a:rPr lang="en-US" sz="18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最終的なプログラム ← 敵モジュールを追加しない ← アイテムの順序に従って段階的に計算する</a:t>
            </a:r>
            <a:endParaRPr lang="en-US" sz="18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lang="en-US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Point1</a:t>
            </a:r>
            <a:r>
              <a:rPr lang="ja-JP" altLang="en-US" sz="3200"/>
              <a:t>　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経路探索アルゴリズムの選択</a:t>
            </a:r>
            <a:endParaRPr lang="en-US" sz="32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919980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bfs: 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ダイナミックマップ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での計算を減らす。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dfs: ダイナミックマップでは計算量が多くなるが、出力が可能。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グリーディ法: 部分最適解、大域的でない、一般性低下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ヒューリスティック(a*): 発見方程式に大きく影響される</a:t>
            </a: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endParaRPr lang="en-US"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  <a:p>
            <a:pPr marL="0" indent="0">
              <a:buNone/>
            </a:pPr>
            <a:r>
              <a:rPr lang="en-US" altLang="en-US" sz="2400" b="1">
                <a:latin typeface="MS Mincho" panose="02020609040205080304" charset="-128"/>
                <a:ea typeface="宋体" panose="02010600030101010101" pitchFamily="2" charset="-122"/>
                <a:cs typeface="MS Mincho" panose="02020609040205080304" charset="-128"/>
              </a:rPr>
              <a:t>-&gt; bfs &gt; greedy &gt; dfs &gt; heuristic</a:t>
            </a:r>
            <a:r>
              <a:rPr lang="en-US" altLang="en-US" sz="2400">
                <a:latin typeface="MS Mincho" panose="02020609040205080304" charset="-128"/>
                <a:ea typeface="宋体" panose="02010600030101010101" pitchFamily="2" charset="-122"/>
                <a:cs typeface="MS Mincho" panose="02020609040205080304" charset="-128"/>
              </a:rPr>
              <a:t> </a:t>
            </a:r>
            <a:endParaRPr lang="en-US" altLang="en-US" sz="2400">
              <a:latin typeface="MS Mincho" panose="02020609040205080304" charset="-128"/>
              <a:ea typeface="宋体" panose="02010600030101010101" pitchFamily="2" charset="-122"/>
              <a:cs typeface="MS Mincho" panose="020206090402050803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Point2</a:t>
            </a:r>
            <a:r>
              <a:rPr lang="ja-JP" alt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　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敵</a:t>
            </a:r>
            <a:r>
              <a:rPr lang="ja-JP" alt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の</a:t>
            </a:r>
            <a:r>
              <a:rPr lang="en-US" sz="32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ロジック</a:t>
            </a:r>
            <a:endParaRPr lang="en-US" altLang="en-US" sz="32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1600200"/>
            <a:ext cx="8025130" cy="4526280"/>
          </a:xfrm>
        </p:spPr>
        <p:txBody>
          <a:bodyPr/>
          <a:p>
            <a:pPr marL="0" indent="0">
              <a:buNone/>
            </a:pP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AB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: </a:t>
            </a: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プレイヤーとの相対距離を計算する。</a:t>
            </a: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CDE</a:t>
            </a:r>
            <a:r>
              <a:rPr lang="en-US"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: </a:t>
            </a:r>
            <a:r>
              <a:rPr sz="2400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自身の現在の向きを記録更新し、より向きの良い方向に移動する。</a:t>
            </a:r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endParaRPr sz="2400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  <a:p>
            <a:pPr marL="0" indent="0">
              <a:buNone/>
            </a:pPr>
            <a:r>
              <a:rPr 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-&gt;汎用のテンプレートを書く</a:t>
            </a:r>
            <a:r>
              <a:rPr lang="ja-JP" alt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、</a:t>
            </a:r>
            <a:r>
              <a:rPr lang="en-US" sz="24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  <a:sym typeface="+mn-ea"/>
              </a:rPr>
              <a:t>決まった順番で動く敵のモジュール。</a:t>
            </a:r>
            <a:endParaRPr lang="en-US" sz="2400" b="1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開発プロセス</a:t>
            </a:r>
            <a:endParaRPr lang="en-US" sz="3200"/>
          </a:p>
        </p:txBody>
      </p:sp>
      <p:pic>
        <p:nvPicPr>
          <p:cNvPr id="5" name="Picture 4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69365"/>
            <a:ext cx="4595495" cy="4947920"/>
          </a:xfrm>
          <a:prstGeom prst="rect">
            <a:avLst/>
          </a:prstGeom>
        </p:spPr>
      </p:pic>
      <p:pic>
        <p:nvPicPr>
          <p:cNvPr id="6" name="Picture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060575"/>
            <a:ext cx="4812665" cy="4503420"/>
          </a:xfrm>
          <a:prstGeom prst="rect">
            <a:avLst/>
          </a:prstGeom>
        </p:spPr>
      </p:pic>
      <p:pic>
        <p:nvPicPr>
          <p:cNvPr id="7" name="Picture 6" descr="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85" y="2132965"/>
            <a:ext cx="2658110" cy="2894330"/>
          </a:xfrm>
          <a:prstGeom prst="rect">
            <a:avLst/>
          </a:prstGeom>
        </p:spPr>
      </p:pic>
      <p:sp>
        <p:nvSpPr>
          <p:cNvPr id="8" name="Action Button: Information 7">
            <a:hlinkClick r:id="rId4" action="ppaction://hlinkfile"/>
          </p:cNvPr>
          <p:cNvSpPr/>
          <p:nvPr/>
        </p:nvSpPr>
        <p:spPr>
          <a:xfrm>
            <a:off x="2914650" y="1341120"/>
            <a:ext cx="363220" cy="228600"/>
          </a:xfrm>
          <a:prstGeom prst="actionButtonInformat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748"/>
            <a:ext cx="8229600" cy="1143000"/>
          </a:xfrm>
        </p:spPr>
        <p:txBody>
          <a:bodyPr/>
          <a:p>
            <a:r>
              <a:rPr lang="en-US"/>
              <a:t>Element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-36195" y="3514725"/>
            <a:ext cx="4032250" cy="2611755"/>
          </a:xfrm>
        </p:spPr>
        <p:txBody>
          <a:bodyPr/>
          <a:p>
            <a:r>
              <a:rPr lang="en-US"/>
              <a:t>Element system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9655" y="814070"/>
            <a:ext cx="4032250" cy="835660"/>
          </a:xfrm>
        </p:spPr>
        <p:txBody>
          <a:bodyPr/>
          <a:p>
            <a:r>
              <a:rPr lang="en-US"/>
              <a:t>Maps</a:t>
            </a:r>
            <a:endParaRPr lang="en-US"/>
          </a:p>
          <a:p>
            <a:endParaRPr lang="en-US"/>
          </a:p>
        </p:txBody>
      </p:sp>
      <p:pic>
        <p:nvPicPr>
          <p:cNvPr id="4" name="Picture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18465"/>
            <a:ext cx="4458970" cy="1675130"/>
          </a:xfrm>
          <a:prstGeom prst="rect">
            <a:avLst/>
          </a:prstGeom>
        </p:spPr>
      </p:pic>
      <p:pic>
        <p:nvPicPr>
          <p:cNvPr id="7" name="Picture 6" descr="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851785"/>
            <a:ext cx="53054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Enemy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structure</a:t>
            </a:r>
            <a:endParaRPr lang="en-US"/>
          </a:p>
        </p:txBody>
      </p:sp>
      <p:pic>
        <p:nvPicPr>
          <p:cNvPr id="5" name="Picture 4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348865"/>
            <a:ext cx="4171950" cy="209550"/>
          </a:xfrm>
          <a:prstGeom prst="rect">
            <a:avLst/>
          </a:prstGeom>
        </p:spPr>
      </p:pic>
      <p:pic>
        <p:nvPicPr>
          <p:cNvPr id="7" name="Picture 6" descr="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4437380"/>
            <a:ext cx="1638300" cy="1466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3895" y="5904230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main.py</a:t>
            </a:r>
            <a:endParaRPr lang="en-US"/>
          </a:p>
        </p:txBody>
      </p:sp>
      <p:pic>
        <p:nvPicPr>
          <p:cNvPr id="9" name="Picture 8" descr="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2889885"/>
            <a:ext cx="61150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1110" cy="4526280"/>
          </a:xfrm>
        </p:spPr>
        <p:txBody>
          <a:bodyPr/>
          <a:p>
            <a:pPr marL="0" indent="0">
              <a:buNone/>
            </a:pPr>
            <a:r>
              <a:rPr lang="en-US" sz="2400"/>
              <a:t>update_enemies()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-&gt;enemy_X()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-&gt;move_enemy_func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([directions])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-&gt;is_accessible()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-&gt; MOVE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080" y="836930"/>
            <a:ext cx="436372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77845" cy="4526280"/>
          </a:xfrm>
        </p:spPr>
        <p:txBody>
          <a:bodyPr/>
          <a:p>
            <a:r>
              <a:rPr lang="en-US">
                <a:sym typeface="+mn-ea"/>
              </a:rPr>
              <a:t>BFS template</a:t>
            </a:r>
            <a:endParaRPr lang="en-US"/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623310" y="1600200"/>
            <a:ext cx="5424170" cy="4526280"/>
          </a:xfrm>
        </p:spPr>
        <p:txBody>
          <a:bodyPr/>
          <a:p>
            <a:r>
              <a:rPr lang="en-US">
                <a:sym typeface="+mn-ea"/>
              </a:rPr>
              <a:t>bfs()</a:t>
            </a:r>
            <a:endParaRPr lang="en-US"/>
          </a:p>
        </p:txBody>
      </p:sp>
      <p:pic>
        <p:nvPicPr>
          <p:cNvPr id="12" name="Picture 11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132965"/>
            <a:ext cx="3049270" cy="2141855"/>
          </a:xfrm>
          <a:prstGeom prst="rect">
            <a:avLst/>
          </a:prstGeom>
        </p:spPr>
      </p:pic>
      <p:sp>
        <p:nvSpPr>
          <p:cNvPr id="14" name="Title 13"/>
          <p:cNvSpPr/>
          <p:nvPr>
            <p:ph type="title"/>
          </p:nvPr>
        </p:nvSpPr>
        <p:spPr/>
        <p:txBody>
          <a:bodyPr/>
          <a:p>
            <a:r>
              <a:rPr lang="en-US"/>
              <a:t>Searching Algorithm</a:t>
            </a:r>
            <a:endParaRPr lang="en-US"/>
          </a:p>
        </p:txBody>
      </p:sp>
      <p:pic>
        <p:nvPicPr>
          <p:cNvPr id="15" name="Picture 14" descr="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2565400"/>
            <a:ext cx="6023610" cy="3526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/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MS Mincho</vt:lpstr>
      <vt:lpstr>微软雅黑</vt:lpstr>
      <vt:lpstr>Arial Unicode MS</vt:lpstr>
      <vt:lpstr>Calibri</vt:lpstr>
      <vt:lpstr>MS PGothic</vt:lpstr>
      <vt:lpstr>Default Design</vt:lpstr>
      <vt:lpstr>1_Default Design</vt:lpstr>
      <vt:lpstr>Project_MazeGame </vt:lpstr>
      <vt:lpstr>PowerPoint 演示文稿</vt:lpstr>
      <vt:lpstr>Point1　経路探索アルゴリズムの選択</vt:lpstr>
      <vt:lpstr>Point2　敵のロジック</vt:lpstr>
      <vt:lpstr>開発プロセス</vt:lpstr>
      <vt:lpstr>Element</vt:lpstr>
      <vt:lpstr>Enemy System</vt:lpstr>
      <vt:lpstr>PowerPoint 演示文稿</vt:lpstr>
      <vt:lpstr>Searching Algorithm</vt:lpstr>
      <vt:lpstr>Algorithm Complexity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Project_MazeGame </dc:title>
  <dc:creator>陆洲</dc:creator>
  <cp:lastModifiedBy>User</cp:lastModifiedBy>
  <cp:revision>30</cp:revision>
  <dcterms:created xsi:type="dcterms:W3CDTF">2023-11-24T03:25:00Z</dcterms:created>
  <dcterms:modified xsi:type="dcterms:W3CDTF">2023-11-24T05:47:55Z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F37D462AEC3A470381E9624922735258_12</vt:lpwstr>
  </property>
</Properties>
</file>