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5" r:id="rId4"/>
    <p:sldId id="264" r:id="rId6"/>
    <p:sldId id="269" r:id="rId7"/>
    <p:sldId id="270" r:id="rId8"/>
    <p:sldId id="271" r:id="rId9"/>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一个可以</a:t>
            </a:r>
            <a:r>
              <a:rPr lang="zh-CN" altLang="en-US"/>
              <a:t>持续反馈vr动态物体运动状态的控制器</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abstract report</a:t>
            </a:r>
            <a:endParaRPr lang="en-US" altLang="zh-CN"/>
          </a:p>
        </p:txBody>
      </p:sp>
      <p:sp>
        <p:nvSpPr>
          <p:cNvPr id="3" name="副标题 2"/>
          <p:cNvSpPr>
            <a:spLocks noGrp="1"/>
          </p:cNvSpPr>
          <p:nvPr>
            <p:ph type="subTitle" idx="1"/>
          </p:nvPr>
        </p:nvSpPr>
        <p:spPr/>
        <p:txBody>
          <a:bodyPr/>
          <a:p>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r>
              <a:rPr lang="zh-CN" altLang="en-US"/>
              <a:t>A</a:t>
            </a:r>
            <a:r>
              <a:rPr lang="en-US" altLang="zh-CN"/>
              <a:t> continuous</a:t>
            </a:r>
            <a:r>
              <a:rPr lang="zh-CN" altLang="en-US"/>
              <a:t> </a:t>
            </a:r>
            <a:r>
              <a:rPr lang="en-US" altLang="zh-CN"/>
              <a:t>motion feedback </a:t>
            </a:r>
            <a:r>
              <a:rPr lang="zh-CN" altLang="en-US"/>
              <a:t>controller</a:t>
            </a:r>
            <a:endParaRPr lang="zh-CN" altLang="en-US"/>
          </a:p>
        </p:txBody>
      </p:sp>
      <p:sp>
        <p:nvSpPr>
          <p:cNvPr id="3" name="副标题 2"/>
          <p:cNvSpPr>
            <a:spLocks noGrp="1"/>
          </p:cNvSpPr>
          <p:nvPr>
            <p:ph type="subTitle" idx="1"/>
          </p:nvPr>
        </p:nvSpPr>
        <p:spPr/>
        <p:txBody>
          <a:bodyPr/>
          <a:p>
            <a:r>
              <a:rPr lang="zh-CN" altLang="en-US">
                <a:sym typeface="+mn-ea"/>
              </a:rPr>
              <a:t>A</a:t>
            </a:r>
            <a:r>
              <a:rPr lang="en-US" altLang="zh-CN">
                <a:sym typeface="+mn-ea"/>
              </a:rPr>
              <a:t> </a:t>
            </a:r>
            <a:r>
              <a:rPr lang="zh-CN" altLang="en-US">
                <a:sym typeface="+mn-ea"/>
              </a:rPr>
              <a:t>controller that can </a:t>
            </a:r>
            <a:r>
              <a:rPr lang="en-US" altLang="zh-CN">
                <a:sym typeface="+mn-ea"/>
              </a:rPr>
              <a:t>continuously </a:t>
            </a:r>
            <a:r>
              <a:rPr lang="zh-CN" altLang="en-US">
                <a:sym typeface="+mn-ea"/>
              </a:rPr>
              <a:t>feedback the motion state of dynamic objects</a:t>
            </a:r>
            <a:r>
              <a:rPr lang="en-US" altLang="zh-CN">
                <a:sym typeface="+mn-ea"/>
              </a:rPr>
              <a:t> under VR environment</a:t>
            </a:r>
            <a:endParaRPr lang="en-US" altLang="zh-CN">
              <a:sym typeface="+mn-ea"/>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13105"/>
            <a:ext cx="10515600" cy="4351338"/>
          </a:xfrm>
        </p:spPr>
        <p:txBody>
          <a:bodyPr>
            <a:normAutofit lnSpcReduction="10000"/>
          </a:bodyPr>
          <a:p>
            <a:pPr marL="0" indent="0">
              <a:buNone/>
            </a:pPr>
            <a:r>
              <a:rPr lang="en-US" altLang="en-US"/>
              <a:t>&gt; </a:t>
            </a:r>
            <a:r>
              <a:rPr lang="zh-CN" altLang="en-US"/>
              <a:t>A Survey on Simulation for Weight Perception in Virtual Reality</a:t>
            </a:r>
            <a:endParaRPr lang="zh-CN" altLang="en-US"/>
          </a:p>
          <a:p>
            <a:endParaRPr lang="zh-CN" altLang="en-US"/>
          </a:p>
          <a:p>
            <a:r>
              <a:rPr lang="en-US" altLang="zh-CN"/>
              <a:t>I</a:t>
            </a:r>
            <a:r>
              <a:rPr lang="zh-CN" altLang="en-US"/>
              <a:t>nconsistency of vistual feedback and real hand motion</a:t>
            </a:r>
            <a:endParaRPr lang="zh-CN" altLang="en-US"/>
          </a:p>
          <a:p>
            <a:endParaRPr lang="zh-CN" altLang="en-US"/>
          </a:p>
          <a:p>
            <a:r>
              <a:rPr lang="en-US" altLang="zh-CN"/>
              <a:t>E.g. W</a:t>
            </a:r>
            <a:r>
              <a:rPr lang="zh-CN" altLang="en-US"/>
              <a:t>hen </a:t>
            </a:r>
            <a:r>
              <a:rPr lang="en-US" altLang="zh-CN"/>
              <a:t>the</a:t>
            </a:r>
            <a:r>
              <a:rPr lang="zh-CN" altLang="en-US"/>
              <a:t> character in a scene encounters an obstacle and cannot move forward, the user will only see that the character cannot move forward, but does not know the movement state of the character when it </a:t>
            </a:r>
            <a:r>
              <a:rPr lang="en-US" altLang="zh-CN"/>
              <a:t>cannot execute the</a:t>
            </a:r>
            <a:r>
              <a:rPr lang="zh-CN" altLang="en-US"/>
              <a:t> command</a:t>
            </a:r>
            <a:r>
              <a:rPr lang="en-US" altLang="zh-CN"/>
              <a:t> or has a problem.</a:t>
            </a:r>
            <a:endParaRPr lang="en-US" altLang="zh-CN"/>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图片 4" descr="001"/>
          <p:cNvPicPr>
            <a:picLocks noChangeAspect="1"/>
          </p:cNvPicPr>
          <p:nvPr/>
        </p:nvPicPr>
        <p:blipFill>
          <a:blip r:embed="rId1"/>
          <a:stretch>
            <a:fillRect/>
          </a:stretch>
        </p:blipFill>
        <p:spPr>
          <a:xfrm>
            <a:off x="7090410" y="4204970"/>
            <a:ext cx="2192783" cy="1800000"/>
          </a:xfrm>
          <a:prstGeom prst="rect">
            <a:avLst/>
          </a:prstGeom>
        </p:spPr>
      </p:pic>
      <p:pic>
        <p:nvPicPr>
          <p:cNvPr id="6" name="图片 5" descr="002"/>
          <p:cNvPicPr>
            <a:picLocks noChangeAspect="1"/>
          </p:cNvPicPr>
          <p:nvPr/>
        </p:nvPicPr>
        <p:blipFill>
          <a:blip r:embed="rId2"/>
          <a:stretch>
            <a:fillRect/>
          </a:stretch>
        </p:blipFill>
        <p:spPr>
          <a:xfrm>
            <a:off x="1786255" y="4204970"/>
            <a:ext cx="3225109" cy="1800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purpose</a:t>
            </a:r>
            <a:endParaRPr lang="en-US" altLang="zh-CN"/>
          </a:p>
        </p:txBody>
      </p:sp>
      <p:sp>
        <p:nvSpPr>
          <p:cNvPr id="4" name="内容占位符 3"/>
          <p:cNvSpPr>
            <a:spLocks noGrp="1"/>
          </p:cNvSpPr>
          <p:nvPr>
            <p:ph idx="1"/>
          </p:nvPr>
        </p:nvSpPr>
        <p:spPr/>
        <p:txBody>
          <a:bodyPr>
            <a:normAutofit fontScale="70000"/>
          </a:bodyPr>
          <a:p>
            <a:r>
              <a:rPr lang="zh-CN" altLang="en-US"/>
              <a:t>This </a:t>
            </a:r>
            <a:r>
              <a:rPr lang="en-US" altLang="zh-CN"/>
              <a:t>project </a:t>
            </a:r>
            <a:r>
              <a:rPr lang="zh-CN" altLang="en-US"/>
              <a:t>is designed to reveal the motion state of the object</a:t>
            </a:r>
            <a:r>
              <a:rPr lang="en-US" altLang="zh-CN"/>
              <a:t> or avatar under the VR environment,</a:t>
            </a:r>
            <a:r>
              <a:rPr lang="zh-CN" altLang="en-US"/>
              <a:t> and give feedback to the user, </a:t>
            </a:r>
            <a:r>
              <a:rPr lang="en-US" altLang="zh-CN"/>
              <a:t>in order to</a:t>
            </a:r>
            <a:r>
              <a:rPr lang="zh-CN" altLang="en-US"/>
              <a:t> enhance the user's ability to manipulate the object so that the user is more aware of the interaction with the currently manipulated </a:t>
            </a:r>
            <a:r>
              <a:rPr lang="en-US" altLang="zh-CN"/>
              <a:t>thing</a:t>
            </a:r>
            <a:r>
              <a:rPr lang="zh-CN" altLang="en-US"/>
              <a:t>.</a:t>
            </a:r>
            <a:endParaRPr lang="zh-CN" altLang="en-US"/>
          </a:p>
          <a:p>
            <a:endParaRPr lang="zh-CN" altLang="en-US"/>
          </a:p>
          <a:p>
            <a:r>
              <a:rPr lang="zh-CN" altLang="en-US"/>
              <a:t>The </a:t>
            </a:r>
            <a:r>
              <a:rPr lang="en-US" altLang="zh-CN"/>
              <a:t>motion </a:t>
            </a:r>
            <a:r>
              <a:rPr lang="zh-CN" altLang="en-US"/>
              <a:t>state is the overall state of motion of the object, and is not limited to a single force situation, nor is it limited to the overall force of the vr object or the combined force of some areas</a:t>
            </a:r>
            <a:endParaRPr lang="zh-CN" altLang="en-US"/>
          </a:p>
          <a:p>
            <a:endParaRPr lang="zh-CN" altLang="en-US"/>
          </a:p>
          <a:p>
            <a:r>
              <a:rPr lang="zh-CN" altLang="en-US"/>
              <a:t>Through such motion state feedback, </a:t>
            </a:r>
            <a:r>
              <a:rPr lang="en-US" altLang="zh-CN"/>
              <a:t>aim </a:t>
            </a:r>
            <a:r>
              <a:rPr lang="zh-CN" altLang="en-US"/>
              <a:t>to enhance the user's operation </a:t>
            </a:r>
            <a:r>
              <a:rPr lang="en-US" altLang="zh-CN">
                <a:sym typeface="+mn-ea"/>
              </a:rPr>
              <a:t>under the VR environment</a:t>
            </a:r>
            <a:r>
              <a:rPr lang="zh-CN" altLang="en-US"/>
              <a:t>, can </a:t>
            </a:r>
            <a:r>
              <a:rPr lang="en-US" altLang="zh-CN"/>
              <a:t>help user </a:t>
            </a:r>
            <a:r>
              <a:rPr lang="zh-CN" altLang="en-US"/>
              <a:t>understand the current object's motion state, enhance the synchronization rate and connection between the user and the manipulated object, enhance the </a:t>
            </a:r>
            <a:r>
              <a:rPr lang="en-US" altLang="zh-CN"/>
              <a:t>VR</a:t>
            </a:r>
            <a:r>
              <a:rPr lang="zh-CN" altLang="en-US"/>
              <a:t> immersion. Can also be applied with </a:t>
            </a:r>
            <a:r>
              <a:rPr lang="en-US" altLang="zh-CN"/>
              <a:t>telexistence</a:t>
            </a:r>
            <a:r>
              <a:rPr lang="zh-CN" altLang="en-US"/>
              <a:t>. Make the </a:t>
            </a:r>
            <a:r>
              <a:rPr lang="en-US" altLang="zh-CN"/>
              <a:t>robot </a:t>
            </a:r>
            <a:r>
              <a:rPr lang="zh-CN" altLang="en-US"/>
              <a:t>easier to operate, as well as </a:t>
            </a:r>
            <a:r>
              <a:rPr lang="zh-CN" altLang="en-US">
                <a:sym typeface="+mn-ea"/>
              </a:rPr>
              <a:t>quickly </a:t>
            </a:r>
            <a:r>
              <a:rPr lang="zh-CN" altLang="en-US"/>
              <a:t>understanding of the movement</a:t>
            </a:r>
            <a:r>
              <a:rPr lang="en-US" altLang="zh-CN"/>
              <a:t> state</a:t>
            </a:r>
            <a:r>
              <a:rPr lang="zh-CN" altLang="en-US"/>
              <a:t> of various parts.</a:t>
            </a:r>
            <a:endParaRPr lang="zh-CN" altLang="en-US"/>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methods</a:t>
            </a:r>
            <a:endParaRPr lang="en-US" altLang="zh-CN"/>
          </a:p>
        </p:txBody>
      </p:sp>
      <p:sp>
        <p:nvSpPr>
          <p:cNvPr id="4" name="内容占位符 3"/>
          <p:cNvSpPr>
            <a:spLocks noGrp="1"/>
          </p:cNvSpPr>
          <p:nvPr>
            <p:ph idx="1"/>
          </p:nvPr>
        </p:nvSpPr>
        <p:spPr/>
        <p:txBody>
          <a:bodyPr/>
          <a:p>
            <a:r>
              <a:rPr lang="zh-CN" altLang="en-US"/>
              <a:t>Handheld controller,</a:t>
            </a:r>
            <a:r>
              <a:rPr lang="en-US" altLang="zh-CN"/>
              <a:t> </a:t>
            </a:r>
            <a:r>
              <a:rPr lang="zh-CN" altLang="en-US"/>
              <a:t>set </a:t>
            </a:r>
            <a:r>
              <a:rPr lang="en-US" altLang="zh-CN"/>
              <a:t>some wheel </a:t>
            </a:r>
            <a:r>
              <a:rPr lang="zh-CN" altLang="en-US"/>
              <a:t>structure</a:t>
            </a:r>
            <a:r>
              <a:rPr lang="en-US" altLang="zh-CN"/>
              <a:t> in the center part</a:t>
            </a:r>
            <a:r>
              <a:rPr lang="zh-CN" altLang="en-US"/>
              <a:t>, </a:t>
            </a:r>
            <a:r>
              <a:rPr lang="en-US" altLang="zh-CN"/>
              <a:t>the wheel will react the motion state of </a:t>
            </a:r>
            <a:r>
              <a:rPr lang="zh-CN" altLang="en-US"/>
              <a:t>the target object, the goal is </a:t>
            </a:r>
            <a:r>
              <a:rPr lang="en-US" altLang="zh-CN"/>
              <a:t>to set </a:t>
            </a:r>
            <a:r>
              <a:rPr lang="zh-CN" altLang="en-US"/>
              <a:t>3</a:t>
            </a:r>
            <a:r>
              <a:rPr lang="en-US" altLang="zh-CN"/>
              <a:t> wheels</a:t>
            </a:r>
            <a:r>
              <a:rPr lang="zh-CN" altLang="en-US"/>
              <a:t> to achieve 3dof</a:t>
            </a:r>
            <a:r>
              <a:rPr lang="en-US" altLang="zh-CN"/>
              <a:t> feedback including</a:t>
            </a:r>
            <a:r>
              <a:rPr lang="zh-CN" altLang="zh-CN"/>
              <a:t> </a:t>
            </a:r>
            <a:r>
              <a:rPr lang="en-US" altLang="zh-CN"/>
              <a:t>front and back</a:t>
            </a:r>
            <a:r>
              <a:rPr lang="zh-CN" altLang="en-US"/>
              <a:t>, left and right, up and down</a:t>
            </a:r>
            <a:r>
              <a:rPr lang="en-US" altLang="zh-CN"/>
              <a:t>.</a:t>
            </a:r>
            <a:endParaRPr lang="zh-CN" altLang="en-US"/>
          </a:p>
          <a:p>
            <a:endParaRPr lang="zh-CN" altLang="en-US"/>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图片 4" descr="001"/>
          <p:cNvPicPr>
            <a:picLocks noChangeAspect="1"/>
          </p:cNvPicPr>
          <p:nvPr/>
        </p:nvPicPr>
        <p:blipFill>
          <a:blip r:embed="rId1"/>
          <a:stretch>
            <a:fillRect/>
          </a:stretch>
        </p:blipFill>
        <p:spPr>
          <a:xfrm>
            <a:off x="6963410" y="3545840"/>
            <a:ext cx="2520000" cy="2520000"/>
          </a:xfrm>
          <a:prstGeom prst="rect">
            <a:avLst/>
          </a:prstGeom>
        </p:spPr>
      </p:pic>
      <p:pic>
        <p:nvPicPr>
          <p:cNvPr id="6" name="图片 5" descr="002"/>
          <p:cNvPicPr>
            <a:picLocks noChangeAspect="1"/>
          </p:cNvPicPr>
          <p:nvPr/>
        </p:nvPicPr>
        <p:blipFill>
          <a:blip r:embed="rId2"/>
          <a:stretch>
            <a:fillRect/>
          </a:stretch>
        </p:blipFill>
        <p:spPr>
          <a:xfrm>
            <a:off x="2343150" y="3545840"/>
            <a:ext cx="2516967" cy="2520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application</a:t>
            </a:r>
            <a:endParaRPr lang="en-US" altLang="zh-CN"/>
          </a:p>
        </p:txBody>
      </p:sp>
      <p:sp>
        <p:nvSpPr>
          <p:cNvPr id="4" name="内容占位符 3"/>
          <p:cNvSpPr>
            <a:spLocks noGrp="1"/>
          </p:cNvSpPr>
          <p:nvPr>
            <p:ph idx="1"/>
          </p:nvPr>
        </p:nvSpPr>
        <p:spPr/>
        <p:txBody>
          <a:bodyPr/>
          <a:p>
            <a:r>
              <a:t>dynamic object, such as</a:t>
            </a:r>
            <a:r>
              <a:rPr lang="en-US"/>
              <a:t> </a:t>
            </a:r>
            <a:r>
              <a:t>vr driving</a:t>
            </a:r>
          </a:p>
          <a:p>
            <a:r>
              <a:t>avatar, such as the </a:t>
            </a:r>
            <a:r>
              <a:rPr lang="en-US"/>
              <a:t>character</a:t>
            </a:r>
            <a:endParaRPr lang="en-US"/>
          </a:p>
          <a:p>
            <a:r>
              <a:rPr lang="en-US"/>
              <a:t>a</a:t>
            </a:r>
            <a:r>
              <a:t> part of the avatar, such as arm or handheld object</a:t>
            </a:r>
          </a:p>
          <a:p>
            <a:r>
              <a:t>a physical </a:t>
            </a:r>
            <a:r>
              <a:rPr lang="en-US"/>
              <a:t>thing</a:t>
            </a:r>
            <a:r>
              <a:t>, </a:t>
            </a:r>
            <a:r>
              <a:rPr>
                <a:sym typeface="+mn-ea"/>
              </a:rPr>
              <a:t>such as</a:t>
            </a:r>
            <a:r>
              <a:t> toto</a:t>
            </a:r>
          </a:p>
          <a:p>
            <a:r>
              <a:rPr lang="en-US"/>
              <a:t>a </a:t>
            </a:r>
            <a:r>
              <a:t>part of a physical </a:t>
            </a:r>
            <a:r>
              <a:rPr lang="en-US"/>
              <a:t>thing</a:t>
            </a:r>
            <a:r>
              <a:t>, such as</a:t>
            </a:r>
            <a:r>
              <a:rPr lang="en-US"/>
              <a:t> </a:t>
            </a:r>
            <a:r>
              <a:t>robotic arm</a:t>
            </a: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COMMONDATA" val="eyJoZGlkIjoiMDUxNmI3MmNlMTUzZmFlYWRkMzZiODllNGFkN2EyMDUifQ=="/>
  <p:tag name="KSO_WPP_MARK_KEY" val="98a04dc9-d6d1-41ce-8942-cdc60db07fb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1889</Words>
  <Application>WPS 演示</Application>
  <PresentationFormat>宽屏</PresentationFormat>
  <Paragraphs>45</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SimSun</vt:lpstr>
      <vt:lpstr>Wingdings</vt:lpstr>
      <vt:lpstr>Calibri</vt:lpstr>
      <vt:lpstr>Microsoft YaHei</vt:lpstr>
      <vt:lpstr>Arial Unicode MS</vt:lpstr>
      <vt:lpstr>Office 主题</vt:lpstr>
      <vt:lpstr>abstract report</vt:lpstr>
      <vt:lpstr>A continuous motion feedback controller</vt:lpstr>
      <vt:lpstr>PowerPoint 演示文稿</vt:lpstr>
      <vt:lpstr>purpose</vt:lpstr>
      <vt:lpstr>methods</vt:lpstr>
      <vt:lpstr>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一</cp:lastModifiedBy>
  <cp:revision>16</cp:revision>
  <dcterms:created xsi:type="dcterms:W3CDTF">2023-03-20T11:59:00Z</dcterms:created>
  <dcterms:modified xsi:type="dcterms:W3CDTF">2023-03-28T15:57:38Z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22467473936F47E6999207871F721620</vt:lpwstr>
  </property>
  <property fmtid="{D5CDD505-2E9C-101B-9397-08002B2CF9AE}" pid="3" name="KSOProductBuildVer">
    <vt:lpwstr>2052-11.1.0.13703</vt:lpwstr>
  </property>
</Properties>
</file>