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4"/>
  </p:notesMasterIdLst>
  <p:sldIdLst>
    <p:sldId id="256" r:id="rId2"/>
    <p:sldId id="279" r:id="rId3"/>
    <p:sldId id="327" r:id="rId4"/>
    <p:sldId id="285" r:id="rId5"/>
    <p:sldId id="266" r:id="rId6"/>
    <p:sldId id="287" r:id="rId7"/>
    <p:sldId id="284" r:id="rId8"/>
    <p:sldId id="288" r:id="rId9"/>
    <p:sldId id="289" r:id="rId10"/>
    <p:sldId id="290" r:id="rId11"/>
    <p:sldId id="291" r:id="rId12"/>
    <p:sldId id="309" r:id="rId13"/>
    <p:sldId id="257" r:id="rId14"/>
    <p:sldId id="310" r:id="rId15"/>
    <p:sldId id="312" r:id="rId16"/>
    <p:sldId id="313" r:id="rId17"/>
    <p:sldId id="293" r:id="rId18"/>
    <p:sldId id="263" r:id="rId19"/>
    <p:sldId id="294" r:id="rId20"/>
    <p:sldId id="295" r:id="rId21"/>
    <p:sldId id="296" r:id="rId22"/>
    <p:sldId id="297" r:id="rId23"/>
    <p:sldId id="315" r:id="rId24"/>
    <p:sldId id="316" r:id="rId25"/>
    <p:sldId id="317" r:id="rId26"/>
    <p:sldId id="298" r:id="rId27"/>
    <p:sldId id="318" r:id="rId28"/>
    <p:sldId id="322" r:id="rId29"/>
    <p:sldId id="324" r:id="rId30"/>
    <p:sldId id="325" r:id="rId31"/>
    <p:sldId id="299" r:id="rId32"/>
    <p:sldId id="300" r:id="rId33"/>
    <p:sldId id="301" r:id="rId34"/>
    <p:sldId id="302" r:id="rId35"/>
    <p:sldId id="320" r:id="rId36"/>
    <p:sldId id="321" r:id="rId37"/>
    <p:sldId id="307" r:id="rId38"/>
    <p:sldId id="304" r:id="rId39"/>
    <p:sldId id="303" r:id="rId40"/>
    <p:sldId id="305" r:id="rId41"/>
    <p:sldId id="306" r:id="rId42"/>
    <p:sldId id="314" r:id="rId43"/>
    <p:sldId id="328" r:id="rId44"/>
    <p:sldId id="330" r:id="rId45"/>
    <p:sldId id="331" r:id="rId46"/>
    <p:sldId id="332" r:id="rId47"/>
    <p:sldId id="333" r:id="rId48"/>
    <p:sldId id="329" r:id="rId49"/>
    <p:sldId id="334" r:id="rId50"/>
    <p:sldId id="335" r:id="rId51"/>
    <p:sldId id="282" r:id="rId52"/>
    <p:sldId id="33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49DAA-9ADB-A643-801E-966176041487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F994F-BC41-DE4B-B132-370A1EF2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4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swine flu pandemic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= symptoms, green = treatments, blue = general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 = symptoms, green = treatments, blue = general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 = symptoms, green = treatments, blue = general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44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Pew study – Twitter not consistent</a:t>
            </a:r>
            <a:r>
              <a:rPr lang="en-US" baseline="0" dirty="0" smtClean="0"/>
              <a:t> with polls, and it is inaccurate in inconsistent ways (sometimes more liberal but other times more conservative)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level of Twitter </a:t>
            </a:r>
            <a:r>
              <a:rPr lang="en-US" dirty="0" err="1" smtClean="0"/>
              <a:t>ToS</a:t>
            </a:r>
            <a:r>
              <a:rPr lang="en-US" dirty="0" smtClean="0"/>
              <a:t> is 4 grade levels higher than IRB requires for consent</a:t>
            </a:r>
          </a:p>
          <a:p>
            <a:r>
              <a:rPr lang="en-US" dirty="0" smtClean="0"/>
              <a:t>companies write</a:t>
            </a:r>
            <a:r>
              <a:rPr lang="en-US" baseline="0" dirty="0" smtClean="0"/>
              <a:t> these terms to protect themselves, not to protect researchers and their subjects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necessarily</a:t>
            </a:r>
            <a:r>
              <a:rPr lang="en-US" baseline="0" dirty="0" smtClean="0"/>
              <a:t> in this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distinguish infection tweets from other tweets mentioning flu</a:t>
            </a:r>
          </a:p>
          <a:p>
            <a:r>
              <a:rPr lang="en-US" dirty="0" smtClean="0"/>
              <a:t>machine learning model trained</a:t>
            </a:r>
            <a:r>
              <a:rPr lang="en-US" baseline="0" dirty="0" smtClean="0"/>
              <a:t> from 10,000 tweets labeled by humans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swine flu pandemic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swine flu pandemic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swine flu pandemic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F994F-BC41-DE4B-B132-370A1EF2EF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February 17,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February 17,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earch?q=flu&amp;src=typd&amp;f=realtime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dev.twitter.com/docs/streaming-apis/keyword-matching" TargetMode="External"/><Relationship Id="rId5" Type="http://schemas.openxmlformats.org/officeDocument/2006/relationships/hyperlink" Target="https://github.com/mdredze/twitter_stream_downloader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gshare.com/articles/Ethical_use_of_Twitter_for_DigDisDet/805198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twitterandtherealworld/" TargetMode="External"/><Relationship Id="rId4" Type="http://schemas.openxmlformats.org/officeDocument/2006/relationships/hyperlink" Target="http://healthmap.org/ddd/" TargetMode="External"/><Relationship Id="rId5" Type="http://schemas.openxmlformats.org/officeDocument/2006/relationships/hyperlink" Target="http://sickweath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ialmediahealthresearch.or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dredze/carmen-pyth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8206"/>
            <a:ext cx="7848600" cy="2470620"/>
          </a:xfrm>
        </p:spPr>
        <p:txBody>
          <a:bodyPr/>
          <a:lstStyle/>
          <a:p>
            <a:r>
              <a:rPr lang="en-US" sz="4800" dirty="0" smtClean="0">
                <a:latin typeface="Arial Rounded MT Bold"/>
                <a:cs typeface="Arial Rounded MT Bold"/>
              </a:rPr>
              <a:t>public health meets social media:</a:t>
            </a:r>
            <a:br>
              <a:rPr lang="en-US" sz="4800" dirty="0" smtClean="0">
                <a:latin typeface="Arial Rounded MT Bold"/>
                <a:cs typeface="Arial Rounded MT Bold"/>
              </a:rPr>
            </a:br>
            <a:r>
              <a:rPr lang="en-US" sz="3350" dirty="0" smtClean="0">
                <a:latin typeface="Arial Rounded MT Bold"/>
                <a:cs typeface="Arial Rounded MT Bold"/>
              </a:rPr>
              <a:t>mining health info from twitter</a:t>
            </a:r>
            <a:endParaRPr lang="en-US" sz="3350" dirty="0">
              <a:latin typeface="Arial Rounded MT Bold"/>
              <a:cs typeface="Arial Rounded MT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335280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Michael Paul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(@mjp39)</a:t>
            </a:r>
          </a:p>
          <a:p>
            <a:r>
              <a:rPr lang="en-US" sz="2600" dirty="0" smtClean="0"/>
              <a:t>University of Colorado, Boulder</a:t>
            </a:r>
            <a:endParaRPr lang="en-US" sz="2600" dirty="0"/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Crowdsourcing and Human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endParaRPr lang="en-US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98" y="3505200"/>
            <a:ext cx="1555634" cy="1548465"/>
          </a:xfrm>
          <a:prstGeom prst="rect">
            <a:avLst/>
          </a:prstGeom>
          <a:ln>
            <a:solidFill>
              <a:srgbClr val="93A299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95631" y="53280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health 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Step 2: supervised machine learning</a:t>
            </a:r>
          </a:p>
          <a:p>
            <a:endParaRPr lang="en-US" dirty="0"/>
          </a:p>
          <a:p>
            <a:r>
              <a:rPr lang="en-US" dirty="0" smtClean="0"/>
              <a:t>Labeled data</a:t>
            </a:r>
          </a:p>
          <a:p>
            <a:pPr lvl="1"/>
            <a:r>
              <a:rPr lang="en-US" sz="2200" b="1" dirty="0" smtClean="0"/>
              <a:t>5,128</a:t>
            </a:r>
            <a:r>
              <a:rPr lang="en-US" sz="2200" dirty="0" smtClean="0"/>
              <a:t> tweets</a:t>
            </a:r>
          </a:p>
          <a:p>
            <a:pPr lvl="1"/>
            <a:r>
              <a:rPr lang="en-US" sz="2200" i="1" dirty="0" smtClean="0"/>
              <a:t>About health </a:t>
            </a:r>
            <a:r>
              <a:rPr lang="en-US" sz="2200" dirty="0" smtClean="0"/>
              <a:t>| </a:t>
            </a:r>
            <a:r>
              <a:rPr lang="en-US" sz="2200" i="1" dirty="0" smtClean="0"/>
              <a:t>Unrelated to health</a:t>
            </a:r>
            <a:r>
              <a:rPr lang="en-US" sz="2200" dirty="0" smtClean="0"/>
              <a:t> | </a:t>
            </a:r>
            <a:r>
              <a:rPr lang="en-US" sz="2200" i="1" dirty="0" smtClean="0"/>
              <a:t>Not English</a:t>
            </a:r>
          </a:p>
          <a:p>
            <a:endParaRPr lang="en-US" dirty="0"/>
          </a:p>
          <a:p>
            <a:r>
              <a:rPr lang="en-US" dirty="0" smtClean="0"/>
              <a:t>Labels collected through Mechanical Turk</a:t>
            </a:r>
          </a:p>
          <a:p>
            <a:pPr lvl="1"/>
            <a:r>
              <a:rPr lang="en-US" sz="2200" dirty="0" smtClean="0"/>
              <a:t>Each tweet labeled by 3 annotators</a:t>
            </a:r>
          </a:p>
          <a:p>
            <a:pPr lvl="1"/>
            <a:r>
              <a:rPr lang="en-US" sz="2200" dirty="0" smtClean="0"/>
              <a:t>Final label determined by majority vote</a:t>
            </a:r>
          </a:p>
          <a:p>
            <a:pPr lvl="1"/>
            <a:r>
              <a:rPr lang="en-US" sz="2200" dirty="0" smtClean="0"/>
              <a:t>10 labels per HIT</a:t>
            </a:r>
          </a:p>
          <a:p>
            <a:pPr lvl="1"/>
            <a:r>
              <a:rPr lang="en-US" sz="2200" dirty="0" smtClean="0"/>
              <a:t>Each HIT contained 1 gold-labeled tweet to identify poor-quality annotators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06" y="2554952"/>
            <a:ext cx="3238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health 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About </a:t>
            </a:r>
            <a:r>
              <a:rPr lang="en-US" b="1" dirty="0" smtClean="0"/>
              <a:t>1%</a:t>
            </a:r>
            <a:r>
              <a:rPr lang="en-US" dirty="0" smtClean="0"/>
              <a:t> of tweets contained the 20,000 health keywords</a:t>
            </a:r>
          </a:p>
          <a:p>
            <a:pPr lvl="5"/>
            <a:endParaRPr lang="en-US" dirty="0"/>
          </a:p>
          <a:p>
            <a:r>
              <a:rPr lang="en-US" dirty="0" smtClean="0"/>
              <a:t>About </a:t>
            </a:r>
            <a:r>
              <a:rPr lang="en-US" b="1" dirty="0" smtClean="0"/>
              <a:t>15%</a:t>
            </a:r>
            <a:r>
              <a:rPr lang="en-US" dirty="0" smtClean="0"/>
              <a:t> of those were tagged as relevant by the health machine learning classifier</a:t>
            </a:r>
          </a:p>
          <a:p>
            <a:endParaRPr lang="en-US" dirty="0"/>
          </a:p>
          <a:p>
            <a:pPr marL="1737360" lvl="8" indent="0">
              <a:buNone/>
            </a:pPr>
            <a:r>
              <a:rPr lang="en-US" sz="2000" dirty="0" smtClean="0"/>
              <a:t>  about </a:t>
            </a:r>
            <a:r>
              <a:rPr lang="en-US" sz="2000" b="1" dirty="0" smtClean="0"/>
              <a:t>0.1%</a:t>
            </a:r>
            <a:r>
              <a:rPr lang="en-US" sz="2000" dirty="0" smtClean="0"/>
              <a:t> of all tweets are health-related</a:t>
            </a:r>
          </a:p>
          <a:p>
            <a:pPr lvl="8"/>
            <a:endParaRPr lang="en-US" sz="2000" dirty="0" smtClean="0"/>
          </a:p>
          <a:p>
            <a:pPr lvl="8"/>
            <a:endParaRPr lang="en-US" sz="2000" dirty="0"/>
          </a:p>
          <a:p>
            <a:r>
              <a:rPr lang="en-US" b="1" dirty="0" smtClean="0"/>
              <a:t>1.6 million</a:t>
            </a:r>
            <a:r>
              <a:rPr lang="en-US" dirty="0" smtClean="0"/>
              <a:t> health tweets from 2009-2010</a:t>
            </a:r>
          </a:p>
          <a:p>
            <a:pPr lvl="5"/>
            <a:endParaRPr lang="en-US" dirty="0"/>
          </a:p>
          <a:p>
            <a:r>
              <a:rPr lang="en-US" dirty="0" smtClean="0"/>
              <a:t>Over </a:t>
            </a:r>
            <a:r>
              <a:rPr lang="en-US" b="1" dirty="0" smtClean="0"/>
              <a:t>150 million</a:t>
            </a:r>
            <a:r>
              <a:rPr lang="en-US" dirty="0" smtClean="0"/>
              <a:t> collected since Aug 2011</a:t>
            </a:r>
          </a:p>
        </p:txBody>
      </p:sp>
      <p:sp>
        <p:nvSpPr>
          <p:cNvPr id="5" name="Notched Right Arrow 4"/>
          <p:cNvSpPr/>
          <p:nvPr/>
        </p:nvSpPr>
        <p:spPr>
          <a:xfrm>
            <a:off x="921063" y="3436654"/>
            <a:ext cx="1144684" cy="5724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ealth </a:t>
            </a:r>
            <a:r>
              <a:rPr lang="en-US" dirty="0"/>
              <a:t>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So we can we do with health tweets?</a:t>
            </a:r>
          </a:p>
        </p:txBody>
      </p:sp>
    </p:spTree>
    <p:extLst>
      <p:ext uri="{BB962C8B-B14F-4D97-AF65-F5344CB8AC3E}">
        <p14:creationId xmlns:p14="http://schemas.microsoft.com/office/powerpoint/2010/main" val="226821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</a:t>
            </a:r>
            <a:r>
              <a:rPr lang="en-US" dirty="0"/>
              <a:t>s</a:t>
            </a:r>
            <a:r>
              <a:rPr lang="en-US" dirty="0" smtClean="0"/>
              <a:t>urveillance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Idea: people tweet about being sick</a:t>
            </a:r>
          </a:p>
          <a:p>
            <a:endParaRPr lang="en-US" dirty="0"/>
          </a:p>
          <a:p>
            <a:r>
              <a:rPr lang="en-US" dirty="0" smtClean="0"/>
              <a:t>More sick tweets will appear when the flu is going around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  <a:hlinkClick r:id="rId3"/>
              </a:rPr>
              <a:t>https</a:t>
            </a:r>
            <a:r>
              <a:rPr lang="en-US" sz="1800" dirty="0">
                <a:latin typeface="Courier New"/>
                <a:cs typeface="Courier New"/>
                <a:hlinkClick r:id="rId3"/>
              </a:rPr>
              <a:t>://twitter.com/search?q=flu&amp;src=typd&amp;f=</a:t>
            </a:r>
            <a:r>
              <a:rPr lang="en-US" sz="1800" dirty="0" smtClean="0">
                <a:latin typeface="Courier New"/>
                <a:cs typeface="Courier New"/>
                <a:hlinkClick r:id="rId3"/>
              </a:rPr>
              <a:t>realtime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sz="2200" dirty="0" smtClean="0"/>
              <a:t>Cheap data source to complement primary disease surveillance systems (e.g. hospital data, lab work)</a:t>
            </a:r>
          </a:p>
          <a:p>
            <a:pPr lvl="1"/>
            <a:r>
              <a:rPr lang="en-US" sz="2200" dirty="0" smtClean="0"/>
              <a:t>Real-time, can be automated</a:t>
            </a:r>
          </a:p>
          <a:p>
            <a:pPr lvl="1"/>
            <a:r>
              <a:rPr lang="en-US" sz="2200" dirty="0" smtClean="0"/>
              <a:t>Lofty goal: early detection of novel, serious epidemics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399" y="560986"/>
            <a:ext cx="1474625" cy="11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9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Goal: identify and count tweets that indicate the user is sick with the flu</a:t>
            </a:r>
          </a:p>
          <a:p>
            <a:pPr lvl="1"/>
            <a:r>
              <a:rPr lang="en-US" sz="2200" dirty="0" smtClean="0"/>
              <a:t>Proxy for how many people in the population have the flu</a:t>
            </a:r>
          </a:p>
          <a:p>
            <a:endParaRPr lang="en-US" dirty="0"/>
          </a:p>
          <a:p>
            <a:r>
              <a:rPr lang="en-US" dirty="0" smtClean="0"/>
              <a:t>Challenge: not all tweets that mention “flu” actually indicate a person is sick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ell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375738"/>
            <a:ext cx="8312728" cy="16320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044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flu </a:t>
            </a:r>
            <a:r>
              <a:rPr lang="en-US" dirty="0"/>
              <a:t>t</a:t>
            </a:r>
            <a:r>
              <a:rPr lang="en-US" dirty="0" smtClean="0"/>
              <a:t>weets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As before: supervised machine learning</a:t>
            </a:r>
          </a:p>
          <a:p>
            <a:endParaRPr lang="en-US" dirty="0"/>
          </a:p>
          <a:p>
            <a:r>
              <a:rPr lang="en-US" dirty="0" smtClean="0"/>
              <a:t>Labeled data</a:t>
            </a:r>
          </a:p>
          <a:p>
            <a:pPr lvl="1"/>
            <a:r>
              <a:rPr lang="en-US" sz="2200" b="1" dirty="0" smtClean="0"/>
              <a:t>11,990</a:t>
            </a:r>
            <a:r>
              <a:rPr lang="en-US" sz="2200" dirty="0" smtClean="0"/>
              <a:t> tweets</a:t>
            </a:r>
          </a:p>
          <a:p>
            <a:pPr lvl="1"/>
            <a:r>
              <a:rPr lang="en-US" sz="2200" i="1" dirty="0" smtClean="0"/>
              <a:t>Flu infection </a:t>
            </a:r>
            <a:r>
              <a:rPr lang="en-US" sz="2200" dirty="0" smtClean="0"/>
              <a:t>| </a:t>
            </a:r>
            <a:r>
              <a:rPr lang="en-US" sz="2200" i="1" dirty="0" smtClean="0"/>
              <a:t>General flu awareness</a:t>
            </a:r>
            <a:r>
              <a:rPr lang="en-US" sz="2200" dirty="0" smtClean="0"/>
              <a:t> | </a:t>
            </a:r>
            <a:r>
              <a:rPr lang="en-US" sz="2200" i="1" dirty="0" smtClean="0"/>
              <a:t>Unrelated to flu</a:t>
            </a:r>
          </a:p>
          <a:p>
            <a:endParaRPr lang="en-US" dirty="0"/>
          </a:p>
          <a:p>
            <a:r>
              <a:rPr lang="en-US" dirty="0" smtClean="0"/>
              <a:t>Same quality control measures as before</a:t>
            </a:r>
          </a:p>
          <a:p>
            <a:pPr lvl="1"/>
            <a:r>
              <a:rPr lang="en-US" sz="2200" dirty="0" smtClean="0"/>
              <a:t>Also hand-verified all labels in the end</a:t>
            </a:r>
          </a:p>
          <a:p>
            <a:pPr lvl="2"/>
            <a:r>
              <a:rPr lang="en-US" sz="2200" dirty="0" smtClean="0"/>
              <a:t>Changed 14% of labels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06" y="2554952"/>
            <a:ext cx="3238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flu 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Machine learning classifiers identify tweets that indicate </a:t>
            </a:r>
            <a:r>
              <a:rPr lang="en-US" b="1" dirty="0" smtClean="0"/>
              <a:t>flu infection</a:t>
            </a:r>
          </a:p>
          <a:p>
            <a:endParaRPr lang="en-US" dirty="0"/>
          </a:p>
          <a:p>
            <a:r>
              <a:rPr lang="en-US" dirty="0" smtClean="0"/>
              <a:t>Many features beyond n-grams:</a:t>
            </a:r>
          </a:p>
          <a:p>
            <a:pPr lvl="1"/>
            <a:r>
              <a:rPr lang="en-US" sz="2200" dirty="0" err="1" smtClean="0"/>
              <a:t>Retweets</a:t>
            </a:r>
            <a:r>
              <a:rPr lang="en-US" sz="2200" dirty="0" smtClean="0"/>
              <a:t>, user mentions, URLs</a:t>
            </a:r>
          </a:p>
          <a:p>
            <a:pPr lvl="1"/>
            <a:r>
              <a:rPr lang="en-US" sz="2200" dirty="0" smtClean="0"/>
              <a:t>Part-of-speech information</a:t>
            </a:r>
          </a:p>
          <a:p>
            <a:pPr lvl="1"/>
            <a:r>
              <a:rPr lang="en-US" sz="2200" dirty="0" smtClean="0"/>
              <a:t>Word classes:</a:t>
            </a:r>
            <a:endParaRPr lang="en-US" sz="2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5329"/>
              </p:ext>
            </p:extLst>
          </p:nvPr>
        </p:nvGraphicFramePr>
        <p:xfrm>
          <a:off x="645764" y="4702122"/>
          <a:ext cx="82957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104"/>
                <a:gridCol w="62586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Infection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getting, got, recovered, have,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having, had, has, catching, catch, …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bird, the flu, flu, sick, epidemic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Concern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afraid, worried, scared, fear, worry, nervous,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dread,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terrified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Treatment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vaccine, vaccines, shot, shots, mist,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tamiflu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, jab, nasal spray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73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5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surveillance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weekly rate of flu on Twitter:</a:t>
            </a:r>
          </a:p>
          <a:p>
            <a:pPr lvl="8"/>
            <a:endParaRPr lang="en-US" dirty="0" smtClean="0"/>
          </a:p>
          <a:p>
            <a:pPr marL="0" indent="0" algn="ctr">
              <a:buNone/>
            </a:pPr>
            <a:r>
              <a:rPr lang="en-US" sz="2300" dirty="0" smtClean="0"/>
              <a:t># tweets about flu infection that week</a:t>
            </a:r>
          </a:p>
          <a:p>
            <a:pPr marL="0" indent="0" algn="ctr">
              <a:buNone/>
            </a:pPr>
            <a:r>
              <a:rPr lang="en-US" sz="2300" dirty="0" smtClean="0"/>
              <a:t># of all tweets that week</a:t>
            </a:r>
          </a:p>
          <a:p>
            <a:endParaRPr lang="en-US" sz="2300" dirty="0" smtClean="0"/>
          </a:p>
          <a:p>
            <a:r>
              <a:rPr lang="en-US" sz="2300" dirty="0" smtClean="0"/>
              <a:t>Normalize by number of all tweets to adjust for change in Twitter volume over time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53135" y="2695072"/>
            <a:ext cx="482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3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72" y="2207746"/>
            <a:ext cx="5496018" cy="41220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Large spike of flu activity around October</a:t>
            </a:r>
          </a:p>
          <a:p>
            <a:pPr lvl="1"/>
            <a:r>
              <a:rPr lang="en-US" sz="2200" dirty="0" smtClean="0"/>
              <a:t>This was during the swine flu pandemic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Is this accurate?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</a:t>
            </a:r>
            <a:r>
              <a:rPr lang="en-US" dirty="0"/>
              <a:t>s</a:t>
            </a:r>
            <a:r>
              <a:rPr lang="en-US" dirty="0" smtClean="0"/>
              <a:t>urveillance (2009-10)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8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surveillance: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our estimates to “ground truth” data</a:t>
            </a:r>
          </a:p>
          <a:p>
            <a:endParaRPr lang="en-US" dirty="0"/>
          </a:p>
          <a:p>
            <a:r>
              <a:rPr lang="en-US" dirty="0" smtClean="0"/>
              <a:t>We take government surveillance data to be ground truth</a:t>
            </a:r>
          </a:p>
          <a:p>
            <a:pPr lvl="1"/>
            <a:r>
              <a:rPr lang="en-US" sz="2200" dirty="0" smtClean="0"/>
              <a:t>from the CDC (Centers for Disease Control and Prevention)</a:t>
            </a:r>
          </a:p>
          <a:p>
            <a:pPr lvl="1"/>
            <a:r>
              <a:rPr lang="en-US" sz="2200" dirty="0" smtClean="0"/>
              <a:t>weekly counts of hospital outpatient visits for influenza-like symptoms</a:t>
            </a:r>
          </a:p>
          <a:p>
            <a:endParaRPr lang="en-US" dirty="0" smtClean="0"/>
          </a:p>
          <a:p>
            <a:r>
              <a:rPr lang="en-US" dirty="0" smtClean="0"/>
              <a:t>Common metric: Pearson correlation</a:t>
            </a:r>
          </a:p>
          <a:p>
            <a:pPr lvl="1"/>
            <a:r>
              <a:rPr lang="en-US" sz="2200" dirty="0" smtClean="0"/>
              <a:t>compare temporal trend of Twitter estimates against CDC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551190"/>
            <a:ext cx="4419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about the </a:t>
            </a:r>
            <a:r>
              <a:rPr lang="en-US" sz="3200" dirty="0" smtClean="0"/>
              <a:t>real world </a:t>
            </a:r>
            <a:r>
              <a:rPr lang="en-US" sz="3200" dirty="0"/>
              <a:t>through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94200"/>
          </a:xfrm>
        </p:spPr>
        <p:txBody>
          <a:bodyPr/>
          <a:lstStyle/>
          <a:p>
            <a:r>
              <a:rPr lang="en-US" dirty="0" smtClean="0"/>
              <a:t>Millions of people share on the web what they are doing every day</a:t>
            </a:r>
          </a:p>
          <a:p>
            <a:pPr lvl="1"/>
            <a:endParaRPr lang="en-US" sz="1800" dirty="0"/>
          </a:p>
          <a:p>
            <a:r>
              <a:rPr lang="en-US" dirty="0"/>
              <a:t>Can analyze social </a:t>
            </a:r>
            <a:r>
              <a:rPr lang="en-US" dirty="0" smtClean="0"/>
              <a:t>media to infer what </a:t>
            </a:r>
            <a:r>
              <a:rPr lang="en-US" dirty="0"/>
              <a:t>is happening in a </a:t>
            </a:r>
            <a:r>
              <a:rPr lang="en-US" dirty="0" smtClean="0"/>
              <a:t>population</a:t>
            </a:r>
          </a:p>
          <a:p>
            <a:pPr lvl="1"/>
            <a:r>
              <a:rPr lang="en-US" sz="2200" dirty="0" smtClean="0"/>
              <a:t>Can make inferences about the population’s </a:t>
            </a:r>
            <a:r>
              <a:rPr lang="en-US" sz="2200" b="1" dirty="0" smtClean="0"/>
              <a:t>health</a:t>
            </a:r>
          </a:p>
          <a:p>
            <a:pPr lvl="1"/>
            <a:endParaRPr lang="en-US" sz="1800" dirty="0" smtClean="0"/>
          </a:p>
          <a:p>
            <a:r>
              <a:rPr lang="en-US" b="1" dirty="0" smtClean="0"/>
              <a:t>Passive</a:t>
            </a:r>
            <a:r>
              <a:rPr lang="en-US" dirty="0" smtClean="0"/>
              <a:t> data monitoring</a:t>
            </a:r>
          </a:p>
          <a:p>
            <a:pPr lvl="1"/>
            <a:r>
              <a:rPr lang="en-US" sz="2200" dirty="0" smtClean="0"/>
              <a:t>Work with data that’s already out there</a:t>
            </a:r>
          </a:p>
          <a:p>
            <a:pPr lvl="1"/>
            <a:r>
              <a:rPr lang="en-US" sz="2200" dirty="0" err="1" smtClean="0"/>
              <a:t>vs</a:t>
            </a:r>
            <a:r>
              <a:rPr lang="en-US" sz="2200" dirty="0" smtClean="0"/>
              <a:t> active methods: soliciting data from people (e.g. surveys)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Faster, cheaper than traditional data collection – but noisier</a:t>
            </a:r>
          </a:p>
        </p:txBody>
      </p:sp>
    </p:spTree>
    <p:extLst>
      <p:ext uri="{BB962C8B-B14F-4D97-AF65-F5344CB8AC3E}">
        <p14:creationId xmlns:p14="http://schemas.microsoft.com/office/powerpoint/2010/main" val="297930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72" y="2207746"/>
            <a:ext cx="5496018" cy="41220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42650"/>
          </a:xfrm>
        </p:spPr>
        <p:txBody>
          <a:bodyPr/>
          <a:lstStyle/>
          <a:p>
            <a:r>
              <a:rPr lang="en-US" dirty="0" smtClean="0"/>
              <a:t>Correlation with CDC: 0</a:t>
            </a:r>
            <a:r>
              <a:rPr lang="en-US" b="1" dirty="0" smtClean="0"/>
              <a:t>.99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</a:t>
            </a:r>
            <a:r>
              <a:rPr lang="en-US" dirty="0"/>
              <a:t>s</a:t>
            </a:r>
            <a:r>
              <a:rPr lang="en-US" dirty="0" smtClean="0"/>
              <a:t>urveillance (2009-10)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4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72" y="2207746"/>
            <a:ext cx="5496017" cy="41220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42650"/>
          </a:xfrm>
        </p:spPr>
        <p:txBody>
          <a:bodyPr/>
          <a:lstStyle/>
          <a:p>
            <a:r>
              <a:rPr lang="en-US" dirty="0" smtClean="0"/>
              <a:t>Correlation with CDC: 0</a:t>
            </a:r>
            <a:r>
              <a:rPr lang="en-US" b="1" dirty="0" smtClean="0"/>
              <a:t>.93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</a:t>
            </a:r>
            <a:r>
              <a:rPr lang="en-US" dirty="0"/>
              <a:t>s</a:t>
            </a:r>
            <a:r>
              <a:rPr lang="en-US" dirty="0" smtClean="0"/>
              <a:t>urveillance (2012-13)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9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5442"/>
          </a:xfrm>
        </p:spPr>
        <p:txBody>
          <a:bodyPr/>
          <a:lstStyle/>
          <a:p>
            <a:r>
              <a:rPr lang="en-US" dirty="0" smtClean="0"/>
              <a:t>What if we just estimate the flu rate by counting tweets containing the words “flu” or “influenza”?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dirty="0" smtClean="0"/>
              <a:t>Not as highly correlated:</a:t>
            </a:r>
          </a:p>
          <a:p>
            <a:pPr lvl="1"/>
            <a:r>
              <a:rPr lang="en-US" dirty="0" smtClean="0"/>
              <a:t>2009-10: 0.97 (2% reduction)</a:t>
            </a:r>
          </a:p>
          <a:p>
            <a:pPr lvl="1"/>
            <a:r>
              <a:rPr lang="en-US" dirty="0" smtClean="0"/>
              <a:t>2012-13: 0.75 (20% reduction)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More spurious spikes from keyword matching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/>
          <a:lstStyle/>
          <a:p>
            <a:r>
              <a:rPr lang="en-US" dirty="0" smtClean="0"/>
              <a:t>Flu surveillance: More evaluation</a:t>
            </a:r>
            <a:endParaRPr lang="en-US" dirty="0"/>
          </a:p>
        </p:txBody>
      </p:sp>
      <p:pic>
        <p:nvPicPr>
          <p:cNvPr id="5" name="Picture 4" descr="cdc-twitter_revis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16" y="2498693"/>
            <a:ext cx="4542164" cy="34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surveillance: More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Cross-correlation</a:t>
            </a:r>
          </a:p>
          <a:p>
            <a:pPr lvl="1"/>
            <a:r>
              <a:rPr lang="en-US" dirty="0" smtClean="0"/>
              <a:t>Measures similarity between curves when one of the trends is offset by some number of weeks (lead/lag)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xcor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8" y="3400517"/>
            <a:ext cx="4542164" cy="3406623"/>
          </a:xfrm>
          <a:prstGeom prst="rect">
            <a:avLst/>
          </a:prstGeom>
        </p:spPr>
      </p:pic>
      <p:sp>
        <p:nvSpPr>
          <p:cNvPr id="5" name="Notched Right Arrow 4"/>
          <p:cNvSpPr/>
          <p:nvPr/>
        </p:nvSpPr>
        <p:spPr>
          <a:xfrm rot="10800000">
            <a:off x="4965377" y="3939257"/>
            <a:ext cx="1523574" cy="39097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62364" y="3809759"/>
            <a:ext cx="2531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Twitter neither leads/lags CDC</a:t>
            </a:r>
          </a:p>
          <a:p>
            <a:r>
              <a:rPr lang="en-US" sz="1900" dirty="0" smtClean="0"/>
              <a:t>(but maybe certain keywords do?)</a:t>
            </a:r>
            <a:endParaRPr lang="en-US" sz="1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93" y="2743200"/>
            <a:ext cx="3898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surveillance: More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Basic correlation may overstate how good you are doing</a:t>
            </a:r>
          </a:p>
          <a:p>
            <a:pPr lvl="1"/>
            <a:r>
              <a:rPr lang="en-US" dirty="0" smtClean="0"/>
              <a:t>As long as the peak weeks have above-average rates and the off-season weeks are below-average, you’ll get a pretty high number</a:t>
            </a:r>
          </a:p>
          <a:p>
            <a:pPr lvl="1"/>
            <a:r>
              <a:rPr lang="en-US" dirty="0" smtClean="0"/>
              <a:t>Especially true if trend has high </a:t>
            </a:r>
            <a:r>
              <a:rPr lang="en-US" b="1" dirty="0" smtClean="0"/>
              <a:t>autocorrelation</a:t>
            </a:r>
            <a:r>
              <a:rPr lang="en-US" dirty="0" smtClean="0"/>
              <a:t> (cross-correlation with itself) at nonzero lag</a:t>
            </a:r>
          </a:p>
          <a:p>
            <a:endParaRPr lang="en-US" dirty="0" smtClean="0"/>
          </a:p>
          <a:p>
            <a:r>
              <a:rPr lang="en-US" dirty="0" smtClean="0"/>
              <a:t>Trend </a:t>
            </a:r>
            <a:r>
              <a:rPr lang="en-US" b="1" dirty="0" smtClean="0"/>
              <a:t>differencing</a:t>
            </a:r>
            <a:endParaRPr lang="en-US" dirty="0" smtClean="0"/>
          </a:p>
          <a:p>
            <a:pPr lvl="1"/>
            <a:r>
              <a:rPr lang="en-US" sz="2200" dirty="0" smtClean="0"/>
              <a:t>Subtract previous week’s rate from current week</a:t>
            </a:r>
          </a:p>
          <a:p>
            <a:pPr lvl="1"/>
            <a:r>
              <a:rPr lang="en-US" sz="2200" dirty="0" smtClean="0"/>
              <a:t>Measures correlation of week-to-week increase/decrease</a:t>
            </a:r>
          </a:p>
          <a:p>
            <a:pPr lvl="2"/>
            <a:r>
              <a:rPr lang="en-US" sz="2200" dirty="0" smtClean="0"/>
              <a:t>More directly measures what you probably care about</a:t>
            </a:r>
          </a:p>
          <a:p>
            <a:endParaRPr lang="en-US" dirty="0"/>
          </a:p>
          <a:p>
            <a:r>
              <a:rPr lang="en-US" dirty="0" smtClean="0"/>
              <a:t>Box-Jenkins methods</a:t>
            </a:r>
          </a:p>
          <a:p>
            <a:pPr lvl="1"/>
            <a:r>
              <a:rPr lang="en-US" sz="2200" dirty="0" smtClean="0"/>
              <a:t>Guidelines for applying differencing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2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surveillance: More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Simple accuracy</a:t>
            </a:r>
          </a:p>
          <a:p>
            <a:pPr lvl="1"/>
            <a:r>
              <a:rPr lang="en-US" sz="2200" dirty="0" smtClean="0"/>
              <a:t>How often does the weekly direction of the trend (up or down) match CDC?</a:t>
            </a:r>
          </a:p>
          <a:p>
            <a:endParaRPr lang="en-US" dirty="0"/>
          </a:p>
          <a:p>
            <a:r>
              <a:rPr lang="en-US" dirty="0" smtClean="0"/>
              <a:t>Maybe more interpretable than correlation</a:t>
            </a:r>
          </a:p>
          <a:p>
            <a:endParaRPr lang="en-US" dirty="0"/>
          </a:p>
          <a:p>
            <a:r>
              <a:rPr lang="en-US" dirty="0" smtClean="0"/>
              <a:t>Our Twitter infection classifier:</a:t>
            </a:r>
          </a:p>
          <a:p>
            <a:pPr lvl="1"/>
            <a:r>
              <a:rPr lang="en-US" sz="2200" b="1" dirty="0" smtClean="0"/>
              <a:t>85%</a:t>
            </a:r>
            <a:r>
              <a:rPr lang="en-US" sz="2200" dirty="0" smtClean="0"/>
              <a:t> direction accuracy (2012-13)</a:t>
            </a:r>
          </a:p>
          <a:p>
            <a:pPr lvl="1"/>
            <a:r>
              <a:rPr lang="en-US" sz="2200" dirty="0" smtClean="0"/>
              <a:t>Simple keyword matching: 46%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flu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flu project was an in-depth study of one disease</a:t>
            </a:r>
          </a:p>
          <a:p>
            <a:pPr lvl="1"/>
            <a:r>
              <a:rPr lang="en-US" sz="2200" dirty="0" smtClean="0"/>
              <a:t>Machine learning with human annotations</a:t>
            </a:r>
          </a:p>
          <a:p>
            <a:pPr lvl="1"/>
            <a:r>
              <a:rPr lang="en-US" sz="2200" dirty="0" smtClean="0"/>
              <a:t>Time/labor intensive</a:t>
            </a:r>
          </a:p>
          <a:p>
            <a:pPr lvl="1"/>
            <a:r>
              <a:rPr lang="en-US" sz="2200" dirty="0" smtClean="0"/>
              <a:t>Rich set of features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363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flu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flu project was an in-depth study of one disease</a:t>
            </a:r>
          </a:p>
          <a:p>
            <a:pPr lvl="1"/>
            <a:r>
              <a:rPr lang="en-US" sz="2200" dirty="0" smtClean="0"/>
              <a:t>Machine learning with human annotations</a:t>
            </a:r>
          </a:p>
          <a:p>
            <a:pPr lvl="1"/>
            <a:r>
              <a:rPr lang="en-US" sz="2200" dirty="0" smtClean="0"/>
              <a:t>Time/labor intensive</a:t>
            </a:r>
          </a:p>
          <a:p>
            <a:pPr lvl="1"/>
            <a:r>
              <a:rPr lang="en-US" sz="2200" dirty="0" smtClean="0"/>
              <a:t>Rich set of features</a:t>
            </a:r>
          </a:p>
          <a:p>
            <a:endParaRPr lang="en-US" dirty="0"/>
          </a:p>
          <a:p>
            <a:r>
              <a:rPr lang="en-US" dirty="0" smtClean="0"/>
              <a:t>Alternative approach: broad, exploratory analysis</a:t>
            </a:r>
          </a:p>
          <a:p>
            <a:pPr lvl="1"/>
            <a:r>
              <a:rPr lang="en-US" sz="2200" dirty="0" smtClean="0"/>
              <a:t>Find lots of diseases on Twitter</a:t>
            </a:r>
          </a:p>
          <a:p>
            <a:pPr lvl="1"/>
            <a:r>
              <a:rPr lang="en-US" sz="2200" b="1" dirty="0" smtClean="0"/>
              <a:t>Unsupervised</a:t>
            </a:r>
            <a:r>
              <a:rPr lang="en-US" sz="2200" dirty="0" smtClean="0"/>
              <a:t> machine learning</a:t>
            </a:r>
          </a:p>
          <a:p>
            <a:pPr lvl="2"/>
            <a:r>
              <a:rPr lang="en-US" sz="2200" dirty="0" smtClean="0"/>
              <a:t>No human input</a:t>
            </a:r>
          </a:p>
          <a:p>
            <a:pPr lvl="1"/>
            <a:r>
              <a:rPr lang="en-US" sz="2200" dirty="0" smtClean="0"/>
              <a:t>Simple keyword-based models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01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549" y="1980901"/>
            <a:ext cx="3265072" cy="2763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model of text generation</a:t>
            </a:r>
          </a:p>
          <a:p>
            <a:pPr lvl="1"/>
            <a:r>
              <a:rPr lang="en-US" sz="2200" dirty="0" smtClean="0"/>
              <a:t>decomposes data set into small number of “topics”</a:t>
            </a:r>
          </a:p>
          <a:p>
            <a:pPr lvl="1"/>
            <a:r>
              <a:rPr lang="en-US" sz="2200" dirty="0" smtClean="0"/>
              <a:t>the topics are not given as labels</a:t>
            </a:r>
          </a:p>
          <a:p>
            <a:pPr lvl="2"/>
            <a:r>
              <a:rPr lang="en-US" sz="2200" b="1" dirty="0" smtClean="0"/>
              <a:t>unsupervised </a:t>
            </a:r>
            <a:r>
              <a:rPr lang="en-US" sz="2200" dirty="0" smtClean="0"/>
              <a:t>model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types of parameters:</a:t>
            </a:r>
          </a:p>
          <a:p>
            <a:pPr lvl="1"/>
            <a:r>
              <a:rPr lang="en-US" sz="2200" b="1" dirty="0"/>
              <a:t>p(</a:t>
            </a:r>
            <a:r>
              <a:rPr lang="en-US" sz="2200" b="1" dirty="0" err="1"/>
              <a:t>topic|document</a:t>
            </a:r>
            <a:r>
              <a:rPr lang="en-US" sz="2200" b="1" dirty="0"/>
              <a:t>) </a:t>
            </a:r>
            <a:r>
              <a:rPr lang="en-US" sz="2200" dirty="0"/>
              <a:t>for each document</a:t>
            </a:r>
            <a:endParaRPr lang="en-US" sz="2200" b="1" dirty="0"/>
          </a:p>
          <a:p>
            <a:pPr lvl="1"/>
            <a:r>
              <a:rPr lang="en-US" sz="2200" b="1" dirty="0"/>
              <a:t>p(</a:t>
            </a:r>
            <a:r>
              <a:rPr lang="en-US" sz="2200" b="1" dirty="0" err="1"/>
              <a:t>word|topic</a:t>
            </a:r>
            <a:r>
              <a:rPr lang="en-US" sz="2200" b="1" dirty="0"/>
              <a:t>) </a:t>
            </a:r>
            <a:r>
              <a:rPr lang="en-US" sz="2200" dirty="0"/>
              <a:t>for each topic</a:t>
            </a:r>
          </a:p>
          <a:p>
            <a:endParaRPr lang="en-US" dirty="0" smtClean="0"/>
          </a:p>
          <a:p>
            <a:r>
              <a:rPr lang="en-US" dirty="0" smtClean="0"/>
              <a:t>Optimize </a:t>
            </a:r>
            <a:r>
              <a:rPr lang="en-US" dirty="0"/>
              <a:t>parameters to fit model to data </a:t>
            </a:r>
            <a:r>
              <a:rPr lang="en-US" dirty="0" smtClean="0"/>
              <a:t>(a </a:t>
            </a:r>
            <a:r>
              <a:rPr lang="en-US" dirty="0"/>
              <a:t>collection of documents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4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54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Automatically groups words into topics</a:t>
            </a:r>
          </a:p>
          <a:p>
            <a:r>
              <a:rPr lang="en-US" dirty="0" smtClean="0"/>
              <a:t>Automatically labels documents with topics</a:t>
            </a:r>
          </a:p>
          <a:p>
            <a:r>
              <a:rPr lang="en-US" dirty="0" smtClean="0"/>
              <a:t>Example when applied to New York Times articles: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r>
              <a:rPr lang="en-US" sz="1800" dirty="0" smtClean="0"/>
              <a:t>from Hoffman</a:t>
            </a:r>
            <a:r>
              <a:rPr lang="en-US" sz="1800" dirty="0"/>
              <a:t>, </a:t>
            </a:r>
            <a:r>
              <a:rPr lang="en-US" sz="1800" dirty="0" err="1" smtClean="0"/>
              <a:t>Blei</a:t>
            </a:r>
            <a:r>
              <a:rPr lang="en-US" sz="1800" dirty="0"/>
              <a:t>, </a:t>
            </a:r>
            <a:r>
              <a:rPr lang="en-US" sz="1800" dirty="0" smtClean="0"/>
              <a:t>Wang</a:t>
            </a:r>
            <a:r>
              <a:rPr lang="en-US" sz="1800" dirty="0"/>
              <a:t>, </a:t>
            </a:r>
            <a:r>
              <a:rPr lang="en-US" sz="1800" dirty="0" smtClean="0"/>
              <a:t>Paisley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2863656"/>
            <a:ext cx="5677705" cy="31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1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lecture: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600" dirty="0" smtClean="0"/>
              <a:t>Applications</a:t>
            </a:r>
          </a:p>
          <a:p>
            <a:pPr lvl="1"/>
            <a:r>
              <a:rPr lang="en-US" sz="2200" dirty="0" smtClean="0"/>
              <a:t>What can we learn about health?</a:t>
            </a:r>
            <a:br>
              <a:rPr lang="en-US" sz="2200" dirty="0" smtClean="0"/>
            </a:br>
            <a:r>
              <a:rPr lang="en-US" sz="2200" dirty="0" smtClean="0"/>
              <a:t>(and why would we want to do that?)</a:t>
            </a:r>
          </a:p>
          <a:p>
            <a:r>
              <a:rPr lang="en-US" sz="2600" dirty="0" smtClean="0"/>
              <a:t>Methods</a:t>
            </a:r>
          </a:p>
          <a:p>
            <a:pPr lvl="1"/>
            <a:r>
              <a:rPr lang="en-US" sz="2200" dirty="0" smtClean="0"/>
              <a:t>How do you mine Twitter?</a:t>
            </a:r>
          </a:p>
          <a:p>
            <a:r>
              <a:rPr lang="en-US" sz="2600" dirty="0" smtClean="0"/>
              <a:t>Evaluation</a:t>
            </a:r>
          </a:p>
          <a:p>
            <a:pPr lvl="1"/>
            <a:r>
              <a:rPr lang="en-US" sz="2200" dirty="0" smtClean="0"/>
              <a:t>How accurate is the mined data?</a:t>
            </a:r>
          </a:p>
          <a:p>
            <a:r>
              <a:rPr lang="en-US" sz="2600" dirty="0" smtClean="0"/>
              <a:t>Ethics</a:t>
            </a:r>
          </a:p>
          <a:p>
            <a:pPr lvl="1"/>
            <a:r>
              <a:rPr lang="en-US" sz="2200" dirty="0" smtClean="0"/>
              <a:t>How does social media mining fit in with current medical research practices?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113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</a:t>
            </a:r>
            <a:r>
              <a:rPr lang="en-US" dirty="0"/>
              <a:t>h</a:t>
            </a:r>
            <a:r>
              <a:rPr lang="en-US" dirty="0" smtClean="0"/>
              <a:t>ealth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a topic model specifically for finding health topics in Twitter</a:t>
            </a:r>
          </a:p>
          <a:p>
            <a:endParaRPr lang="en-US" dirty="0"/>
          </a:p>
          <a:p>
            <a:r>
              <a:rPr lang="en-US" dirty="0" smtClean="0"/>
              <a:t>Ailment Topic Aspect Model (ATAM)</a:t>
            </a:r>
          </a:p>
          <a:p>
            <a:pPr lvl="1"/>
            <a:r>
              <a:rPr lang="en-US" sz="2200" dirty="0" smtClean="0"/>
              <a:t>Distinguishes health topics from other topics in the data</a:t>
            </a:r>
          </a:p>
          <a:p>
            <a:pPr lvl="1"/>
            <a:r>
              <a:rPr lang="en-US" sz="2200" dirty="0" smtClean="0"/>
              <a:t>Breaks down health topics by general words, symptom words, treatment words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23" y="4198781"/>
            <a:ext cx="3454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5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health tweets</a:t>
            </a:r>
          </a:p>
        </p:txBody>
      </p:sp>
      <p:pic>
        <p:nvPicPr>
          <p:cNvPr id="5" name="Picture 4" descr="wordcloud_achespai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0" y="1515366"/>
            <a:ext cx="7334759" cy="566776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“Aches and Pains”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4081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health tweets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0" y="1515366"/>
            <a:ext cx="7334758" cy="566776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“Insomnia”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616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health tweets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0" y="1515366"/>
            <a:ext cx="7334758" cy="566776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“Allergies”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0725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accurately do these word clusters correspond to real-world concepts?</a:t>
            </a:r>
          </a:p>
          <a:p>
            <a:endParaRPr lang="en-US" dirty="0"/>
          </a:p>
          <a:p>
            <a:r>
              <a:rPr lang="en-US" dirty="0" smtClean="0"/>
              <a:t>As before: find existing data sources to compare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5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Diet and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Compare the “diet and exercise” health topic to government survey data about lifestyle factors</a:t>
            </a:r>
          </a:p>
          <a:p>
            <a:pPr lvl="1"/>
            <a:endParaRPr lang="en-US" dirty="0"/>
          </a:p>
          <a:p>
            <a:r>
              <a:rPr lang="en-US" dirty="0" smtClean="0"/>
              <a:t>Track rates across U.S. states</a:t>
            </a:r>
          </a:p>
          <a:p>
            <a:pPr lvl="1"/>
            <a:r>
              <a:rPr lang="en-US" sz="2200" dirty="0" smtClean="0"/>
              <a:t>Geographic trends (</a:t>
            </a:r>
            <a:r>
              <a:rPr lang="en-US" sz="2200" dirty="0" err="1" smtClean="0"/>
              <a:t>vs</a:t>
            </a:r>
            <a:r>
              <a:rPr lang="en-US" sz="2200" dirty="0" smtClean="0"/>
              <a:t> temporal trends)</a:t>
            </a:r>
          </a:p>
          <a:p>
            <a:pPr lvl="1"/>
            <a:endParaRPr lang="en-US" dirty="0"/>
          </a:p>
          <a:p>
            <a:r>
              <a:rPr lang="en-US" dirty="0" smtClean="0"/>
              <a:t>Positively correlated with rates of physical activity and aerobic exercise</a:t>
            </a:r>
          </a:p>
          <a:p>
            <a:pPr lvl="1"/>
            <a:r>
              <a:rPr lang="en-US" sz="2200" b="1" dirty="0" smtClean="0"/>
              <a:t>0.61</a:t>
            </a:r>
            <a:r>
              <a:rPr lang="en-US" sz="2200" dirty="0" smtClean="0"/>
              <a:t> and </a:t>
            </a:r>
            <a:r>
              <a:rPr lang="en-US" sz="2200" b="1" dirty="0" smtClean="0"/>
              <a:t>0.53</a:t>
            </a:r>
          </a:p>
          <a:p>
            <a:pPr lvl="1"/>
            <a:endParaRPr lang="en-US" dirty="0"/>
          </a:p>
          <a:p>
            <a:r>
              <a:rPr lang="en-US" dirty="0" smtClean="0"/>
              <a:t>Negatively correlated with rates of obesity</a:t>
            </a:r>
          </a:p>
          <a:p>
            <a:pPr lvl="1"/>
            <a:r>
              <a:rPr lang="en-US" sz="2200" b="1" dirty="0" smtClean="0"/>
              <a:t>-0.63</a:t>
            </a:r>
          </a:p>
        </p:txBody>
      </p:sp>
    </p:spTree>
    <p:extLst>
      <p:ext uri="{BB962C8B-B14F-4D97-AF65-F5344CB8AC3E}">
        <p14:creationId xmlns:p14="http://schemas.microsoft.com/office/powerpoint/2010/main" val="289559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Allergies aren’t part of CDC surveillance systems</a:t>
            </a:r>
          </a:p>
          <a:p>
            <a:pPr lvl="1"/>
            <a:r>
              <a:rPr lang="en-US" sz="2200" dirty="0" smtClean="0"/>
              <a:t>But private data sources exist</a:t>
            </a:r>
          </a:p>
          <a:p>
            <a:endParaRPr lang="en-US" sz="2200" dirty="0"/>
          </a:p>
          <a:p>
            <a:r>
              <a:rPr lang="en-US" dirty="0" smtClean="0"/>
              <a:t>We compared to phone survey results from Gallup</a:t>
            </a:r>
          </a:p>
          <a:p>
            <a:pPr lvl="1"/>
            <a:r>
              <a:rPr lang="en-US" sz="2200" dirty="0"/>
              <a:t>“Were you sick with allergies </a:t>
            </a:r>
            <a:r>
              <a:rPr lang="en-US" sz="2200" dirty="0" smtClean="0"/>
              <a:t>yesterday?”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59" y="3430427"/>
            <a:ext cx="1369200" cy="169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Correlation: </a:t>
            </a:r>
            <a:r>
              <a:rPr lang="en-US" b="1" dirty="0" smtClean="0"/>
              <a:t>0.48</a:t>
            </a:r>
          </a:p>
          <a:p>
            <a:pPr lvl="1"/>
            <a:r>
              <a:rPr lang="en-US" sz="2200" dirty="0" smtClean="0"/>
              <a:t>2011-12 season only: </a:t>
            </a:r>
            <a:r>
              <a:rPr lang="en-US" sz="2200" b="1" dirty="0" smtClean="0"/>
              <a:t>0.84</a:t>
            </a:r>
            <a:endParaRPr lang="en-US" sz="2200" b="1" dirty="0"/>
          </a:p>
        </p:txBody>
      </p:sp>
      <p:pic>
        <p:nvPicPr>
          <p:cNvPr id="4" name="Picture 3" descr="figure3_allergies_revis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4" y="2557441"/>
            <a:ext cx="5496018" cy="412201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107970" y="4049005"/>
            <a:ext cx="2260963" cy="80980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13772" y="3662513"/>
            <a:ext cx="24854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higher predictions in 2012-13; conflated with strong flu season </a:t>
            </a:r>
            <a:r>
              <a:rPr lang="en-US" sz="2000" dirty="0" smtClean="0"/>
              <a:t>(similar symptoms: coughing, sneezing)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411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 evaluation: visualize, check against intuition</a:t>
            </a:r>
          </a:p>
          <a:p>
            <a:endParaRPr lang="en-US" dirty="0" smtClean="0"/>
          </a:p>
          <a:p>
            <a:r>
              <a:rPr lang="en-US" dirty="0" smtClean="0"/>
              <a:t>Do word clusters make sense?</a:t>
            </a:r>
          </a:p>
          <a:p>
            <a:pPr lvl="1"/>
            <a:r>
              <a:rPr lang="en-US" sz="2200" dirty="0" smtClean="0"/>
              <a:t>Is there obvious noise?</a:t>
            </a:r>
          </a:p>
          <a:p>
            <a:pPr lvl="2"/>
            <a:r>
              <a:rPr lang="en-US" sz="2200" dirty="0" smtClean="0"/>
              <a:t>e.g. cold/flu symptoms mixed with allergies</a:t>
            </a:r>
          </a:p>
          <a:p>
            <a:endParaRPr lang="en-US" dirty="0" smtClean="0"/>
          </a:p>
          <a:p>
            <a:r>
              <a:rPr lang="en-US" dirty="0" smtClean="0"/>
              <a:t>Do geographic patterns make sense?</a:t>
            </a:r>
          </a:p>
          <a:p>
            <a:pPr lvl="1"/>
            <a:r>
              <a:rPr lang="en-US" sz="2200" dirty="0" smtClean="0"/>
              <a:t>Are rates similar in nearby states?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964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30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February 2010</a:t>
            </a:r>
            <a:endParaRPr lang="en-US" dirty="0"/>
          </a:p>
        </p:txBody>
      </p:sp>
      <p:pic>
        <p:nvPicPr>
          <p:cNvPr id="4" name="Picture 3" descr="map_allergies_feb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8" y="2095231"/>
            <a:ext cx="7548366" cy="46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4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162" y="611230"/>
            <a:ext cx="1021185" cy="707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857072" cy="5257800"/>
          </a:xfrm>
        </p:spPr>
        <p:txBody>
          <a:bodyPr/>
          <a:lstStyle/>
          <a:p>
            <a:r>
              <a:rPr lang="en-US" dirty="0" smtClean="0"/>
              <a:t>Free streams of data provide 1% random sample of public status messages (tweets)</a:t>
            </a:r>
          </a:p>
          <a:p>
            <a:endParaRPr lang="en-US" dirty="0"/>
          </a:p>
          <a:p>
            <a:r>
              <a:rPr lang="en-US" dirty="0" smtClean="0"/>
              <a:t>Search streams provide tweets that match certain </a:t>
            </a:r>
            <a:r>
              <a:rPr lang="en-US" b="1" dirty="0" smtClean="0"/>
              <a:t>keywords</a:t>
            </a:r>
          </a:p>
          <a:p>
            <a:pPr lvl="1"/>
            <a:r>
              <a:rPr lang="en-US" sz="2200" dirty="0" smtClean="0"/>
              <a:t>Still capped at 1%, but more targeted</a:t>
            </a:r>
          </a:p>
          <a:p>
            <a:pPr lvl="1"/>
            <a:r>
              <a:rPr lang="en-US" sz="2200" dirty="0" smtClean="0"/>
              <a:t>We collect tweets matching any of 269 health keywords</a:t>
            </a:r>
          </a:p>
          <a:p>
            <a:pPr lvl="1"/>
            <a:endParaRPr lang="en-US" sz="2200" b="1" dirty="0"/>
          </a:p>
          <a:p>
            <a:pPr lvl="1"/>
            <a:endParaRPr lang="en-US" sz="2200" b="1" dirty="0" smtClean="0"/>
          </a:p>
          <a:p>
            <a:pPr lvl="1"/>
            <a:endParaRPr lang="en-US" sz="2200" b="1" dirty="0"/>
          </a:p>
          <a:p>
            <a:pPr lvl="1"/>
            <a:endParaRPr lang="en-US" sz="2200" b="1" dirty="0" smtClean="0"/>
          </a:p>
          <a:p>
            <a:pPr lvl="1"/>
            <a:endParaRPr lang="en-US" sz="2200" b="1" dirty="0"/>
          </a:p>
          <a:p>
            <a:pPr lvl="1"/>
            <a:r>
              <a:rPr lang="en-US" sz="1750" dirty="0">
                <a:latin typeface="Courier New"/>
                <a:cs typeface="Courier New"/>
                <a:hlinkClick r:id="rId4"/>
              </a:rPr>
              <a:t>https://dev.twitter.com/docs/streaming-apis/keyword-</a:t>
            </a:r>
            <a:r>
              <a:rPr lang="en-US" sz="1750" dirty="0" smtClean="0">
                <a:latin typeface="Courier New"/>
                <a:cs typeface="Courier New"/>
                <a:hlinkClick r:id="rId4"/>
              </a:rPr>
              <a:t>matching</a:t>
            </a:r>
            <a:endParaRPr lang="en-US" sz="1750" dirty="0" smtClean="0">
              <a:latin typeface="Courier New"/>
              <a:cs typeface="Courier New"/>
            </a:endParaRPr>
          </a:p>
          <a:p>
            <a:pPr lvl="1"/>
            <a:r>
              <a:rPr lang="en-US" sz="1750" dirty="0">
                <a:latin typeface="Courier New"/>
                <a:cs typeface="Courier New"/>
                <a:hlinkClick r:id="rId5"/>
              </a:rPr>
              <a:t>https://github.com/mdredze/</a:t>
            </a:r>
            <a:r>
              <a:rPr lang="en-US" sz="1750" dirty="0" smtClean="0">
                <a:latin typeface="Courier New"/>
                <a:cs typeface="Courier New"/>
                <a:hlinkClick r:id="rId5"/>
              </a:rPr>
              <a:t>twitter_stream_downloader</a:t>
            </a:r>
            <a:r>
              <a:rPr lang="en-US" sz="1750" dirty="0" smtClean="0">
                <a:latin typeface="Courier New"/>
                <a:cs typeface="Courier New"/>
              </a:rPr>
              <a:t> </a:t>
            </a:r>
            <a:endParaRPr lang="en-US" sz="1750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286" y="4251601"/>
            <a:ext cx="6805429" cy="16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1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30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April 2010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8" y="2095231"/>
            <a:ext cx="7548365" cy="46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1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modeling: Allergies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30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June 2010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8" y="2095231"/>
            <a:ext cx="7548365" cy="46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(Linear) Regression</a:t>
            </a:r>
          </a:p>
          <a:p>
            <a:pPr lvl="1"/>
            <a:r>
              <a:rPr lang="en-US" sz="2200" dirty="0" smtClean="0"/>
              <a:t>Explicitly train your system to predict ground-truth data</a:t>
            </a:r>
          </a:p>
          <a:p>
            <a:pPr lvl="1"/>
            <a:r>
              <a:rPr lang="en-US" sz="2200" dirty="0" smtClean="0"/>
              <a:t>Approach used by Google Flu Trends (and others)</a:t>
            </a:r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dirty="0" smtClean="0"/>
              <a:t>Manual analysis by humans</a:t>
            </a:r>
          </a:p>
          <a:p>
            <a:pPr lvl="1"/>
            <a:r>
              <a:rPr lang="en-US" sz="2200" dirty="0" smtClean="0"/>
              <a:t>“small data” approach</a:t>
            </a:r>
          </a:p>
          <a:p>
            <a:pPr lvl="1"/>
            <a:r>
              <a:rPr lang="en-US" sz="2200" dirty="0" smtClean="0"/>
              <a:t>Good option for ideas too difficult to automate with machine learning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58" y="2921788"/>
            <a:ext cx="5070505" cy="1750625"/>
          </a:xfrm>
          <a:prstGeom prst="rect">
            <a:avLst/>
          </a:prstGeom>
          <a:ln>
            <a:solidFill>
              <a:srgbClr val="93A299"/>
            </a:solidFill>
          </a:ln>
        </p:spPr>
      </p:pic>
    </p:spTree>
    <p:extLst>
      <p:ext uri="{BB962C8B-B14F-4D97-AF65-F5344CB8AC3E}">
        <p14:creationId xmlns:p14="http://schemas.microsoft.com/office/powerpoint/2010/main" val="13961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08" y="1600200"/>
            <a:ext cx="8452102" cy="4876800"/>
          </a:xfrm>
        </p:spPr>
        <p:txBody>
          <a:bodyPr/>
          <a:lstStyle/>
          <a:p>
            <a:r>
              <a:rPr lang="en-US" dirty="0" smtClean="0"/>
              <a:t>Broad health applications seem to work well enough</a:t>
            </a:r>
          </a:p>
          <a:p>
            <a:pPr lvl="1"/>
            <a:r>
              <a:rPr lang="en-US" sz="2200" dirty="0" smtClean="0"/>
              <a:t>but the data may not support deeper medical questions</a:t>
            </a:r>
          </a:p>
          <a:p>
            <a:pPr lvl="1"/>
            <a:r>
              <a:rPr lang="en-US" sz="2200" dirty="0" smtClean="0"/>
              <a:t>people share a lot but not everything</a:t>
            </a:r>
          </a:p>
          <a:p>
            <a:pPr lvl="1"/>
            <a:r>
              <a:rPr lang="en-US" sz="2200" dirty="0" smtClean="0"/>
              <a:t>demographics differ between real world and social media</a:t>
            </a:r>
          </a:p>
          <a:p>
            <a:pPr lvl="2"/>
            <a:r>
              <a:rPr lang="en-US" sz="2200" dirty="0" smtClean="0"/>
              <a:t>and can vary a lot between different social media sites</a:t>
            </a:r>
          </a:p>
          <a:p>
            <a:pPr lvl="2"/>
            <a:endParaRPr lang="en-US" sz="2200" dirty="0" smtClean="0"/>
          </a:p>
          <a:p>
            <a:r>
              <a:rPr lang="en-US" dirty="0" smtClean="0"/>
              <a:t>More hype than substance in many applications</a:t>
            </a:r>
          </a:p>
          <a:p>
            <a:pPr lvl="1"/>
            <a:r>
              <a:rPr lang="en-US" sz="2200" dirty="0" smtClean="0"/>
              <a:t>Can Twitter predict the </a:t>
            </a:r>
            <a:r>
              <a:rPr lang="en-US" sz="2200" b="1" dirty="0" smtClean="0"/>
              <a:t>stock market</a:t>
            </a:r>
            <a:r>
              <a:rPr lang="en-US" sz="2200" dirty="0" smtClean="0"/>
              <a:t>?</a:t>
            </a:r>
          </a:p>
          <a:p>
            <a:pPr lvl="2"/>
            <a:r>
              <a:rPr lang="en-US" sz="2200" dirty="0" smtClean="0"/>
              <a:t>I don’t know of anyone who has gotten rich from this yet…</a:t>
            </a:r>
          </a:p>
          <a:p>
            <a:pPr lvl="1"/>
            <a:r>
              <a:rPr lang="en-US" sz="2200" dirty="0" smtClean="0"/>
              <a:t>Can Twitter predict </a:t>
            </a:r>
            <a:r>
              <a:rPr lang="en-US" sz="2200" b="1" dirty="0" smtClean="0"/>
              <a:t>elections</a:t>
            </a:r>
            <a:r>
              <a:rPr lang="en-US" sz="2200" dirty="0" smtClean="0"/>
              <a:t>?</a:t>
            </a:r>
          </a:p>
          <a:p>
            <a:pPr lvl="2"/>
            <a:r>
              <a:rPr lang="en-US" sz="2200" dirty="0" smtClean="0"/>
              <a:t>If it could, </a:t>
            </a:r>
            <a:r>
              <a:rPr lang="en-US" sz="2200" dirty="0" smtClean="0"/>
              <a:t>Donald Trump would </a:t>
            </a:r>
            <a:r>
              <a:rPr lang="en-US" sz="2200" dirty="0" smtClean="0"/>
              <a:t>be president…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63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Ethics/Privacy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Ethics is an important part of human subject research</a:t>
            </a:r>
          </a:p>
          <a:p>
            <a:endParaRPr lang="en-US" dirty="0"/>
          </a:p>
          <a:p>
            <a:r>
              <a:rPr lang="en-US" dirty="0" smtClean="0"/>
              <a:t>But there aren’t comparable guidelines for “human computation” research</a:t>
            </a:r>
          </a:p>
          <a:p>
            <a:endParaRPr lang="en-US" dirty="0"/>
          </a:p>
          <a:p>
            <a:r>
              <a:rPr lang="en-US" dirty="0" smtClean="0"/>
              <a:t>So here are some things to think about…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 rotWithShape="1">
          <a:blip r:embed="rId2"/>
          <a:srcRect l="15022" t="20370" r="14296" b="20370"/>
          <a:stretch/>
        </p:blipFill>
        <p:spPr>
          <a:xfrm>
            <a:off x="7927454" y="649925"/>
            <a:ext cx="951095" cy="79739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6472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medical research guided by IRBs (institutional review board)</a:t>
            </a:r>
          </a:p>
          <a:p>
            <a:endParaRPr lang="en-US" dirty="0"/>
          </a:p>
          <a:p>
            <a:r>
              <a:rPr lang="en-US" dirty="0" smtClean="0"/>
              <a:t>IRB policy on social media data mining:</a:t>
            </a:r>
          </a:p>
          <a:p>
            <a:pPr lvl="1"/>
            <a:r>
              <a:rPr lang="en-US" sz="2200" dirty="0" smtClean="0"/>
              <a:t>Data is public, therefore no approval required</a:t>
            </a:r>
          </a:p>
          <a:p>
            <a:pPr lvl="2"/>
            <a:r>
              <a:rPr lang="en-US" sz="2000" dirty="0" smtClean="0"/>
              <a:t>This applied to what I showed you today</a:t>
            </a:r>
          </a:p>
          <a:p>
            <a:pPr lvl="1"/>
            <a:r>
              <a:rPr lang="en-US" sz="2200" dirty="0" smtClean="0"/>
              <a:t>This policy may eventually change</a:t>
            </a:r>
          </a:p>
          <a:p>
            <a:endParaRPr lang="en-US" dirty="0"/>
          </a:p>
          <a:p>
            <a:r>
              <a:rPr lang="en-US" dirty="0" smtClean="0"/>
              <a:t>There are still privacy norms surrounding public data</a:t>
            </a:r>
          </a:p>
          <a:p>
            <a:pPr lvl="1"/>
            <a:r>
              <a:rPr lang="en-US" sz="2200" dirty="0" smtClean="0"/>
              <a:t>and it’s possible to use public data in creepy ways</a:t>
            </a:r>
          </a:p>
        </p:txBody>
      </p:sp>
    </p:spTree>
    <p:extLst>
      <p:ext uri="{BB962C8B-B14F-4D97-AF65-F5344CB8AC3E}">
        <p14:creationId xmlns:p14="http://schemas.microsoft.com/office/powerpoint/2010/main" val="289138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51" y="2145677"/>
            <a:ext cx="2648691" cy="1276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Guidelines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09" y="3297212"/>
            <a:ext cx="2648691" cy="127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09" y="4548537"/>
            <a:ext cx="2648691" cy="1204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509" y="5734942"/>
            <a:ext cx="2648691" cy="104967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/>
          <a:srcRect l="13979" r="13979"/>
          <a:stretch>
            <a:fillRect/>
          </a:stretch>
        </p:blipFill>
        <p:spPr>
          <a:xfrm>
            <a:off x="6605803" y="2145677"/>
            <a:ext cx="1970102" cy="1167467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Informed consent?</a:t>
            </a:r>
          </a:p>
          <a:p>
            <a:endParaRPr lang="en-US" dirty="0"/>
          </a:p>
          <a:p>
            <a:r>
              <a:rPr lang="en-US" dirty="0" smtClean="0"/>
              <a:t>Technically, if people actually read this:</a:t>
            </a:r>
          </a:p>
          <a:p>
            <a:endParaRPr lang="en-US" dirty="0"/>
          </a:p>
          <a:p>
            <a:r>
              <a:rPr lang="en-US" dirty="0" smtClean="0"/>
              <a:t>Tweets are public by default</a:t>
            </a:r>
          </a:p>
          <a:p>
            <a:pPr lvl="1"/>
            <a:r>
              <a:rPr lang="en-US" sz="2200" dirty="0" smtClean="0"/>
              <a:t>not all users realize this</a:t>
            </a:r>
          </a:p>
          <a:p>
            <a:endParaRPr lang="en-US" dirty="0"/>
          </a:p>
          <a:p>
            <a:r>
              <a:rPr lang="en-US" dirty="0" smtClean="0"/>
              <a:t>Even if users are aware the data is</a:t>
            </a:r>
            <a:br>
              <a:rPr lang="en-US" dirty="0" smtClean="0"/>
            </a:br>
            <a:r>
              <a:rPr lang="en-US" dirty="0" smtClean="0"/>
              <a:t>public, they might not expect it to be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used in certain ways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230" y="960705"/>
            <a:ext cx="3319880" cy="108822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76200" dist="38100" dir="2700000" sx="101000" sy="101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7190025" y="2151502"/>
            <a:ext cx="399278" cy="107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Aggregate statistics generally preserve privacy</a:t>
            </a:r>
          </a:p>
          <a:p>
            <a:pPr lvl="1"/>
            <a:r>
              <a:rPr lang="en-US" sz="2200" dirty="0" smtClean="0"/>
              <a:t>as long as they aren’t aggregated in a town of 20 people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Analysis of individual users may deviate from privacy expectations</a:t>
            </a:r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  <a:p>
            <a:pPr lvl="4"/>
            <a:r>
              <a:rPr lang="en-US" sz="1800" dirty="0" err="1" smtClean="0"/>
              <a:t>Sadilek</a:t>
            </a:r>
            <a:r>
              <a:rPr lang="en-US" sz="1800" dirty="0"/>
              <a:t>, </a:t>
            </a:r>
            <a:r>
              <a:rPr lang="en-US" sz="1800" dirty="0" err="1" smtClean="0"/>
              <a:t>Kautz</a:t>
            </a:r>
            <a:r>
              <a:rPr lang="en-US" sz="1800" dirty="0"/>
              <a:t>, </a:t>
            </a:r>
            <a:r>
              <a:rPr lang="en-US" sz="1800" dirty="0" err="1" smtClean="0"/>
              <a:t>Silenzio</a:t>
            </a:r>
            <a:r>
              <a:rPr lang="en-US" sz="1800" dirty="0" smtClean="0"/>
              <a:t> 2012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71" y="3715352"/>
            <a:ext cx="6245475" cy="25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6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information is particularly sensitive and should be</a:t>
            </a:r>
            <a:r>
              <a:rPr lang="en-US" dirty="0"/>
              <a:t> </a:t>
            </a:r>
            <a:r>
              <a:rPr lang="en-US" dirty="0" smtClean="0"/>
              <a:t>treated differently</a:t>
            </a:r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4"/>
            <a:r>
              <a:rPr lang="en-US" sz="1800" dirty="0" smtClean="0"/>
              <a:t>Courtesy of </a:t>
            </a:r>
            <a:r>
              <a:rPr lang="en-US" sz="1800" dirty="0" err="1" smtClean="0"/>
              <a:t>MappyHealth</a:t>
            </a:r>
            <a:r>
              <a:rPr lang="en-US" sz="1800" dirty="0" smtClean="0"/>
              <a:t> by Social Health Insights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Privacy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209" b="4209"/>
          <a:stretch>
            <a:fillRect/>
          </a:stretch>
        </p:blipFill>
        <p:spPr>
          <a:xfrm>
            <a:off x="1434552" y="2512761"/>
            <a:ext cx="6183021" cy="3664013"/>
          </a:xfrm>
        </p:spPr>
      </p:pic>
    </p:spTree>
    <p:extLst>
      <p:ext uri="{BB962C8B-B14F-4D97-AF65-F5344CB8AC3E}">
        <p14:creationId xmlns:p14="http://schemas.microsoft.com/office/powerpoint/2010/main" val="302677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to fully </a:t>
            </a:r>
            <a:r>
              <a:rPr lang="en-US" dirty="0" err="1" smtClean="0"/>
              <a:t>anonymize</a:t>
            </a:r>
            <a:r>
              <a:rPr lang="en-US" dirty="0" smtClean="0"/>
              <a:t> data</a:t>
            </a:r>
          </a:p>
          <a:p>
            <a:pPr lvl="1"/>
            <a:r>
              <a:rPr lang="en-US" sz="2200" dirty="0" smtClean="0"/>
              <a:t>Same issue with medical records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be de-</a:t>
            </a:r>
            <a:r>
              <a:rPr lang="en-US" dirty="0" err="1" smtClean="0"/>
              <a:t>anonymized</a:t>
            </a:r>
            <a:r>
              <a:rPr lang="en-US" dirty="0" smtClean="0"/>
              <a:t> with more data, more context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Privacy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483583"/>
            <a:ext cx="8013700" cy="2197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303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Location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846"/>
            <a:ext cx="8229600" cy="5236154"/>
          </a:xfrm>
        </p:spPr>
        <p:txBody>
          <a:bodyPr/>
          <a:lstStyle/>
          <a:p>
            <a:r>
              <a:rPr lang="en-US" b="1" dirty="0" err="1" smtClean="0"/>
              <a:t>Geolocation</a:t>
            </a:r>
            <a:r>
              <a:rPr lang="en-US" b="1" dirty="0" smtClean="0"/>
              <a:t>:</a:t>
            </a:r>
            <a:r>
              <a:rPr lang="en-US" dirty="0" smtClean="0"/>
              <a:t> often we need to identify where the authors of tweets are located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/>
              <a:t>Some tweets tagged with GPS coordinates</a:t>
            </a:r>
          </a:p>
          <a:p>
            <a:pPr lvl="1"/>
            <a:r>
              <a:rPr lang="en-US" sz="2200" dirty="0" smtClean="0"/>
              <a:t>Only 2-3% of tweets/users</a:t>
            </a:r>
          </a:p>
          <a:p>
            <a:pPr lvl="1"/>
            <a:r>
              <a:rPr lang="en-US" sz="2200" dirty="0" smtClean="0"/>
              <a:t>Can improve coverage by tenfold </a:t>
            </a:r>
            <a:br>
              <a:rPr lang="en-US" sz="2200" dirty="0" smtClean="0"/>
            </a:br>
            <a:r>
              <a:rPr lang="en-US" sz="2200" dirty="0" smtClean="0"/>
              <a:t>by also considering self-reported </a:t>
            </a:r>
            <a:br>
              <a:rPr lang="en-US" sz="2200" dirty="0" smtClean="0"/>
            </a:br>
            <a:r>
              <a:rPr lang="en-US" sz="2200" dirty="0" smtClean="0"/>
              <a:t>location in user profiles</a:t>
            </a:r>
            <a:endParaRPr lang="en-US" sz="2200" dirty="0">
              <a:latin typeface="Courier New"/>
              <a:cs typeface="Courier New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566" y="565216"/>
            <a:ext cx="1103622" cy="919685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415" y="3881240"/>
            <a:ext cx="3492500" cy="2755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5422785" y="6176031"/>
            <a:ext cx="1567387" cy="450605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Ethics: 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Stick to large-scale aggregate analysis</a:t>
            </a:r>
            <a:endParaRPr lang="en-US" dirty="0"/>
          </a:p>
          <a:p>
            <a:r>
              <a:rPr lang="en-US" dirty="0" smtClean="0"/>
              <a:t>Don’t use more data than a user likely intended to share</a:t>
            </a:r>
            <a:endParaRPr lang="en-US" dirty="0"/>
          </a:p>
          <a:p>
            <a:r>
              <a:rPr lang="en-US" dirty="0" smtClean="0"/>
              <a:t>Don’t use data that you don’t need for what you’re doing</a:t>
            </a:r>
            <a:endParaRPr lang="en-US" dirty="0"/>
          </a:p>
          <a:p>
            <a:r>
              <a:rPr lang="en-US" dirty="0" smtClean="0"/>
              <a:t>Think about how users will react to your app or research</a:t>
            </a:r>
          </a:p>
          <a:p>
            <a:endParaRPr lang="en-US" dirty="0"/>
          </a:p>
          <a:p>
            <a:r>
              <a:rPr lang="en-US" dirty="0" smtClean="0"/>
              <a:t>Good reading:</a:t>
            </a:r>
          </a:p>
          <a:p>
            <a:pPr lvl="1"/>
            <a:r>
              <a:rPr lang="en-US" sz="2200" dirty="0" smtClean="0"/>
              <a:t>Slides by Caitlin Rivers: “Ethical user of Twitter for digital disease detection”</a:t>
            </a:r>
          </a:p>
          <a:p>
            <a:pPr lvl="2"/>
            <a:r>
              <a:rPr lang="en-US" dirty="0">
                <a:latin typeface="Courier New"/>
                <a:cs typeface="Courier New"/>
                <a:hlinkClick r:id="rId2"/>
              </a:rPr>
              <a:t>http://figshare.com/articles/Ethical_use_of_Twitter_for_DigDisDet/</a:t>
            </a:r>
            <a:r>
              <a:rPr lang="en-US" dirty="0" smtClean="0">
                <a:latin typeface="Courier New"/>
                <a:cs typeface="Courier New"/>
                <a:hlinkClick r:id="rId2"/>
              </a:rPr>
              <a:t>805198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sz="2200" dirty="0" err="1"/>
              <a:t>D</a:t>
            </a:r>
            <a:r>
              <a:rPr lang="en-US" sz="2200" dirty="0" err="1" smtClean="0"/>
              <a:t>anah</a:t>
            </a:r>
            <a:r>
              <a:rPr lang="en-US" sz="2200" dirty="0" smtClean="0"/>
              <a:t> Boyd </a:t>
            </a:r>
            <a:r>
              <a:rPr lang="en-US" sz="2200" dirty="0"/>
              <a:t>and Kate Crawford. 2012. Critical questions for </a:t>
            </a:r>
            <a:r>
              <a:rPr lang="en-US" sz="2200" dirty="0" smtClean="0"/>
              <a:t>Big </a:t>
            </a:r>
            <a:r>
              <a:rPr lang="en-US" sz="2200" dirty="0"/>
              <a:t>D</a:t>
            </a:r>
            <a:r>
              <a:rPr lang="en-US" sz="2200" dirty="0" smtClean="0"/>
              <a:t>ata</a:t>
            </a:r>
            <a:r>
              <a:rPr lang="en-US" sz="2200" dirty="0"/>
              <a:t>. </a:t>
            </a:r>
            <a:r>
              <a:rPr lang="en-US" sz="2200" i="1" dirty="0"/>
              <a:t>Information, Communication &amp; </a:t>
            </a:r>
            <a:r>
              <a:rPr lang="en-US" sz="2200" i="1" dirty="0" smtClean="0"/>
              <a:t>Society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/>
              <a:t>15(5</a:t>
            </a:r>
            <a:r>
              <a:rPr lang="en-US" sz="2200" dirty="0" smtClean="0"/>
              <a:t>)</a:t>
            </a:r>
            <a:r>
              <a:rPr lang="en-US" sz="2200" dirty="0"/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63868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hlinkClick r:id="rId2"/>
              </a:rPr>
              <a:t>socialmediahealthresearch.org</a:t>
            </a:r>
            <a:r>
              <a:rPr lang="en-US" sz="2600" dirty="0" smtClean="0"/>
              <a:t> </a:t>
            </a:r>
          </a:p>
          <a:p>
            <a:pPr lvl="1"/>
            <a:endParaRPr lang="en-US" sz="2200" dirty="0"/>
          </a:p>
          <a:p>
            <a:r>
              <a:rPr lang="en-US" sz="2600" dirty="0" smtClean="0"/>
              <a:t>C</a:t>
            </a:r>
            <a:r>
              <a:rPr lang="en-US" dirty="0" smtClean="0"/>
              <a:t>IKM 2013 tutorial: Twitter and the real world</a:t>
            </a:r>
          </a:p>
          <a:p>
            <a:pPr lvl="1"/>
            <a:r>
              <a:rPr lang="en-US" sz="2200" dirty="0">
                <a:hlinkClick r:id="rId3"/>
              </a:rPr>
              <a:t>https://sites.google.com/site/twitterandtherealworld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Conference on Digital Disease Detection</a:t>
            </a:r>
          </a:p>
          <a:p>
            <a:pPr lvl="1"/>
            <a:r>
              <a:rPr lang="en-US" sz="2200" dirty="0" smtClean="0">
                <a:hlinkClick r:id="rId4"/>
              </a:rPr>
              <a:t>http://healthmap.org/ddd/</a:t>
            </a:r>
            <a:endParaRPr lang="en-US" sz="22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Apps/</a:t>
            </a:r>
            <a:r>
              <a:rPr lang="en-US" dirty="0" smtClean="0"/>
              <a:t>startups:</a:t>
            </a:r>
          </a:p>
          <a:p>
            <a:pPr lvl="1"/>
            <a:r>
              <a:rPr lang="en-US" sz="2200" dirty="0" err="1" smtClean="0"/>
              <a:t>Sickweather</a:t>
            </a:r>
            <a:r>
              <a:rPr lang="en-US" sz="2200" dirty="0" smtClean="0"/>
              <a:t> – </a:t>
            </a:r>
            <a:r>
              <a:rPr lang="en-US" sz="2200" dirty="0" smtClean="0">
                <a:hlinkClick r:id="rId5"/>
              </a:rPr>
              <a:t>sickweather.com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06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Friday is the drop deadline</a:t>
            </a:r>
          </a:p>
          <a:p>
            <a:r>
              <a:rPr lang="en-US" dirty="0" smtClean="0"/>
              <a:t>If you have any concerns about whether should stay in the class, or if you haven’t received an email with your grades so far, come to my office hours </a:t>
            </a:r>
            <a:r>
              <a:rPr lang="en-US" smtClean="0"/>
              <a:t>today 3</a:t>
            </a:r>
            <a:r>
              <a:rPr lang="en-US" dirty="0" smtClean="0"/>
              <a:t>-5pm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6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Location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846"/>
            <a:ext cx="8229600" cy="523615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Geolocation</a:t>
            </a:r>
            <a:r>
              <a:rPr lang="en-US" b="1" dirty="0" smtClean="0"/>
              <a:t>:</a:t>
            </a:r>
            <a:r>
              <a:rPr lang="en-US" dirty="0" smtClean="0"/>
              <a:t> often we need to identify where the authors of tweets are located</a:t>
            </a:r>
            <a:endParaRPr lang="en-US" sz="1600" dirty="0" smtClean="0"/>
          </a:p>
          <a:p>
            <a:endParaRPr lang="en-US" sz="1600" dirty="0"/>
          </a:p>
          <a:p>
            <a:r>
              <a:rPr lang="en-US" i="1" dirty="0"/>
              <a:t>Carmen</a:t>
            </a:r>
          </a:p>
          <a:p>
            <a:pPr lvl="1"/>
            <a:r>
              <a:rPr lang="en-US" sz="2200" dirty="0"/>
              <a:t>Identifies where a tweet is from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using GPS + user profile info, e.g.</a:t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>
                <a:latin typeface="Courier New"/>
                <a:cs typeface="Courier New"/>
              </a:rPr>
              <a:t>{"</a:t>
            </a:r>
            <a:r>
              <a:rPr lang="en-US" sz="2200" dirty="0">
                <a:latin typeface="Courier New"/>
                <a:cs typeface="Courier New"/>
              </a:rPr>
              <a:t>city": "Baltimore",</a:t>
            </a:r>
            <a:br>
              <a:rPr lang="en-US" sz="2200" dirty="0">
                <a:latin typeface="Courier New"/>
                <a:cs typeface="Courier New"/>
              </a:rPr>
            </a:br>
            <a:r>
              <a:rPr lang="en-US" sz="2200" dirty="0">
                <a:latin typeface="Courier New"/>
                <a:cs typeface="Courier New"/>
              </a:rPr>
              <a:t>"state": "Maryland",</a:t>
            </a:r>
            <a:br>
              <a:rPr lang="en-US" sz="2200" dirty="0">
                <a:latin typeface="Courier New"/>
                <a:cs typeface="Courier New"/>
              </a:rPr>
            </a:br>
            <a:r>
              <a:rPr lang="en-US" sz="2200" dirty="0">
                <a:latin typeface="Courier New"/>
                <a:cs typeface="Courier New"/>
              </a:rPr>
              <a:t>"country": "United States"}</a:t>
            </a:r>
            <a:endParaRPr lang="en-US" sz="2200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endParaRPr lang="en-US" sz="2200" dirty="0"/>
          </a:p>
          <a:p>
            <a:pPr lvl="1"/>
            <a:r>
              <a:rPr lang="en-US" sz="2200" dirty="0" smtClean="0"/>
              <a:t>Python </a:t>
            </a:r>
            <a:r>
              <a:rPr lang="en-US" sz="2200" dirty="0" smtClean="0"/>
              <a:t>software available:</a:t>
            </a:r>
            <a:endParaRPr lang="en-US" sz="2200" dirty="0"/>
          </a:p>
          <a:p>
            <a:pPr lvl="2"/>
            <a:r>
              <a:rPr lang="en-US" sz="2000" dirty="0" smtClean="0">
                <a:latin typeface="Courier New"/>
                <a:cs typeface="Courier New"/>
                <a:hlinkClick r:id="rId2"/>
              </a:rPr>
              <a:t>h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ttps</a:t>
            </a:r>
            <a:r>
              <a:rPr lang="en-US" sz="2000" dirty="0">
                <a:latin typeface="Courier New"/>
                <a:cs typeface="Courier New"/>
                <a:hlinkClick r:id="rId2"/>
              </a:rPr>
              <a:t>://</a:t>
            </a:r>
            <a:r>
              <a:rPr lang="en-US" sz="2000" dirty="0" err="1">
                <a:latin typeface="Courier New"/>
                <a:cs typeface="Courier New"/>
                <a:hlinkClick r:id="rId2"/>
              </a:rPr>
              <a:t>github.com</a:t>
            </a:r>
            <a:r>
              <a:rPr lang="en-US" sz="2000" dirty="0">
                <a:latin typeface="Courier New"/>
                <a:cs typeface="Courier New"/>
                <a:hlinkClick r:id="rId2"/>
              </a:rPr>
              <a:t>/</a:t>
            </a:r>
            <a:r>
              <a:rPr lang="en-US" sz="2000" dirty="0" err="1">
                <a:latin typeface="Courier New"/>
                <a:cs typeface="Courier New"/>
                <a:hlinkClick r:id="rId2"/>
              </a:rPr>
              <a:t>mdredze</a:t>
            </a:r>
            <a:r>
              <a:rPr lang="en-US" sz="2000" dirty="0">
                <a:latin typeface="Courier New"/>
                <a:cs typeface="Courier New"/>
                <a:hlinkClick r:id="rId2"/>
              </a:rPr>
              <a:t>/</a:t>
            </a:r>
            <a:r>
              <a:rPr lang="en-US" sz="2000" dirty="0" err="1">
                <a:latin typeface="Courier New"/>
                <a:cs typeface="Courier New"/>
                <a:hlinkClick r:id="rId2"/>
              </a:rPr>
              <a:t>carmen</a:t>
            </a:r>
            <a:r>
              <a:rPr lang="en-US" sz="2000" dirty="0">
                <a:latin typeface="Courier New"/>
                <a:cs typeface="Courier New"/>
                <a:hlinkClick r:id="rId2"/>
              </a:rPr>
              <a:t>-python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19" y="2629201"/>
            <a:ext cx="2772733" cy="2630541"/>
          </a:xfrm>
          <a:prstGeom prst="rect">
            <a:avLst/>
          </a:prstGeom>
          <a:ln>
            <a:solidFill>
              <a:srgbClr val="073779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66" y="565216"/>
            <a:ext cx="1103622" cy="9196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5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Health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is a </a:t>
            </a:r>
            <a:r>
              <a:rPr lang="en-US" b="1" dirty="0" smtClean="0"/>
              <a:t>noisy</a:t>
            </a:r>
            <a:r>
              <a:rPr lang="en-US" dirty="0" smtClean="0"/>
              <a:t> data source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2012 study (</a:t>
            </a:r>
            <a:r>
              <a:rPr lang="en-US" dirty="0" smtClean="0"/>
              <a:t>André, Bernstein, Luther)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4" y="2254892"/>
            <a:ext cx="7816273" cy="1685636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97" y="4857566"/>
            <a:ext cx="6423406" cy="14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Health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stimate</a:t>
            </a:r>
            <a:r>
              <a:rPr lang="en-US" dirty="0" smtClean="0"/>
              <a:t>: about </a:t>
            </a:r>
            <a:r>
              <a:rPr lang="en-US" b="1" dirty="0" smtClean="0"/>
              <a:t>0.1%</a:t>
            </a:r>
            <a:r>
              <a:rPr lang="en-US" dirty="0" smtClean="0"/>
              <a:t> of tweets are about tweeters’ health</a:t>
            </a:r>
          </a:p>
          <a:p>
            <a:pPr lvl="1"/>
            <a:r>
              <a:rPr lang="en-US" sz="2200" dirty="0" smtClean="0"/>
              <a:t>(1.6 million out of 2 billion tweets in an earlier study)</a:t>
            </a:r>
          </a:p>
          <a:p>
            <a:endParaRPr lang="en-US" dirty="0"/>
          </a:p>
          <a:p>
            <a:r>
              <a:rPr lang="en-US" dirty="0" smtClean="0"/>
              <a:t>0.1% of Twitter is still a lot of data!</a:t>
            </a:r>
          </a:p>
          <a:p>
            <a:pPr lvl="1"/>
            <a:r>
              <a:rPr lang="en-US" sz="2200" b="1" dirty="0" smtClean="0"/>
              <a:t>~ half a million</a:t>
            </a:r>
            <a:r>
              <a:rPr lang="en-US" sz="2200" dirty="0" smtClean="0"/>
              <a:t> tweets per day</a:t>
            </a:r>
          </a:p>
          <a:p>
            <a:pPr lvl="1"/>
            <a:endParaRPr lang="en-US" sz="2200" dirty="0"/>
          </a:p>
          <a:p>
            <a:r>
              <a:rPr lang="en-US" dirty="0" smtClean="0"/>
              <a:t>Lots of data, but hard to find in noise</a:t>
            </a:r>
          </a:p>
          <a:p>
            <a:pPr lvl="1"/>
            <a:r>
              <a:rPr lang="en-US" sz="2200" dirty="0" smtClean="0"/>
              <a:t>Absolutely </a:t>
            </a:r>
            <a:r>
              <a:rPr lang="en-US" sz="2200" dirty="0" smtClean="0"/>
              <a:t>huge volume of data</a:t>
            </a:r>
            <a:endParaRPr lang="en-US" sz="2200" dirty="0" smtClean="0"/>
          </a:p>
          <a:p>
            <a:pPr lvl="1"/>
            <a:r>
              <a:rPr lang="en-US" sz="2200" dirty="0" smtClean="0"/>
              <a:t>Relatively </a:t>
            </a:r>
            <a:r>
              <a:rPr lang="en-US" sz="2200" dirty="0" smtClean="0"/>
              <a:t>tiny amount of relevant data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65" y="3372504"/>
            <a:ext cx="1844342" cy="27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health </a:t>
            </a:r>
            <a:r>
              <a:rPr lang="en-US" dirty="0"/>
              <a:t>t</a:t>
            </a:r>
            <a:r>
              <a:rPr lang="en-US" dirty="0" smtClean="0"/>
              <a:t>weets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Step 1: keyword filtering</a:t>
            </a:r>
          </a:p>
          <a:p>
            <a:pPr lvl="1"/>
            <a:r>
              <a:rPr lang="en-US" sz="2200" dirty="0" smtClean="0"/>
              <a:t>Filter out tweets unlikely to be about health</a:t>
            </a:r>
          </a:p>
          <a:p>
            <a:pPr lvl="1"/>
            <a:r>
              <a:rPr lang="en-US" sz="2200" dirty="0" smtClean="0"/>
              <a:t>Large set of 20,000 keywords</a:t>
            </a:r>
          </a:p>
          <a:p>
            <a:pPr lvl="1"/>
            <a:endParaRPr lang="en-US" dirty="0"/>
          </a:p>
          <a:p>
            <a:r>
              <a:rPr lang="en-US" dirty="0" smtClean="0"/>
              <a:t>Not all tweets containing keywords are actually about someone’s health</a:t>
            </a:r>
          </a:p>
          <a:p>
            <a:pPr lvl="1"/>
            <a:r>
              <a:rPr lang="en-US" sz="2200" dirty="0" smtClean="0"/>
              <a:t>This tweet contains lots of health keywords: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Step 2: supervised machine learning</a:t>
            </a:r>
            <a:endParaRPr lang="en-US" dirty="0"/>
          </a:p>
        </p:txBody>
      </p:sp>
      <p:pic>
        <p:nvPicPr>
          <p:cNvPr id="9" name="Picture 8" descr="diet_sp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4548624"/>
            <a:ext cx="7557025" cy="1558759"/>
          </a:xfrm>
          <a:prstGeom prst="rect">
            <a:avLst/>
          </a:prstGeom>
          <a:ln>
            <a:solidFill>
              <a:srgbClr val="93A299"/>
            </a:solidFill>
          </a:ln>
        </p:spPr>
      </p:pic>
    </p:spTree>
    <p:extLst>
      <p:ext uri="{BB962C8B-B14F-4D97-AF65-F5344CB8AC3E}">
        <p14:creationId xmlns:p14="http://schemas.microsoft.com/office/powerpoint/2010/main" val="130662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9687</TotalTime>
  <Words>2261</Words>
  <Application>Microsoft Macintosh PowerPoint</Application>
  <PresentationFormat>On-screen Show (4:3)</PresentationFormat>
  <Paragraphs>450</Paragraphs>
  <Slides>52</Slides>
  <Notes>15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Clarity</vt:lpstr>
      <vt:lpstr>public health meets social media: mining health info from twitter</vt:lpstr>
      <vt:lpstr>Learning about the real world through Twitter</vt:lpstr>
      <vt:lpstr>This lecture: Key ideas</vt:lpstr>
      <vt:lpstr>Twitter: Data</vt:lpstr>
      <vt:lpstr>Twitter: Location data</vt:lpstr>
      <vt:lpstr>Twitter: Location data</vt:lpstr>
      <vt:lpstr>Twitter: Health data?</vt:lpstr>
      <vt:lpstr>Twitter: Health data?</vt:lpstr>
      <vt:lpstr>Finding health tweets</vt:lpstr>
      <vt:lpstr>Finding health tweets</vt:lpstr>
      <vt:lpstr>Finding health tweets</vt:lpstr>
      <vt:lpstr>Health tweets</vt:lpstr>
      <vt:lpstr>Flu surveillance</vt:lpstr>
      <vt:lpstr>Flu surveillance</vt:lpstr>
      <vt:lpstr>Finding flu tweets</vt:lpstr>
      <vt:lpstr>Finding flu tweets</vt:lpstr>
      <vt:lpstr>Flu surveillance</vt:lpstr>
      <vt:lpstr>Flu surveillance (2009-10)</vt:lpstr>
      <vt:lpstr>Flu surveillance: Evaluation</vt:lpstr>
      <vt:lpstr>Flu surveillance (2009-10)</vt:lpstr>
      <vt:lpstr>Flu surveillance (2012-13)</vt:lpstr>
      <vt:lpstr>Flu surveillance: More evaluation</vt:lpstr>
      <vt:lpstr>Flu surveillance: More evaluation</vt:lpstr>
      <vt:lpstr>Flu surveillance: More evaluation</vt:lpstr>
      <vt:lpstr>Flu surveillance: More evaluation</vt:lpstr>
      <vt:lpstr>Beyond flu</vt:lpstr>
      <vt:lpstr>Beyond flu</vt:lpstr>
      <vt:lpstr>Topic modeling</vt:lpstr>
      <vt:lpstr>Topic modeling</vt:lpstr>
      <vt:lpstr>Topic modeling health tweets</vt:lpstr>
      <vt:lpstr>Topic modeling health tweets</vt:lpstr>
      <vt:lpstr>Topic modeling health tweets</vt:lpstr>
      <vt:lpstr>Topic modeling health tweets</vt:lpstr>
      <vt:lpstr>Topic modeling: Evaluation</vt:lpstr>
      <vt:lpstr>Topic modeling: Diet and exercise</vt:lpstr>
      <vt:lpstr>Topic modeling: Allergies</vt:lpstr>
      <vt:lpstr>Topic modeling: Allergies</vt:lpstr>
      <vt:lpstr>Topic modeling: Evaluation</vt:lpstr>
      <vt:lpstr>Topic modeling: Allergies</vt:lpstr>
      <vt:lpstr>Topic modeling: Allergies</vt:lpstr>
      <vt:lpstr>Topic modeling: Allergies</vt:lpstr>
      <vt:lpstr>Other methods</vt:lpstr>
      <vt:lpstr>Other applications</vt:lpstr>
      <vt:lpstr>Ethics/Privacy</vt:lpstr>
      <vt:lpstr>Ethics: Guidelines</vt:lpstr>
      <vt:lpstr>Ethics: Guidelines</vt:lpstr>
      <vt:lpstr>Ethics: Privacy</vt:lpstr>
      <vt:lpstr>Ethics: Privacy</vt:lpstr>
      <vt:lpstr>Ethics: Privacy</vt:lpstr>
      <vt:lpstr>Ethics: Rules of thumb</vt:lpstr>
      <vt:lpstr>See more</vt:lpstr>
      <vt:lpstr>Reminders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social websites</dc:title>
  <dc:creator>Michael Paul</dc:creator>
  <cp:lastModifiedBy>Chris Callison-Burch</cp:lastModifiedBy>
  <cp:revision>462</cp:revision>
  <cp:lastPrinted>2016-02-17T16:52:25Z</cp:lastPrinted>
  <dcterms:created xsi:type="dcterms:W3CDTF">2013-09-06T18:41:55Z</dcterms:created>
  <dcterms:modified xsi:type="dcterms:W3CDTF">2016-02-17T16:54:26Z</dcterms:modified>
</cp:coreProperties>
</file>