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embeddings/oleObject8.bin" ContentType="application/vnd.openxmlformats-officedocument.oleObject"/>
  <Override PartName="/ppt/notesSlides/notesSlide15.xml" ContentType="application/vnd.openxmlformats-officedocument.presentationml.notesSlide+xml"/>
  <Override PartName="/ppt/embeddings/oleObject9.bin" ContentType="application/vnd.openxmlformats-officedocument.oleObject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notesSlides/notesSlide17.xml" ContentType="application/vnd.openxmlformats-officedocument.presentationml.notesSlide+xml"/>
  <Override PartName="/ppt/embeddings/oleObject11.bin" ContentType="application/vnd.openxmlformats-officedocument.oleObject"/>
  <Override PartName="/ppt/notesSlides/notesSlide18.xml" ContentType="application/vnd.openxmlformats-officedocument.presentationml.notesSlide+xml"/>
  <Override PartName="/ppt/embeddings/oleObject12.bin" ContentType="application/vnd.openxmlformats-officedocument.oleObject"/>
  <Override PartName="/ppt/notesSlides/notesSlide19.xml" ContentType="application/vnd.openxmlformats-officedocument.presentationml.notesSlide+xml"/>
  <Override PartName="/ppt/embeddings/oleObject13.bin" ContentType="application/vnd.openxmlformats-officedocument.oleObject"/>
  <Override PartName="/ppt/notesSlides/notesSlide20.xml" ContentType="application/vnd.openxmlformats-officedocument.presentationml.notesSlide+xml"/>
  <Override PartName="/ppt/embeddings/oleObject14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0" r:id="rId2"/>
    <p:sldId id="344" r:id="rId3"/>
    <p:sldId id="346" r:id="rId4"/>
    <p:sldId id="347" r:id="rId5"/>
    <p:sldId id="369" r:id="rId6"/>
    <p:sldId id="345" r:id="rId7"/>
    <p:sldId id="358" r:id="rId8"/>
    <p:sldId id="354" r:id="rId9"/>
    <p:sldId id="359" r:id="rId10"/>
    <p:sldId id="351" r:id="rId11"/>
    <p:sldId id="353" r:id="rId12"/>
    <p:sldId id="356" r:id="rId13"/>
    <p:sldId id="360" r:id="rId14"/>
    <p:sldId id="363" r:id="rId15"/>
    <p:sldId id="362" r:id="rId16"/>
    <p:sldId id="364" r:id="rId17"/>
    <p:sldId id="365" r:id="rId18"/>
    <p:sldId id="350" r:id="rId19"/>
    <p:sldId id="361" r:id="rId20"/>
    <p:sldId id="268" r:id="rId21"/>
    <p:sldId id="309" r:id="rId22"/>
    <p:sldId id="311" r:id="rId23"/>
    <p:sldId id="313" r:id="rId24"/>
    <p:sldId id="314" r:id="rId25"/>
    <p:sldId id="274" r:id="rId26"/>
    <p:sldId id="367" r:id="rId27"/>
    <p:sldId id="315" r:id="rId28"/>
    <p:sldId id="325" r:id="rId29"/>
    <p:sldId id="318" r:id="rId30"/>
    <p:sldId id="330" r:id="rId31"/>
    <p:sldId id="333" r:id="rId32"/>
    <p:sldId id="329" r:id="rId33"/>
    <p:sldId id="326" r:id="rId34"/>
    <p:sldId id="331" r:id="rId35"/>
    <p:sldId id="320" r:id="rId36"/>
    <p:sldId id="332" r:id="rId37"/>
    <p:sldId id="342" r:id="rId38"/>
    <p:sldId id="328" r:id="rId39"/>
    <p:sldId id="288" r:id="rId40"/>
    <p:sldId id="279" r:id="rId41"/>
    <p:sldId id="275" r:id="rId42"/>
    <p:sldId id="321" r:id="rId43"/>
    <p:sldId id="339" r:id="rId44"/>
    <p:sldId id="334" r:id="rId45"/>
    <p:sldId id="335" r:id="rId46"/>
    <p:sldId id="289" r:id="rId47"/>
    <p:sldId id="291" r:id="rId48"/>
    <p:sldId id="287" r:id="rId49"/>
    <p:sldId id="293" r:id="rId50"/>
    <p:sldId id="366" r:id="rId51"/>
    <p:sldId id="349" r:id="rId52"/>
    <p:sldId id="368" r:id="rId53"/>
    <p:sldId id="338" r:id="rId54"/>
    <p:sldId id="317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0389" autoAdjust="0"/>
  </p:normalViewPr>
  <p:slideViewPr>
    <p:cSldViewPr>
      <p:cViewPr varScale="1">
        <p:scale>
          <a:sx n="95" d="100"/>
          <a:sy n="95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snovotney\Application%20Data\Microsoft\Excel\Book1%20(version%201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Documents%20and%20Settings\snovotney\Application%20Data\Microsoft\Excel\Book1%20(version%201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Documents%20and%20Settings\snovotney\Application%20Data\Microsoft\Excel\Book1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Sheet1!$A$1:$A$4</c:f>
              <c:numCache>
                <c:formatCode>General</c:formatCode>
                <c:ptCount val="4"/>
                <c:pt idx="0">
                  <c:v>1.0</c:v>
                </c:pt>
                <c:pt idx="1">
                  <c:v>10.0</c:v>
                </c:pt>
                <c:pt idx="2">
                  <c:v>200.0</c:v>
                </c:pt>
                <c:pt idx="3">
                  <c:v>2000.0</c:v>
                </c:pt>
              </c:numCache>
            </c:numRef>
          </c:xVal>
          <c:yVal>
            <c:numRef>
              <c:f>Sheet1!$B$1:$B$4</c:f>
              <c:numCache>
                <c:formatCode>General</c:formatCode>
                <c:ptCount val="4"/>
                <c:pt idx="0">
                  <c:v>51.8</c:v>
                </c:pt>
                <c:pt idx="1">
                  <c:v>38.0</c:v>
                </c:pt>
                <c:pt idx="2">
                  <c:v>27.0</c:v>
                </c:pt>
                <c:pt idx="3">
                  <c:v>21.0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5974328"/>
        <c:axId val="-2115980056"/>
      </c:scatterChart>
      <c:valAx>
        <c:axId val="-2115974328"/>
        <c:scaling>
          <c:logBase val="10.0"/>
          <c:orientation val="minMax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2800"/>
                </a:pPr>
                <a:r>
                  <a:rPr lang="en-US" sz="2800" dirty="0" smtClean="0"/>
                  <a:t>Hours of Manual Training Data</a:t>
                </a:r>
                <a:endParaRPr lang="en-US" sz="2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15980056"/>
        <c:crosses val="autoZero"/>
        <c:crossBetween val="midCat"/>
      </c:valAx>
      <c:valAx>
        <c:axId val="-2115980056"/>
        <c:scaling>
          <c:orientation val="minMax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 dirty="0" smtClean="0"/>
                  <a:t>Test</a:t>
                </a:r>
                <a:r>
                  <a:rPr lang="en-US" sz="2800" baseline="0" dirty="0" smtClean="0"/>
                  <a:t> set WER</a:t>
                </a:r>
                <a:endParaRPr lang="en-US" sz="2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15974328"/>
        <c:crossesAt val="1.0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552555930509"/>
          <c:y val="0.0803780042200607"/>
          <c:w val="0.561345831771029"/>
          <c:h val="0.729050575408844"/>
        </c:manualLayout>
      </c:layout>
      <c:lineChart>
        <c:grouping val="standard"/>
        <c:varyColors val="0"/>
        <c:ser>
          <c:idx val="2"/>
          <c:order val="0"/>
          <c:tx>
            <c:v>LDC LM</c:v>
          </c:tx>
          <c:spPr>
            <a:ln w="38100">
              <a:solidFill>
                <a:srgbClr val="C00000"/>
              </a:solidFill>
            </a:ln>
          </c:spPr>
          <c:marker>
            <c:symbol val="circle"/>
            <c:size val="8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46.9</c:v>
                </c:pt>
                <c:pt idx="1">
                  <c:v>45.0</c:v>
                </c:pt>
                <c:pt idx="2">
                  <c:v>43.0</c:v>
                </c:pt>
                <c:pt idx="3">
                  <c:v>41.3</c:v>
                </c:pt>
                <c:pt idx="4">
                  <c:v>39.9</c:v>
                </c:pt>
              </c:numCache>
            </c:numRef>
          </c:val>
          <c:smooth val="0"/>
        </c:ser>
        <c:ser>
          <c:idx val="3"/>
          <c:order val="1"/>
          <c:tx>
            <c:v>Mturk LM</c:v>
          </c:tx>
          <c:spPr>
            <a:ln w="38100"/>
          </c:spPr>
          <c:marker>
            <c:symbol val="circle"/>
            <c:size val="8"/>
            <c:spPr>
              <a:solidFill>
                <a:srgbClr val="0070C0"/>
              </a:solidFill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47.7</c:v>
                </c:pt>
                <c:pt idx="1">
                  <c:v>45.7</c:v>
                </c:pt>
                <c:pt idx="2">
                  <c:v>43.9</c:v>
                </c:pt>
                <c:pt idx="3">
                  <c:v>42.1</c:v>
                </c:pt>
                <c:pt idx="4">
                  <c:v>40.9</c:v>
                </c:pt>
              </c:numCache>
            </c:numRef>
          </c:val>
          <c:smooth val="0"/>
        </c:ser>
        <c:ser>
          <c:idx val="0"/>
          <c:order val="2"/>
          <c:tx>
            <c:v>LDC AM</c:v>
          </c:tx>
          <c:spPr>
            <a:ln w="38100"/>
          </c:spPr>
          <c:marker>
            <c:symbol val="square"/>
            <c:size val="8"/>
            <c:spPr>
              <a:solidFill>
                <a:srgbClr val="C00000"/>
              </a:solidFill>
              <a:ln>
                <a:noFill/>
              </a:ln>
            </c:spPr>
          </c:marker>
          <c:dPt>
            <c:idx val="1"/>
            <c:bubble3D val="0"/>
            <c:spPr>
              <a:ln w="38100">
                <a:solidFill>
                  <a:srgbClr val="C00000"/>
                </a:solidFill>
              </a:ln>
            </c:spPr>
          </c:dPt>
          <c:dPt>
            <c:idx val="2"/>
            <c:bubble3D val="0"/>
            <c:spPr>
              <a:ln w="38100">
                <a:solidFill>
                  <a:srgbClr val="C00000"/>
                </a:solidFill>
              </a:ln>
            </c:spPr>
          </c:dPt>
          <c:dPt>
            <c:idx val="3"/>
            <c:bubble3D val="0"/>
            <c:spPr>
              <a:ln w="38100">
                <a:solidFill>
                  <a:srgbClr val="C00000"/>
                </a:solidFill>
              </a:ln>
            </c:spPr>
          </c:dPt>
          <c:dPt>
            <c:idx val="4"/>
            <c:bubble3D val="0"/>
            <c:spPr>
              <a:ln w="38100">
                <a:solidFill>
                  <a:srgbClr val="C00000"/>
                </a:solidFill>
              </a:ln>
            </c:spPr>
          </c:dPt>
          <c:val>
            <c:numRef>
              <c:f>Sheet1!$B$14:$B$18</c:f>
              <c:numCache>
                <c:formatCode>General</c:formatCode>
                <c:ptCount val="5"/>
                <c:pt idx="0">
                  <c:v>58.5</c:v>
                </c:pt>
                <c:pt idx="1">
                  <c:v>52.0</c:v>
                </c:pt>
                <c:pt idx="2">
                  <c:v>46.4</c:v>
                </c:pt>
                <c:pt idx="3">
                  <c:v>42.7</c:v>
                </c:pt>
                <c:pt idx="4">
                  <c:v>39.5</c:v>
                </c:pt>
              </c:numCache>
            </c:numRef>
          </c:val>
          <c:smooth val="0"/>
        </c:ser>
        <c:ser>
          <c:idx val="1"/>
          <c:order val="3"/>
          <c:tx>
            <c:v>Mturk AM</c:v>
          </c:tx>
          <c:spPr>
            <a:ln w="38100"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>
                <a:noFill/>
              </a:ln>
            </c:spPr>
          </c:marker>
          <c:val>
            <c:numRef>
              <c:f>Sheet1!$C$14:$C$18</c:f>
              <c:numCache>
                <c:formatCode>General</c:formatCode>
                <c:ptCount val="5"/>
                <c:pt idx="0">
                  <c:v>60.0</c:v>
                </c:pt>
                <c:pt idx="1">
                  <c:v>54.2</c:v>
                </c:pt>
                <c:pt idx="2">
                  <c:v>48.0</c:v>
                </c:pt>
                <c:pt idx="3">
                  <c:v>44.9</c:v>
                </c:pt>
                <c:pt idx="4">
                  <c:v>40.8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7905432"/>
        <c:axId val="-2117886680"/>
      </c:lineChart>
      <c:catAx>
        <c:axId val="-2117905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2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2200" b="0">
                    <a:latin typeface="Arial" pitchFamily="34" charset="0"/>
                    <a:cs typeface="Arial" pitchFamily="34" charset="0"/>
                  </a:rPr>
                  <a:t>Hours of Training Data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117886680"/>
        <c:crosses val="autoZero"/>
        <c:auto val="1"/>
        <c:lblAlgn val="ctr"/>
        <c:lblOffset val="100"/>
        <c:noMultiLvlLbl val="0"/>
      </c:catAx>
      <c:valAx>
        <c:axId val="-2117886680"/>
        <c:scaling>
          <c:orientation val="minMax"/>
          <c:max val="60.0"/>
          <c:min val="35.0"/>
        </c:scaling>
        <c:delete val="0"/>
        <c:axPos val="l"/>
        <c:majorGridlines>
          <c:spPr>
            <a:ln w="19050">
              <a:solidFill>
                <a:schemeClr val="bg1">
                  <a:lumMod val="50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2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2200" b="0" dirty="0">
                    <a:latin typeface="Arial" pitchFamily="34" charset="0"/>
                    <a:cs typeface="Arial" pitchFamily="34" charset="0"/>
                  </a:rPr>
                  <a:t>System Performance (WER)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14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117905432"/>
        <c:crosses val="autoZero"/>
        <c:crossBetween val="between"/>
      </c:valAx>
      <c:spPr>
        <a:ln w="25400">
          <a:solidFill>
            <a:schemeClr val="tx1">
              <a:lumMod val="95000"/>
              <a:lumOff val="5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78861729783777"/>
          <c:y val="0.216048067520972"/>
          <c:w val="0.207820090670484"/>
          <c:h val="0.412513509340745"/>
        </c:manualLayout>
      </c:layout>
      <c:overlay val="0"/>
      <c:txPr>
        <a:bodyPr/>
        <a:lstStyle/>
        <a:p>
          <a:pPr>
            <a:defRPr sz="14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008092738408"/>
          <c:y val="0.0384347869977792"/>
          <c:w val="0.493575240594926"/>
          <c:h val="0.783080456289119"/>
        </c:manualLayout>
      </c:layout>
      <c:scatterChart>
        <c:scatterStyle val="lineMarker"/>
        <c:varyColors val="0"/>
        <c:ser>
          <c:idx val="0"/>
          <c:order val="0"/>
          <c:tx>
            <c:v>$150/hr - Professional</c:v>
          </c:tx>
          <c:spPr>
            <a:ln w="28575">
              <a:noFill/>
            </a:ln>
          </c:spPr>
          <c:marker>
            <c:symbol val="diamond"/>
            <c:size val="13"/>
          </c:marker>
          <c:xVal>
            <c:numRef>
              <c:f>Sheet1!$D$44:$D$46</c:f>
              <c:numCache>
                <c:formatCode>General</c:formatCode>
                <c:ptCount val="3"/>
                <c:pt idx="0">
                  <c:v>3000.0</c:v>
                </c:pt>
                <c:pt idx="1">
                  <c:v>6000.0</c:v>
                </c:pt>
                <c:pt idx="2">
                  <c:v>9000.0</c:v>
                </c:pt>
              </c:numCache>
            </c:numRef>
          </c:xVal>
          <c:yVal>
            <c:numRef>
              <c:f>Sheet1!$E$44:$E$46</c:f>
              <c:numCache>
                <c:formatCode>General</c:formatCode>
                <c:ptCount val="3"/>
                <c:pt idx="0">
                  <c:v>42.0</c:v>
                </c:pt>
                <c:pt idx="1">
                  <c:v>38.5</c:v>
                </c:pt>
                <c:pt idx="2">
                  <c:v>35.4</c:v>
                </c:pt>
              </c:numCache>
            </c:numRef>
          </c:yVal>
          <c:smooth val="0"/>
        </c:ser>
        <c:ser>
          <c:idx val="1"/>
          <c:order val="1"/>
          <c:tx>
            <c:v>$90/hr - CastingWords</c:v>
          </c:tx>
          <c:spPr>
            <a:ln w="28575">
              <a:noFill/>
            </a:ln>
          </c:spPr>
          <c:marker>
            <c:symbol val="square"/>
            <c:size val="13"/>
          </c:marker>
          <c:xVal>
            <c:numRef>
              <c:f>Sheet1!$D$47:$D$49</c:f>
              <c:numCache>
                <c:formatCode>General</c:formatCode>
                <c:ptCount val="3"/>
                <c:pt idx="0">
                  <c:v>1800.0</c:v>
                </c:pt>
                <c:pt idx="1">
                  <c:v>3600.0</c:v>
                </c:pt>
                <c:pt idx="2">
                  <c:v>5400.0</c:v>
                </c:pt>
              </c:numCache>
            </c:numRef>
          </c:xVal>
          <c:yVal>
            <c:numRef>
              <c:f>Sheet1!$E$47:$E$49</c:f>
              <c:numCache>
                <c:formatCode>General</c:formatCode>
                <c:ptCount val="3"/>
                <c:pt idx="0">
                  <c:v>42.1</c:v>
                </c:pt>
                <c:pt idx="1">
                  <c:v>38.6</c:v>
                </c:pt>
                <c:pt idx="2">
                  <c:v>35.5</c:v>
                </c:pt>
              </c:numCache>
            </c:numRef>
          </c:yVal>
          <c:smooth val="0"/>
        </c:ser>
        <c:ser>
          <c:idx val="2"/>
          <c:order val="2"/>
          <c:tx>
            <c:v>$5/hr - Mechanical Turk</c:v>
          </c:tx>
          <c:spPr>
            <a:ln w="28575">
              <a:noFill/>
            </a:ln>
          </c:spPr>
          <c:marker>
            <c:symbol val="triangle"/>
            <c:size val="13"/>
          </c:marker>
          <c:xVal>
            <c:numRef>
              <c:f>Sheet1!$D$50:$D$52</c:f>
              <c:numCache>
                <c:formatCode>General</c:formatCode>
                <c:ptCount val="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</c:numCache>
            </c:numRef>
          </c:xVal>
          <c:yVal>
            <c:numRef>
              <c:f>Sheet1!$E$50:$E$52</c:f>
              <c:numCache>
                <c:formatCode>General</c:formatCode>
                <c:ptCount val="3"/>
                <c:pt idx="0">
                  <c:v>44.0</c:v>
                </c:pt>
                <c:pt idx="1">
                  <c:v>40.6</c:v>
                </c:pt>
                <c:pt idx="2">
                  <c:v>37.6</c:v>
                </c:pt>
              </c:numCache>
            </c:numRef>
          </c:yVal>
          <c:smooth val="0"/>
        </c:ser>
        <c:ser>
          <c:idx val="3"/>
          <c:order val="3"/>
          <c:tx>
            <c:v>$15/hr - Mturk w/ Oracle QC</c:v>
          </c:tx>
          <c:spPr>
            <a:ln w="28575">
              <a:noFill/>
            </a:ln>
          </c:spPr>
          <c:marker>
            <c:symbol val="circle"/>
            <c:size val="13"/>
            <c:spPr>
              <a:solidFill>
                <a:srgbClr val="92D050"/>
              </a:solidFill>
            </c:spPr>
          </c:marker>
          <c:xVal>
            <c:numRef>
              <c:f>Sheet1!$D$53</c:f>
              <c:numCache>
                <c:formatCode>General</c:formatCode>
                <c:ptCount val="1"/>
                <c:pt idx="0">
                  <c:v>300.0</c:v>
                </c:pt>
              </c:numCache>
            </c:numRef>
          </c:xVal>
          <c:yVal>
            <c:numRef>
              <c:f>Sheet1!$E$53</c:f>
              <c:numCache>
                <c:formatCode>General</c:formatCode>
                <c:ptCount val="1"/>
                <c:pt idx="0">
                  <c:v>40.9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139448"/>
        <c:axId val="-2124132184"/>
      </c:scatterChart>
      <c:valAx>
        <c:axId val="-2124139448"/>
        <c:scaling>
          <c:logBase val="10.0"/>
          <c:orientation val="minMax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200" b="1" dirty="0" smtClean="0"/>
                  <a:t>Cost per</a:t>
                </a:r>
                <a:r>
                  <a:rPr lang="en-US" sz="2200" b="1" baseline="0" dirty="0" smtClean="0"/>
                  <a:t> Hour of Transcription (log scale)</a:t>
                </a:r>
                <a:endParaRPr lang="en-US" sz="2200" b="1" dirty="0"/>
              </a:p>
            </c:rich>
          </c:tx>
          <c:layout/>
          <c:overlay val="0"/>
        </c:title>
        <c:numFmt formatCode="&quot;$&quot;#,##0" sourceLinked="0"/>
        <c:majorTickMark val="in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-2124132184"/>
        <c:crosses val="autoZero"/>
        <c:crossBetween val="midCat"/>
      </c:valAx>
      <c:valAx>
        <c:axId val="-2124132184"/>
        <c:scaling>
          <c:orientation val="minMax"/>
          <c:max val="45.0"/>
          <c:min val="35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1" dirty="0" smtClean="0"/>
                  <a:t>System WER</a:t>
                </a:r>
                <a:endParaRPr lang="en-US" sz="2400" b="1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-2124139448"/>
        <c:crosses val="autoZero"/>
        <c:crossBetween val="midCat"/>
        <c:majorUnit val="2.0"/>
      </c:valAx>
      <c:spPr>
        <a:ln>
          <a:solidFill>
            <a:sysClr val="window" lastClr="FFFFFF">
              <a:lumMod val="50000"/>
            </a:sysClr>
          </a:solidFill>
        </a:ln>
      </c:spPr>
    </c:plotArea>
    <c:legend>
      <c:legendPos val="r"/>
      <c:layout>
        <c:manualLayout>
          <c:xMode val="edge"/>
          <c:yMode val="edge"/>
          <c:x val="0.657538167104112"/>
          <c:y val="0.270276936536779"/>
          <c:w val="0.334128499562556"/>
          <c:h val="0.292779460259776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008092738408"/>
          <c:y val="0.0384347869977792"/>
          <c:w val="0.493575240594926"/>
          <c:h val="0.783080456289119"/>
        </c:manualLayout>
      </c:layout>
      <c:scatterChart>
        <c:scatterStyle val="lineMarker"/>
        <c:varyColors val="0"/>
        <c:ser>
          <c:idx val="0"/>
          <c:order val="0"/>
          <c:tx>
            <c:v>$150/hr - Professional</c:v>
          </c:tx>
          <c:spPr>
            <a:ln w="28575">
              <a:noFill/>
            </a:ln>
          </c:spPr>
          <c:marker>
            <c:symbol val="diamond"/>
            <c:size val="13"/>
          </c:marker>
          <c:trendline>
            <c:spPr>
              <a:ln w="25400">
                <a:solidFill>
                  <a:srgbClr val="0070C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Sheet1!$D$44:$D$46</c:f>
              <c:numCache>
                <c:formatCode>General</c:formatCode>
                <c:ptCount val="3"/>
                <c:pt idx="0">
                  <c:v>3000.0</c:v>
                </c:pt>
                <c:pt idx="1">
                  <c:v>6000.0</c:v>
                </c:pt>
                <c:pt idx="2">
                  <c:v>9000.0</c:v>
                </c:pt>
              </c:numCache>
            </c:numRef>
          </c:xVal>
          <c:yVal>
            <c:numRef>
              <c:f>Sheet1!$E$44:$E$46</c:f>
              <c:numCache>
                <c:formatCode>General</c:formatCode>
                <c:ptCount val="3"/>
                <c:pt idx="0">
                  <c:v>42.0</c:v>
                </c:pt>
                <c:pt idx="1">
                  <c:v>38.5</c:v>
                </c:pt>
                <c:pt idx="2">
                  <c:v>35.4</c:v>
                </c:pt>
              </c:numCache>
            </c:numRef>
          </c:yVal>
          <c:smooth val="0"/>
        </c:ser>
        <c:ser>
          <c:idx val="1"/>
          <c:order val="1"/>
          <c:tx>
            <c:v>$90/hr - CastingWords</c:v>
          </c:tx>
          <c:spPr>
            <a:ln w="28575">
              <a:noFill/>
            </a:ln>
          </c:spPr>
          <c:marker>
            <c:symbol val="square"/>
            <c:size val="13"/>
          </c:marker>
          <c:trendline>
            <c:spPr>
              <a:ln w="25400">
                <a:solidFill>
                  <a:srgbClr val="C0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Sheet1!$D$47:$D$49</c:f>
              <c:numCache>
                <c:formatCode>General</c:formatCode>
                <c:ptCount val="3"/>
                <c:pt idx="0">
                  <c:v>1800.0</c:v>
                </c:pt>
                <c:pt idx="1">
                  <c:v>3600.0</c:v>
                </c:pt>
                <c:pt idx="2">
                  <c:v>5400.0</c:v>
                </c:pt>
              </c:numCache>
            </c:numRef>
          </c:xVal>
          <c:yVal>
            <c:numRef>
              <c:f>Sheet1!$E$47:$E$49</c:f>
              <c:numCache>
                <c:formatCode>General</c:formatCode>
                <c:ptCount val="3"/>
                <c:pt idx="0">
                  <c:v>42.1</c:v>
                </c:pt>
                <c:pt idx="1">
                  <c:v>38.6</c:v>
                </c:pt>
                <c:pt idx="2">
                  <c:v>35.5</c:v>
                </c:pt>
              </c:numCache>
            </c:numRef>
          </c:yVal>
          <c:smooth val="0"/>
        </c:ser>
        <c:ser>
          <c:idx val="2"/>
          <c:order val="2"/>
          <c:tx>
            <c:v>$5/hr - Mechanical Turk</c:v>
          </c:tx>
          <c:spPr>
            <a:ln w="28575">
              <a:noFill/>
            </a:ln>
          </c:spPr>
          <c:marker>
            <c:symbol val="triangle"/>
            <c:size val="13"/>
          </c:marker>
          <c:xVal>
            <c:numRef>
              <c:f>Sheet1!$D$50:$D$52</c:f>
              <c:numCache>
                <c:formatCode>General</c:formatCode>
                <c:ptCount val="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</c:numCache>
            </c:numRef>
          </c:xVal>
          <c:yVal>
            <c:numRef>
              <c:f>Sheet1!$E$50:$E$52</c:f>
              <c:numCache>
                <c:formatCode>General</c:formatCode>
                <c:ptCount val="3"/>
                <c:pt idx="0">
                  <c:v>44.0</c:v>
                </c:pt>
                <c:pt idx="1">
                  <c:v>40.6</c:v>
                </c:pt>
                <c:pt idx="2">
                  <c:v>37.6</c:v>
                </c:pt>
              </c:numCache>
            </c:numRef>
          </c:yVal>
          <c:smooth val="0"/>
        </c:ser>
        <c:ser>
          <c:idx val="3"/>
          <c:order val="3"/>
          <c:tx>
            <c:v>$15/hr - Mturk w/ Oracle QC</c:v>
          </c:tx>
          <c:spPr>
            <a:ln w="28575">
              <a:noFill/>
            </a:ln>
          </c:spPr>
          <c:marker>
            <c:symbol val="circle"/>
            <c:size val="13"/>
            <c:spPr>
              <a:solidFill>
                <a:srgbClr val="92D050"/>
              </a:solidFill>
            </c:spPr>
          </c:marker>
          <c:xVal>
            <c:numRef>
              <c:f>Sheet1!$D$53</c:f>
              <c:numCache>
                <c:formatCode>General</c:formatCode>
                <c:ptCount val="1"/>
                <c:pt idx="0">
                  <c:v>300.0</c:v>
                </c:pt>
              </c:numCache>
            </c:numRef>
          </c:xVal>
          <c:yVal>
            <c:numRef>
              <c:f>Sheet1!$E$53</c:f>
              <c:numCache>
                <c:formatCode>General</c:formatCode>
                <c:ptCount val="1"/>
                <c:pt idx="0">
                  <c:v>40.9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577704"/>
        <c:axId val="-2117356632"/>
      </c:scatterChart>
      <c:valAx>
        <c:axId val="-2117577704"/>
        <c:scaling>
          <c:logBase val="10.0"/>
          <c:orientation val="minMax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200" b="1" dirty="0" smtClean="0"/>
                  <a:t>Cost per</a:t>
                </a:r>
                <a:r>
                  <a:rPr lang="en-US" sz="2200" b="1" baseline="0" dirty="0" smtClean="0"/>
                  <a:t> Hour of Transcription (log scale)</a:t>
                </a:r>
                <a:endParaRPr lang="en-US" sz="2200" b="1" dirty="0"/>
              </a:p>
            </c:rich>
          </c:tx>
          <c:layout/>
          <c:overlay val="0"/>
        </c:title>
        <c:numFmt formatCode="&quot;$&quot;#,##0" sourceLinked="0"/>
        <c:majorTickMark val="in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-2117356632"/>
        <c:crosses val="autoZero"/>
        <c:crossBetween val="midCat"/>
      </c:valAx>
      <c:valAx>
        <c:axId val="-2117356632"/>
        <c:scaling>
          <c:orientation val="minMax"/>
          <c:max val="45.0"/>
          <c:min val="35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1" dirty="0" smtClean="0"/>
                  <a:t>System WER</a:t>
                </a:r>
                <a:endParaRPr lang="en-US" sz="2400" b="1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-2117577704"/>
        <c:crosses val="autoZero"/>
        <c:crossBetween val="midCat"/>
        <c:majorUnit val="2.0"/>
      </c:valAx>
      <c:spPr>
        <a:ln>
          <a:solidFill>
            <a:sysClr val="window" lastClr="FFFFFF">
              <a:lumMod val="50000"/>
            </a:sysClr>
          </a:solidFill>
        </a:ln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57538167104112"/>
          <c:y val="0.270276936536779"/>
          <c:w val="0.334128499562556"/>
          <c:h val="0.292779460259776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22A76AC-5B33-486C-B7D5-FFC5E721035E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43E3DEB-745C-4D24-A14F-404050365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75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Cleaner transition to previous slides</a:t>
            </a:r>
          </a:p>
          <a:p>
            <a:r>
              <a:rPr lang="en-US" dirty="0" smtClean="0"/>
              <a:t>Very few good, long tail of bad workers,</a:t>
            </a:r>
            <a:r>
              <a:rPr lang="en-US" baseline="0" dirty="0" smtClean="0"/>
              <a:t> but most are average</a:t>
            </a:r>
            <a:endParaRPr lang="en-US" dirty="0" smtClean="0"/>
          </a:p>
          <a:p>
            <a:r>
              <a:rPr lang="en-US" dirty="0" smtClean="0"/>
              <a:t>23% error might seem high compared to previous work which used simpler data sets with cleaner audio</a:t>
            </a:r>
          </a:p>
          <a:p>
            <a:endParaRPr lang="en-US" dirty="0" smtClean="0"/>
          </a:p>
          <a:p>
            <a:r>
              <a:rPr lang="en-US" dirty="0" smtClean="0"/>
              <a:t>Can we do quality control without having the gold standard LDC transcriptions?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Correlation: 86%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CORRECTLY ACCEPTED (true positives).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INCORRECTLY REJECTED (false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negatives)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using their transcripts would have helped, but they don’t hurt system performance, just waste money.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CORRECTLY REJECTED (true negatives)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having high disagreement.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BLCK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INCORRECTLY ACCPTED (false positives).  They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trouble- some false positives that are included in training but actually may hurt performance. Luckily, the ratio of false negatives to false positives is usually much larger.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CORRECTLY ACCEPTED (true positives).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INCORRECTLY REJECTED (false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negatives)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using their transcripts would have helped, but they don’t hurt system performance, just waste money.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CORRECTLY REJECTED (true negatives)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having high disagreement.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BLCK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INCORRECTLY ACCPTED (false positives).  They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trouble- some false positives that are included in training but actually may hurt performance. Luckily, the ratio of false negatives to false positives is usually much larger.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we transcribe every hour three times or transcribe three times as much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changed our thinking when using mechanical </a:t>
            </a:r>
            <a:r>
              <a:rPr lang="en-US" dirty="0" err="1" smtClean="0"/>
              <a:t>turk</a:t>
            </a:r>
            <a:endParaRPr lang="en-US" dirty="0" smtClean="0"/>
          </a:p>
          <a:p>
            <a:r>
              <a:rPr lang="en-US" dirty="0" smtClean="0"/>
              <a:t>We’re no longer as worried</a:t>
            </a:r>
            <a:r>
              <a:rPr lang="en-US" baseline="0" dirty="0" smtClean="0"/>
              <a:t> about QC as we initially thought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changed our thinking when using mechanical </a:t>
            </a:r>
            <a:r>
              <a:rPr lang="en-US" dirty="0" err="1" smtClean="0"/>
              <a:t>turk</a:t>
            </a:r>
            <a:endParaRPr lang="en-US" dirty="0" smtClean="0"/>
          </a:p>
          <a:p>
            <a:r>
              <a:rPr lang="en-US" dirty="0" smtClean="0"/>
              <a:t>We’re no longer as worried</a:t>
            </a:r>
            <a:r>
              <a:rPr lang="en-US" baseline="0" dirty="0" smtClean="0"/>
              <a:t> about QC as we initially thought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red and blue lines, fix legend</a:t>
            </a:r>
            <a:r>
              <a:rPr lang="en-US" baseline="0" dirty="0" smtClean="0"/>
              <a:t> (casting words wrong color)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 up VOA, could</a:t>
            </a:r>
            <a:r>
              <a:rPr lang="en-US" baseline="0" dirty="0" smtClean="0"/>
              <a:t> we do 1000 hours in 30 languages for 5*100*30 for $150k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with a high disagreement,</a:t>
            </a:r>
            <a:r>
              <a:rPr lang="en-US" baseline="0" dirty="0" smtClean="0"/>
              <a:t> system performance isn’t as impacted</a:t>
            </a:r>
          </a:p>
          <a:p>
            <a:r>
              <a:rPr lang="en-US" baseline="0" dirty="0" smtClean="0"/>
              <a:t>Tried $5/hour got nothing, bumped it to $20 hour</a:t>
            </a:r>
          </a:p>
          <a:p>
            <a:endParaRPr lang="en-US" baseline="0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this seems high, 27 hours of LDC has 41.2% CER – say it if it comes up</a:t>
            </a:r>
          </a:p>
          <a:p>
            <a:r>
              <a:rPr lang="en-US" dirty="0" smtClean="0"/>
              <a:t>But it’s not a </a:t>
            </a:r>
            <a:r>
              <a:rPr lang="en-US" dirty="0" err="1" smtClean="0"/>
              <a:t>magicaly</a:t>
            </a:r>
            <a:r>
              <a:rPr lang="en-US" dirty="0" smtClean="0"/>
              <a:t> mystery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thanks to </a:t>
            </a:r>
            <a:r>
              <a:rPr lang="en-US" dirty="0" err="1" smtClean="0"/>
              <a:t>Nagendra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QC isn’t worth the effort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quality degrades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1E482-6E81-4FE0-A24E-0455501A0642}" type="datetimeFigureOut">
              <a:rPr lang="en-US"/>
              <a:pPr>
                <a:defRPr/>
              </a:pPr>
              <a:t>4/4/16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AE8F-2498-4F7B-BF01-62A12AD3C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808A1-0A5B-4D2C-A036-B25F39C6E573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24676-B47F-40F1-98FA-9BBF194E7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92D1-B31A-48DA-8B3A-C30289411628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235D0-192D-43B6-AB4F-7DA7D4361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noFill/>
          <a:ln>
            <a:noFill/>
          </a:ln>
        </p:spPr>
        <p:txBody>
          <a:bodyPr/>
          <a:lstStyle>
            <a:lvl1pPr>
              <a:defRPr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txBody>
          <a:bodyPr/>
          <a:lstStyle>
            <a:lvl1pPr>
              <a:defRPr sz="2200" b="1">
                <a:latin typeface="Arial" pitchFamily="34" charset="0"/>
                <a:cs typeface="Arial" pitchFamily="34" charset="0"/>
              </a:defRPr>
            </a:lvl1pPr>
            <a:lvl2pPr>
              <a:defRPr sz="2200" b="0"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latin typeface="Arial" pitchFamily="34" charset="0"/>
                <a:cs typeface="Arial" pitchFamily="34" charset="0"/>
              </a:defRPr>
            </a:lvl4pPr>
            <a:lvl5pPr>
              <a:defRPr sz="1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D81DF-DB23-450F-870D-99450DCE1644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07E2-C07F-4D5F-8900-6473BCA20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42486-865C-4B18-9A8F-8CD53ACE96A0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D35A5-3169-4F3F-8FA0-0D0BADCC0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F5674-B7B3-4DE9-8432-518D11E662BC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2AC7-4F50-4664-99A9-EDB0350BE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97A1D-50F4-4985-BC60-E56C1299136E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E4F1-AF5D-412E-A484-9BAD48C8E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58DB8-5EC6-421A-80ED-C6D3BBB18757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DC718-7F0A-432D-BEE1-37CCF58E1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AC1A5-6937-404F-8FA0-832120549057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2E0D-CB46-4035-9D6D-03C376E85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29CB8-B72E-49CD-825F-4698DF524773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82D59-B593-4D0A-8CA6-192D3BF55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CA7A3-2A35-4B25-88CB-AAC63EB2EFCA}" type="datetimeFigureOut">
              <a:rPr lang="en-US"/>
              <a:pPr>
                <a:defRPr/>
              </a:pPr>
              <a:t>4/4/16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2515A-A17C-40D1-B7DB-C2E28EFB7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1A9ACC-19DB-47EF-BDCA-480FCFC4B4E8}" type="datetimeFigureOut">
              <a:rPr lang="en-US" smtClean="0"/>
              <a:pPr>
                <a:defRPr/>
              </a:pPr>
              <a:t>4/4/16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CLSP Student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2C064C-16BA-4F73-AF4B-D600488CB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.hum.uva.nl/praat/" TargetMode="External"/><Relationship Id="rId3" Type="http://schemas.openxmlformats.org/officeDocument/2006/relationships/hyperlink" Target="http://kaldi.sourceforge.net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Speech Transcription with</a:t>
            </a:r>
            <a:b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i="1" dirty="0" err="1" smtClean="0">
                <a:solidFill>
                  <a:schemeClr val="bg1">
                    <a:lumMod val="50000"/>
                  </a:schemeClr>
                </a:solidFill>
              </a:rPr>
              <a:t>Crowdsourcing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81000" y="31242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Crowdsourcing and Human Computation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Instructor</a:t>
            </a:r>
            <a:r>
              <a:rPr lang="en-US" b="1" dirty="0" smtClean="0">
                <a:solidFill>
                  <a:schemeClr val="tx1"/>
                </a:solidFill>
              </a:rPr>
              <a:t>: Chris Callison-</a:t>
            </a:r>
            <a:r>
              <a:rPr lang="en-US" b="1" dirty="0" smtClean="0">
                <a:solidFill>
                  <a:schemeClr val="tx1"/>
                </a:solidFill>
              </a:rPr>
              <a:t>Burch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Thanks to </a:t>
            </a:r>
            <a:r>
              <a:rPr lang="en-US" b="1" dirty="0">
                <a:solidFill>
                  <a:schemeClr val="tx1"/>
                </a:solidFill>
              </a:rPr>
              <a:t>Scott </a:t>
            </a:r>
            <a:r>
              <a:rPr lang="en-US" b="1" dirty="0" err="1" smtClean="0">
                <a:solidFill>
                  <a:schemeClr val="tx1"/>
                </a:solidFill>
              </a:rPr>
              <a:t>Novotney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for today’s slides!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7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2334161"/>
            <a:ext cx="8382000" cy="1323439"/>
            <a:chOff x="457200" y="2492514"/>
            <a:chExt cx="8382000" cy="1323439"/>
          </a:xfrm>
        </p:grpSpPr>
        <p:grpSp>
          <p:nvGrpSpPr>
            <p:cNvPr id="23" name="Group 22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P(two|       ) = P(       |two) P(two)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28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672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25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189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2334161"/>
            <a:ext cx="8382000" cy="1323439"/>
            <a:chOff x="457200" y="2492514"/>
            <a:chExt cx="8382000" cy="1323439"/>
          </a:xfrm>
        </p:grpSpPr>
        <p:grpSp>
          <p:nvGrpSpPr>
            <p:cNvPr id="23" name="Group 22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P(two|       ) = P(       |two) P(two)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28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672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25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57200" y="4848761"/>
            <a:ext cx="8382000" cy="1323439"/>
            <a:chOff x="457200" y="2492514"/>
            <a:chExt cx="8382000" cy="1323439"/>
          </a:xfrm>
        </p:grpSpPr>
        <p:grpSp>
          <p:nvGrpSpPr>
            <p:cNvPr id="38" name="Group 37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P(zero|       ) = P(       |zero) P(zero)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43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098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39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58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40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572000" y="3733800"/>
            <a:ext cx="25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47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2334161"/>
            <a:ext cx="8382000" cy="1323439"/>
            <a:chOff x="457200" y="2492514"/>
            <a:chExt cx="8382000" cy="1323439"/>
          </a:xfrm>
        </p:grpSpPr>
        <p:grpSp>
          <p:nvGrpSpPr>
            <p:cNvPr id="23" name="Group 22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P(two|       ) = P(       |two) P(two)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28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25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57200" y="4848761"/>
            <a:ext cx="8382000" cy="1323439"/>
            <a:chOff x="457200" y="2492514"/>
            <a:chExt cx="8382000" cy="1323439"/>
          </a:xfrm>
        </p:grpSpPr>
        <p:grpSp>
          <p:nvGrpSpPr>
            <p:cNvPr id="38" name="Group 37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P(zero|       ) = P(       |zero) P(zero)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43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098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39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58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40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572000" y="3733800"/>
            <a:ext cx="25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334160"/>
            <a:ext cx="8610600" cy="128705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Del.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Subs.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Insert.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Del.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Subs.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Insert.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3276600"/>
          <a:ext cx="802697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8" name="Equation" r:id="rId3" imgW="2616120" imgH="419040" progId="Equation.3">
                  <p:embed/>
                </p:oleObj>
              </mc:Choice>
              <mc:Fallback>
                <p:oleObj name="Equation" r:id="rId3" imgW="26161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802697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800" dirty="0" smtClean="0"/>
              <a:t>Some Examples (lower is better)</a:t>
            </a:r>
          </a:p>
          <a:p>
            <a:pPr lvl="1"/>
            <a:r>
              <a:rPr lang="en-US" sz="2800" dirty="0" err="1" smtClean="0"/>
              <a:t>Youtube</a:t>
            </a:r>
            <a:r>
              <a:rPr lang="en-US" sz="2800" dirty="0" smtClean="0"/>
              <a:t>: ~50%</a:t>
            </a:r>
          </a:p>
          <a:p>
            <a:pPr lvl="1"/>
            <a:r>
              <a:rPr lang="en-US" sz="2800" dirty="0" smtClean="0"/>
              <a:t>Automatic closed captions for news: ~12%</a:t>
            </a:r>
          </a:p>
          <a:p>
            <a:pPr lvl="1"/>
            <a:r>
              <a:rPr lang="en-US" sz="2800" dirty="0" err="1" smtClean="0"/>
              <a:t>Siri</a:t>
            </a:r>
            <a:r>
              <a:rPr lang="en-US" sz="2800" dirty="0" smtClean="0"/>
              <a:t>/Google voice: ~5%</a:t>
            </a:r>
          </a:p>
          <a:p>
            <a:pPr lvl="1"/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Evaluating Performance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Del.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Subs.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Insert.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1000" y="3276600"/>
          <a:ext cx="802697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2" name="Equation" r:id="rId3" imgW="2616120" imgH="419040" progId="Equation.3">
                  <p:embed/>
                </p:oleObj>
              </mc:Choice>
              <mc:Fallback>
                <p:oleObj name="Equation" r:id="rId3" imgW="26161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802697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Both models are </a:t>
            </a:r>
            <a:r>
              <a:rPr lang="en-US" sz="2800" u="sng" dirty="0" smtClean="0"/>
              <a:t>statistical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/>
              <a:t>I’m going to completely </a:t>
            </a:r>
            <a:r>
              <a:rPr lang="en-US" sz="2800" dirty="0" smtClean="0"/>
              <a:t>skip over </a:t>
            </a:r>
            <a:r>
              <a:rPr lang="en-US" sz="2800" dirty="0"/>
              <a:t>how they </a:t>
            </a:r>
            <a:r>
              <a:rPr lang="en-US" sz="2800" dirty="0" smtClean="0"/>
              <a:t>work</a:t>
            </a:r>
          </a:p>
          <a:p>
            <a:r>
              <a:rPr lang="en-US" sz="2800" dirty="0" smtClean="0"/>
              <a:t>Need training data</a:t>
            </a:r>
          </a:p>
          <a:p>
            <a:pPr lvl="1"/>
            <a:r>
              <a:rPr lang="en-US" sz="2800" dirty="0" smtClean="0"/>
              <a:t>Audio of people saying “one three zero four”</a:t>
            </a:r>
          </a:p>
          <a:p>
            <a:pPr lvl="1"/>
            <a:r>
              <a:rPr lang="en-US" sz="2800" dirty="0" smtClean="0"/>
              <a:t>Matching transcript “one three zero four”</a:t>
            </a:r>
          </a:p>
          <a:p>
            <a:pPr lvl="1"/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638300" y="1295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a</a:t>
            </a:r>
            <a:r>
              <a:rPr lang="en-US" sz="4000" dirty="0" err="1" smtClean="0"/>
              <a:t>rg</a:t>
            </a:r>
            <a:r>
              <a:rPr lang="en-US" sz="4000" dirty="0" smtClean="0"/>
              <a:t> max   P(     |</a:t>
            </a:r>
            <a:r>
              <a:rPr lang="en-US" sz="4000" b="1" dirty="0" smtClean="0"/>
              <a:t>W</a:t>
            </a:r>
            <a:r>
              <a:rPr lang="en-US" sz="4000" dirty="0" smtClean="0"/>
              <a:t>) P(</a:t>
            </a:r>
            <a:r>
              <a:rPr lang="en-US" sz="4000" b="1" dirty="0" smtClean="0"/>
              <a:t>W</a:t>
            </a:r>
            <a:r>
              <a:rPr lang="en-US" sz="4000" dirty="0" smtClean="0"/>
              <a:t>)      </a:t>
            </a:r>
          </a:p>
          <a:p>
            <a:r>
              <a:rPr lang="en-US" sz="2400" b="1" dirty="0" smtClean="0"/>
              <a:t>            </a:t>
            </a:r>
            <a:r>
              <a:rPr lang="en-US" sz="3200" b="1" dirty="0" smtClean="0"/>
              <a:t> W</a:t>
            </a:r>
            <a:endParaRPr lang="en-US" sz="4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1295400"/>
            <a:ext cx="1219200" cy="762000"/>
          </a:xfrm>
          <a:prstGeom prst="rect">
            <a:avLst/>
          </a:prstGeom>
          <a:solidFill>
            <a:srgbClr val="92D05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448528"/>
            <a:ext cx="721831" cy="457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267200" y="2445603"/>
            <a:ext cx="1484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Acoustic</a:t>
            </a:r>
          </a:p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2438400"/>
            <a:ext cx="1636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Language</a:t>
            </a:r>
          </a:p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886200" y="1295400"/>
            <a:ext cx="2133600" cy="762000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data?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143000"/>
          <a:ext cx="8534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Get more data, not better 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Use other </a:t>
            </a:r>
            <a:r>
              <a:rPr lang="en-US" sz="3200" dirty="0" err="1" smtClean="0">
                <a:latin typeface="+mj-lt"/>
              </a:rPr>
              <a:t>Turkers</a:t>
            </a:r>
            <a:r>
              <a:rPr lang="en-US" sz="3200" dirty="0" smtClean="0">
                <a:latin typeface="+mj-lt"/>
              </a:rPr>
              <a:t> to do QC for you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Non-English </a:t>
            </a:r>
            <a:r>
              <a:rPr lang="en-US" sz="3200" dirty="0" err="1" smtClean="0">
                <a:latin typeface="+mj-lt"/>
              </a:rPr>
              <a:t>crowdsourcing</a:t>
            </a:r>
            <a:r>
              <a:rPr lang="en-US" sz="3200" dirty="0" smtClean="0">
                <a:latin typeface="+mj-lt"/>
              </a:rPr>
              <a:t> is not easy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 models are hungry for data</a:t>
            </a:r>
          </a:p>
          <a:p>
            <a:pPr lvl="1"/>
            <a:r>
              <a:rPr lang="en-US" dirty="0" smtClean="0"/>
              <a:t>ASR requires thousands of hours of transcribed audio</a:t>
            </a:r>
          </a:p>
          <a:p>
            <a:pPr lvl="1"/>
            <a:r>
              <a:rPr lang="en-US" dirty="0" smtClean="0"/>
              <a:t>In-domain data needed to overcome mismatches like language, speaking style, acoustic channel, noise, 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Conversational telephone speech transcription is difficult</a:t>
            </a:r>
          </a:p>
          <a:p>
            <a:pPr lvl="1"/>
            <a:r>
              <a:rPr lang="en-US" dirty="0" smtClean="0"/>
              <a:t>Spontaneous speech between intimates</a:t>
            </a:r>
          </a:p>
          <a:p>
            <a:pPr lvl="1"/>
            <a:r>
              <a:rPr lang="en-US" dirty="0" smtClean="0"/>
              <a:t>Rapid speech, phonetic reductions and varied speaking style</a:t>
            </a:r>
          </a:p>
          <a:p>
            <a:pPr lvl="1"/>
            <a:r>
              <a:rPr lang="en-US" dirty="0" smtClean="0"/>
              <a:t>Expensive and time consuming</a:t>
            </a:r>
          </a:p>
          <a:p>
            <a:pPr lvl="2"/>
            <a:r>
              <a:rPr lang="en-US" dirty="0" smtClean="0"/>
              <a:t>$150 / hour of transcription</a:t>
            </a:r>
          </a:p>
          <a:p>
            <a:pPr lvl="2"/>
            <a:r>
              <a:rPr lang="en-US" dirty="0" smtClean="0"/>
              <a:t>50 hours of effort / hour of transcription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Deploying to new domains is slow and expensive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Mechanical Turk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50" dirty="0" smtClean="0"/>
              <a:t>Prior work judged quality by comparing Turkers to experts</a:t>
            </a:r>
          </a:p>
          <a:p>
            <a:pPr lvl="1"/>
            <a:r>
              <a:rPr lang="en-US" sz="2150" dirty="0" smtClean="0"/>
              <a:t>10 Turkers match expert for many NLP tasks (</a:t>
            </a:r>
            <a:r>
              <a:rPr lang="en-US" sz="2150" i="1" dirty="0" smtClean="0"/>
              <a:t>Snow et al 2008</a:t>
            </a:r>
            <a:r>
              <a:rPr lang="en-US" sz="2150" dirty="0" smtClean="0"/>
              <a:t>)</a:t>
            </a:r>
          </a:p>
          <a:p>
            <a:pPr lvl="1"/>
            <a:endParaRPr lang="en-US" sz="2150" dirty="0" smtClean="0"/>
          </a:p>
          <a:p>
            <a:r>
              <a:rPr lang="en-US" sz="2150" dirty="0" smtClean="0"/>
              <a:t>Other Mechanical Turk speech transcription had low WER</a:t>
            </a:r>
          </a:p>
          <a:p>
            <a:pPr lvl="1"/>
            <a:r>
              <a:rPr lang="en-US" sz="2150" dirty="0" smtClean="0"/>
              <a:t>Robot Instructions ~3% WER </a:t>
            </a:r>
            <a:r>
              <a:rPr lang="en-US" sz="2150" i="1" dirty="0" smtClean="0"/>
              <a:t>(Marge 2010)</a:t>
            </a:r>
          </a:p>
          <a:p>
            <a:pPr lvl="1"/>
            <a:r>
              <a:rPr lang="en-US" sz="2150" dirty="0" smtClean="0"/>
              <a:t>Street addresses, travel dialogue ~6% WER </a:t>
            </a:r>
            <a:r>
              <a:rPr lang="en-US" sz="2150" i="1" dirty="0" smtClean="0"/>
              <a:t>(McGraw 2010)</a:t>
            </a:r>
          </a:p>
          <a:p>
            <a:endParaRPr lang="en-US" sz="2150" dirty="0" smtClean="0"/>
          </a:p>
          <a:p>
            <a:r>
              <a:rPr lang="en-US" sz="2150" dirty="0" smtClean="0"/>
              <a:t>Right metric depends on the data consumer</a:t>
            </a:r>
          </a:p>
          <a:p>
            <a:pPr lvl="1"/>
            <a:r>
              <a:rPr lang="en-US" sz="2150" dirty="0" smtClean="0"/>
              <a:t>Humans: </a:t>
            </a:r>
            <a:r>
              <a:rPr lang="en-US" sz="2150" i="1" dirty="0" smtClean="0"/>
              <a:t>WER on </a:t>
            </a:r>
            <a:r>
              <a:rPr lang="en-US" sz="2150" b="1" i="1" dirty="0" smtClean="0"/>
              <a:t>transcribed </a:t>
            </a:r>
            <a:r>
              <a:rPr lang="en-US" sz="2150" i="1" dirty="0" smtClean="0"/>
              <a:t>data</a:t>
            </a:r>
          </a:p>
          <a:p>
            <a:pPr lvl="1"/>
            <a:r>
              <a:rPr lang="en-US" sz="2150" dirty="0" smtClean="0"/>
              <a:t>Systems: </a:t>
            </a:r>
            <a:r>
              <a:rPr lang="en-US" sz="2150" i="1" dirty="0" smtClean="0"/>
              <a:t>WER on </a:t>
            </a:r>
            <a:r>
              <a:rPr lang="en-US" sz="2150" b="1" i="1" dirty="0" smtClean="0"/>
              <a:t>test </a:t>
            </a:r>
            <a:r>
              <a:rPr lang="en-US" sz="2150" i="1" dirty="0" smtClean="0"/>
              <a:t>data decoded with a trained system</a:t>
            </a:r>
            <a:endParaRPr lang="en-US" sz="2150" dirty="0" smtClean="0"/>
          </a:p>
          <a:p>
            <a:pPr lvl="1"/>
            <a:endParaRPr lang="en-US" sz="215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Speech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Switchboard corpus</a:t>
            </a:r>
          </a:p>
          <a:p>
            <a:pPr lvl="1"/>
            <a:r>
              <a:rPr lang="en-US" dirty="0" smtClean="0"/>
              <a:t>Ten minute conversations about an assigned topic</a:t>
            </a:r>
          </a:p>
          <a:p>
            <a:pPr lvl="1"/>
            <a:r>
              <a:rPr lang="en-US" dirty="0" smtClean="0"/>
              <a:t>Two existing transcriptions for a twenty hour subset:</a:t>
            </a:r>
          </a:p>
          <a:p>
            <a:pPr lvl="2"/>
            <a:r>
              <a:rPr lang="en-US" dirty="0" smtClean="0"/>
              <a:t>LDC – high quality, ~50xRT transcription time</a:t>
            </a:r>
          </a:p>
          <a:p>
            <a:pPr lvl="2"/>
            <a:r>
              <a:rPr lang="en-US" dirty="0" smtClean="0"/>
              <a:t>Fisher ‘</a:t>
            </a:r>
            <a:r>
              <a:rPr lang="en-US" dirty="0" err="1" smtClean="0"/>
              <a:t>QuickTrans</a:t>
            </a:r>
            <a:r>
              <a:rPr lang="en-US" dirty="0" smtClean="0"/>
              <a:t>’ effort – 6xRT transcription time</a:t>
            </a:r>
          </a:p>
          <a:p>
            <a:endParaRPr lang="en-US" dirty="0" smtClean="0"/>
          </a:p>
          <a:p>
            <a:r>
              <a:rPr lang="en-US" dirty="0" err="1" smtClean="0"/>
              <a:t>Callfriend</a:t>
            </a:r>
            <a:r>
              <a:rPr lang="en-US" dirty="0" smtClean="0"/>
              <a:t> language-identification corpora</a:t>
            </a:r>
          </a:p>
          <a:p>
            <a:pPr lvl="1"/>
            <a:r>
              <a:rPr lang="en-US" dirty="0" smtClean="0"/>
              <a:t>Korean, Hindi, Tamil, Farsi, and Vietnamese</a:t>
            </a:r>
          </a:p>
          <a:p>
            <a:pPr lvl="1"/>
            <a:r>
              <a:rPr lang="en-US" dirty="0" smtClean="0"/>
              <a:t>Conversations from U.S. to home country between friends </a:t>
            </a:r>
          </a:p>
          <a:p>
            <a:pPr lvl="1"/>
            <a:r>
              <a:rPr lang="en-US" dirty="0" smtClean="0"/>
              <a:t>Mixture of English and native language</a:t>
            </a:r>
          </a:p>
          <a:p>
            <a:pPr lvl="1"/>
            <a:r>
              <a:rPr lang="en-US" dirty="0" smtClean="0"/>
              <a:t>Only Korean has existing LDC transcriptions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nscript_templat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928687"/>
            <a:ext cx="7781558" cy="59293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Task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43000" y="1371600"/>
            <a:ext cx="6629400" cy="2133600"/>
            <a:chOff x="1524000" y="2438400"/>
            <a:chExt cx="6629400" cy="2133600"/>
          </a:xfrm>
        </p:grpSpPr>
        <p:sp>
          <p:nvSpPr>
            <p:cNvPr id="15" name="Rectangle 14"/>
            <p:cNvSpPr/>
            <p:nvPr/>
          </p:nvSpPr>
          <p:spPr>
            <a:xfrm>
              <a:off x="1524000" y="2438400"/>
              <a:ext cx="6629400" cy="2133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001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40642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6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11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26442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12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1200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13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72200" y="2743200"/>
              <a:ext cx="1524000" cy="1547562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676400" y="2743200"/>
              <a:ext cx="2743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 smtClean="0">
                  <a:solidFill>
                    <a:srgbClr val="0070C0"/>
                  </a:solidFill>
                </a:rPr>
                <a:t>Pay:</a:t>
              </a:r>
              <a:endParaRPr lang="en-US" sz="88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5800" y="42672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OH WELL I GUESS RETIREMENT THAT KIND OF THING WHICH I DON'T WORRY MUCH ABOUT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560206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UH AND WE HAVE A SOCCER TEAM THAT COMES AND GOES WE DON'T EVEN HAVE THAT PRETTY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Transcription for $5/hour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Paid $300 to transcribe 20 hours of Switchboard three times</a:t>
            </a:r>
          </a:p>
          <a:p>
            <a:pPr lvl="1"/>
            <a:r>
              <a:rPr lang="en-US" dirty="0" smtClean="0"/>
              <a:t>$5 per hour of transcription ($0.05 per utterance)</a:t>
            </a:r>
          </a:p>
          <a:p>
            <a:pPr lvl="1"/>
            <a:r>
              <a:rPr lang="en-US" dirty="0" smtClean="0"/>
              <a:t>1089 Turkers completed the task in six days</a:t>
            </a:r>
          </a:p>
          <a:p>
            <a:pPr lvl="1"/>
            <a:r>
              <a:rPr lang="en-US" dirty="0" smtClean="0"/>
              <a:t>30 utterances transcribed on average (earning 15 cents)</a:t>
            </a:r>
          </a:p>
          <a:p>
            <a:pPr lvl="1"/>
            <a:r>
              <a:rPr lang="en-US" dirty="0" smtClean="0"/>
              <a:t>63 Turkers completed more than 100 utterances</a:t>
            </a:r>
          </a:p>
          <a:p>
            <a:endParaRPr lang="en-US" dirty="0" smtClean="0"/>
          </a:p>
          <a:p>
            <a:r>
              <a:rPr lang="en-US" dirty="0" smtClean="0"/>
              <a:t>Some people </a:t>
            </a:r>
            <a:r>
              <a:rPr lang="en-US" dirty="0" smtClean="0"/>
              <a:t>rightfully complained </a:t>
            </a:r>
            <a:r>
              <a:rPr lang="en-US" dirty="0" smtClean="0"/>
              <a:t>about the cost </a:t>
            </a:r>
            <a:endParaRPr lang="en-US" i="1" dirty="0" smtClean="0"/>
          </a:p>
          <a:p>
            <a:pPr lvl="1"/>
            <a:r>
              <a:rPr lang="en-US" i="1" dirty="0" smtClean="0"/>
              <a:t>“wow that's a lot of dialogue for $.05”</a:t>
            </a:r>
          </a:p>
          <a:p>
            <a:pPr lvl="1"/>
            <a:r>
              <a:rPr lang="en-US" i="1" dirty="0" smtClean="0"/>
              <a:t>“this stuff is really hard. pay per hit should be higher”</a:t>
            </a:r>
          </a:p>
          <a:p>
            <a:endParaRPr lang="en-US" dirty="0" smtClean="0"/>
          </a:p>
          <a:p>
            <a:r>
              <a:rPr lang="en-US" dirty="0" smtClean="0"/>
              <a:t>Many enjoyed the task and found it interesting</a:t>
            </a:r>
            <a:endParaRPr lang="en-US" i="1" dirty="0" smtClean="0"/>
          </a:p>
          <a:p>
            <a:pPr lvl="1"/>
            <a:r>
              <a:rPr lang="en-US" i="1" dirty="0" smtClean="0"/>
              <a:t>“Very interesting exercise. would welcome more hits.”</a:t>
            </a:r>
          </a:p>
          <a:p>
            <a:pPr lvl="1"/>
            <a:r>
              <a:rPr lang="en-US" i="1" dirty="0" smtClean="0"/>
              <a:t>“You don't grow pickles they are cucumbers!!!!”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Turker Transcription Rate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685801"/>
            <a:ext cx="6248400" cy="6038909"/>
            <a:chOff x="1447800" y="685801"/>
            <a:chExt cx="6248400" cy="6038909"/>
          </a:xfrm>
        </p:grpSpPr>
        <p:sp>
          <p:nvSpPr>
            <p:cNvPr id="5" name="TextBox 4"/>
            <p:cNvSpPr txBox="1"/>
            <p:nvPr/>
          </p:nvSpPr>
          <p:spPr>
            <a:xfrm>
              <a:off x="2209800" y="6324600"/>
              <a:ext cx="548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Transcription Time / Utterance Length (</a:t>
              </a:r>
              <a:r>
                <a:rPr lang="en-US" sz="2000" b="1" dirty="0" err="1" smtClean="0"/>
                <a:t>xRT</a:t>
              </a:r>
              <a:r>
                <a:rPr lang="en-US" sz="2000" b="1" dirty="0" smtClean="0"/>
                <a:t>)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889456" y="3251657"/>
              <a:ext cx="510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Number of Turkers</a:t>
              </a:r>
              <a:endParaRPr lang="en-US" sz="2200" b="1" dirty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1981200" y="1143000"/>
            <a:ext cx="5486400" cy="525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34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1143000"/>
                          <a:ext cx="5486400" cy="525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 rot="16200000">
              <a:off x="222767" y="3053835"/>
              <a:ext cx="510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Fisher </a:t>
              </a:r>
              <a:r>
                <a:rPr lang="en-US" b="1" dirty="0" err="1" smtClean="0"/>
                <a:t>QuickTrans</a:t>
              </a:r>
              <a:r>
                <a:rPr lang="en-US" b="1" dirty="0" smtClean="0"/>
                <a:t> – 6xRT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358634" y="3053835"/>
              <a:ext cx="510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Historical Estimates – 50xRT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Real World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r>
              <a:rPr lang="en-US" dirty="0" smtClean="0"/>
              <a:t>Every word in the transcripts needs a pronunciation</a:t>
            </a:r>
          </a:p>
          <a:p>
            <a:pPr lvl="1"/>
            <a:r>
              <a:rPr lang="en-US" dirty="0" smtClean="0"/>
              <a:t>Misspellings, new proper name spellings, jeez vs. geez</a:t>
            </a:r>
          </a:p>
          <a:p>
            <a:pPr lvl="1"/>
            <a:r>
              <a:rPr lang="en-US" dirty="0" smtClean="0"/>
              <a:t>Inconsistent hesitation markings, myriad of ‘uh-huh’ spellings</a:t>
            </a:r>
          </a:p>
          <a:p>
            <a:pPr lvl="1"/>
            <a:r>
              <a:rPr lang="en-US" dirty="0" smtClean="0"/>
              <a:t>26% of utterances contained OOVs (10% of the vocabulary)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Lots of elbow grease to prepare phonetic dictionary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Turkers found creative ways not to follow instructions</a:t>
            </a:r>
          </a:p>
          <a:p>
            <a:pPr lvl="1"/>
            <a:r>
              <a:rPr lang="en-US" dirty="0" smtClean="0"/>
              <a:t>Comments like “hard to hear” or “did the best I could </a:t>
            </a:r>
            <a:r>
              <a:rPr lang="en-US" dirty="0" smtClean="0">
                <a:sym typeface="Wingdings" pitchFamily="2" charset="2"/>
              </a:rPr>
              <a:t>:)”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Enter transcriptions into wrong text box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But very few typed in gibberish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did not explicitly filter comments, etc…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Disagreement with Experts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" y="990600"/>
            <a:ext cx="6629400" cy="5810310"/>
            <a:chOff x="1752600" y="990600"/>
            <a:chExt cx="6629400" cy="5810310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752600" y="990600"/>
            <a:ext cx="5562600" cy="548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91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990600"/>
                          <a:ext cx="5562600" cy="548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752600" y="6400800"/>
              <a:ext cx="548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Average Turker Disagreement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79855" y="3404057"/>
              <a:ext cx="510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Normalized Density</a:t>
              </a:r>
              <a:endParaRPr lang="en-US" sz="2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1076980"/>
              <a:ext cx="480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23% mean disagreement</a:t>
              </a:r>
              <a:endParaRPr lang="en-US" sz="2800" b="1" dirty="0"/>
            </a:p>
          </p:txBody>
        </p:sp>
      </p:grp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4114800" y="2438400"/>
          <a:ext cx="4800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309"/>
                <a:gridCol w="774291"/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Transcription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WER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ITS been nice talking to you 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[DEL]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NICE PARTY JENGA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71%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nice talking to you again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Turker Skill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990600"/>
            <a:ext cx="5486400" cy="5810310"/>
            <a:chOff x="1752600" y="990600"/>
            <a:chExt cx="5486400" cy="58103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752600" y="990600"/>
            <a:ext cx="5410200" cy="548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62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990600"/>
                          <a:ext cx="5410200" cy="548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752600" y="6400800"/>
              <a:ext cx="548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Average Turker Disagreement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53544" y="3404057"/>
              <a:ext cx="510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Normalized Density</a:t>
              </a:r>
              <a:endParaRPr lang="en-US" sz="2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13716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True disagreement of 23%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1400" y="99060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Estimated disagreement of 25%</a:t>
              </a:r>
              <a:endParaRPr lang="en-US" b="1" dirty="0"/>
            </a:p>
          </p:txBody>
        </p:sp>
      </p:grpSp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2895601" y="2438400"/>
          <a:ext cx="6019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599"/>
                <a:gridCol w="914400"/>
                <a:gridCol w="1066801"/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Transcription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 WER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ITS been nice talking to you 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43%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[DEL]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NICE PARTY JENGA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71%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nice talking to you again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37%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Rating Turkers: Expert vs. Non-Expert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3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Siri</a:t>
            </a:r>
            <a:r>
              <a:rPr lang="en-US" dirty="0"/>
              <a:t> in </a:t>
            </a:r>
            <a:r>
              <a:rPr lang="en-US" dirty="0" smtClean="0"/>
              <a:t>Five </a:t>
            </a:r>
            <a:r>
              <a:rPr lang="en-US" dirty="0"/>
              <a:t>Minutes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600" y="2819400"/>
            <a:ext cx="1828434" cy="1219200"/>
          </a:xfrm>
        </p:spPr>
      </p:pic>
      <p:pic>
        <p:nvPicPr>
          <p:cNvPr id="5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09900"/>
            <a:ext cx="1729741" cy="685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0" y="304800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I bring</a:t>
            </a:r>
          </a:p>
          <a:p>
            <a:r>
              <a:rPr lang="en-US" dirty="0" smtClean="0"/>
              <a:t> an umbrella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156012" y="3110484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746812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97588" y="3048000"/>
            <a:ext cx="118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it will</a:t>
            </a:r>
          </a:p>
          <a:p>
            <a:r>
              <a:rPr lang="en-US" dirty="0" smtClean="0"/>
              <a:t>rain today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934200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321713" y="914399"/>
            <a:ext cx="6069687" cy="5948066"/>
            <a:chOff x="1321713" y="914399"/>
            <a:chExt cx="6069687" cy="5948066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1828800" y="914400"/>
            <a:ext cx="5562600" cy="556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05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914400"/>
                          <a:ext cx="5562600" cy="556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676400" y="64008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Disagreement Against Expert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206044" y="3442156"/>
              <a:ext cx="5486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Disagreement Against Other Turkers</a:t>
              </a:r>
              <a:endParaRPr lang="en-US" sz="22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-3048000" y="2057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7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3048000" y="2057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57%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4.5%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25%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12%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21713" y="914399"/>
            <a:ext cx="6069687" cy="5948066"/>
            <a:chOff x="1321713" y="914399"/>
            <a:chExt cx="6069687" cy="5948066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828800" y="914400"/>
            <a:ext cx="5562600" cy="556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82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914400"/>
                          <a:ext cx="5562600" cy="556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676400" y="64008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Disagreement Against Expert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206044" y="3442156"/>
              <a:ext cx="5486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Disagreement Against Other Turkers</a:t>
              </a:r>
              <a:endParaRPr lang="en-US" sz="22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2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21713" y="914399"/>
            <a:ext cx="6069687" cy="5948066"/>
            <a:chOff x="1321713" y="914399"/>
            <a:chExt cx="6069687" cy="5948066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828800" y="914400"/>
            <a:ext cx="5562600" cy="556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30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914400"/>
                          <a:ext cx="5562600" cy="556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676400" y="64008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Disagreement Against Expert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206044" y="3442156"/>
              <a:ext cx="5486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Disagreement Against Other Turkers</a:t>
              </a:r>
              <a:endParaRPr lang="en-US" sz="22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the Right Turkers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WER Selection Threshold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F-Score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disagreement of 23%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1143000"/>
          <a:ext cx="57150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3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571500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the Right Turkers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WER Selection Threshold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F-Score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disagreement of 23%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1143000"/>
          <a:ext cx="57150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3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571500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 flipH="1" flipV="1">
            <a:off x="952499" y="3543300"/>
            <a:ext cx="480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1745396" y="3662064"/>
            <a:ext cx="373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Disagreement: 23%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1752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Easy to reject bad workers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5181600"/>
            <a:ext cx="312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Hard to find good workers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5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92%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2%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4%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1%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Disagreement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379155"/>
              </p:ext>
            </p:extLst>
          </p:nvPr>
        </p:nvGraphicFramePr>
        <p:xfrm>
          <a:off x="1143000" y="1752600"/>
          <a:ext cx="6629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476"/>
                <a:gridCol w="3331924"/>
              </a:tblGrid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Selection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Disagreement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23%</a:t>
                      </a: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System Combination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21%</a:t>
                      </a: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Estimated Best Turker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 Best Turker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18%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 Best Utterance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13%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Turk for ASR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Ultimate test is system performance</a:t>
            </a:r>
          </a:p>
          <a:p>
            <a:pPr lvl="1"/>
            <a:r>
              <a:rPr lang="en-US" dirty="0" smtClean="0"/>
              <a:t>Build acoustic and language models</a:t>
            </a:r>
          </a:p>
          <a:p>
            <a:pPr lvl="1"/>
            <a:r>
              <a:rPr lang="en-US" dirty="0" smtClean="0"/>
              <a:t>Decode test set and compute WER</a:t>
            </a:r>
          </a:p>
          <a:p>
            <a:pPr lvl="1"/>
            <a:r>
              <a:rPr lang="en-US" dirty="0" smtClean="0"/>
              <a:t>Compare to systems trained on equivalent expert transcription</a:t>
            </a:r>
          </a:p>
          <a:p>
            <a:endParaRPr lang="en-US" dirty="0" smtClean="0"/>
          </a:p>
          <a:p>
            <a:r>
              <a:rPr lang="en-US" dirty="0" smtClean="0"/>
              <a:t>23% professional disagreement might seem worrying</a:t>
            </a:r>
          </a:p>
          <a:p>
            <a:pPr lvl="1"/>
            <a:r>
              <a:rPr lang="en-US" dirty="0" smtClean="0"/>
              <a:t>How does it effect system performance?</a:t>
            </a:r>
          </a:p>
          <a:p>
            <a:pPr lvl="1"/>
            <a:r>
              <a:rPr lang="en-US" dirty="0" smtClean="0"/>
              <a:t>Do reductions in disagreement transfer to system gains?</a:t>
            </a:r>
          </a:p>
          <a:p>
            <a:pPr lvl="1"/>
            <a:r>
              <a:rPr lang="en-US" dirty="0" smtClean="0"/>
              <a:t>What are best practices for improving ASR performance?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Siri</a:t>
            </a:r>
            <a:r>
              <a:rPr lang="en-US" dirty="0"/>
              <a:t> in </a:t>
            </a:r>
            <a:r>
              <a:rPr lang="en-US" dirty="0" smtClean="0"/>
              <a:t>Five Minutes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600" y="2819400"/>
            <a:ext cx="1828434" cy="1219200"/>
          </a:xfrm>
        </p:spPr>
      </p:pic>
      <p:pic>
        <p:nvPicPr>
          <p:cNvPr id="5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09900"/>
            <a:ext cx="1729741" cy="685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0" y="304800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I bring</a:t>
            </a:r>
          </a:p>
          <a:p>
            <a:r>
              <a:rPr lang="en-US" dirty="0" smtClean="0"/>
              <a:t> an umbrella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156012" y="3110484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746812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97588" y="3048000"/>
            <a:ext cx="118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it will</a:t>
            </a:r>
          </a:p>
          <a:p>
            <a:r>
              <a:rPr lang="en-US" dirty="0" smtClean="0"/>
              <a:t>rain today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934200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784041" y="2952065"/>
            <a:ext cx="887506" cy="838200"/>
          </a:xfrm>
          <a:prstGeom prst="mathMultiply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981200" y="2971800"/>
            <a:ext cx="887506" cy="838200"/>
          </a:xfrm>
          <a:prstGeom prst="mathMultiply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743200"/>
            <a:ext cx="4186109" cy="1219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0400" y="405026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 Speech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test WER degradation from 1 to 16 hours</a:t>
            </a:r>
          </a:p>
          <a:p>
            <a:pPr lvl="1"/>
            <a:r>
              <a:rPr lang="en-US" dirty="0" smtClean="0"/>
              <a:t>3% relative degradation for acoustic model</a:t>
            </a:r>
          </a:p>
          <a:p>
            <a:pPr lvl="1"/>
            <a:r>
              <a:rPr lang="en-US" dirty="0" smtClean="0"/>
              <a:t>2% relative degradation for language model</a:t>
            </a:r>
          </a:p>
          <a:p>
            <a:pPr lvl="1"/>
            <a:r>
              <a:rPr lang="en-US" dirty="0" smtClean="0"/>
              <a:t>5% relative degradation for both</a:t>
            </a:r>
          </a:p>
          <a:p>
            <a:pPr lvl="1"/>
            <a:r>
              <a:rPr lang="en-US" i="1" dirty="0" smtClean="0"/>
              <a:t>Despite 23% transcription disagreement with LDC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6" name="Chart 5"/>
          <p:cNvGraphicFramePr/>
          <p:nvPr/>
        </p:nvGraphicFramePr>
        <p:xfrm>
          <a:off x="685800" y="2971800"/>
          <a:ext cx="8001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53699" y="39740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Acoustic Models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42882" y="51816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Language Models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Repeated 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Each utterance was transcribed three times</a:t>
            </a:r>
          </a:p>
          <a:p>
            <a:endParaRPr lang="en-US" dirty="0" smtClean="0"/>
          </a:p>
          <a:p>
            <a:r>
              <a:rPr lang="en-US" dirty="0" smtClean="0"/>
              <a:t>What is the value of this duplicate effort?</a:t>
            </a:r>
          </a:p>
          <a:p>
            <a:pPr lvl="1"/>
            <a:r>
              <a:rPr lang="en-US" dirty="0" smtClean="0"/>
              <a:t>Instead of dreaming up a better combination method, use oracle error rate as upper bound on system combination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Cutting disagreement in half reduced degradation by half</a:t>
            </a:r>
          </a:p>
          <a:p>
            <a:endParaRPr lang="en-US" dirty="0" smtClean="0"/>
          </a:p>
          <a:p>
            <a:r>
              <a:rPr lang="en-US" dirty="0" smtClean="0"/>
              <a:t>System combination has at most 2.5% WER to recover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895600"/>
          <a:ext cx="6858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520"/>
                <a:gridCol w="2563018"/>
                <a:gridCol w="1758462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Transcription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Disagreement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ASR WER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Random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23%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42.0%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13%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40.9%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39.5%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Best Spend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fixed transcription budget, either:</a:t>
            </a:r>
          </a:p>
          <a:p>
            <a:pPr lvl="1"/>
            <a:r>
              <a:rPr lang="en-US" dirty="0" smtClean="0"/>
              <a:t>Transcribe as much audio as possible</a:t>
            </a:r>
          </a:p>
          <a:p>
            <a:pPr lvl="1"/>
            <a:r>
              <a:rPr lang="en-US" dirty="0" smtClean="0"/>
              <a:t>Improve quality by redundantly transcribing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With a 60 hour transcription budget,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42.0% </a:t>
            </a:r>
            <a:r>
              <a:rPr lang="en-US" dirty="0" smtClean="0">
                <a:solidFill>
                  <a:schemeClr val="bg1"/>
                </a:solidFill>
              </a:rPr>
              <a:t>20 hours transcribed once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40.9% </a:t>
            </a:r>
            <a:r>
              <a:rPr lang="en-US" dirty="0" smtClean="0">
                <a:solidFill>
                  <a:schemeClr val="bg1"/>
                </a:solidFill>
              </a:rPr>
              <a:t>Oracle selection from 20 hours transcribed three times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37.6% </a:t>
            </a:r>
            <a:r>
              <a:rPr lang="en-US" dirty="0" smtClean="0">
                <a:solidFill>
                  <a:schemeClr val="bg1"/>
                </a:solidFill>
              </a:rPr>
              <a:t>60 hours transcribed once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39.5% </a:t>
            </a:r>
            <a:r>
              <a:rPr lang="en-US" dirty="0" smtClean="0">
                <a:solidFill>
                  <a:schemeClr val="bg1"/>
                </a:solidFill>
              </a:rPr>
              <a:t>20 hours professionally transcribed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Get more data, not better data</a:t>
            </a:r>
          </a:p>
          <a:p>
            <a:pPr lvl="1"/>
            <a:r>
              <a:rPr lang="en-US" dirty="0" smtClean="0"/>
              <a:t>Compare 37.6% WER versus 40.9% WER</a:t>
            </a:r>
          </a:p>
          <a:p>
            <a:r>
              <a:rPr lang="en-US" dirty="0" smtClean="0"/>
              <a:t>Even expert data is outperformed by more lower quality data</a:t>
            </a:r>
          </a:p>
          <a:p>
            <a:pPr lvl="1"/>
            <a:r>
              <a:rPr lang="en-US" dirty="0" smtClean="0"/>
              <a:t>Compare 39.5% WER to 37.6% WER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14400" y="2362200"/>
          <a:ext cx="7010400" cy="243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08"/>
                <a:gridCol w="1892808"/>
                <a:gridCol w="1912581"/>
                <a:gridCol w="1312203"/>
              </a:tblGrid>
              <a:tr h="6272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Transcription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Hours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Cost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ASR WER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$100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42.0%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  <a:r>
                        <a:rPr lang="en-US" sz="22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40.9%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37.6%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39.5%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Best Spend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fixed transcription budget, either:</a:t>
            </a:r>
          </a:p>
          <a:p>
            <a:pPr lvl="1"/>
            <a:r>
              <a:rPr lang="en-US" dirty="0" smtClean="0"/>
              <a:t>Transcribe as much audio as possible</a:t>
            </a:r>
          </a:p>
          <a:p>
            <a:pPr lvl="1"/>
            <a:r>
              <a:rPr lang="en-US" dirty="0" smtClean="0"/>
              <a:t>Improve quality by redundantly transcribing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With a 60 hour transcription budget,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42.0% </a:t>
            </a:r>
            <a:r>
              <a:rPr lang="en-US" dirty="0" smtClean="0">
                <a:solidFill>
                  <a:schemeClr val="bg1"/>
                </a:solidFill>
              </a:rPr>
              <a:t>20 hours transcribed once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40.9% </a:t>
            </a:r>
            <a:r>
              <a:rPr lang="en-US" dirty="0" smtClean="0">
                <a:solidFill>
                  <a:schemeClr val="bg1"/>
                </a:solidFill>
              </a:rPr>
              <a:t>Oracle selection from 20 hours transcribed three times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37.6% </a:t>
            </a:r>
            <a:r>
              <a:rPr lang="en-US" dirty="0" smtClean="0">
                <a:solidFill>
                  <a:schemeClr val="bg1"/>
                </a:solidFill>
              </a:rPr>
              <a:t>60 hours transcribed once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39.5% </a:t>
            </a:r>
            <a:r>
              <a:rPr lang="en-US" dirty="0" smtClean="0">
                <a:solidFill>
                  <a:schemeClr val="bg1"/>
                </a:solidFill>
              </a:rPr>
              <a:t>20 hours professionally transcribed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Get more data, not better data</a:t>
            </a:r>
          </a:p>
          <a:p>
            <a:pPr lvl="1"/>
            <a:r>
              <a:rPr lang="en-US" dirty="0" smtClean="0"/>
              <a:t>Compare 37.6% WER versus 40.9% WER</a:t>
            </a:r>
          </a:p>
          <a:p>
            <a:r>
              <a:rPr lang="en-US" dirty="0" smtClean="0"/>
              <a:t>Even expert data is outperformed by more lower quality data</a:t>
            </a:r>
          </a:p>
          <a:p>
            <a:pPr lvl="1"/>
            <a:r>
              <a:rPr lang="en-US" dirty="0" smtClean="0"/>
              <a:t>Compare 39.5% WER to 37.6% WER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14400" y="2362200"/>
          <a:ext cx="7010400" cy="243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08"/>
                <a:gridCol w="1892808"/>
                <a:gridCol w="1912581"/>
                <a:gridCol w="1312203"/>
              </a:tblGrid>
              <a:tr h="6272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Transcription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Hours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Cost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ASR WER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$100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42.0%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  <a:r>
                        <a:rPr lang="en-US" sz="22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40.9%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37.6%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~$3000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39.5%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Comparing Cost of Reducing WER</a:t>
            </a:r>
            <a:endParaRPr lang="en-US" sz="4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914400"/>
          <a:ext cx="9144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Comparing Cost of Reducing WER</a:t>
            </a:r>
            <a:endParaRPr lang="en-US" sz="4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914400"/>
          <a:ext cx="9144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traight Connector 4"/>
          <p:cNvSpPr/>
          <p:nvPr/>
        </p:nvSpPr>
        <p:spPr>
          <a:xfrm rot="16200000" flipH="1">
            <a:off x="-228600" y="2895600"/>
            <a:ext cx="4191000" cy="16002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Korean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Tiny labor pool </a:t>
            </a:r>
            <a:r>
              <a:rPr lang="en-US" i="1" dirty="0" smtClean="0"/>
              <a:t>(initially two Turkers versus 1089 for English)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Posted separate ‘Pyramid Scheme’ HIT</a:t>
            </a:r>
          </a:p>
          <a:p>
            <a:pPr lvl="1"/>
            <a:r>
              <a:rPr lang="en-US" dirty="0" smtClean="0"/>
              <a:t>Paid referrer 25% of what referred earns transcribing</a:t>
            </a:r>
          </a:p>
          <a:p>
            <a:pPr lvl="1"/>
            <a:r>
              <a:rPr lang="en-US" dirty="0" smtClean="0"/>
              <a:t>Transcription costs $25/hour instead of $20/hour</a:t>
            </a:r>
          </a:p>
          <a:p>
            <a:pPr lvl="1"/>
            <a:r>
              <a:rPr lang="en-US" dirty="0" smtClean="0"/>
              <a:t>80% of transcriptions came from referrals</a:t>
            </a:r>
          </a:p>
          <a:p>
            <a:endParaRPr lang="en-US" dirty="0" smtClean="0"/>
          </a:p>
          <a:p>
            <a:r>
              <a:rPr lang="en-US" dirty="0" smtClean="0"/>
              <a:t>Transcribed three hours in five weeks</a:t>
            </a:r>
          </a:p>
          <a:p>
            <a:pPr lvl="1"/>
            <a:r>
              <a:rPr lang="en-US" dirty="0" smtClean="0"/>
              <a:t>Paid 8 Turkers $113 at a transcription rate of 10xRT</a:t>
            </a:r>
          </a:p>
          <a:p>
            <a:endParaRPr lang="en-US" dirty="0" smtClean="0"/>
          </a:p>
          <a:p>
            <a:r>
              <a:rPr lang="en-US" dirty="0" smtClean="0"/>
              <a:t>Despite 17% CER, test CER only goes down by 1.5% relative</a:t>
            </a:r>
          </a:p>
          <a:p>
            <a:pPr lvl="1"/>
            <a:r>
              <a:rPr lang="en-US" dirty="0" smtClean="0"/>
              <a:t>from 51.3% CER to 52.1% CER</a:t>
            </a:r>
            <a:endParaRPr lang="en-US" b="0" dirty="0" smtClean="0"/>
          </a:p>
          <a:p>
            <a:pPr lvl="1"/>
            <a:r>
              <a:rPr lang="en-US" dirty="0" smtClean="0"/>
              <a:t>Reinforces English conclusions about the usefulness of noisy data for training an ASR system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Tamil and Hindi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Collected one </a:t>
            </a:r>
            <a:r>
              <a:rPr lang="en-US" dirty="0" smtClean="0"/>
              <a:t>hour of transcripts</a:t>
            </a:r>
          </a:p>
          <a:p>
            <a:pPr lvl="1"/>
            <a:r>
              <a:rPr lang="en-US" dirty="0" smtClean="0"/>
              <a:t>Much larger labor pool – how many?</a:t>
            </a:r>
          </a:p>
          <a:p>
            <a:pPr lvl="1"/>
            <a:r>
              <a:rPr lang="en-US" dirty="0" smtClean="0"/>
              <a:t>Paid $20/hour, finished in 8 days</a:t>
            </a:r>
          </a:p>
          <a:p>
            <a:pPr lvl="1"/>
            <a:r>
              <a:rPr lang="en-US" dirty="0" smtClean="0"/>
              <a:t>Difficult to accurately convey instructions</a:t>
            </a:r>
          </a:p>
          <a:p>
            <a:pPr lvl="2"/>
            <a:r>
              <a:rPr lang="en-US" dirty="0" smtClean="0"/>
              <a:t>Many </a:t>
            </a:r>
            <a:r>
              <a:rPr lang="en-US" i="1" dirty="0" smtClean="0"/>
              <a:t>translated </a:t>
            </a:r>
            <a:r>
              <a:rPr lang="en-US" dirty="0" smtClean="0"/>
              <a:t>Hindi audio to English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 clear conclusions</a:t>
            </a:r>
          </a:p>
          <a:p>
            <a:pPr lvl="1"/>
            <a:r>
              <a:rPr lang="en-US" dirty="0" smtClean="0"/>
              <a:t>A private contractor provided transcriptions</a:t>
            </a:r>
          </a:p>
          <a:p>
            <a:pPr lvl="1"/>
            <a:r>
              <a:rPr lang="en-US" dirty="0" smtClean="0"/>
              <a:t>Very high disagreement (80%+) for both languages</a:t>
            </a:r>
          </a:p>
          <a:p>
            <a:pPr lvl="2"/>
            <a:r>
              <a:rPr lang="en-US" dirty="0" smtClean="0"/>
              <a:t>Reference transcripts inaccurate</a:t>
            </a:r>
          </a:p>
          <a:p>
            <a:pPr lvl="2"/>
            <a:r>
              <a:rPr lang="en-US" dirty="0" smtClean="0"/>
              <a:t>Colloquial speech, poor audio quality</a:t>
            </a:r>
          </a:p>
          <a:p>
            <a:pPr lvl="2"/>
            <a:r>
              <a:rPr lang="en-US" dirty="0" smtClean="0"/>
              <a:t>English speech irregularly transliterated into Devanagari</a:t>
            </a:r>
          </a:p>
          <a:p>
            <a:pPr lvl="2"/>
            <a:r>
              <a:rPr lang="en-US" dirty="0" smtClean="0"/>
              <a:t>Lax gender agreement both for speaking </a:t>
            </a:r>
            <a:r>
              <a:rPr lang="en-US" i="1" dirty="0" smtClean="0"/>
              <a:t>and</a:t>
            </a:r>
            <a:r>
              <a:rPr lang="en-US" dirty="0" smtClean="0"/>
              <a:t> transcribing</a:t>
            </a:r>
          </a:p>
          <a:p>
            <a:pPr lvl="1"/>
            <a:r>
              <a:rPr lang="en-US" dirty="0" smtClean="0"/>
              <a:t>Hindi ASR might be a hard task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Turk can quickly and cheaply transcribe difficult audio like English CTS </a:t>
            </a:r>
          </a:p>
          <a:p>
            <a:pPr lvl="1"/>
            <a:r>
              <a:rPr lang="en-US" dirty="0" smtClean="0"/>
              <a:t>10 hours a day for $5 / hour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Can reasonably predict Turker skill w/out gold standard data</a:t>
            </a:r>
          </a:p>
          <a:p>
            <a:pPr lvl="1"/>
            <a:r>
              <a:rPr lang="en-US" dirty="0" smtClean="0"/>
              <a:t>But this turns out not to be as important as we thought</a:t>
            </a:r>
          </a:p>
          <a:p>
            <a:pPr lvl="1"/>
            <a:r>
              <a:rPr lang="en-US" dirty="0" smtClean="0"/>
              <a:t>Oracle selection still only cuts disagreement in half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Trained models show little degradation despite 23% professional disagreement</a:t>
            </a:r>
          </a:p>
          <a:p>
            <a:pPr lvl="1"/>
            <a:r>
              <a:rPr lang="en-US" dirty="0" smtClean="0"/>
              <a:t>Even perfect expert agreement has small impact on system performance (2.5% reduction in WER)</a:t>
            </a:r>
          </a:p>
          <a:p>
            <a:pPr lvl="1"/>
            <a:r>
              <a:rPr lang="en-US" dirty="0" smtClean="0"/>
              <a:t> Resources better spent getting </a:t>
            </a:r>
            <a:r>
              <a:rPr lang="en-US" i="1" dirty="0" smtClean="0"/>
              <a:t>more</a:t>
            </a:r>
            <a:r>
              <a:rPr lang="en-US" dirty="0" smtClean="0"/>
              <a:t> data than </a:t>
            </a:r>
            <a:r>
              <a:rPr lang="en-US" i="1" dirty="0" smtClean="0"/>
              <a:t>better</a:t>
            </a:r>
            <a:r>
              <a:rPr lang="en-US" dirty="0" smtClean="0"/>
              <a:t>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Language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Non-English Turkers are on Mechanical Turk</a:t>
            </a:r>
          </a:p>
          <a:p>
            <a:pPr lvl="1"/>
            <a:r>
              <a:rPr lang="en-US" dirty="0" smtClean="0"/>
              <a:t>But not a field of dreams</a:t>
            </a:r>
          </a:p>
          <a:p>
            <a:pPr lvl="2"/>
            <a:r>
              <a:rPr lang="en-US" dirty="0" smtClean="0"/>
              <a:t>“If you post it, </a:t>
            </a:r>
            <a:r>
              <a:rPr lang="en-US" strike="sngStrike" dirty="0" smtClean="0"/>
              <a:t>they will come</a:t>
            </a:r>
            <a:r>
              <a:rPr lang="en-US" dirty="0" smtClean="0"/>
              <a:t>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Korean results reinforce English conclusions</a:t>
            </a:r>
          </a:p>
          <a:p>
            <a:pPr lvl="1"/>
            <a:r>
              <a:rPr lang="en-US" dirty="0" smtClean="0"/>
              <a:t>0.8% system degradation despite 17% disagreement</a:t>
            </a:r>
          </a:p>
          <a:p>
            <a:pPr lvl="1"/>
            <a:r>
              <a:rPr lang="en-US" dirty="0" smtClean="0"/>
              <a:t>$20/hour (still very cheap)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Small amounts of </a:t>
            </a:r>
            <a:r>
              <a:rPr lang="en-US" dirty="0" err="1" smtClean="0"/>
              <a:t>errorful</a:t>
            </a:r>
            <a:r>
              <a:rPr lang="en-US" dirty="0" smtClean="0"/>
              <a:t> data is useful</a:t>
            </a:r>
          </a:p>
          <a:p>
            <a:pPr lvl="1"/>
            <a:r>
              <a:rPr lang="en-US" dirty="0" smtClean="0"/>
              <a:t>Poor models can still produce useable systems</a:t>
            </a:r>
          </a:p>
          <a:p>
            <a:pPr lvl="2"/>
            <a:r>
              <a:rPr lang="en-US" dirty="0" smtClean="0"/>
              <a:t>90% topic classification accuracy possible despite 80%+ WER</a:t>
            </a:r>
          </a:p>
          <a:p>
            <a:pPr lvl="1"/>
            <a:r>
              <a:rPr lang="en-US" dirty="0" smtClean="0"/>
              <a:t>Semi-supervised methods can bootstrap initial models</a:t>
            </a:r>
          </a:p>
          <a:p>
            <a:pPr lvl="2"/>
            <a:r>
              <a:rPr lang="en-US" dirty="0" smtClean="0"/>
              <a:t>51% WER reduced to 27% with </a:t>
            </a:r>
            <a:r>
              <a:rPr lang="en-US" smtClean="0"/>
              <a:t>a one </a:t>
            </a:r>
            <a:r>
              <a:rPr lang="en-US" dirty="0" smtClean="0"/>
              <a:t>hour acoustic model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Noisy data is much more useful than you think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Swahili and Amharic (</a:t>
            </a:r>
            <a:r>
              <a:rPr lang="en-US" sz="4000" dirty="0" err="1" smtClean="0"/>
              <a:t>Gelas</a:t>
            </a:r>
            <a:r>
              <a:rPr lang="en-US" sz="4000" dirty="0" smtClean="0"/>
              <a:t>, 2011)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under-resourced African languages</a:t>
            </a:r>
          </a:p>
          <a:p>
            <a:pPr lvl="1"/>
            <a:r>
              <a:rPr lang="en-US" dirty="0" smtClean="0"/>
              <a:t>17M speak Amharic in Ethiopia</a:t>
            </a:r>
          </a:p>
          <a:p>
            <a:pPr lvl="1"/>
            <a:r>
              <a:rPr lang="en-US" dirty="0" smtClean="0"/>
              <a:t>50M speak Swahili in East Africa (Kenya, Congo, etc…)</a:t>
            </a:r>
          </a:p>
          <a:p>
            <a:r>
              <a:rPr lang="en-US" dirty="0" smtClean="0"/>
              <a:t>Not many workers on </a:t>
            </a:r>
            <a:r>
              <a:rPr lang="en-US" dirty="0" err="1" smtClean="0"/>
              <a:t>Mturk</a:t>
            </a:r>
            <a:endParaRPr lang="en-US" dirty="0" smtClean="0"/>
          </a:p>
          <a:p>
            <a:pPr lvl="1"/>
            <a:r>
              <a:rPr lang="en-US" dirty="0" smtClean="0"/>
              <a:t>12 Amharic, 3 Swahili</a:t>
            </a:r>
          </a:p>
          <a:p>
            <a:r>
              <a:rPr lang="en-US" dirty="0" smtClean="0"/>
              <a:t>And they generated data very slowly</a:t>
            </a:r>
          </a:p>
          <a:p>
            <a:pPr lvl="1"/>
            <a:r>
              <a:rPr lang="en-US" dirty="0" smtClean="0"/>
              <a:t>0.75hrs after 73 days, 1.5hrs after 12 days</a:t>
            </a:r>
          </a:p>
          <a:p>
            <a:r>
              <a:rPr lang="en-US" dirty="0" smtClean="0"/>
              <a:t>But despite being worse than professionals</a:t>
            </a:r>
          </a:p>
          <a:p>
            <a:pPr lvl="1"/>
            <a:r>
              <a:rPr lang="en-US" dirty="0" smtClean="0"/>
              <a:t>16% WER, 27.7% WER</a:t>
            </a:r>
          </a:p>
          <a:p>
            <a:r>
              <a:rPr lang="en-US" dirty="0" smtClean="0"/>
              <a:t>ASR systems performed as well as professionals</a:t>
            </a:r>
          </a:p>
          <a:p>
            <a:endParaRPr lang="en-US" dirty="0" smtClean="0"/>
          </a:p>
          <a:p>
            <a:r>
              <a:rPr lang="en-US" u="sng" dirty="0" smtClean="0"/>
              <a:t>At the end of the day, researchers paid grad students at $103/hr of transcription to get 12 hours vs. $37/hr on </a:t>
            </a:r>
            <a:r>
              <a:rPr lang="en-US" u="sng" dirty="0" err="1" smtClean="0"/>
              <a:t>MTurk</a:t>
            </a:r>
            <a:endParaRPr lang="en-US" u="sng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Speech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MTurk</a:t>
            </a:r>
            <a:r>
              <a:rPr lang="en-US" dirty="0" smtClean="0"/>
              <a:t> to </a:t>
            </a:r>
            <a:r>
              <a:rPr lang="en-US" u="sng" dirty="0" smtClean="0"/>
              <a:t>elicit</a:t>
            </a:r>
            <a:r>
              <a:rPr lang="en-US" dirty="0" smtClean="0"/>
              <a:t> speech for the target domain</a:t>
            </a:r>
          </a:p>
          <a:p>
            <a:pPr lvl="1"/>
            <a:r>
              <a:rPr lang="en-US" dirty="0" smtClean="0"/>
              <a:t>Data collected on microphone, so point them to an app instead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Turkers</a:t>
            </a:r>
            <a:r>
              <a:rPr lang="en-US" dirty="0" smtClean="0"/>
              <a:t> to perform verification and correction</a:t>
            </a:r>
          </a:p>
          <a:p>
            <a:pPr lvl="1"/>
            <a:r>
              <a:rPr lang="en-US" dirty="0" smtClean="0"/>
              <a:t>Listen to &lt;audio, transcript&gt; pairs and verify right or wrong</a:t>
            </a:r>
          </a:p>
          <a:p>
            <a:pPr lvl="1"/>
            <a:r>
              <a:rPr lang="en-US" dirty="0" smtClean="0"/>
              <a:t>Correct automatic speech output</a:t>
            </a:r>
          </a:p>
          <a:p>
            <a:r>
              <a:rPr lang="en-US" dirty="0" smtClean="0"/>
              <a:t>Speech Science</a:t>
            </a:r>
          </a:p>
          <a:p>
            <a:pPr lvl="1"/>
            <a:r>
              <a:rPr lang="en-US" dirty="0" smtClean="0"/>
              <a:t>How sensitive are humans to noise?</a:t>
            </a:r>
          </a:p>
          <a:p>
            <a:pPr lvl="1"/>
            <a:r>
              <a:rPr lang="en-US" dirty="0" smtClean="0"/>
              <a:t>Can they detect accent, fluency, etc…</a:t>
            </a:r>
          </a:p>
          <a:p>
            <a:r>
              <a:rPr lang="en-US" dirty="0" smtClean="0"/>
              <a:t>System Evaluation</a:t>
            </a:r>
          </a:p>
          <a:p>
            <a:pPr lvl="1"/>
            <a:r>
              <a:rPr lang="en-US" dirty="0" smtClean="0"/>
              <a:t>Synthesized Speech (but again non-English was tough)</a:t>
            </a:r>
          </a:p>
          <a:p>
            <a:pPr lvl="1"/>
            <a:r>
              <a:rPr lang="en-US" dirty="0" smtClean="0"/>
              <a:t>Spoken Dialog Systems </a:t>
            </a:r>
            <a:r>
              <a:rPr lang="en-US" i="1" dirty="0" smtClean="0"/>
              <a:t>a.k.a.</a:t>
            </a:r>
            <a:r>
              <a:rPr lang="en-US" dirty="0" smtClean="0"/>
              <a:t> </a:t>
            </a:r>
            <a:r>
              <a:rPr lang="en-US" dirty="0" err="1" smtClean="0"/>
              <a:t>Siri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5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You’re Curious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Praat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http://www.fon.hum.uva.nl/praat/</a:t>
            </a:r>
            <a:endParaRPr lang="en-US" dirty="0" smtClean="0"/>
          </a:p>
          <a:p>
            <a:pPr lvl="1"/>
            <a:r>
              <a:rPr lang="en-US" dirty="0" smtClean="0"/>
              <a:t>Speech analysis</a:t>
            </a:r>
          </a:p>
          <a:p>
            <a:r>
              <a:rPr lang="en-US" dirty="0" err="1" smtClean="0"/>
              <a:t>Kaldi</a:t>
            </a:r>
            <a:r>
              <a:rPr lang="en-US" dirty="0" smtClean="0"/>
              <a:t> - Open Source State of the Art Recognizer</a:t>
            </a:r>
          </a:p>
          <a:p>
            <a:pPr lvl="1"/>
            <a:r>
              <a:rPr lang="en-US" dirty="0" smtClean="0">
                <a:hlinkClick r:id="rId3"/>
              </a:rPr>
              <a:t>http://kaldi.sourceforge.net/</a:t>
            </a:r>
            <a:endParaRPr lang="en-US" dirty="0" smtClean="0"/>
          </a:p>
          <a:p>
            <a:r>
              <a:rPr lang="en-US" dirty="0" smtClean="0"/>
              <a:t>Linguistic Data Consortium</a:t>
            </a:r>
          </a:p>
          <a:p>
            <a:pPr lvl="1"/>
            <a:r>
              <a:rPr lang="en-US" dirty="0" smtClean="0"/>
              <a:t>Based right here at </a:t>
            </a:r>
            <a:r>
              <a:rPr lang="en-US" dirty="0"/>
              <a:t>P</a:t>
            </a:r>
            <a:r>
              <a:rPr lang="en-US" dirty="0" smtClean="0"/>
              <a:t>enn!</a:t>
            </a:r>
          </a:p>
          <a:p>
            <a:pPr lvl="1"/>
            <a:r>
              <a:rPr lang="en-US" dirty="0" smtClean="0"/>
              <a:t>Creates almost all of the speech corpora used in research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81200" y="914400"/>
          <a:ext cx="56388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0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14400"/>
                        <a:ext cx="56388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Cheaply Estimating Turker Skill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6400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Utterances to Estimate Disagreement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0536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Difference from Professional Estimate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14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084896"/>
            <a:ext cx="914400" cy="579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990600"/>
            <a:ext cx="8382000" cy="707886"/>
            <a:chOff x="457200" y="1752600"/>
            <a:chExt cx="8382000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17526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P(one|       ) =</a:t>
              </a:r>
              <a:endParaRPr lang="en-US" sz="4000" dirty="0"/>
            </a:p>
          </p:txBody>
        </p:sp>
        <p:pic>
          <p:nvPicPr>
            <p:cNvPr id="1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7400" y="1846896"/>
              <a:ext cx="914400" cy="57917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8255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63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</p:grpSp>
      <p:sp>
        <p:nvSpPr>
          <p:cNvPr id="18" name="Rectangle 17"/>
          <p:cNvSpPr/>
          <p:nvPr/>
        </p:nvSpPr>
        <p:spPr>
          <a:xfrm>
            <a:off x="3733800" y="1088885"/>
            <a:ext cx="2743200" cy="56343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53200" y="1084896"/>
            <a:ext cx="1676400" cy="567422"/>
          </a:xfrm>
          <a:prstGeom prst="rect">
            <a:avLst/>
          </a:prstGeom>
          <a:solidFill>
            <a:srgbClr val="92D05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85847" y="1824335"/>
            <a:ext cx="283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Acoustic Model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72906" y="1828800"/>
            <a:ext cx="1636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Language</a:t>
            </a:r>
          </a:p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831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14949</TotalTime>
  <Words>2812</Words>
  <Application>Microsoft Macintosh PowerPoint</Application>
  <PresentationFormat>On-screen Show (4:3)</PresentationFormat>
  <Paragraphs>595</Paragraphs>
  <Slides>54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Office Theme</vt:lpstr>
      <vt:lpstr>Equation</vt:lpstr>
      <vt:lpstr>Acrobat Document</vt:lpstr>
      <vt:lpstr>Speech Transcription with Crowdsourcing</vt:lpstr>
      <vt:lpstr>Lecture Takeaways</vt:lpstr>
      <vt:lpstr>Siri in Five Minutes</vt:lpstr>
      <vt:lpstr>Siri in Five Minutes</vt:lpstr>
      <vt:lpstr>Digit Recognition</vt:lpstr>
      <vt:lpstr>Digit Recognition</vt:lpstr>
      <vt:lpstr>Digit Recognition</vt:lpstr>
      <vt:lpstr>Digit Recognition</vt:lpstr>
      <vt:lpstr>Digit Recognition</vt:lpstr>
      <vt:lpstr>Digit Recognition</vt:lpstr>
      <vt:lpstr>Digit Recognition</vt:lpstr>
      <vt:lpstr>Digit Recognition</vt:lpstr>
      <vt:lpstr>Evaluating Performance</vt:lpstr>
      <vt:lpstr>Evaluating Performance</vt:lpstr>
      <vt:lpstr>Evaluating Performance</vt:lpstr>
      <vt:lpstr>Evaluating Performance</vt:lpstr>
      <vt:lpstr>PowerPoint Presentation</vt:lpstr>
      <vt:lpstr>Probabilistic Modeling</vt:lpstr>
      <vt:lpstr>Why do we need data?</vt:lpstr>
      <vt:lpstr>Motivation</vt:lpstr>
      <vt:lpstr>Evaluating Mechanical Turk</vt:lpstr>
      <vt:lpstr>English Speech Corpus</vt:lpstr>
      <vt:lpstr>Transcription Task</vt:lpstr>
      <vt:lpstr>Speech Transcription for $5/hour</vt:lpstr>
      <vt:lpstr>Turker Transcription Rate</vt:lpstr>
      <vt:lpstr>Dealing with Real World Data</vt:lpstr>
      <vt:lpstr>Disagreement with Experts</vt:lpstr>
      <vt:lpstr>Estimation of Turker Skill</vt:lpstr>
      <vt:lpstr>Rating Turkers: Expert vs. Non-Expert</vt:lpstr>
      <vt:lpstr>Selecting Turkers by Estimated Skill</vt:lpstr>
      <vt:lpstr>Selecting Turkers by Estimated Skill</vt:lpstr>
      <vt:lpstr>Selecting Turkers by Estimated Skill</vt:lpstr>
      <vt:lpstr>Selecting Turkers by Estimated Skill</vt:lpstr>
      <vt:lpstr>Selecting Turkers by Estimated Skill</vt:lpstr>
      <vt:lpstr>Finding the Right Turkers</vt:lpstr>
      <vt:lpstr>Finding the Right Turkers</vt:lpstr>
      <vt:lpstr>Selecting Turkers by Estimated Skill</vt:lpstr>
      <vt:lpstr>Reducing Disagreement</vt:lpstr>
      <vt:lpstr>Mechanical Turk for ASR Training</vt:lpstr>
      <vt:lpstr>Breaking Down The Degradation</vt:lpstr>
      <vt:lpstr>Value of Repeated Transcription</vt:lpstr>
      <vt:lpstr>How to Best Spend Resources?</vt:lpstr>
      <vt:lpstr>How to Best Spend Resources?</vt:lpstr>
      <vt:lpstr>Comparing Cost of Reducing WER</vt:lpstr>
      <vt:lpstr>Comparing Cost of Reducing WER</vt:lpstr>
      <vt:lpstr>Korean</vt:lpstr>
      <vt:lpstr>Tamil and Hindi</vt:lpstr>
      <vt:lpstr>English Conclusions</vt:lpstr>
      <vt:lpstr>Foreign Language Conclusions</vt:lpstr>
      <vt:lpstr>Swahili and Amharic (Gelas, 2011)</vt:lpstr>
      <vt:lpstr>Other Speech Tasks</vt:lpstr>
      <vt:lpstr>If You’re Curious</vt:lpstr>
      <vt:lpstr>BACKUP</vt:lpstr>
      <vt:lpstr>Cheaply Estimating Turker Skill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</dc:creator>
  <cp:lastModifiedBy>Chris Callison-Burch</cp:lastModifiedBy>
  <cp:revision>257</cp:revision>
  <cp:lastPrinted>2016-04-04T13:52:28Z</cp:lastPrinted>
  <dcterms:created xsi:type="dcterms:W3CDTF">2010-02-21T22:06:24Z</dcterms:created>
  <dcterms:modified xsi:type="dcterms:W3CDTF">2016-04-04T18:52:52Z</dcterms:modified>
</cp:coreProperties>
</file>