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5" r:id="rId2"/>
    <p:sldId id="454" r:id="rId3"/>
    <p:sldId id="587" r:id="rId4"/>
    <p:sldId id="580" r:id="rId5"/>
    <p:sldId id="583" r:id="rId6"/>
    <p:sldId id="584" r:id="rId7"/>
    <p:sldId id="585" r:id="rId8"/>
    <p:sldId id="586" r:id="rId9"/>
    <p:sldId id="582" r:id="rId10"/>
    <p:sldId id="571" r:id="rId11"/>
    <p:sldId id="589" r:id="rId12"/>
    <p:sldId id="592" r:id="rId13"/>
    <p:sldId id="594" r:id="rId14"/>
    <p:sldId id="593" r:id="rId15"/>
    <p:sldId id="598" r:id="rId16"/>
    <p:sldId id="599" r:id="rId17"/>
    <p:sldId id="600" r:id="rId18"/>
    <p:sldId id="601" r:id="rId19"/>
    <p:sldId id="602" r:id="rId20"/>
    <p:sldId id="603" r:id="rId21"/>
    <p:sldId id="58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0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3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087D3-07C2-F846-805A-41172269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1026" name="Picture 2" descr="Tree troubles usually start at the trunk - Jacksonville Journal-Courier">
            <a:extLst>
              <a:ext uri="{FF2B5EF4-FFF2-40B4-BE49-F238E27FC236}">
                <a16:creationId xmlns:a16="http://schemas.microsoft.com/office/drawing/2014/main" id="{D0F34665-D642-2741-8436-A6DC5AD5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8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0CB59E-54E6-DA4A-BA99-4CDE4C020823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906B1B1-1B8D-0C45-97F8-1BC2410FA54B}"/>
              </a:ext>
            </a:extLst>
          </p:cNvPr>
          <p:cNvSpPr txBox="1">
            <a:spLocks/>
          </p:cNvSpPr>
          <p:nvPr/>
        </p:nvSpPr>
        <p:spPr>
          <a:xfrm>
            <a:off x="1143000" y="3859716"/>
            <a:ext cx="6858000" cy="940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3: Thursday 2/11/2021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A Stack ADT &amp;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358870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String Stack ADT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5394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Postfix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54193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5" y="1564637"/>
            <a:ext cx="8229600" cy="1143000"/>
          </a:xfrm>
        </p:spPr>
        <p:txBody>
          <a:bodyPr/>
          <a:lstStyle/>
          <a:p>
            <a:r>
              <a:rPr lang="en-US" dirty="0"/>
              <a:t>2 + 3 *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43605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5" y="1564637"/>
            <a:ext cx="8229600" cy="1143000"/>
          </a:xfrm>
        </p:spPr>
        <p:txBody>
          <a:bodyPr/>
          <a:lstStyle/>
          <a:p>
            <a:r>
              <a:rPr lang="en-US" dirty="0"/>
              <a:t>2 + (3 *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31272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55" y="1564637"/>
            <a:ext cx="8229600" cy="1143000"/>
          </a:xfrm>
        </p:spPr>
        <p:txBody>
          <a:bodyPr/>
          <a:lstStyle/>
          <a:p>
            <a:r>
              <a:rPr lang="en-US" dirty="0"/>
              <a:t>2 + (3 *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02CE57-C3B9-7947-9397-F9D2989B53AC}"/>
              </a:ext>
            </a:extLst>
          </p:cNvPr>
          <p:cNvGrpSpPr/>
          <p:nvPr/>
        </p:nvGrpSpPr>
        <p:grpSpPr>
          <a:xfrm>
            <a:off x="3480204" y="2899415"/>
            <a:ext cx="2392839" cy="2951977"/>
            <a:chOff x="3626961" y="2752658"/>
            <a:chExt cx="2392839" cy="29519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63AF37-7DE9-B942-B153-5C3297EDECD7}"/>
                </a:ext>
              </a:extLst>
            </p:cNvPr>
            <p:cNvGrpSpPr/>
            <p:nvPr/>
          </p:nvGrpSpPr>
          <p:grpSpPr>
            <a:xfrm>
              <a:off x="4301020" y="3943175"/>
              <a:ext cx="1718780" cy="1761460"/>
              <a:chOff x="4301020" y="3762551"/>
              <a:chExt cx="1718780" cy="176146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C31E70-BE14-B848-A58E-87AB10FCAEC1}"/>
                  </a:ext>
                </a:extLst>
              </p:cNvPr>
              <p:cNvSpPr txBox="1"/>
              <p:nvPr/>
            </p:nvSpPr>
            <p:spPr>
              <a:xfrm>
                <a:off x="4895393" y="3762551"/>
                <a:ext cx="465192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4400" dirty="0"/>
                  <a:t>*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00A2B2-1ED0-DA44-B9A2-38D98F59C331}"/>
                  </a:ext>
                </a:extLst>
              </p:cNvPr>
              <p:cNvSpPr txBox="1"/>
              <p:nvPr/>
            </p:nvSpPr>
            <p:spPr>
              <a:xfrm>
                <a:off x="4301020" y="475457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6C3B7-82B9-FC4D-B392-ACD3870ADEE8}"/>
                  </a:ext>
                </a:extLst>
              </p:cNvPr>
              <p:cNvSpPr txBox="1"/>
              <p:nvPr/>
            </p:nvSpPr>
            <p:spPr>
              <a:xfrm>
                <a:off x="5549800" y="4754569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4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9350A6D-4C40-CA49-90D9-118F9BCD9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059" y="41757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577A681-DA6B-BF4B-84A2-D2D7206001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0" y="41757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2C37EB-2616-7349-80EC-C0FEFCF5CDEA}"/>
                </a:ext>
              </a:extLst>
            </p:cNvPr>
            <p:cNvGrpSpPr/>
            <p:nvPr/>
          </p:nvGrpSpPr>
          <p:grpSpPr>
            <a:xfrm>
              <a:off x="3626961" y="2752658"/>
              <a:ext cx="1377291" cy="1975951"/>
              <a:chOff x="1721505" y="3700460"/>
              <a:chExt cx="1377291" cy="197595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B8F6BB-F0FC-1B4D-991E-3FF05EC6D065}"/>
                  </a:ext>
                </a:extLst>
              </p:cNvPr>
              <p:cNvSpPr txBox="1"/>
              <p:nvPr/>
            </p:nvSpPr>
            <p:spPr>
              <a:xfrm>
                <a:off x="2315878" y="3700460"/>
                <a:ext cx="465192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4400" dirty="0"/>
                  <a:t>+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D12F9-AC7D-ED40-9134-2F32B33B7187}"/>
                  </a:ext>
                </a:extLst>
              </p:cNvPr>
              <p:cNvSpPr txBox="1"/>
              <p:nvPr/>
            </p:nvSpPr>
            <p:spPr>
              <a:xfrm>
                <a:off x="1721505" y="490697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2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A1580A1-2A4A-1449-8314-00D7C1F36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6544" y="43281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B388235-BF1C-7E4B-A2D9-EB6067D515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2485" y="43281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156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43" y="6330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Łukasiewicz</a:t>
            </a:r>
            <a:r>
              <a:rPr lang="en-US" dirty="0"/>
              <a:t> (Polish/</a:t>
            </a:r>
            <a:r>
              <a:rPr lang="en-US" i="1" dirty="0"/>
              <a:t>prefix</a:t>
            </a:r>
            <a:r>
              <a:rPr lang="en-US" dirty="0"/>
              <a:t>) Notation (1924)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02CE57-C3B9-7947-9397-F9D2989B53AC}"/>
              </a:ext>
            </a:extLst>
          </p:cNvPr>
          <p:cNvGrpSpPr/>
          <p:nvPr/>
        </p:nvGrpSpPr>
        <p:grpSpPr>
          <a:xfrm>
            <a:off x="5781278" y="2437192"/>
            <a:ext cx="2392839" cy="2951977"/>
            <a:chOff x="3626961" y="2752658"/>
            <a:chExt cx="2392839" cy="29519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63AF37-7DE9-B942-B153-5C3297EDECD7}"/>
                </a:ext>
              </a:extLst>
            </p:cNvPr>
            <p:cNvGrpSpPr/>
            <p:nvPr/>
          </p:nvGrpSpPr>
          <p:grpSpPr>
            <a:xfrm>
              <a:off x="4301020" y="3943175"/>
              <a:ext cx="1718780" cy="1761460"/>
              <a:chOff x="4301020" y="3762551"/>
              <a:chExt cx="1718780" cy="176146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C31E70-BE14-B848-A58E-87AB10FCAEC1}"/>
                  </a:ext>
                </a:extLst>
              </p:cNvPr>
              <p:cNvSpPr txBox="1"/>
              <p:nvPr/>
            </p:nvSpPr>
            <p:spPr>
              <a:xfrm>
                <a:off x="4895393" y="3762551"/>
                <a:ext cx="465192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4400" dirty="0"/>
                  <a:t>*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00A2B2-1ED0-DA44-B9A2-38D98F59C331}"/>
                  </a:ext>
                </a:extLst>
              </p:cNvPr>
              <p:cNvSpPr txBox="1"/>
              <p:nvPr/>
            </p:nvSpPr>
            <p:spPr>
              <a:xfrm>
                <a:off x="4301020" y="475457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6C3B7-82B9-FC4D-B392-ACD3870ADEE8}"/>
                  </a:ext>
                </a:extLst>
              </p:cNvPr>
              <p:cNvSpPr txBox="1"/>
              <p:nvPr/>
            </p:nvSpPr>
            <p:spPr>
              <a:xfrm>
                <a:off x="5549800" y="4754569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4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9350A6D-4C40-CA49-90D9-118F9BCD9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059" y="41757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577A681-DA6B-BF4B-84A2-D2D7206001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0" y="41757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2C37EB-2616-7349-80EC-C0FEFCF5CDEA}"/>
                </a:ext>
              </a:extLst>
            </p:cNvPr>
            <p:cNvGrpSpPr/>
            <p:nvPr/>
          </p:nvGrpSpPr>
          <p:grpSpPr>
            <a:xfrm>
              <a:off x="3626961" y="2752658"/>
              <a:ext cx="1377291" cy="1975951"/>
              <a:chOff x="1721505" y="3700460"/>
              <a:chExt cx="1377291" cy="197595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B8F6BB-F0FC-1B4D-991E-3FF05EC6D065}"/>
                  </a:ext>
                </a:extLst>
              </p:cNvPr>
              <p:cNvSpPr txBox="1"/>
              <p:nvPr/>
            </p:nvSpPr>
            <p:spPr>
              <a:xfrm>
                <a:off x="2315878" y="3700460"/>
                <a:ext cx="465192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4400" dirty="0"/>
                  <a:t>+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D12F9-AC7D-ED40-9134-2F32B33B7187}"/>
                  </a:ext>
                </a:extLst>
              </p:cNvPr>
              <p:cNvSpPr txBox="1"/>
              <p:nvPr/>
            </p:nvSpPr>
            <p:spPr>
              <a:xfrm>
                <a:off x="1721505" y="490697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2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A1580A1-2A4A-1449-8314-00D7C1F36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6544" y="43281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B388235-BF1C-7E4B-A2D9-EB6067D515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2485" y="43281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F2D6AF-29BF-6444-B60A-2E3CA0FEE77C}"/>
              </a:ext>
            </a:extLst>
          </p:cNvPr>
          <p:cNvSpPr txBox="1"/>
          <p:nvPr/>
        </p:nvSpPr>
        <p:spPr>
          <a:xfrm>
            <a:off x="882768" y="2215773"/>
            <a:ext cx="3614131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Preorder</a:t>
            </a:r>
            <a:r>
              <a:rPr lang="en-US" sz="3200" dirty="0"/>
              <a:t> Traversal:</a:t>
            </a:r>
          </a:p>
          <a:p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Visit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Traverse the left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Traverse the right</a:t>
            </a:r>
          </a:p>
        </p:txBody>
      </p:sp>
    </p:spTree>
    <p:extLst>
      <p:ext uri="{BB962C8B-B14F-4D97-AF65-F5344CB8AC3E}">
        <p14:creationId xmlns:p14="http://schemas.microsoft.com/office/powerpoint/2010/main" val="337959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51" y="4857860"/>
            <a:ext cx="2785441" cy="1143000"/>
          </a:xfrm>
        </p:spPr>
        <p:txBody>
          <a:bodyPr/>
          <a:lstStyle/>
          <a:p>
            <a:pPr algn="l"/>
            <a:r>
              <a:rPr lang="en-US" dirty="0"/>
              <a:t>+  2  *  3 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02CE57-C3B9-7947-9397-F9D2989B53AC}"/>
              </a:ext>
            </a:extLst>
          </p:cNvPr>
          <p:cNvGrpSpPr/>
          <p:nvPr/>
        </p:nvGrpSpPr>
        <p:grpSpPr>
          <a:xfrm>
            <a:off x="5781278" y="2437192"/>
            <a:ext cx="2392839" cy="2951977"/>
            <a:chOff x="3626961" y="2752658"/>
            <a:chExt cx="2392839" cy="29519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63AF37-7DE9-B942-B153-5C3297EDECD7}"/>
                </a:ext>
              </a:extLst>
            </p:cNvPr>
            <p:cNvGrpSpPr/>
            <p:nvPr/>
          </p:nvGrpSpPr>
          <p:grpSpPr>
            <a:xfrm>
              <a:off x="4301020" y="3943175"/>
              <a:ext cx="1718780" cy="1761460"/>
              <a:chOff x="4301020" y="3762551"/>
              <a:chExt cx="1718780" cy="176146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C31E70-BE14-B848-A58E-87AB10FCAEC1}"/>
                  </a:ext>
                </a:extLst>
              </p:cNvPr>
              <p:cNvSpPr txBox="1"/>
              <p:nvPr/>
            </p:nvSpPr>
            <p:spPr>
              <a:xfrm>
                <a:off x="4895393" y="3762551"/>
                <a:ext cx="465192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4400" dirty="0"/>
                  <a:t>*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00A2B2-1ED0-DA44-B9A2-38D98F59C331}"/>
                  </a:ext>
                </a:extLst>
              </p:cNvPr>
              <p:cNvSpPr txBox="1"/>
              <p:nvPr/>
            </p:nvSpPr>
            <p:spPr>
              <a:xfrm>
                <a:off x="4301020" y="475457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6C3B7-82B9-FC4D-B392-ACD3870ADEE8}"/>
                  </a:ext>
                </a:extLst>
              </p:cNvPr>
              <p:cNvSpPr txBox="1"/>
              <p:nvPr/>
            </p:nvSpPr>
            <p:spPr>
              <a:xfrm>
                <a:off x="5549800" y="4754569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4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9350A6D-4C40-CA49-90D9-118F9BCD9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059" y="41757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577A681-DA6B-BF4B-84A2-D2D7206001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0" y="41757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2C37EB-2616-7349-80EC-C0FEFCF5CDEA}"/>
                </a:ext>
              </a:extLst>
            </p:cNvPr>
            <p:cNvGrpSpPr/>
            <p:nvPr/>
          </p:nvGrpSpPr>
          <p:grpSpPr>
            <a:xfrm>
              <a:off x="3626961" y="2752658"/>
              <a:ext cx="1377291" cy="1975951"/>
              <a:chOff x="1721505" y="3700460"/>
              <a:chExt cx="1377291" cy="197595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B8F6BB-F0FC-1B4D-991E-3FF05EC6D065}"/>
                  </a:ext>
                </a:extLst>
              </p:cNvPr>
              <p:cNvSpPr txBox="1"/>
              <p:nvPr/>
            </p:nvSpPr>
            <p:spPr>
              <a:xfrm>
                <a:off x="2315878" y="3700460"/>
                <a:ext cx="465192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4400" dirty="0"/>
                  <a:t>+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D12F9-AC7D-ED40-9134-2F32B33B7187}"/>
                  </a:ext>
                </a:extLst>
              </p:cNvPr>
              <p:cNvSpPr txBox="1"/>
              <p:nvPr/>
            </p:nvSpPr>
            <p:spPr>
              <a:xfrm>
                <a:off x="1721505" y="490697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2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A1580A1-2A4A-1449-8314-00D7C1F36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6544" y="43281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B388235-BF1C-7E4B-A2D9-EB6067D515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2485" y="43281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F2D6AF-29BF-6444-B60A-2E3CA0FEE77C}"/>
              </a:ext>
            </a:extLst>
          </p:cNvPr>
          <p:cNvSpPr txBox="1"/>
          <p:nvPr/>
        </p:nvSpPr>
        <p:spPr>
          <a:xfrm>
            <a:off x="882768" y="2215773"/>
            <a:ext cx="3614131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Preorder</a:t>
            </a:r>
            <a:r>
              <a:rPr lang="en-US" sz="3200" dirty="0"/>
              <a:t> Traversal:</a:t>
            </a:r>
          </a:p>
          <a:p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Visit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Traverse the left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Traverse the right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C6B6BB8-7E96-F14E-877D-8D16A602A447}"/>
              </a:ext>
            </a:extLst>
          </p:cNvPr>
          <p:cNvSpPr txBox="1">
            <a:spLocks/>
          </p:cNvSpPr>
          <p:nvPr/>
        </p:nvSpPr>
        <p:spPr>
          <a:xfrm>
            <a:off x="310443" y="6330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Łukasiewicz</a:t>
            </a:r>
            <a:r>
              <a:rPr lang="en-US" dirty="0"/>
              <a:t> (Polish/</a:t>
            </a:r>
            <a:r>
              <a:rPr lang="en-US" i="1" dirty="0"/>
              <a:t>prefix</a:t>
            </a:r>
            <a:r>
              <a:rPr lang="en-US" dirty="0"/>
              <a:t>) Notation</a:t>
            </a:r>
          </a:p>
        </p:txBody>
      </p:sp>
    </p:spTree>
    <p:extLst>
      <p:ext uri="{BB962C8B-B14F-4D97-AF65-F5344CB8AC3E}">
        <p14:creationId xmlns:p14="http://schemas.microsoft.com/office/powerpoint/2010/main" val="10175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383" y="3186843"/>
            <a:ext cx="3327907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(+  2  (*  3  4))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02CE57-C3B9-7947-9397-F9D2989B53AC}"/>
              </a:ext>
            </a:extLst>
          </p:cNvPr>
          <p:cNvGrpSpPr/>
          <p:nvPr/>
        </p:nvGrpSpPr>
        <p:grpSpPr>
          <a:xfrm>
            <a:off x="5781278" y="2437192"/>
            <a:ext cx="2392839" cy="2951977"/>
            <a:chOff x="3626961" y="2752658"/>
            <a:chExt cx="2392839" cy="29519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63AF37-7DE9-B942-B153-5C3297EDECD7}"/>
                </a:ext>
              </a:extLst>
            </p:cNvPr>
            <p:cNvGrpSpPr/>
            <p:nvPr/>
          </p:nvGrpSpPr>
          <p:grpSpPr>
            <a:xfrm>
              <a:off x="4301020" y="3943175"/>
              <a:ext cx="1718780" cy="1761460"/>
              <a:chOff x="4301020" y="3762551"/>
              <a:chExt cx="1718780" cy="176146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C31E70-BE14-B848-A58E-87AB10FCAEC1}"/>
                  </a:ext>
                </a:extLst>
              </p:cNvPr>
              <p:cNvSpPr txBox="1"/>
              <p:nvPr/>
            </p:nvSpPr>
            <p:spPr>
              <a:xfrm>
                <a:off x="4895393" y="3762551"/>
                <a:ext cx="465192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4400" dirty="0"/>
                  <a:t>*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00A2B2-1ED0-DA44-B9A2-38D98F59C331}"/>
                  </a:ext>
                </a:extLst>
              </p:cNvPr>
              <p:cNvSpPr txBox="1"/>
              <p:nvPr/>
            </p:nvSpPr>
            <p:spPr>
              <a:xfrm>
                <a:off x="4301020" y="475457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6C3B7-82B9-FC4D-B392-ACD3870ADEE8}"/>
                  </a:ext>
                </a:extLst>
              </p:cNvPr>
              <p:cNvSpPr txBox="1"/>
              <p:nvPr/>
            </p:nvSpPr>
            <p:spPr>
              <a:xfrm>
                <a:off x="5549800" y="4754569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4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9350A6D-4C40-CA49-90D9-118F9BCD9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059" y="41757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577A681-DA6B-BF4B-84A2-D2D7206001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0" y="41757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2C37EB-2616-7349-80EC-C0FEFCF5CDEA}"/>
                </a:ext>
              </a:extLst>
            </p:cNvPr>
            <p:cNvGrpSpPr/>
            <p:nvPr/>
          </p:nvGrpSpPr>
          <p:grpSpPr>
            <a:xfrm>
              <a:off x="3626961" y="2752658"/>
              <a:ext cx="1377291" cy="1975951"/>
              <a:chOff x="1721505" y="3700460"/>
              <a:chExt cx="1377291" cy="197595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B8F6BB-F0FC-1B4D-991E-3FF05EC6D065}"/>
                  </a:ext>
                </a:extLst>
              </p:cNvPr>
              <p:cNvSpPr txBox="1"/>
              <p:nvPr/>
            </p:nvSpPr>
            <p:spPr>
              <a:xfrm>
                <a:off x="2315878" y="3700460"/>
                <a:ext cx="465192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4400" dirty="0"/>
                  <a:t>+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D12F9-AC7D-ED40-9134-2F32B33B7187}"/>
                  </a:ext>
                </a:extLst>
              </p:cNvPr>
              <p:cNvSpPr txBox="1"/>
              <p:nvPr/>
            </p:nvSpPr>
            <p:spPr>
              <a:xfrm>
                <a:off x="1721505" y="490697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2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A1580A1-2A4A-1449-8314-00D7C1F36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6544" y="43281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B388235-BF1C-7E4B-A2D9-EB6067D515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2485" y="43281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FC6B6BB8-7E96-F14E-877D-8D16A602A447}"/>
              </a:ext>
            </a:extLst>
          </p:cNvPr>
          <p:cNvSpPr txBox="1">
            <a:spLocks/>
          </p:cNvSpPr>
          <p:nvPr/>
        </p:nvSpPr>
        <p:spPr>
          <a:xfrm>
            <a:off x="310443" y="6330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Programming Language LISP uses Polish Notation</a:t>
            </a:r>
          </a:p>
        </p:txBody>
      </p:sp>
    </p:spTree>
    <p:extLst>
      <p:ext uri="{BB962C8B-B14F-4D97-AF65-F5344CB8AC3E}">
        <p14:creationId xmlns:p14="http://schemas.microsoft.com/office/powerpoint/2010/main" val="380021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51" y="4857860"/>
            <a:ext cx="2785441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  3  4  *  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02CE57-C3B9-7947-9397-F9D2989B53AC}"/>
              </a:ext>
            </a:extLst>
          </p:cNvPr>
          <p:cNvGrpSpPr/>
          <p:nvPr/>
        </p:nvGrpSpPr>
        <p:grpSpPr>
          <a:xfrm>
            <a:off x="5781278" y="2437192"/>
            <a:ext cx="2392839" cy="2951977"/>
            <a:chOff x="3626961" y="2752658"/>
            <a:chExt cx="2392839" cy="29519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63AF37-7DE9-B942-B153-5C3297EDECD7}"/>
                </a:ext>
              </a:extLst>
            </p:cNvPr>
            <p:cNvGrpSpPr/>
            <p:nvPr/>
          </p:nvGrpSpPr>
          <p:grpSpPr>
            <a:xfrm>
              <a:off x="4301020" y="3943175"/>
              <a:ext cx="1718780" cy="1761460"/>
              <a:chOff x="4301020" y="3762551"/>
              <a:chExt cx="1718780" cy="176146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C31E70-BE14-B848-A58E-87AB10FCAEC1}"/>
                  </a:ext>
                </a:extLst>
              </p:cNvPr>
              <p:cNvSpPr txBox="1"/>
              <p:nvPr/>
            </p:nvSpPr>
            <p:spPr>
              <a:xfrm>
                <a:off x="4895393" y="3762551"/>
                <a:ext cx="465192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4400" dirty="0"/>
                  <a:t>*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00A2B2-1ED0-DA44-B9A2-38D98F59C331}"/>
                  </a:ext>
                </a:extLst>
              </p:cNvPr>
              <p:cNvSpPr txBox="1"/>
              <p:nvPr/>
            </p:nvSpPr>
            <p:spPr>
              <a:xfrm>
                <a:off x="4301020" y="475457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F6C3B7-82B9-FC4D-B392-ACD3870ADEE8}"/>
                  </a:ext>
                </a:extLst>
              </p:cNvPr>
              <p:cNvSpPr txBox="1"/>
              <p:nvPr/>
            </p:nvSpPr>
            <p:spPr>
              <a:xfrm>
                <a:off x="5549800" y="4754569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4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9350A6D-4C40-CA49-90D9-118F9BCD9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059" y="41757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577A681-DA6B-BF4B-84A2-D2D7206001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0" y="41757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2C37EB-2616-7349-80EC-C0FEFCF5CDEA}"/>
                </a:ext>
              </a:extLst>
            </p:cNvPr>
            <p:cNvGrpSpPr/>
            <p:nvPr/>
          </p:nvGrpSpPr>
          <p:grpSpPr>
            <a:xfrm>
              <a:off x="3626961" y="2752658"/>
              <a:ext cx="1377291" cy="1975951"/>
              <a:chOff x="1721505" y="3700460"/>
              <a:chExt cx="1377291" cy="197595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B8F6BB-F0FC-1B4D-991E-3FF05EC6D065}"/>
                  </a:ext>
                </a:extLst>
              </p:cNvPr>
              <p:cNvSpPr txBox="1"/>
              <p:nvPr/>
            </p:nvSpPr>
            <p:spPr>
              <a:xfrm>
                <a:off x="2315878" y="3700460"/>
                <a:ext cx="465192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4400" dirty="0"/>
                  <a:t>+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D12F9-AC7D-ED40-9134-2F32B33B7187}"/>
                  </a:ext>
                </a:extLst>
              </p:cNvPr>
              <p:cNvSpPr txBox="1"/>
              <p:nvPr/>
            </p:nvSpPr>
            <p:spPr>
              <a:xfrm>
                <a:off x="1721505" y="490697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2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A1580A1-2A4A-1449-8314-00D7C1F36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6544" y="43281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B388235-BF1C-7E4B-A2D9-EB6067D515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2485" y="4328121"/>
                <a:ext cx="432252" cy="6532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F2D6AF-29BF-6444-B60A-2E3CA0FEE77C}"/>
              </a:ext>
            </a:extLst>
          </p:cNvPr>
          <p:cNvSpPr txBox="1"/>
          <p:nvPr/>
        </p:nvSpPr>
        <p:spPr>
          <a:xfrm>
            <a:off x="882768" y="2215773"/>
            <a:ext cx="3614131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/>
              <a:t>Postorder</a:t>
            </a:r>
            <a:r>
              <a:rPr lang="en-US" sz="3200" dirty="0"/>
              <a:t> Traversal:</a:t>
            </a:r>
          </a:p>
          <a:p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Traverse the left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Traverse the 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Visit the root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C6B6BB8-7E96-F14E-877D-8D16A602A447}"/>
              </a:ext>
            </a:extLst>
          </p:cNvPr>
          <p:cNvSpPr txBox="1">
            <a:spLocks/>
          </p:cNvSpPr>
          <p:nvPr/>
        </p:nvSpPr>
        <p:spPr>
          <a:xfrm>
            <a:off x="310443" y="6330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Reverse Polish (</a:t>
            </a:r>
            <a:r>
              <a:rPr lang="en-US" i="1" dirty="0"/>
              <a:t>postfix</a:t>
            </a:r>
            <a:r>
              <a:rPr lang="en-US" dirty="0"/>
              <a:t>) Notation</a:t>
            </a:r>
          </a:p>
        </p:txBody>
      </p:sp>
    </p:spTree>
    <p:extLst>
      <p:ext uri="{BB962C8B-B14F-4D97-AF65-F5344CB8AC3E}">
        <p14:creationId xmlns:p14="http://schemas.microsoft.com/office/powerpoint/2010/main" val="2873869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2B9C-34BE-CE4C-8808-D20787F0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Postfix Notation Evaluation with a Stack </a:t>
            </a:r>
            <a:br>
              <a:rPr lang="en-US" sz="3600" dirty="0"/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(Burks, Warren &amp; Wright, 1954)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7D288-A926-D54E-85E7-010C0F91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424B01-AE97-B447-9DED-E81286E77BAF}"/>
              </a:ext>
            </a:extLst>
          </p:cNvPr>
          <p:cNvGrpSpPr/>
          <p:nvPr/>
        </p:nvGrpSpPr>
        <p:grpSpPr>
          <a:xfrm>
            <a:off x="6415008" y="2106034"/>
            <a:ext cx="1397743" cy="3233901"/>
            <a:chOff x="6113565" y="2106034"/>
            <a:chExt cx="1397743" cy="3233901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09B1DC85-155A-0A48-9B8F-32ABE6490946}"/>
                </a:ext>
              </a:extLst>
            </p:cNvPr>
            <p:cNvSpPr txBox="1">
              <a:spLocks/>
            </p:cNvSpPr>
            <p:nvPr/>
          </p:nvSpPr>
          <p:spPr>
            <a:xfrm>
              <a:off x="6113565" y="2106034"/>
              <a:ext cx="1397743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dirty="0">
                  <a:solidFill>
                    <a:srgbClr val="C00000"/>
                  </a:solidFill>
                </a:rPr>
                <a:t>4</a:t>
              </a:r>
              <a:r>
                <a:rPr lang="en-US" dirty="0"/>
                <a:t> * +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E8413AE5-90FF-1140-B922-55C31505AE75}"/>
                </a:ext>
              </a:extLst>
            </p:cNvPr>
            <p:cNvSpPr txBox="1">
              <a:spLocks/>
            </p:cNvSpPr>
            <p:nvPr/>
          </p:nvSpPr>
          <p:spPr>
            <a:xfrm>
              <a:off x="6315879" y="3567658"/>
              <a:ext cx="993115" cy="1772277"/>
            </a:xfrm>
            <a:prstGeom prst="rect">
              <a:avLst/>
            </a:prstGeom>
            <a:solidFill>
              <a:srgbClr val="C00000"/>
            </a:solidFill>
          </p:spPr>
          <p:txBody>
            <a:bodyPr vert="horz" lIns="91440" tIns="45720" rIns="91440" bIns="45720" rtlCol="0" anchor="b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5167F4-477B-214F-A962-9B14BF320AA6}"/>
              </a:ext>
            </a:extLst>
          </p:cNvPr>
          <p:cNvGrpSpPr/>
          <p:nvPr/>
        </p:nvGrpSpPr>
        <p:grpSpPr>
          <a:xfrm>
            <a:off x="726315" y="2106034"/>
            <a:ext cx="2126251" cy="3233901"/>
            <a:chOff x="726315" y="1854827"/>
            <a:chExt cx="2126251" cy="3233901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D180D7-6B07-CF4D-9D80-70C22BCC3E67}"/>
                </a:ext>
              </a:extLst>
            </p:cNvPr>
            <p:cNvSpPr txBox="1">
              <a:spLocks/>
            </p:cNvSpPr>
            <p:nvPr/>
          </p:nvSpPr>
          <p:spPr>
            <a:xfrm>
              <a:off x="726315" y="1854827"/>
              <a:ext cx="2126251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dirty="0">
                  <a:solidFill>
                    <a:srgbClr val="C00000"/>
                  </a:solidFill>
                </a:rPr>
                <a:t>2</a:t>
              </a:r>
              <a:r>
                <a:rPr lang="en-US" dirty="0"/>
                <a:t> 3 4 * +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7B3510CD-D569-474F-AB72-5C2FAD298728}"/>
                </a:ext>
              </a:extLst>
            </p:cNvPr>
            <p:cNvSpPr txBox="1">
              <a:spLocks/>
            </p:cNvSpPr>
            <p:nvPr/>
          </p:nvSpPr>
          <p:spPr>
            <a:xfrm>
              <a:off x="1292883" y="3316451"/>
              <a:ext cx="993115" cy="1772277"/>
            </a:xfrm>
            <a:prstGeom prst="rect">
              <a:avLst/>
            </a:prstGeom>
            <a:solidFill>
              <a:srgbClr val="C00000"/>
            </a:solidFill>
          </p:spPr>
          <p:txBody>
            <a:bodyPr vert="horz" lIns="91440" tIns="45720" rIns="91440" bIns="45720" rtlCol="0" anchor="b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1D2640-FD9D-DE4A-B2C5-7688AD9B7A37}"/>
              </a:ext>
            </a:extLst>
          </p:cNvPr>
          <p:cNvGrpSpPr/>
          <p:nvPr/>
        </p:nvGrpSpPr>
        <p:grpSpPr>
          <a:xfrm>
            <a:off x="3593444" y="2106034"/>
            <a:ext cx="1983900" cy="3233901"/>
            <a:chOff x="3724072" y="2106034"/>
            <a:chExt cx="1983900" cy="3233901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073CD20-2BA6-C346-9B6E-5ABF669A949A}"/>
                </a:ext>
              </a:extLst>
            </p:cNvPr>
            <p:cNvSpPr txBox="1">
              <a:spLocks/>
            </p:cNvSpPr>
            <p:nvPr/>
          </p:nvSpPr>
          <p:spPr>
            <a:xfrm>
              <a:off x="3724072" y="2106034"/>
              <a:ext cx="19839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dirty="0">
                  <a:solidFill>
                    <a:srgbClr val="C00000"/>
                  </a:solidFill>
                </a:rPr>
                <a:t>3</a:t>
              </a:r>
              <a:r>
                <a:rPr lang="en-US" dirty="0"/>
                <a:t> 4 * +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E6E11E3D-D71B-9149-8F3D-1FB7009EE8F9}"/>
                </a:ext>
              </a:extLst>
            </p:cNvPr>
            <p:cNvSpPr txBox="1">
              <a:spLocks/>
            </p:cNvSpPr>
            <p:nvPr/>
          </p:nvSpPr>
          <p:spPr>
            <a:xfrm>
              <a:off x="4219465" y="3567658"/>
              <a:ext cx="993115" cy="1772277"/>
            </a:xfrm>
            <a:prstGeom prst="rect">
              <a:avLst/>
            </a:prstGeom>
            <a:solidFill>
              <a:srgbClr val="C00000"/>
            </a:solidFill>
          </p:spPr>
          <p:txBody>
            <a:bodyPr vert="horz" lIns="91440" tIns="45720" rIns="91440" bIns="45720" rtlCol="0" anchor="b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79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BBC3-BDB6-EF40-B704-877AF755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F017-6955-364E-80E8-E1D65EBE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264" y="1624012"/>
            <a:ext cx="7370466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String Stack ADT</a:t>
            </a:r>
          </a:p>
          <a:p>
            <a:endParaRPr lang="en-US" dirty="0"/>
          </a:p>
          <a:p>
            <a:r>
              <a:rPr lang="en-US" dirty="0"/>
              <a:t>A client: a postfix expression evaluator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22111-EC9B-CB4A-BC0C-13B5EC80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52768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2B9C-34BE-CE4C-8808-D20787F0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Postfix Notation Evaluation with a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7D288-A926-D54E-85E7-010C0F91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424B01-AE97-B447-9DED-E81286E77BAF}"/>
              </a:ext>
            </a:extLst>
          </p:cNvPr>
          <p:cNvGrpSpPr/>
          <p:nvPr/>
        </p:nvGrpSpPr>
        <p:grpSpPr>
          <a:xfrm>
            <a:off x="1049171" y="2106034"/>
            <a:ext cx="1397743" cy="3233901"/>
            <a:chOff x="6113565" y="2106034"/>
            <a:chExt cx="1397743" cy="3233901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09B1DC85-155A-0A48-9B8F-32ABE6490946}"/>
                </a:ext>
              </a:extLst>
            </p:cNvPr>
            <p:cNvSpPr txBox="1">
              <a:spLocks/>
            </p:cNvSpPr>
            <p:nvPr/>
          </p:nvSpPr>
          <p:spPr>
            <a:xfrm>
              <a:off x="6113565" y="2106034"/>
              <a:ext cx="1397743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dirty="0">
                  <a:solidFill>
                    <a:srgbClr val="C00000"/>
                  </a:solidFill>
                </a:rPr>
                <a:t>4</a:t>
              </a:r>
              <a:r>
                <a:rPr lang="en-US" dirty="0"/>
                <a:t> * +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E8413AE5-90FF-1140-B922-55C31505AE75}"/>
                </a:ext>
              </a:extLst>
            </p:cNvPr>
            <p:cNvSpPr txBox="1">
              <a:spLocks/>
            </p:cNvSpPr>
            <p:nvPr/>
          </p:nvSpPr>
          <p:spPr>
            <a:xfrm>
              <a:off x="6315879" y="3567658"/>
              <a:ext cx="993115" cy="1772277"/>
            </a:xfrm>
            <a:prstGeom prst="rect">
              <a:avLst/>
            </a:prstGeom>
            <a:solidFill>
              <a:srgbClr val="C00000"/>
            </a:solidFill>
          </p:spPr>
          <p:txBody>
            <a:bodyPr vert="horz" lIns="91440" tIns="45720" rIns="91440" bIns="45720" rtlCol="0" anchor="b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E6E4E4D-4D03-7749-9347-AD01BCB4E7A0}"/>
              </a:ext>
            </a:extLst>
          </p:cNvPr>
          <p:cNvGrpSpPr/>
          <p:nvPr/>
        </p:nvGrpSpPr>
        <p:grpSpPr>
          <a:xfrm>
            <a:off x="2939934" y="2106034"/>
            <a:ext cx="1397743" cy="3233901"/>
            <a:chOff x="3100706" y="2258434"/>
            <a:chExt cx="1397743" cy="3233901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BECEA860-2487-AF44-9E29-C40D5B1B7FBD}"/>
                </a:ext>
              </a:extLst>
            </p:cNvPr>
            <p:cNvSpPr txBox="1">
              <a:spLocks/>
            </p:cNvSpPr>
            <p:nvPr/>
          </p:nvSpPr>
          <p:spPr>
            <a:xfrm>
              <a:off x="3100706" y="2258434"/>
              <a:ext cx="1397743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dirty="0"/>
                <a:t>  </a:t>
              </a:r>
              <a:r>
                <a:rPr lang="en-US" dirty="0">
                  <a:solidFill>
                    <a:srgbClr val="C00000"/>
                  </a:solidFill>
                </a:rPr>
                <a:t>*</a:t>
              </a:r>
              <a:r>
                <a:rPr lang="en-US" dirty="0"/>
                <a:t> +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F17F89-5A2E-284E-B0D0-916895F9657D}"/>
                </a:ext>
              </a:extLst>
            </p:cNvPr>
            <p:cNvSpPr txBox="1">
              <a:spLocks/>
            </p:cNvSpPr>
            <p:nvPr/>
          </p:nvSpPr>
          <p:spPr>
            <a:xfrm>
              <a:off x="3303020" y="3720058"/>
              <a:ext cx="993115" cy="1772277"/>
            </a:xfrm>
            <a:prstGeom prst="rect">
              <a:avLst/>
            </a:prstGeom>
            <a:solidFill>
              <a:srgbClr val="C00000"/>
            </a:solidFill>
          </p:spPr>
          <p:txBody>
            <a:bodyPr vert="horz" lIns="91440" tIns="45720" rIns="91440" bIns="45720" rtlCol="0" anchor="b">
              <a:normAutofit fontScale="92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843E48-5DB3-EC4F-B115-A5890072BA8E}"/>
              </a:ext>
            </a:extLst>
          </p:cNvPr>
          <p:cNvGrpSpPr/>
          <p:nvPr/>
        </p:nvGrpSpPr>
        <p:grpSpPr>
          <a:xfrm>
            <a:off x="4800547" y="2097660"/>
            <a:ext cx="1397743" cy="3233901"/>
            <a:chOff x="3100706" y="2258434"/>
            <a:chExt cx="1397743" cy="3233901"/>
          </a:xfrm>
        </p:grpSpPr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4F98B5D-35F2-E749-91BA-0D98B6FB63E8}"/>
                </a:ext>
              </a:extLst>
            </p:cNvPr>
            <p:cNvSpPr txBox="1">
              <a:spLocks/>
            </p:cNvSpPr>
            <p:nvPr/>
          </p:nvSpPr>
          <p:spPr>
            <a:xfrm>
              <a:off x="3100706" y="2258434"/>
              <a:ext cx="1397743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dirty="0"/>
                <a:t>   </a:t>
              </a:r>
              <a:r>
                <a:rPr lang="en-US" dirty="0">
                  <a:solidFill>
                    <a:srgbClr val="C00000"/>
                  </a:solidFill>
                </a:rPr>
                <a:t>+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62FA0E3-8A55-8D42-ADD4-2227B6009D4E}"/>
                </a:ext>
              </a:extLst>
            </p:cNvPr>
            <p:cNvSpPr txBox="1">
              <a:spLocks/>
            </p:cNvSpPr>
            <p:nvPr/>
          </p:nvSpPr>
          <p:spPr>
            <a:xfrm>
              <a:off x="3303020" y="3720058"/>
              <a:ext cx="993115" cy="1772277"/>
            </a:xfrm>
            <a:prstGeom prst="rect">
              <a:avLst/>
            </a:prstGeom>
            <a:solidFill>
              <a:srgbClr val="C00000"/>
            </a:solidFill>
          </p:spPr>
          <p:txBody>
            <a:bodyPr vert="horz" lIns="91440" tIns="45720" rIns="91440" bIns="45720" rtlCol="0" anchor="b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12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CDBDB-0698-A14C-AF60-3A91F44623DA}"/>
              </a:ext>
            </a:extLst>
          </p:cNvPr>
          <p:cNvGrpSpPr/>
          <p:nvPr/>
        </p:nvGrpSpPr>
        <p:grpSpPr>
          <a:xfrm>
            <a:off x="6585204" y="2097660"/>
            <a:ext cx="1397743" cy="3233901"/>
            <a:chOff x="3100706" y="2258434"/>
            <a:chExt cx="1397743" cy="3233901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FEE279FA-2E14-0F4F-8C96-B44FCD55F8EC}"/>
                </a:ext>
              </a:extLst>
            </p:cNvPr>
            <p:cNvSpPr txBox="1">
              <a:spLocks/>
            </p:cNvSpPr>
            <p:nvPr/>
          </p:nvSpPr>
          <p:spPr>
            <a:xfrm>
              <a:off x="3100706" y="2258434"/>
              <a:ext cx="1397743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dirty="0"/>
                <a:t>   </a:t>
              </a: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822CB77D-9C40-DE43-B4D9-EB6A22A6DE48}"/>
                </a:ext>
              </a:extLst>
            </p:cNvPr>
            <p:cNvSpPr txBox="1">
              <a:spLocks/>
            </p:cNvSpPr>
            <p:nvPr/>
          </p:nvSpPr>
          <p:spPr>
            <a:xfrm>
              <a:off x="3303020" y="3720058"/>
              <a:ext cx="993115" cy="1772277"/>
            </a:xfrm>
            <a:prstGeom prst="rect">
              <a:avLst/>
            </a:prstGeom>
            <a:solidFill>
              <a:srgbClr val="C00000"/>
            </a:solidFill>
          </p:spPr>
          <p:txBody>
            <a:bodyPr vert="horz" lIns="91440" tIns="45720" rIns="91440" bIns="45720" rtlCol="0" anchor="b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648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/>
              <a:t>Postfix Evaluation </a:t>
            </a:r>
            <a:r>
              <a:rPr lang="en-US" dirty="0"/>
              <a:t>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95998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6E0C-EBCF-1F43-92D3-3DB1EBD3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i</a:t>
            </a:r>
            <a:r>
              <a:rPr lang="en-US" sz="6000" dirty="0"/>
              <a:t>++ and ++j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4E5C6-C4F8-C44F-BBD5-97948E0E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6E29B-0395-464F-91FA-D059AFFC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544"/>
            <a:ext cx="9144000" cy="35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6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ack of plates">
            <a:extLst>
              <a:ext uri="{FF2B5EF4-FFF2-40B4-BE49-F238E27FC236}">
                <a16:creationId xmlns:a16="http://schemas.microsoft.com/office/drawing/2014/main" id="{651C26ED-502C-2A4A-A052-B8983853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0"/>
            <a:ext cx="852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7C8E4F-7880-6543-A481-D02B6AC6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06" y="-5458"/>
            <a:ext cx="8229600" cy="198543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 Stack ADT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Last-on, First-off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708E8-8B62-FD4F-850B-CCFA2EE4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00763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2DD56-A3FF-F849-9D27-3E610B6D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2305F-CD68-5C48-8196-EC27EF3E5014}"/>
              </a:ext>
            </a:extLst>
          </p:cNvPr>
          <p:cNvSpPr/>
          <p:nvPr/>
        </p:nvSpPr>
        <p:spPr>
          <a:xfrm>
            <a:off x="4933244" y="936978"/>
            <a:ext cx="3375378" cy="459457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F6462-D2D4-3249-9361-49D7712E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57" y="2857500"/>
            <a:ext cx="360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 empty stack</a:t>
            </a:r>
          </a:p>
        </p:txBody>
      </p:sp>
    </p:spTree>
    <p:extLst>
      <p:ext uri="{BB962C8B-B14F-4D97-AF65-F5344CB8AC3E}">
        <p14:creationId xmlns:p14="http://schemas.microsoft.com/office/powerpoint/2010/main" val="56032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2DD56-A3FF-F849-9D27-3E610B6D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2305F-CD68-5C48-8196-EC27EF3E5014}"/>
              </a:ext>
            </a:extLst>
          </p:cNvPr>
          <p:cNvSpPr/>
          <p:nvPr/>
        </p:nvSpPr>
        <p:spPr>
          <a:xfrm>
            <a:off x="4933244" y="936978"/>
            <a:ext cx="3375378" cy="459457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F6462-D2D4-3249-9361-49D7712E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922" y="4031545"/>
            <a:ext cx="2746022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“Atlantic”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31C655-3E80-CF4C-84DE-5785020ACB00}"/>
              </a:ext>
            </a:extLst>
          </p:cNvPr>
          <p:cNvSpPr txBox="1">
            <a:spLocks/>
          </p:cNvSpPr>
          <p:nvPr/>
        </p:nvSpPr>
        <p:spPr>
          <a:xfrm>
            <a:off x="756357" y="3009900"/>
            <a:ext cx="360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push(“Atlantic”)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98730B-1C33-984A-9537-7AF980DF1523}"/>
              </a:ext>
            </a:extLst>
          </p:cNvPr>
          <p:cNvSpPr txBox="1">
            <a:spLocks/>
          </p:cNvSpPr>
          <p:nvPr/>
        </p:nvSpPr>
        <p:spPr>
          <a:xfrm>
            <a:off x="2810935" y="1352550"/>
            <a:ext cx="12248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15D7E-03B7-0E41-BDB8-62188FCB8CF9}"/>
              </a:ext>
            </a:extLst>
          </p:cNvPr>
          <p:cNvCxnSpPr>
            <a:cxnSpLocks/>
          </p:cNvCxnSpPr>
          <p:nvPr/>
        </p:nvCxnSpPr>
        <p:spPr>
          <a:xfrm>
            <a:off x="3896079" y="2043289"/>
            <a:ext cx="1827388" cy="210961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0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2DD56-A3FF-F849-9D27-3E610B6D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2305F-CD68-5C48-8196-EC27EF3E5014}"/>
              </a:ext>
            </a:extLst>
          </p:cNvPr>
          <p:cNvSpPr/>
          <p:nvPr/>
        </p:nvSpPr>
        <p:spPr>
          <a:xfrm>
            <a:off x="4933244" y="936978"/>
            <a:ext cx="3375378" cy="459457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F6462-D2D4-3249-9361-49D7712E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922" y="4031545"/>
            <a:ext cx="2746022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“Atlantic”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31C655-3E80-CF4C-84DE-5785020ACB00}"/>
              </a:ext>
            </a:extLst>
          </p:cNvPr>
          <p:cNvSpPr txBox="1">
            <a:spLocks/>
          </p:cNvSpPr>
          <p:nvPr/>
        </p:nvSpPr>
        <p:spPr>
          <a:xfrm>
            <a:off x="756357" y="3009900"/>
            <a:ext cx="360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push(“Pacific”)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F02FC-E709-0443-B0C4-AE1DBFE53DA0}"/>
              </a:ext>
            </a:extLst>
          </p:cNvPr>
          <p:cNvSpPr txBox="1">
            <a:spLocks/>
          </p:cNvSpPr>
          <p:nvPr/>
        </p:nvSpPr>
        <p:spPr>
          <a:xfrm>
            <a:off x="5247922" y="3103034"/>
            <a:ext cx="27460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“Pacific”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5FC415-5EAF-0E43-8079-0DF6A2219B0E}"/>
              </a:ext>
            </a:extLst>
          </p:cNvPr>
          <p:cNvSpPr txBox="1">
            <a:spLocks/>
          </p:cNvSpPr>
          <p:nvPr/>
        </p:nvSpPr>
        <p:spPr>
          <a:xfrm>
            <a:off x="2810935" y="1352550"/>
            <a:ext cx="12248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2C58A-8BB0-844B-92A6-101DD76F7DD2}"/>
              </a:ext>
            </a:extLst>
          </p:cNvPr>
          <p:cNvCxnSpPr>
            <a:cxnSpLocks/>
          </p:cNvCxnSpPr>
          <p:nvPr/>
        </p:nvCxnSpPr>
        <p:spPr>
          <a:xfrm>
            <a:off x="3896079" y="2043289"/>
            <a:ext cx="1612899" cy="1275644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7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2DD56-A3FF-F849-9D27-3E610B6D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2305F-CD68-5C48-8196-EC27EF3E5014}"/>
              </a:ext>
            </a:extLst>
          </p:cNvPr>
          <p:cNvSpPr/>
          <p:nvPr/>
        </p:nvSpPr>
        <p:spPr>
          <a:xfrm>
            <a:off x="4933244" y="936978"/>
            <a:ext cx="3375378" cy="459457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F6462-D2D4-3249-9361-49D7712E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922" y="4031545"/>
            <a:ext cx="2746022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“Atlantic”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31C655-3E80-CF4C-84DE-5785020ACB00}"/>
              </a:ext>
            </a:extLst>
          </p:cNvPr>
          <p:cNvSpPr txBox="1">
            <a:spLocks/>
          </p:cNvSpPr>
          <p:nvPr/>
        </p:nvSpPr>
        <p:spPr>
          <a:xfrm>
            <a:off x="756357" y="3009900"/>
            <a:ext cx="360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pop()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5FC415-5EAF-0E43-8079-0DF6A2219B0E}"/>
              </a:ext>
            </a:extLst>
          </p:cNvPr>
          <p:cNvSpPr txBox="1">
            <a:spLocks/>
          </p:cNvSpPr>
          <p:nvPr/>
        </p:nvSpPr>
        <p:spPr>
          <a:xfrm>
            <a:off x="2810935" y="1352550"/>
            <a:ext cx="12248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2C58A-8BB0-844B-92A6-101DD76F7DD2}"/>
              </a:ext>
            </a:extLst>
          </p:cNvPr>
          <p:cNvCxnSpPr>
            <a:cxnSpLocks/>
          </p:cNvCxnSpPr>
          <p:nvPr/>
        </p:nvCxnSpPr>
        <p:spPr>
          <a:xfrm>
            <a:off x="3896079" y="2043289"/>
            <a:ext cx="1680632" cy="210961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0918677-71C3-534F-914C-FF9914F6AE76}"/>
              </a:ext>
            </a:extLst>
          </p:cNvPr>
          <p:cNvSpPr/>
          <p:nvPr/>
        </p:nvSpPr>
        <p:spPr>
          <a:xfrm>
            <a:off x="695548" y="4762115"/>
            <a:ext cx="21153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“Pacific”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C463B96A-65C7-424E-948B-7A489BF860FF}"/>
              </a:ext>
            </a:extLst>
          </p:cNvPr>
          <p:cNvSpPr/>
          <p:nvPr/>
        </p:nvSpPr>
        <p:spPr>
          <a:xfrm>
            <a:off x="2908297" y="4921955"/>
            <a:ext cx="1238957" cy="395111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CA185-014F-5B46-877E-11D572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F7B953-A884-204A-ACEF-33530954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768"/>
            <a:ext cx="9144000" cy="48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19695</TotalTime>
  <Words>366</Words>
  <Application>Microsoft Macintosh PowerPoint</Application>
  <PresentationFormat>On-screen Show (4:3)</PresentationFormat>
  <Paragraphs>118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Today</vt:lpstr>
      <vt:lpstr>i++ and ++j</vt:lpstr>
      <vt:lpstr>A Stack ADT Last-on, First-off</vt:lpstr>
      <vt:lpstr>An empty stack</vt:lpstr>
      <vt:lpstr>“Atlantic”</vt:lpstr>
      <vt:lpstr>“Atlantic”</vt:lpstr>
      <vt:lpstr>“Atlantic”</vt:lpstr>
      <vt:lpstr>PowerPoint Presentation</vt:lpstr>
      <vt:lpstr>String Stack ADT Code</vt:lpstr>
      <vt:lpstr>Postfix Expressions</vt:lpstr>
      <vt:lpstr>2 + 3 * 4</vt:lpstr>
      <vt:lpstr>2 + (3 * 4)</vt:lpstr>
      <vt:lpstr>2 + (3 * 4)</vt:lpstr>
      <vt:lpstr>Łukasiewicz (Polish/prefix) Notation (1924)</vt:lpstr>
      <vt:lpstr>+  2  *  3  4</vt:lpstr>
      <vt:lpstr>(+  2  (*  3  4))</vt:lpstr>
      <vt:lpstr>2  3  4  *  +</vt:lpstr>
      <vt:lpstr>Postfix Notation Evaluation with a Stack  (Burks, Warren &amp; Wright, 1954)</vt:lpstr>
      <vt:lpstr>Postfix Notation Evaluation with a Stack</vt:lpstr>
      <vt:lpstr>Postfix Evaluation Code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236</cp:revision>
  <cp:lastPrinted>2009-10-28T21:22:07Z</cp:lastPrinted>
  <dcterms:created xsi:type="dcterms:W3CDTF">2010-11-01T18:39:22Z</dcterms:created>
  <dcterms:modified xsi:type="dcterms:W3CDTF">2021-02-11T21:15:04Z</dcterms:modified>
</cp:coreProperties>
</file>