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25" r:id="rId2"/>
    <p:sldId id="454" r:id="rId3"/>
    <p:sldId id="548" r:id="rId4"/>
    <p:sldId id="550" r:id="rId5"/>
    <p:sldId id="549" r:id="rId6"/>
    <p:sldId id="481" r:id="rId7"/>
    <p:sldId id="558" r:id="rId8"/>
    <p:sldId id="551" r:id="rId9"/>
    <p:sldId id="552" r:id="rId10"/>
    <p:sldId id="559" r:id="rId11"/>
    <p:sldId id="560" r:id="rId12"/>
    <p:sldId id="561" r:id="rId13"/>
    <p:sldId id="532" r:id="rId14"/>
    <p:sldId id="547" r:id="rId15"/>
    <p:sldId id="513" r:id="rId16"/>
    <p:sldId id="523" r:id="rId17"/>
    <p:sldId id="524" r:id="rId18"/>
    <p:sldId id="527" r:id="rId19"/>
    <p:sldId id="528" r:id="rId20"/>
    <p:sldId id="566" r:id="rId21"/>
    <p:sldId id="570" r:id="rId22"/>
    <p:sldId id="525" r:id="rId23"/>
    <p:sldId id="529" r:id="rId24"/>
    <p:sldId id="526" r:id="rId25"/>
    <p:sldId id="531" r:id="rId26"/>
    <p:sldId id="563" r:id="rId27"/>
    <p:sldId id="564" r:id="rId28"/>
    <p:sldId id="575" r:id="rId29"/>
    <p:sldId id="541" r:id="rId30"/>
    <p:sldId id="576" r:id="rId31"/>
    <p:sldId id="577" r:id="rId32"/>
    <p:sldId id="578" r:id="rId33"/>
    <p:sldId id="569" r:id="rId34"/>
    <p:sldId id="581" r:id="rId35"/>
    <p:sldId id="482" r:id="rId36"/>
    <p:sldId id="572" r:id="rId37"/>
    <p:sldId id="57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68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4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9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7D56-AB77-CE4B-B078-A8BFFB2FAE95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68EB-2DBD-1048-B78B-A0350A0AC7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4734-BC72-CD49-B3A6-8834D3D26B66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C1503-D583-024E-8A01-2BDE1B193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3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1102 Computer Science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3BD4-D8D9-2945-9E33-AF50C186A2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087D3-07C2-F846-805A-41172269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1026" name="Picture 2" descr="Tree troubles usually start at the trunk - Jacksonville Journal-Courier">
            <a:extLst>
              <a:ext uri="{FF2B5EF4-FFF2-40B4-BE49-F238E27FC236}">
                <a16:creationId xmlns:a16="http://schemas.microsoft.com/office/drawing/2014/main" id="{D0F34665-D642-2741-8436-A6DC5AD5C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8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0CB59E-54E6-DA4A-BA99-4CDE4C020823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CSCI 1102 Computer Science 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906B1B1-1B8D-0C45-97F8-1BC2410FA54B}"/>
              </a:ext>
            </a:extLst>
          </p:cNvPr>
          <p:cNvSpPr txBox="1">
            <a:spLocks/>
          </p:cNvSpPr>
          <p:nvPr/>
        </p:nvSpPr>
        <p:spPr>
          <a:xfrm>
            <a:off x="1143000" y="3859716"/>
            <a:ext cx="6858000" cy="9408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Meeting 3: Tuesday 2/9/2021</a:t>
            </a:r>
          </a:p>
          <a:p>
            <a:pPr marL="0" indent="0" algn="ctr">
              <a:buNone/>
            </a:pPr>
            <a:r>
              <a:rPr lang="en-US" sz="2700" dirty="0">
                <a:solidFill>
                  <a:schemeClr val="bg1"/>
                </a:solidFill>
              </a:rPr>
              <a:t>ADTs</a:t>
            </a:r>
          </a:p>
        </p:txBody>
      </p:sp>
    </p:spTree>
    <p:extLst>
      <p:ext uri="{BB962C8B-B14F-4D97-AF65-F5344CB8AC3E}">
        <p14:creationId xmlns:p14="http://schemas.microsoft.com/office/powerpoint/2010/main" val="358870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9E2774-0B53-FA44-A4F4-5D75881A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211"/>
            <a:ext cx="9144000" cy="49115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98F35-72CB-B145-B56A-278F63E6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158373-E76F-9744-8D13-60A27721F8DE}"/>
              </a:ext>
            </a:extLst>
          </p:cNvPr>
          <p:cNvSpPr/>
          <p:nvPr/>
        </p:nvSpPr>
        <p:spPr>
          <a:xfrm>
            <a:off x="248509" y="1546578"/>
            <a:ext cx="8646982" cy="377048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50A7D-A0A0-674B-A0AC-82BE220BC968}"/>
              </a:ext>
            </a:extLst>
          </p:cNvPr>
          <p:cNvSpPr txBox="1"/>
          <p:nvPr/>
        </p:nvSpPr>
        <p:spPr>
          <a:xfrm>
            <a:off x="6019800" y="1540933"/>
            <a:ext cx="287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 in scope.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DB0A17-674D-F748-BE68-24791435A1BF}"/>
              </a:ext>
            </a:extLst>
          </p:cNvPr>
          <p:cNvSpPr/>
          <p:nvPr/>
        </p:nvSpPr>
        <p:spPr>
          <a:xfrm>
            <a:off x="654757" y="2856089"/>
            <a:ext cx="8048976" cy="2133600"/>
          </a:xfrm>
          <a:prstGeom prst="rect">
            <a:avLst/>
          </a:prstGeom>
          <a:solidFill>
            <a:schemeClr val="tx1">
              <a:alpha val="3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ACDB5-E8CB-5F48-93AB-2EDBA8243E68}"/>
              </a:ext>
            </a:extLst>
          </p:cNvPr>
          <p:cNvSpPr txBox="1"/>
          <p:nvPr/>
        </p:nvSpPr>
        <p:spPr>
          <a:xfrm>
            <a:off x="4998279" y="2856089"/>
            <a:ext cx="3767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, </a:t>
            </a:r>
            <a:r>
              <a:rPr lang="en-US" sz="3600" dirty="0" err="1">
                <a:solidFill>
                  <a:schemeClr val="bg1"/>
                </a:solidFill>
              </a:rPr>
              <a:t>args</a:t>
            </a:r>
            <a:r>
              <a:rPr lang="en-US" sz="3600" dirty="0">
                <a:solidFill>
                  <a:schemeClr val="bg1"/>
                </a:solidFill>
              </a:rPr>
              <a:t> &amp;  j in scope.</a:t>
            </a:r>
          </a:p>
          <a:p>
            <a:r>
              <a:rPr lang="en-US" sz="3600" dirty="0">
                <a:solidFill>
                  <a:schemeClr val="bg1"/>
                </a:solidFill>
              </a:rPr>
              <a:t>k not in scope.</a:t>
            </a:r>
          </a:p>
        </p:txBody>
      </p:sp>
    </p:spTree>
    <p:extLst>
      <p:ext uri="{BB962C8B-B14F-4D97-AF65-F5344CB8AC3E}">
        <p14:creationId xmlns:p14="http://schemas.microsoft.com/office/powerpoint/2010/main" val="158391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9E2774-0B53-FA44-A4F4-5D75881A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211"/>
            <a:ext cx="9144000" cy="49115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98F35-72CB-B145-B56A-278F63E6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158373-E76F-9744-8D13-60A27721F8DE}"/>
              </a:ext>
            </a:extLst>
          </p:cNvPr>
          <p:cNvSpPr/>
          <p:nvPr/>
        </p:nvSpPr>
        <p:spPr>
          <a:xfrm>
            <a:off x="248509" y="1546578"/>
            <a:ext cx="8646982" cy="377048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50A7D-A0A0-674B-A0AC-82BE220BC968}"/>
              </a:ext>
            </a:extLst>
          </p:cNvPr>
          <p:cNvSpPr txBox="1"/>
          <p:nvPr/>
        </p:nvSpPr>
        <p:spPr>
          <a:xfrm>
            <a:off x="6019800" y="1540933"/>
            <a:ext cx="287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 in scope.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DB0A17-674D-F748-BE68-24791435A1BF}"/>
              </a:ext>
            </a:extLst>
          </p:cNvPr>
          <p:cNvSpPr/>
          <p:nvPr/>
        </p:nvSpPr>
        <p:spPr>
          <a:xfrm>
            <a:off x="654757" y="2856089"/>
            <a:ext cx="8048976" cy="2133600"/>
          </a:xfrm>
          <a:prstGeom prst="rect">
            <a:avLst/>
          </a:prstGeom>
          <a:solidFill>
            <a:schemeClr val="tx1">
              <a:alpha val="3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ACDB5-E8CB-5F48-93AB-2EDBA8243E68}"/>
              </a:ext>
            </a:extLst>
          </p:cNvPr>
          <p:cNvSpPr txBox="1"/>
          <p:nvPr/>
        </p:nvSpPr>
        <p:spPr>
          <a:xfrm>
            <a:off x="4964412" y="2856089"/>
            <a:ext cx="376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, </a:t>
            </a:r>
            <a:r>
              <a:rPr lang="en-US" sz="3600" dirty="0" err="1">
                <a:solidFill>
                  <a:schemeClr val="bg1"/>
                </a:solidFill>
              </a:rPr>
              <a:t>args</a:t>
            </a:r>
            <a:r>
              <a:rPr lang="en-US" sz="3600" dirty="0">
                <a:solidFill>
                  <a:schemeClr val="bg1"/>
                </a:solidFill>
              </a:rPr>
              <a:t> &amp;  j in scope.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0B3BA-1213-934B-9A09-6693FB0015F8}"/>
              </a:ext>
            </a:extLst>
          </p:cNvPr>
          <p:cNvSpPr/>
          <p:nvPr/>
        </p:nvSpPr>
        <p:spPr>
          <a:xfrm>
            <a:off x="903111" y="4007849"/>
            <a:ext cx="7586131" cy="714270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2115C-959A-0E48-A46C-EE033F47A44C}"/>
              </a:ext>
            </a:extLst>
          </p:cNvPr>
          <p:cNvSpPr txBox="1"/>
          <p:nvPr/>
        </p:nvSpPr>
        <p:spPr>
          <a:xfrm>
            <a:off x="4492979" y="4007848"/>
            <a:ext cx="4078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, </a:t>
            </a:r>
            <a:r>
              <a:rPr lang="en-US" sz="3600" dirty="0" err="1">
                <a:solidFill>
                  <a:schemeClr val="bg1"/>
                </a:solidFill>
              </a:rPr>
              <a:t>args</a:t>
            </a:r>
            <a:r>
              <a:rPr lang="en-US" sz="3600" dirty="0">
                <a:solidFill>
                  <a:schemeClr val="bg1"/>
                </a:solidFill>
              </a:rPr>
              <a:t>, j &amp; k in scope.</a:t>
            </a:r>
          </a:p>
        </p:txBody>
      </p:sp>
    </p:spTree>
    <p:extLst>
      <p:ext uri="{BB962C8B-B14F-4D97-AF65-F5344CB8AC3E}">
        <p14:creationId xmlns:p14="http://schemas.microsoft.com/office/powerpoint/2010/main" val="307299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95BA-06B0-6B48-8708-A380880D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35" y="2817308"/>
            <a:ext cx="8229600" cy="1143000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2E403-573F-2842-A57D-39B8C5D6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90018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57A4-B19B-5244-B380-F1D26461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Types &amp; Wrapper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6283F-7AE9-5E4E-91F7-EFABEF0B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184F466-A631-7E43-9EF6-D7A947919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35158"/>
              </p:ext>
            </p:extLst>
          </p:nvPr>
        </p:nvGraphicFramePr>
        <p:xfrm>
          <a:off x="842387" y="1724241"/>
          <a:ext cx="745922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352">
                  <a:extLst>
                    <a:ext uri="{9D8B030D-6E8A-4147-A177-3AD203B41FA5}">
                      <a16:colId xmlns:a16="http://schemas.microsoft.com/office/drawing/2014/main" val="2756229255"/>
                    </a:ext>
                  </a:extLst>
                </a:gridCol>
                <a:gridCol w="3506874">
                  <a:extLst>
                    <a:ext uri="{9D8B030D-6E8A-4147-A177-3AD203B41FA5}">
                      <a16:colId xmlns:a16="http://schemas.microsoft.com/office/drawing/2014/main" val="471233931"/>
                    </a:ext>
                  </a:extLst>
                </a:gridCol>
              </a:tblGrid>
              <a:tr h="3314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Base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Wrapper Class/Type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00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 (32-bit integers)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0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long (64-bit integers)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0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short (16-bit integers)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49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byte (8-bit integers)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1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 (32-bit floats)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0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 (64-bit floats)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46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boolean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00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25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B670-8441-134C-AA76-9787A425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8F0B2-3CE3-9241-ABBC-161683C0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96A34-34E8-C14B-9F97-A41AB6FC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4326"/>
            <a:ext cx="9144000" cy="18493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BF10E1-AA08-B846-8EEF-2F8F6BB31B14}"/>
              </a:ext>
            </a:extLst>
          </p:cNvPr>
          <p:cNvCxnSpPr>
            <a:cxnSpLocks/>
          </p:cNvCxnSpPr>
          <p:nvPr/>
        </p:nvCxnSpPr>
        <p:spPr>
          <a:xfrm flipV="1">
            <a:off x="3079045" y="3691467"/>
            <a:ext cx="0" cy="1286934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7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80EFD-BD30-344D-927E-37E54603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A3F0F18-C930-2F4B-AB30-5E4AFB3C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30" y="136525"/>
            <a:ext cx="8229600" cy="838165"/>
          </a:xfrm>
        </p:spPr>
        <p:txBody>
          <a:bodyPr>
            <a:normAutofit/>
          </a:bodyPr>
          <a:lstStyle/>
          <a:p>
            <a:r>
              <a:rPr lang="en-US" sz="3600" dirty="0"/>
              <a:t>Compute a Frequency Table of Majors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4222F-C244-8A4C-8C3D-57C69BC1D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865"/>
            <a:ext cx="9144000" cy="586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6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E81A-DA7B-0D41-87CA-8598A759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533"/>
            <a:ext cx="8229600" cy="1143000"/>
          </a:xfrm>
        </p:spPr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E55F-8ADA-A746-8019-B960A035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64379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C7BA-6772-4246-B4D2-0C5B6920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(B. </a:t>
            </a:r>
            <a:r>
              <a:rPr lang="en-US" dirty="0" err="1"/>
              <a:t>Liskov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2CAB-C46F-7546-B253-2DEDDE64D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decide we need a </a:t>
            </a:r>
            <a:r>
              <a:rPr lang="en-US" dirty="0">
                <a:solidFill>
                  <a:srgbClr val="C00000"/>
                </a:solidFill>
              </a:rPr>
              <a:t>new 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Specify the </a:t>
            </a:r>
            <a:r>
              <a:rPr lang="en-US" dirty="0">
                <a:solidFill>
                  <a:srgbClr val="C00000"/>
                </a:solidFill>
              </a:rPr>
              <a:t>name</a:t>
            </a:r>
            <a:r>
              <a:rPr lang="en-US" dirty="0"/>
              <a:t> of the type and the </a:t>
            </a:r>
            <a:r>
              <a:rPr lang="en-US" dirty="0">
                <a:solidFill>
                  <a:srgbClr val="C00000"/>
                </a:solidFill>
              </a:rPr>
              <a:t>type signatures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operations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Then</a:t>
            </a:r>
            <a:r>
              <a:rPr lang="en-US" dirty="0"/>
              <a:t> develop one or more </a:t>
            </a:r>
            <a:r>
              <a:rPr lang="en-US" dirty="0">
                <a:solidFill>
                  <a:srgbClr val="C00000"/>
                </a:solidFill>
              </a:rPr>
              <a:t>implementations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B50D0-63C0-1E45-B9C8-0AF583EC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402308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6BF9-CD2B-6043-918D-DF996CFF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8B06F-6413-6B4C-B194-7BD236A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41FC7D8C-441C-3F48-BBCC-25C6A7582389}"/>
              </a:ext>
            </a:extLst>
          </p:cNvPr>
          <p:cNvSpPr/>
          <p:nvPr/>
        </p:nvSpPr>
        <p:spPr>
          <a:xfrm>
            <a:off x="5035465" y="2314966"/>
            <a:ext cx="3034602" cy="2994409"/>
          </a:xfrm>
          <a:prstGeom prst="foldedCorner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Specification/API</a:t>
            </a:r>
          </a:p>
        </p:txBody>
      </p:sp>
    </p:spTree>
    <p:extLst>
      <p:ext uri="{BB962C8B-B14F-4D97-AF65-F5344CB8AC3E}">
        <p14:creationId xmlns:p14="http://schemas.microsoft.com/office/powerpoint/2010/main" val="313798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49D6C9-5800-F24B-A499-4E480367F439}"/>
              </a:ext>
            </a:extLst>
          </p:cNvPr>
          <p:cNvCxnSpPr>
            <a:cxnSpLocks/>
          </p:cNvCxnSpPr>
          <p:nvPr/>
        </p:nvCxnSpPr>
        <p:spPr>
          <a:xfrm flipV="1">
            <a:off x="3804356" y="4222044"/>
            <a:ext cx="1151466" cy="1008308"/>
          </a:xfrm>
          <a:prstGeom prst="straightConnector1">
            <a:avLst/>
          </a:prstGeom>
          <a:ln w="666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6F406B-2FF4-5F41-9293-AB6C8E38C851}"/>
              </a:ext>
            </a:extLst>
          </p:cNvPr>
          <p:cNvCxnSpPr>
            <a:cxnSpLocks/>
          </p:cNvCxnSpPr>
          <p:nvPr/>
        </p:nvCxnSpPr>
        <p:spPr>
          <a:xfrm>
            <a:off x="3804356" y="2500488"/>
            <a:ext cx="1151466" cy="833250"/>
          </a:xfrm>
          <a:prstGeom prst="straightConnector1">
            <a:avLst/>
          </a:prstGeom>
          <a:ln w="666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D06BF9-CD2B-6043-918D-DF996CFF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8B06F-6413-6B4C-B194-7BD236A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41FC7D8C-441C-3F48-BBCC-25C6A7582389}"/>
              </a:ext>
            </a:extLst>
          </p:cNvPr>
          <p:cNvSpPr/>
          <p:nvPr/>
        </p:nvSpPr>
        <p:spPr>
          <a:xfrm>
            <a:off x="5035465" y="2314966"/>
            <a:ext cx="3034602" cy="2994409"/>
          </a:xfrm>
          <a:prstGeom prst="foldedCorner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Specification/API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B75AF8EE-E51A-4341-B149-4791DF50078E}"/>
              </a:ext>
            </a:extLst>
          </p:cNvPr>
          <p:cNvSpPr/>
          <p:nvPr/>
        </p:nvSpPr>
        <p:spPr>
          <a:xfrm>
            <a:off x="898087" y="1779388"/>
            <a:ext cx="3034602" cy="1610795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Implementation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2893DD52-D600-7148-8756-495AFDFC594A}"/>
              </a:ext>
            </a:extLst>
          </p:cNvPr>
          <p:cNvSpPr/>
          <p:nvPr/>
        </p:nvSpPr>
        <p:spPr>
          <a:xfrm>
            <a:off x="898087" y="4445694"/>
            <a:ext cx="3034602" cy="1610795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Implementation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15EA89-854B-384E-B6DA-2B1799E23C09}"/>
              </a:ext>
            </a:extLst>
          </p:cNvPr>
          <p:cNvSpPr txBox="1"/>
          <p:nvPr/>
        </p:nvSpPr>
        <p:spPr>
          <a:xfrm>
            <a:off x="1964267" y="3172174"/>
            <a:ext cx="119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179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BBC3-BDB6-EF40-B704-877AF755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F017-6955-364E-80E8-E1D65EBEA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264" y="1624012"/>
            <a:ext cx="7370466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few stray notes</a:t>
            </a:r>
          </a:p>
          <a:p>
            <a:endParaRPr lang="en-US" dirty="0"/>
          </a:p>
          <a:p>
            <a:r>
              <a:rPr lang="en-US" dirty="0"/>
              <a:t>Abstract 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22111-EC9B-CB4A-BC0C-13B5EC80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52768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5434-1798-7442-B428-E7581F681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09927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/>
              <a:t>Abstract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D5175-9A12-9D46-B096-AD87216C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52EDAB-DD34-9E41-95FA-5AD0584EF186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Concrete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63315-322D-D848-914F-F9C7727A3149}"/>
              </a:ext>
            </a:extLst>
          </p:cNvPr>
          <p:cNvSpPr txBox="1"/>
          <p:nvPr/>
        </p:nvSpPr>
        <p:spPr>
          <a:xfrm rot="19689940">
            <a:off x="846667" y="787061"/>
            <a:ext cx="1822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2DBB1-D140-D34E-B8E6-6D118690D930}"/>
              </a:ext>
            </a:extLst>
          </p:cNvPr>
          <p:cNvSpPr txBox="1"/>
          <p:nvPr/>
        </p:nvSpPr>
        <p:spPr>
          <a:xfrm rot="19689940">
            <a:off x="5928450" y="5139378"/>
            <a:ext cx="2891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Implementor View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E9F5E4-F59E-344D-A9A3-0F72CDBC8B9C}"/>
              </a:ext>
            </a:extLst>
          </p:cNvPr>
          <p:cNvCxnSpPr>
            <a:cxnSpLocks/>
          </p:cNvCxnSpPr>
          <p:nvPr/>
        </p:nvCxnSpPr>
        <p:spPr>
          <a:xfrm flipH="1" flipV="1">
            <a:off x="6536267" y="4572000"/>
            <a:ext cx="507999" cy="68280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42B358-8695-4847-96F1-277333A51CAA}"/>
              </a:ext>
            </a:extLst>
          </p:cNvPr>
          <p:cNvCxnSpPr>
            <a:cxnSpLocks/>
          </p:cNvCxnSpPr>
          <p:nvPr/>
        </p:nvCxnSpPr>
        <p:spPr>
          <a:xfrm>
            <a:off x="2184827" y="1141162"/>
            <a:ext cx="541867" cy="702632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4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BA4D-5223-9D40-B7AD-7DE27F69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&amp; Information Hiding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F2A60-658B-564F-B411-F735652F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FB6EE8-4F6D-3941-9CBF-87D25FEE9D6D}"/>
              </a:ext>
            </a:extLst>
          </p:cNvPr>
          <p:cNvSpPr txBox="1">
            <a:spLocks/>
          </p:cNvSpPr>
          <p:nvPr/>
        </p:nvSpPr>
        <p:spPr>
          <a:xfrm>
            <a:off x="457200" y="1668815"/>
            <a:ext cx="8229600" cy="4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The client knows only the type signatures of the operations and their performance properties.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The owner is free to manage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6396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C7BA-6772-4246-B4D2-0C5B6920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2CAB-C46F-7546-B253-2DEDDE64D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9960"/>
            <a:ext cx="8229600" cy="4525963"/>
          </a:xfrm>
        </p:spPr>
        <p:txBody>
          <a:bodyPr>
            <a:normAutofit/>
          </a:bodyPr>
          <a:lstStyle/>
          <a:p>
            <a:endParaRPr lang="en-US" sz="4800" dirty="0"/>
          </a:p>
          <a:p>
            <a:r>
              <a:rPr lang="en-US" sz="4800" dirty="0">
                <a:solidFill>
                  <a:srgbClr val="C00000"/>
                </a:solidFill>
              </a:rPr>
              <a:t>Specification:</a:t>
            </a:r>
            <a:r>
              <a:rPr lang="en-US" sz="4800" dirty="0"/>
              <a:t> use an </a:t>
            </a:r>
            <a:r>
              <a:rPr lang="en-US" sz="4800" dirty="0">
                <a:solidFill>
                  <a:srgbClr val="C00000"/>
                </a:solidFill>
              </a:rPr>
              <a:t>interface</a:t>
            </a:r>
            <a:r>
              <a:rPr lang="en-US" sz="4800" dirty="0"/>
              <a:t>;</a:t>
            </a:r>
          </a:p>
          <a:p>
            <a:endParaRPr lang="en-US" sz="2400" dirty="0"/>
          </a:p>
          <a:p>
            <a:r>
              <a:rPr lang="en-US" sz="4800" dirty="0">
                <a:solidFill>
                  <a:srgbClr val="C00000"/>
                </a:solidFill>
              </a:rPr>
              <a:t>Implementation</a:t>
            </a:r>
            <a:r>
              <a:rPr lang="en-US" sz="4800" dirty="0"/>
              <a:t>: use a </a:t>
            </a:r>
            <a:r>
              <a:rPr lang="en-US" sz="4800" dirty="0">
                <a:solidFill>
                  <a:srgbClr val="C00000"/>
                </a:solidFill>
              </a:rPr>
              <a:t>class</a:t>
            </a:r>
            <a:r>
              <a:rPr lang="en-US" sz="4800" dirty="0"/>
              <a:t>.</a:t>
            </a: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B50D0-63C0-1E45-B9C8-0AF583EC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0208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4620C5-984F-8342-B189-F7DBAF433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8924"/>
            <a:ext cx="9144000" cy="5225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C3102D-FB1C-6840-8F41-290673F4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Draft </a:t>
            </a:r>
            <a:r>
              <a:rPr lang="en-US" dirty="0">
                <a:solidFill>
                  <a:srgbClr val="C00000"/>
                </a:solidFill>
              </a:rPr>
              <a:t>Frequency</a:t>
            </a:r>
            <a:r>
              <a:rPr lang="en-US" dirty="0"/>
              <a:t> Type - the API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AA024-7AAF-4B44-AB1A-FCF123F3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40288-0B29-DC4B-8AA9-E16477FF1CE0}"/>
              </a:ext>
            </a:extLst>
          </p:cNvPr>
          <p:cNvSpPr txBox="1"/>
          <p:nvPr/>
        </p:nvSpPr>
        <p:spPr>
          <a:xfrm>
            <a:off x="5260623" y="1843171"/>
            <a:ext cx="3578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Type signatures for seven dynamic functions. Implicitly public.</a:t>
            </a:r>
          </a:p>
        </p:txBody>
      </p:sp>
    </p:spTree>
    <p:extLst>
      <p:ext uri="{BB962C8B-B14F-4D97-AF65-F5344CB8AC3E}">
        <p14:creationId xmlns:p14="http://schemas.microsoft.com/office/powerpoint/2010/main" val="3330403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102D-FB1C-6840-8F41-290673F4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Frequency Type – an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AA024-7AAF-4B44-AB1A-FCF123F3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2C2B1-45B5-464B-BE9C-32B52462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6302"/>
            <a:ext cx="9144000" cy="42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72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102D-FB1C-6840-8F41-290673F4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Frequency Type – an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AA024-7AAF-4B44-AB1A-FCF123F3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2C2B1-45B5-464B-BE9C-32B52462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6302"/>
            <a:ext cx="9144000" cy="420076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7737E9-CB9D-5444-BBBA-14A590F26F3B}"/>
              </a:ext>
            </a:extLst>
          </p:cNvPr>
          <p:cNvCxnSpPr>
            <a:cxnSpLocks/>
          </p:cNvCxnSpPr>
          <p:nvPr/>
        </p:nvCxnSpPr>
        <p:spPr>
          <a:xfrm flipH="1" flipV="1">
            <a:off x="4662312" y="2144890"/>
            <a:ext cx="2049987" cy="90980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DBCB9B-0CAE-C646-9391-2F8CBC057871}"/>
              </a:ext>
            </a:extLst>
          </p:cNvPr>
          <p:cNvSpPr txBox="1"/>
          <p:nvPr/>
        </p:nvSpPr>
        <p:spPr>
          <a:xfrm>
            <a:off x="6833298" y="2144889"/>
            <a:ext cx="22403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Instructs the Java compiler to confirm that this implementation agrees with the type signature specified in the interface. If it doesn’t, the program is rejected.</a:t>
            </a:r>
          </a:p>
        </p:txBody>
      </p:sp>
    </p:spTree>
    <p:extLst>
      <p:ext uri="{BB962C8B-B14F-4D97-AF65-F5344CB8AC3E}">
        <p14:creationId xmlns:p14="http://schemas.microsoft.com/office/powerpoint/2010/main" val="879474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8E4F-7880-6543-A481-D02B6AC6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708E8-8B62-FD4F-850B-CCFA2EE4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348694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3F07126-D9E4-8440-8101-2075E1F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559"/>
            <a:ext cx="9144000" cy="61208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BA424-CF2C-5C4B-B2D4-C5571425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32015-C8C9-8A48-8FCB-F298D58882E7}"/>
              </a:ext>
            </a:extLst>
          </p:cNvPr>
          <p:cNvCxnSpPr>
            <a:cxnSpLocks/>
          </p:cNvCxnSpPr>
          <p:nvPr/>
        </p:nvCxnSpPr>
        <p:spPr>
          <a:xfrm flipH="1">
            <a:off x="3866443" y="1998135"/>
            <a:ext cx="1411113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1D8C81-4F0C-EB40-A490-E0DADA051EFC}"/>
              </a:ext>
            </a:extLst>
          </p:cNvPr>
          <p:cNvSpPr txBox="1"/>
          <p:nvPr/>
        </p:nvSpPr>
        <p:spPr>
          <a:xfrm>
            <a:off x="5389273" y="1749778"/>
            <a:ext cx="2975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special function for </a:t>
            </a:r>
            <a:r>
              <a:rPr lang="en-US" sz="2400" i="1" dirty="0">
                <a:solidFill>
                  <a:schemeClr val="bg1"/>
                </a:solidFill>
              </a:rPr>
              <a:t>constructing</a:t>
            </a:r>
            <a:r>
              <a:rPr lang="en-US" sz="2400" dirty="0">
                <a:solidFill>
                  <a:schemeClr val="bg1"/>
                </a:solidFill>
              </a:rPr>
              <a:t> a value. No return type. Name matches class name.</a:t>
            </a:r>
          </a:p>
        </p:txBody>
      </p:sp>
    </p:spTree>
    <p:extLst>
      <p:ext uri="{BB962C8B-B14F-4D97-AF65-F5344CB8AC3E}">
        <p14:creationId xmlns:p14="http://schemas.microsoft.com/office/powerpoint/2010/main" val="3626819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3F07126-D9E4-8440-8101-2075E1F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559"/>
            <a:ext cx="9144000" cy="61208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BA424-CF2C-5C4B-B2D4-C5571425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32015-C8C9-8A48-8FCB-F298D58882E7}"/>
              </a:ext>
            </a:extLst>
          </p:cNvPr>
          <p:cNvCxnSpPr>
            <a:cxnSpLocks/>
          </p:cNvCxnSpPr>
          <p:nvPr/>
        </p:nvCxnSpPr>
        <p:spPr>
          <a:xfrm flipH="1">
            <a:off x="3866443" y="1998135"/>
            <a:ext cx="1411113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1D8C81-4F0C-EB40-A490-E0DADA051EFC}"/>
              </a:ext>
            </a:extLst>
          </p:cNvPr>
          <p:cNvSpPr txBox="1"/>
          <p:nvPr/>
        </p:nvSpPr>
        <p:spPr>
          <a:xfrm>
            <a:off x="5389273" y="1749778"/>
            <a:ext cx="2975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Overloading</a:t>
            </a:r>
            <a:r>
              <a:rPr lang="en-US" sz="2400" dirty="0">
                <a:solidFill>
                  <a:schemeClr val="bg1"/>
                </a:solidFill>
              </a:rPr>
              <a:t>. Two functions of the same name, they must have different type signatures.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B8FB0E-D8AE-014B-96DA-E6C2F217DE78}"/>
              </a:ext>
            </a:extLst>
          </p:cNvPr>
          <p:cNvCxnSpPr>
            <a:cxnSpLocks/>
          </p:cNvCxnSpPr>
          <p:nvPr/>
        </p:nvCxnSpPr>
        <p:spPr>
          <a:xfrm flipH="1">
            <a:off x="2528711" y="1998135"/>
            <a:ext cx="2748845" cy="688621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17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B39C-E369-2C41-8C9C-F9C341CA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New Types Compositionally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216B5-D745-734D-9E07-88CA33BA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05807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100B-9AA6-C342-80FC-8582FC9F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Stray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33DD-C1D5-F740-BBAD-A47D5A4D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 vs IntelliJ projects</a:t>
            </a:r>
          </a:p>
          <a:p>
            <a:r>
              <a:rPr lang="en-US" dirty="0" err="1"/>
              <a:t>jshell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D4730-30BB-F241-BFB4-8E697C9D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1140415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3F07126-D9E4-8440-8101-2075E1F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559"/>
            <a:ext cx="9144000" cy="61208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BA424-CF2C-5C4B-B2D4-C5571425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32015-C8C9-8A48-8FCB-F298D58882E7}"/>
              </a:ext>
            </a:extLst>
          </p:cNvPr>
          <p:cNvCxnSpPr>
            <a:cxnSpLocks/>
          </p:cNvCxnSpPr>
          <p:nvPr/>
        </p:nvCxnSpPr>
        <p:spPr>
          <a:xfrm flipH="1">
            <a:off x="3753554" y="1636891"/>
            <a:ext cx="1411113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F8E5AB-3CDB-954E-A293-A3C820834198}"/>
              </a:ext>
            </a:extLst>
          </p:cNvPr>
          <p:cNvSpPr txBox="1"/>
          <p:nvPr/>
        </p:nvSpPr>
        <p:spPr>
          <a:xfrm>
            <a:off x="5281202" y="1377246"/>
            <a:ext cx="2948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i="1" dirty="0">
                <a:solidFill>
                  <a:schemeClr val="bg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instance variable. The concrete representation type is Map&lt;String, Integer&gt;.</a:t>
            </a:r>
          </a:p>
        </p:txBody>
      </p:sp>
    </p:spTree>
    <p:extLst>
      <p:ext uri="{BB962C8B-B14F-4D97-AF65-F5344CB8AC3E}">
        <p14:creationId xmlns:p14="http://schemas.microsoft.com/office/powerpoint/2010/main" val="201387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3F07126-D9E4-8440-8101-2075E1F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559"/>
            <a:ext cx="9144000" cy="61208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BA424-CF2C-5C4B-B2D4-C5571425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32015-C8C9-8A48-8FCB-F298D58882E7}"/>
              </a:ext>
            </a:extLst>
          </p:cNvPr>
          <p:cNvCxnSpPr>
            <a:cxnSpLocks/>
          </p:cNvCxnSpPr>
          <p:nvPr/>
        </p:nvCxnSpPr>
        <p:spPr>
          <a:xfrm flipH="1" flipV="1">
            <a:off x="2856089" y="2359378"/>
            <a:ext cx="1941689" cy="590433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E0CD9F-FE0D-8940-841D-EAB6BEC3B424}"/>
              </a:ext>
            </a:extLst>
          </p:cNvPr>
          <p:cNvSpPr txBox="1"/>
          <p:nvPr/>
        </p:nvSpPr>
        <p:spPr>
          <a:xfrm>
            <a:off x="4979224" y="2577625"/>
            <a:ext cx="36793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the purposes of this implementation we decided to use a </a:t>
            </a:r>
            <a:r>
              <a:rPr lang="en-US" sz="2400" dirty="0" err="1">
                <a:solidFill>
                  <a:schemeClr val="bg1"/>
                </a:solidFill>
              </a:rPr>
              <a:t>java.util.HashMap</a:t>
            </a:r>
            <a:r>
              <a:rPr lang="en-US" sz="2400" dirty="0">
                <a:solidFill>
                  <a:schemeClr val="bg1"/>
                </a:solidFill>
              </a:rPr>
              <a:t> as our concrete representation type.</a:t>
            </a:r>
          </a:p>
        </p:txBody>
      </p:sp>
    </p:spTree>
    <p:extLst>
      <p:ext uri="{BB962C8B-B14F-4D97-AF65-F5344CB8AC3E}">
        <p14:creationId xmlns:p14="http://schemas.microsoft.com/office/powerpoint/2010/main" val="54440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3F07126-D9E4-8440-8101-2075E1F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559"/>
            <a:ext cx="9144000" cy="61208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BA424-CF2C-5C4B-B2D4-C5571425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CB8A0-22EC-F340-8223-0F77AB7F3B0E}"/>
              </a:ext>
            </a:extLst>
          </p:cNvPr>
          <p:cNvSpPr txBox="1"/>
          <p:nvPr/>
        </p:nvSpPr>
        <p:spPr>
          <a:xfrm>
            <a:off x="5484403" y="1340892"/>
            <a:ext cx="27113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This approach is sometimes called </a:t>
            </a:r>
            <a:r>
              <a:rPr lang="en-US" sz="2800" i="1" dirty="0">
                <a:solidFill>
                  <a:schemeClr val="bg1"/>
                </a:solidFill>
              </a:rPr>
              <a:t>composition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Classes defined in this way are sometimes called </a:t>
            </a:r>
            <a:r>
              <a:rPr lang="en-US" sz="2800" i="1" dirty="0">
                <a:solidFill>
                  <a:schemeClr val="bg1"/>
                </a:solidFill>
              </a:rPr>
              <a:t>wrapper classes.</a:t>
            </a:r>
          </a:p>
        </p:txBody>
      </p:sp>
    </p:spTree>
    <p:extLst>
      <p:ext uri="{BB962C8B-B14F-4D97-AF65-F5344CB8AC3E}">
        <p14:creationId xmlns:p14="http://schemas.microsoft.com/office/powerpoint/2010/main" val="3849655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CF4413-38AD-DF49-995D-CF0A3906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363"/>
            <a:ext cx="9144000" cy="59332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BA424-CF2C-5C4B-B2D4-C5571425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632015-C8C9-8A48-8FCB-F298D58882E7}"/>
              </a:ext>
            </a:extLst>
          </p:cNvPr>
          <p:cNvCxnSpPr>
            <a:cxnSpLocks/>
          </p:cNvCxnSpPr>
          <p:nvPr/>
        </p:nvCxnSpPr>
        <p:spPr>
          <a:xfrm flipH="1">
            <a:off x="4346224" y="939974"/>
            <a:ext cx="1673576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1D8C81-4F0C-EB40-A490-E0DADA051EFC}"/>
              </a:ext>
            </a:extLst>
          </p:cNvPr>
          <p:cNvSpPr txBox="1"/>
          <p:nvPr/>
        </p:nvSpPr>
        <p:spPr>
          <a:xfrm>
            <a:off x="6064956" y="625007"/>
            <a:ext cx="2569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</a:rPr>
              <a:t>Forwarding</a:t>
            </a:r>
            <a:r>
              <a:rPr lang="en-US" sz="3200" dirty="0">
                <a:solidFill>
                  <a:schemeClr val="bg1"/>
                </a:solidFill>
              </a:rPr>
              <a:t> or </a:t>
            </a:r>
            <a:r>
              <a:rPr lang="en-US" sz="3200" i="1" dirty="0">
                <a:solidFill>
                  <a:schemeClr val="bg1"/>
                </a:solidFill>
              </a:rPr>
              <a:t>delegation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939A8B-66C2-D446-99EE-838124C3C992}"/>
              </a:ext>
            </a:extLst>
          </p:cNvPr>
          <p:cNvCxnSpPr>
            <a:cxnSpLocks/>
          </p:cNvCxnSpPr>
          <p:nvPr/>
        </p:nvCxnSpPr>
        <p:spPr>
          <a:xfrm flipH="1">
            <a:off x="3657600" y="939974"/>
            <a:ext cx="2362200" cy="104687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474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2788-F4AF-FF4F-A59A-8F209254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Themes of CS1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4941-7A65-4F44-9F09-D5F8F4B5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design a reasonable API for an ADT</a:t>
            </a:r>
          </a:p>
          <a:p>
            <a:endParaRPr lang="en-US" dirty="0"/>
          </a:p>
          <a:p>
            <a:r>
              <a:rPr lang="en-US" dirty="0"/>
              <a:t>How to choose concrete representation types in the implementation of the ADT so that the required operations are performant.</a:t>
            </a:r>
          </a:p>
          <a:p>
            <a:endParaRPr lang="en-US" dirty="0"/>
          </a:p>
          <a:p>
            <a:r>
              <a:rPr lang="en-US" dirty="0"/>
              <a:t>Different applications of the ADT may have different performance requirements.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FD481-D1E2-3948-95A7-A4C96EC8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3954366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CFC9-FE9E-5949-BCA0-7FE591B2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A Note on </a:t>
            </a:r>
            <a:r>
              <a:rPr lang="el-GR" dirty="0"/>
              <a:t>λ</a:t>
            </a:r>
            <a:r>
              <a:rPr lang="en-US" dirty="0"/>
              <a:t> and Friends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D9A10-A3C0-A441-A664-59DA679B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238816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4C9A-09E0-6145-AD31-9064F635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B0EAB-66DA-1343-B67F-DE83916E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994"/>
            <a:ext cx="9144000" cy="46740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0605F6-F878-AC48-B658-44418B5E4C30}"/>
              </a:ext>
            </a:extLst>
          </p:cNvPr>
          <p:cNvSpPr txBox="1"/>
          <p:nvPr/>
        </p:nvSpPr>
        <p:spPr>
          <a:xfrm>
            <a:off x="5650088" y="1917483"/>
            <a:ext cx="35785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solidFill>
                  <a:schemeClr val="bg1"/>
                </a:solidFill>
              </a:rPr>
              <a:t>λ </a:t>
            </a:r>
            <a:r>
              <a:rPr lang="en-US" sz="3200" dirty="0">
                <a:solidFill>
                  <a:schemeClr val="bg1"/>
                </a:solidFill>
              </a:rPr>
              <a:t>an anonymous function, no type information required for the parameters.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C8D066-6573-B34A-B63E-8C8493B007D3}"/>
              </a:ext>
            </a:extLst>
          </p:cNvPr>
          <p:cNvCxnSpPr>
            <a:cxnSpLocks/>
          </p:cNvCxnSpPr>
          <p:nvPr/>
        </p:nvCxnSpPr>
        <p:spPr>
          <a:xfrm flipH="1">
            <a:off x="4346225" y="2472267"/>
            <a:ext cx="1303863" cy="2111022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0F343C8-E4FF-F241-BA56-BA91768CFA80}"/>
              </a:ext>
            </a:extLst>
          </p:cNvPr>
          <p:cNvSpPr/>
          <p:nvPr/>
        </p:nvSpPr>
        <p:spPr>
          <a:xfrm>
            <a:off x="553156" y="4910667"/>
            <a:ext cx="4763911" cy="293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55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4C9A-09E0-6145-AD31-9064F635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B0EAB-66DA-1343-B67F-DE83916E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994"/>
            <a:ext cx="9144000" cy="46740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2B85A4-26F6-E344-A00C-475EEDA27065}"/>
              </a:ext>
            </a:extLst>
          </p:cNvPr>
          <p:cNvCxnSpPr>
            <a:cxnSpLocks/>
          </p:cNvCxnSpPr>
          <p:nvPr/>
        </p:nvCxnSpPr>
        <p:spPr>
          <a:xfrm flipH="1" flipV="1">
            <a:off x="4797778" y="1817510"/>
            <a:ext cx="1131711" cy="180622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F8E5AB-201D-0B47-B089-0A69C29FBF42}"/>
              </a:ext>
            </a:extLst>
          </p:cNvPr>
          <p:cNvSpPr txBox="1"/>
          <p:nvPr/>
        </p:nvSpPr>
        <p:spPr>
          <a:xfrm>
            <a:off x="6042379" y="1739612"/>
            <a:ext cx="292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static function defined in class </a:t>
            </a:r>
            <a:r>
              <a:rPr lang="en-US" sz="3200" dirty="0" err="1">
                <a:solidFill>
                  <a:schemeClr val="bg1"/>
                </a:solidFill>
              </a:rPr>
              <a:t>FrequencyC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605F6-F878-AC48-B658-44418B5E4C30}"/>
              </a:ext>
            </a:extLst>
          </p:cNvPr>
          <p:cNvSpPr txBox="1"/>
          <p:nvPr/>
        </p:nvSpPr>
        <p:spPr>
          <a:xfrm>
            <a:off x="4888089" y="3463748"/>
            <a:ext cx="4075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:: notation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C8D066-6573-B34A-B63E-8C8493B007D3}"/>
              </a:ext>
            </a:extLst>
          </p:cNvPr>
          <p:cNvCxnSpPr>
            <a:cxnSpLocks/>
          </p:cNvCxnSpPr>
          <p:nvPr/>
        </p:nvCxnSpPr>
        <p:spPr>
          <a:xfrm flipH="1">
            <a:off x="3962401" y="4048523"/>
            <a:ext cx="925688" cy="811346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83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95BA-06B0-6B48-8708-A380880D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35" y="2817308"/>
            <a:ext cx="8229600" cy="1143000"/>
          </a:xfrm>
        </p:spPr>
        <p:txBody>
          <a:bodyPr/>
          <a:lstStyle/>
          <a:p>
            <a:r>
              <a:rPr lang="en-US" dirty="0"/>
              <a:t>Function Call Syntax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2E403-573F-2842-A57D-39B8C5D6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73691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5111-96A5-FA40-AD63-397C7D06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static</a:t>
            </a:r>
            <a:r>
              <a:rPr lang="en-US" dirty="0"/>
              <a:t> vs </a:t>
            </a:r>
            <a:r>
              <a:rPr lang="en-US" dirty="0">
                <a:solidFill>
                  <a:srgbClr val="C00000"/>
                </a:solidFill>
              </a:rPr>
              <a:t>dynamic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D3806-4ED1-2144-BFD4-6CDE15B79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3600" dirty="0"/>
              <a:t>Static functions are accessed via their containing class symbol and called using standard function call notation.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E3D4B-3C34-9643-AB82-A0541A8C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1C5E9-E76D-ED4D-ACC7-702F1AE9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9219"/>
            <a:ext cx="9144000" cy="20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3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5111-96A5-FA40-AD63-397C7D06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static</a:t>
            </a:r>
            <a:r>
              <a:rPr lang="en-US" dirty="0"/>
              <a:t> vs </a:t>
            </a:r>
            <a:r>
              <a:rPr lang="en-US" dirty="0">
                <a:solidFill>
                  <a:srgbClr val="C00000"/>
                </a:solidFill>
              </a:rPr>
              <a:t>dynamic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D3806-4ED1-2144-BFD4-6CDE15B79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9576"/>
            <a:ext cx="8229600" cy="4525963"/>
          </a:xfrm>
        </p:spPr>
        <p:txBody>
          <a:bodyPr/>
          <a:lstStyle/>
          <a:p>
            <a:r>
              <a:rPr lang="en-US" dirty="0"/>
              <a:t>Dynamic functions are accessed via a value constructed with the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keyword and are called using message-passing style.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E3D4B-3C34-9643-AB82-A0541A8C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1CA83-D8A1-A241-A21B-8EE9ABDC5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5015"/>
            <a:ext cx="9144000" cy="268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9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95BA-06B0-6B48-8708-A380880D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35" y="2817308"/>
            <a:ext cx="8229600" cy="114300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2E403-573F-2842-A57D-39B8C5D6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</p:spTree>
    <p:extLst>
      <p:ext uri="{BB962C8B-B14F-4D97-AF65-F5344CB8AC3E}">
        <p14:creationId xmlns:p14="http://schemas.microsoft.com/office/powerpoint/2010/main" val="66657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98F35-72CB-B145-B56A-278F63E6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FB7E7-AE37-0346-8752-385D63B0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211"/>
            <a:ext cx="9144000" cy="491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4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9E2774-0B53-FA44-A4F4-5D75881A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211"/>
            <a:ext cx="9144000" cy="49115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98F35-72CB-B145-B56A-278F63E6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1102 Computer Science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158373-E76F-9744-8D13-60A27721F8DE}"/>
              </a:ext>
            </a:extLst>
          </p:cNvPr>
          <p:cNvSpPr/>
          <p:nvPr/>
        </p:nvSpPr>
        <p:spPr>
          <a:xfrm>
            <a:off x="248509" y="1546578"/>
            <a:ext cx="8646982" cy="3770489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50A7D-A0A0-674B-A0AC-82BE220BC968}"/>
              </a:ext>
            </a:extLst>
          </p:cNvPr>
          <p:cNvSpPr txBox="1"/>
          <p:nvPr/>
        </p:nvSpPr>
        <p:spPr>
          <a:xfrm>
            <a:off x="6019800" y="1540933"/>
            <a:ext cx="2875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i</a:t>
            </a:r>
            <a:r>
              <a:rPr lang="en-US" sz="3600" dirty="0">
                <a:solidFill>
                  <a:schemeClr val="bg1"/>
                </a:solidFill>
              </a:rPr>
              <a:t> in scope. </a:t>
            </a:r>
            <a:r>
              <a:rPr lang="en-US" sz="3600" dirty="0" err="1">
                <a:solidFill>
                  <a:schemeClr val="bg1"/>
                </a:solidFill>
              </a:rPr>
              <a:t>args</a:t>
            </a:r>
            <a:r>
              <a:rPr lang="en-US" sz="3600" dirty="0">
                <a:solidFill>
                  <a:schemeClr val="bg1"/>
                </a:solidFill>
              </a:rPr>
              <a:t>, j &amp; k not in scope.</a:t>
            </a:r>
          </a:p>
        </p:txBody>
      </p:sp>
    </p:spTree>
    <p:extLst>
      <p:ext uri="{BB962C8B-B14F-4D97-AF65-F5344CB8AC3E}">
        <p14:creationId xmlns:p14="http://schemas.microsoft.com/office/powerpoint/2010/main" val="233604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18068</TotalTime>
  <Words>697</Words>
  <Application>Microsoft Macintosh PowerPoint</Application>
  <PresentationFormat>On-screen Show (4:3)</PresentationFormat>
  <Paragraphs>139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PowerPoint Presentation</vt:lpstr>
      <vt:lpstr>Today</vt:lpstr>
      <vt:lpstr>Stray Notes</vt:lpstr>
      <vt:lpstr>Function Call Syntax</vt:lpstr>
      <vt:lpstr>static vs dynamic functions</vt:lpstr>
      <vt:lpstr>static vs dynamic functions</vt:lpstr>
      <vt:lpstr>Scope</vt:lpstr>
      <vt:lpstr>PowerPoint Presentation</vt:lpstr>
      <vt:lpstr>PowerPoint Presentation</vt:lpstr>
      <vt:lpstr>PowerPoint Presentation</vt:lpstr>
      <vt:lpstr>PowerPoint Presentation</vt:lpstr>
      <vt:lpstr>Casting</vt:lpstr>
      <vt:lpstr>Base Types &amp; Wrapper Classes</vt:lpstr>
      <vt:lpstr>Casting</vt:lpstr>
      <vt:lpstr>Compute a Frequency Table of Majors</vt:lpstr>
      <vt:lpstr>Abstract Data Types</vt:lpstr>
      <vt:lpstr>ADTs (B. Liskov)</vt:lpstr>
      <vt:lpstr>ADTs</vt:lpstr>
      <vt:lpstr>ADTs</vt:lpstr>
      <vt:lpstr>Abstract</vt:lpstr>
      <vt:lpstr>ADTs &amp; Information Hiding</vt:lpstr>
      <vt:lpstr>ADTs in Java</vt:lpstr>
      <vt:lpstr>A Draft Frequency Type - the API</vt:lpstr>
      <vt:lpstr>The Frequency Type – an Implementation</vt:lpstr>
      <vt:lpstr>The Frequency Type – an Implementation</vt:lpstr>
      <vt:lpstr>Constructors</vt:lpstr>
      <vt:lpstr>PowerPoint Presentation</vt:lpstr>
      <vt:lpstr>PowerPoint Presentation</vt:lpstr>
      <vt:lpstr>Building New Types Compositionally</vt:lpstr>
      <vt:lpstr>PowerPoint Presentation</vt:lpstr>
      <vt:lpstr>PowerPoint Presentation</vt:lpstr>
      <vt:lpstr>PowerPoint Presentation</vt:lpstr>
      <vt:lpstr>PowerPoint Presentation</vt:lpstr>
      <vt:lpstr>Two Main Themes of CS1</vt:lpstr>
      <vt:lpstr>A Note on λ and Friends</vt:lpstr>
      <vt:lpstr>PowerPoint Presentation</vt:lpstr>
      <vt:lpstr>PowerPoint Presentation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Audio</dc:title>
  <dc:creator>Robert Muller</dc:creator>
  <cp:lastModifiedBy>Microsoft Office User</cp:lastModifiedBy>
  <cp:revision>221</cp:revision>
  <cp:lastPrinted>2009-10-28T21:22:07Z</cp:lastPrinted>
  <dcterms:created xsi:type="dcterms:W3CDTF">2010-11-01T18:39:22Z</dcterms:created>
  <dcterms:modified xsi:type="dcterms:W3CDTF">2021-02-09T21:18:53Z</dcterms:modified>
</cp:coreProperties>
</file>