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40" r:id="rId2"/>
    <p:sldId id="493" r:id="rId3"/>
    <p:sldId id="264" r:id="rId4"/>
    <p:sldId id="497" r:id="rId5"/>
    <p:sldId id="675" r:id="rId6"/>
    <p:sldId id="500" r:id="rId7"/>
    <p:sldId id="501" r:id="rId8"/>
    <p:sldId id="287" r:id="rId9"/>
    <p:sldId id="288" r:id="rId10"/>
    <p:sldId id="495" r:id="rId11"/>
    <p:sldId id="290" r:id="rId12"/>
    <p:sldId id="496" r:id="rId13"/>
    <p:sldId id="492" r:id="rId14"/>
    <p:sldId id="494" r:id="rId15"/>
    <p:sldId id="503" r:id="rId16"/>
    <p:sldId id="311" r:id="rId17"/>
    <p:sldId id="676" r:id="rId18"/>
    <p:sldId id="504" r:id="rId19"/>
    <p:sldId id="509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85" r:id="rId29"/>
    <p:sldId id="687" r:id="rId30"/>
    <p:sldId id="688" r:id="rId31"/>
    <p:sldId id="690" r:id="rId32"/>
    <p:sldId id="689" r:id="rId33"/>
    <p:sldId id="699" r:id="rId34"/>
    <p:sldId id="691" r:id="rId35"/>
    <p:sldId id="692" r:id="rId36"/>
    <p:sldId id="693" r:id="rId37"/>
    <p:sldId id="694" r:id="rId38"/>
    <p:sldId id="696" r:id="rId39"/>
    <p:sldId id="697" r:id="rId40"/>
    <p:sldId id="698" r:id="rId41"/>
    <p:sldId id="700" r:id="rId42"/>
    <p:sldId id="258" r:id="rId43"/>
    <p:sldId id="259" r:id="rId44"/>
    <p:sldId id="257" r:id="rId45"/>
    <p:sldId id="646" r:id="rId46"/>
    <p:sldId id="273" r:id="rId47"/>
    <p:sldId id="27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11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7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9BAA9-0A1C-F74E-969D-39FE03E2D2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0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859716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9: Thursday 2/25/2021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Memory Organization</a:t>
            </a:r>
          </a:p>
        </p:txBody>
      </p:sp>
    </p:spTree>
    <p:extLst>
      <p:ext uri="{BB962C8B-B14F-4D97-AF65-F5344CB8AC3E}">
        <p14:creationId xmlns:p14="http://schemas.microsoft.com/office/powerpoint/2010/main" val="36648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2897279"/>
            <a:ext cx="2890291" cy="994172"/>
          </a:xfrm>
        </p:spPr>
        <p:txBody>
          <a:bodyPr>
            <a:normAutofit/>
          </a:bodyPr>
          <a:lstStyle/>
          <a:p>
            <a:pPr algn="ctr"/>
            <a:r>
              <a:rPr lang="en-US" sz="4050" dirty="0"/>
              <a:t>User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Dynamic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Static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1" y="4210050"/>
            <a:ext cx="986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2111954"/>
            <a:ext cx="910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974A3C-3F4D-8D49-A5A1-8D2B9F42B856}"/>
              </a:ext>
            </a:extLst>
          </p:cNvPr>
          <p:cNvCxnSpPr>
            <a:cxnSpLocks/>
          </p:cNvCxnSpPr>
          <p:nvPr/>
        </p:nvCxnSpPr>
        <p:spPr>
          <a:xfrm>
            <a:off x="2738768" y="2383821"/>
            <a:ext cx="1220283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34A63-6A5E-C34B-B75A-F85E565FB264}"/>
              </a:ext>
            </a:extLst>
          </p:cNvPr>
          <p:cNvCxnSpPr>
            <a:cxnSpLocks/>
          </p:cNvCxnSpPr>
          <p:nvPr/>
        </p:nvCxnSpPr>
        <p:spPr>
          <a:xfrm>
            <a:off x="2738768" y="4487049"/>
            <a:ext cx="1220283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1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2897279"/>
            <a:ext cx="2890291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50" dirty="0"/>
              <a:t>Static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2828" y="1038946"/>
            <a:ext cx="2911839" cy="4497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4548579" y="2615333"/>
            <a:ext cx="1395022" cy="1164861"/>
            <a:chOff x="5683771" y="569626"/>
            <a:chExt cx="1860029" cy="1553148"/>
          </a:xfrm>
        </p:grpSpPr>
        <p:sp>
          <p:nvSpPr>
            <p:cNvPr id="4" name="Rectangle 3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Data Segment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Text </a:t>
              </a:r>
              <a:r>
                <a:rPr lang="en-US" sz="1350" dirty="0"/>
                <a:t>Segment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24904" y="4010746"/>
            <a:ext cx="1395022" cy="1164861"/>
            <a:chOff x="5683771" y="569626"/>
            <a:chExt cx="1860029" cy="1553148"/>
          </a:xfrm>
        </p:grpSpPr>
        <p:sp>
          <p:nvSpPr>
            <p:cNvPr id="12" name="Rectangle 11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Data Segment</a:t>
              </a:r>
              <a:endParaRPr lang="en-US" sz="13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Text </a:t>
              </a:r>
              <a:r>
                <a:rPr lang="en-US" sz="1350" dirty="0"/>
                <a:t>Segment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24904" y="1219921"/>
            <a:ext cx="1395022" cy="1164861"/>
            <a:chOff x="5683771" y="569626"/>
            <a:chExt cx="1860029" cy="1553148"/>
          </a:xfrm>
        </p:grpSpPr>
        <p:sp>
          <p:nvSpPr>
            <p:cNvPr id="15" name="Rectangle 14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Data Segment</a:t>
              </a:r>
              <a:endParaRPr lang="en-US" sz="13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Text </a:t>
              </a:r>
              <a:r>
                <a:rPr lang="en-US" sz="1350" dirty="0"/>
                <a:t>Segment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62370" y="1562652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Images</a:t>
            </a:r>
            <a:endParaRPr lang="en-US" sz="3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2C77C0-71D9-944D-9E09-673BC9A914A6}"/>
              </a:ext>
            </a:extLst>
          </p:cNvPr>
          <p:cNvCxnSpPr>
            <a:cxnSpLocks/>
          </p:cNvCxnSpPr>
          <p:nvPr/>
        </p:nvCxnSpPr>
        <p:spPr>
          <a:xfrm>
            <a:off x="2884855" y="1848029"/>
            <a:ext cx="2430723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682A51-ABAF-1A49-B86F-1A2B2B12D54A}"/>
              </a:ext>
            </a:extLst>
          </p:cNvPr>
          <p:cNvCxnSpPr>
            <a:cxnSpLocks/>
          </p:cNvCxnSpPr>
          <p:nvPr/>
        </p:nvCxnSpPr>
        <p:spPr>
          <a:xfrm>
            <a:off x="2884855" y="1848029"/>
            <a:ext cx="1496226" cy="86502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0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1C3C-A65F-6344-8F82-BD29515D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4" y="1905802"/>
            <a:ext cx="8229600" cy="2391507"/>
          </a:xfrm>
        </p:spPr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function/method definitions can be understood as </a:t>
            </a:r>
            <a:r>
              <a:rPr lang="en-US" dirty="0">
                <a:solidFill>
                  <a:srgbClr val="C00000"/>
                </a:solidFill>
              </a:rPr>
              <a:t>images</a:t>
            </a:r>
            <a:r>
              <a:rPr lang="en-US" dirty="0"/>
              <a:t> residing in static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189E8-E599-4246-9A80-0B826588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21249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897279"/>
            <a:ext cx="35814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50"/>
              <a:t>Dynamic Memory</a:t>
            </a:r>
            <a:endParaRPr lang="en-US" sz="4050" dirty="0"/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5305302" y="1419952"/>
            <a:ext cx="9226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044" y="4916200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Heap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407993" y="2127326"/>
            <a:ext cx="673176" cy="3472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5407993" y="4432330"/>
            <a:ext cx="673176" cy="3472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2541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897279"/>
            <a:ext cx="35814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50"/>
              <a:t>Dynamic Memory</a:t>
            </a:r>
            <a:endParaRPr lang="en-US" sz="4050" dirty="0"/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484194" y="4252906"/>
            <a:ext cx="3256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large values (e.g., arrays) &amp; long-living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691" y="1051928"/>
            <a:ext cx="2244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function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5302" y="1419952"/>
            <a:ext cx="9226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044" y="4916200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Heap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407993" y="2127326"/>
            <a:ext cx="673176" cy="3472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5407993" y="4432330"/>
            <a:ext cx="673176" cy="3472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FFA8C9-CA1B-3A47-9004-CDBA512B4DFC}"/>
              </a:ext>
            </a:extLst>
          </p:cNvPr>
          <p:cNvCxnSpPr>
            <a:cxnSpLocks/>
          </p:cNvCxnSpPr>
          <p:nvPr/>
        </p:nvCxnSpPr>
        <p:spPr>
          <a:xfrm>
            <a:off x="2733152" y="1718268"/>
            <a:ext cx="1362598" cy="592853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858EC-9B36-B844-A12F-4F81FFA35569}"/>
              </a:ext>
            </a:extLst>
          </p:cNvPr>
          <p:cNvCxnSpPr>
            <a:cxnSpLocks/>
          </p:cNvCxnSpPr>
          <p:nvPr/>
        </p:nvCxnSpPr>
        <p:spPr>
          <a:xfrm>
            <a:off x="3281769" y="4513632"/>
            <a:ext cx="813981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6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2B1B-1692-BA4A-B1B5-B560E6E5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3D36-80E7-454E-903A-C5A7616F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stack</a:t>
            </a:r>
            <a:r>
              <a:rPr lang="en-US" dirty="0"/>
              <a:t>: the </a:t>
            </a:r>
            <a:r>
              <a:rPr lang="en-US" strike="sngStrike" dirty="0"/>
              <a:t>compiler generates code that </a:t>
            </a:r>
            <a:r>
              <a:rPr lang="en-US" dirty="0"/>
              <a:t>JVM manages the allocation and deallocation of call frames on the call stack</a:t>
            </a:r>
          </a:p>
          <a:p>
            <a:endParaRPr lang="en-US" dirty="0"/>
          </a:p>
          <a:p>
            <a:r>
              <a:rPr lang="en-US" dirty="0"/>
              <a:t>A call frame is placed on top of the stack on function call and removed on function return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/>
              <a:t>: managed by a run-time support routine called a </a:t>
            </a:r>
            <a:r>
              <a:rPr lang="en-US" dirty="0">
                <a:solidFill>
                  <a:srgbClr val="C00000"/>
                </a:solidFill>
              </a:rPr>
              <a:t>garbage collector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453EC-4712-5C49-919F-A5F7FADF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93463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Call Stack: Call Frames/Activation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A5A6C-51F2-FD41-B079-58FF1AD990DC}"/>
              </a:ext>
            </a:extLst>
          </p:cNvPr>
          <p:cNvSpPr txBox="1"/>
          <p:nvPr/>
        </p:nvSpPr>
        <p:spPr>
          <a:xfrm>
            <a:off x="629305" y="5782006"/>
            <a:ext cx="7886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Body of function evaluated with respect to a call frame.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324D1-34B0-CD46-994C-1E7E9DC67691}"/>
              </a:ext>
            </a:extLst>
          </p:cNvPr>
          <p:cNvGrpSpPr/>
          <p:nvPr/>
        </p:nvGrpSpPr>
        <p:grpSpPr>
          <a:xfrm>
            <a:off x="2251738" y="1602402"/>
            <a:ext cx="2910569" cy="4007090"/>
            <a:chOff x="5012870" y="2056544"/>
            <a:chExt cx="3880759" cy="53427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237FFC-CEC8-F54F-BC65-04EFC185C3EC}"/>
                </a:ext>
              </a:extLst>
            </p:cNvPr>
            <p:cNvSpPr/>
            <p:nvPr/>
          </p:nvSpPr>
          <p:spPr>
            <a:xfrm>
              <a:off x="5012871" y="2056544"/>
              <a:ext cx="3880758" cy="6422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2EB977-582D-4E4F-839E-3C651E2BE976}"/>
                </a:ext>
              </a:extLst>
            </p:cNvPr>
            <p:cNvSpPr/>
            <p:nvPr/>
          </p:nvSpPr>
          <p:spPr>
            <a:xfrm>
              <a:off x="5012870" y="2698801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a = 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4B1C8F-8DED-0C46-BE3E-E82B0659871B}"/>
                </a:ext>
              </a:extLst>
            </p:cNvPr>
            <p:cNvSpPr/>
            <p:nvPr/>
          </p:nvSpPr>
          <p:spPr>
            <a:xfrm>
              <a:off x="5012870" y="3634972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CA091C-9E1A-4242-98E0-A833AAED171F}"/>
                </a:ext>
              </a:extLst>
            </p:cNvPr>
            <p:cNvSpPr/>
            <p:nvPr/>
          </p:nvSpPr>
          <p:spPr>
            <a:xfrm>
              <a:off x="5012870" y="4571143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z = 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FF0BF5-CA37-0F4C-8E04-870DC80C18F0}"/>
                </a:ext>
              </a:extLst>
            </p:cNvPr>
            <p:cNvSpPr/>
            <p:nvPr/>
          </p:nvSpPr>
          <p:spPr>
            <a:xfrm>
              <a:off x="5012870" y="5534310"/>
              <a:ext cx="3880758" cy="186502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Operator stack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4B207104-445C-594B-9236-2FE8BAC345F1}"/>
              </a:ext>
            </a:extLst>
          </p:cNvPr>
          <p:cNvSpPr/>
          <p:nvPr/>
        </p:nvSpPr>
        <p:spPr>
          <a:xfrm flipH="1">
            <a:off x="5236376" y="2128338"/>
            <a:ext cx="347378" cy="2020635"/>
          </a:xfrm>
          <a:prstGeom prst="lef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80A1C-BD42-494A-9596-02688D2D21FC}"/>
              </a:ext>
            </a:extLst>
          </p:cNvPr>
          <p:cNvSpPr txBox="1"/>
          <p:nvPr/>
        </p:nvSpPr>
        <p:spPr>
          <a:xfrm>
            <a:off x="5677920" y="4370451"/>
            <a:ext cx="2601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 fixed-size stack for expression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1EA17-687E-DA48-89FD-8CBDDE910EB4}"/>
              </a:ext>
            </a:extLst>
          </p:cNvPr>
          <p:cNvSpPr txBox="1"/>
          <p:nvPr/>
        </p:nvSpPr>
        <p:spPr>
          <a:xfrm>
            <a:off x="5707252" y="2937227"/>
            <a:ext cx="3103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Slots for input parameters &amp; local variables.</a:t>
            </a:r>
          </a:p>
        </p:txBody>
      </p:sp>
    </p:spTree>
    <p:extLst>
      <p:ext uri="{BB962C8B-B14F-4D97-AF65-F5344CB8AC3E}">
        <p14:creationId xmlns:p14="http://schemas.microsoft.com/office/powerpoint/2010/main" val="178672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1D1-D0C8-7241-AF8B-BA28224B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5" y="249740"/>
            <a:ext cx="6413157" cy="167773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/>
              <a:t>The Size of a Call Frame’s Operator Stack is Fixed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E96C-ADD6-764F-A52D-428BE83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BDFF0-CE70-A34F-BBA9-731D6701438F}"/>
              </a:ext>
            </a:extLst>
          </p:cNvPr>
          <p:cNvSpPr txBox="1"/>
          <p:nvPr/>
        </p:nvSpPr>
        <p:spPr>
          <a:xfrm>
            <a:off x="1269061" y="4228053"/>
            <a:ext cx="451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 b c d e + + +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1233A-BEFB-7C4D-BA23-FACA3354631D}"/>
              </a:ext>
            </a:extLst>
          </p:cNvPr>
          <p:cNvSpPr txBox="1"/>
          <p:nvPr/>
        </p:nvSpPr>
        <p:spPr>
          <a:xfrm>
            <a:off x="7379604" y="1088605"/>
            <a:ext cx="62869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e</a:t>
            </a:r>
          </a:p>
          <a:p>
            <a:r>
              <a:rPr lang="en-US" sz="6600" dirty="0"/>
              <a:t>d</a:t>
            </a:r>
          </a:p>
          <a:p>
            <a:r>
              <a:rPr lang="en-US" sz="6600" dirty="0"/>
              <a:t>c</a:t>
            </a:r>
          </a:p>
          <a:p>
            <a:r>
              <a:rPr lang="en-US" sz="6600" dirty="0"/>
              <a:t>b</a:t>
            </a:r>
          </a:p>
          <a:p>
            <a:r>
              <a:rPr lang="en-US" sz="66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2034A-1F12-BB4A-95FF-1BE725A2059A}"/>
              </a:ext>
            </a:extLst>
          </p:cNvPr>
          <p:cNvSpPr txBox="1"/>
          <p:nvPr/>
        </p:nvSpPr>
        <p:spPr>
          <a:xfrm>
            <a:off x="956888" y="2505670"/>
            <a:ext cx="5777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 + (b + (c + (d + e)))</a:t>
            </a:r>
          </a:p>
        </p:txBody>
      </p:sp>
    </p:spTree>
    <p:extLst>
      <p:ext uri="{BB962C8B-B14F-4D97-AF65-F5344CB8AC3E}">
        <p14:creationId xmlns:p14="http://schemas.microsoft.com/office/powerpoint/2010/main" val="139674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F5C9D-DA87-1A48-830C-6205AAA3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112"/>
            <a:ext cx="9144000" cy="5623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53AC-2667-264D-882C-42B8F18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71FE8C-E459-DA42-9B7C-6C0B2C87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793622"/>
            <a:ext cx="2977978" cy="22708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Static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276392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818238" y="1775638"/>
            <a:ext cx="5138725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6403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541" y="2022969"/>
            <a:ext cx="2890291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Mostly Random Access Memory (RAM)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Ephemeral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Persistent </a:t>
            </a:r>
          </a:p>
          <a:p>
            <a:pPr algn="ctr"/>
            <a:r>
              <a:rPr lang="en-US" sz="2800" dirty="0"/>
              <a:t>Storage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5DDE5C-1AF4-2A4D-9EB4-98CF0122EC04}"/>
              </a:ext>
            </a:extLst>
          </p:cNvPr>
          <p:cNvSpPr txBox="1">
            <a:spLocks/>
          </p:cNvSpPr>
          <p:nvPr/>
        </p:nvSpPr>
        <p:spPr>
          <a:xfrm>
            <a:off x="1193541" y="3976354"/>
            <a:ext cx="289029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Flash Drive</a:t>
            </a:r>
          </a:p>
        </p:txBody>
      </p:sp>
    </p:spTree>
    <p:extLst>
      <p:ext uri="{BB962C8B-B14F-4D97-AF65-F5344CB8AC3E}">
        <p14:creationId xmlns:p14="http://schemas.microsoft.com/office/powerpoint/2010/main" val="3904807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818238" y="1775638"/>
            <a:ext cx="5138725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B60F9-1B99-D54A-9260-2FA7A94945A6}"/>
              </a:ext>
            </a:extLst>
          </p:cNvPr>
          <p:cNvSpPr/>
          <p:nvPr/>
        </p:nvSpPr>
        <p:spPr>
          <a:xfrm>
            <a:off x="461463" y="4760356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StatExample.main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20E0-29A2-0C41-A69A-F3FE6A5AE07D}"/>
              </a:ext>
            </a:extLst>
          </p:cNvPr>
          <p:cNvSpPr/>
          <p:nvPr/>
        </p:nvSpPr>
        <p:spPr>
          <a:xfrm>
            <a:off x="461462" y="5242049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args</a:t>
            </a:r>
            <a:r>
              <a:rPr lang="en-US" sz="2700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705156" y="531248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D30A5-9F65-B745-AB7D-88AF4C7B4B81}"/>
              </a:ext>
            </a:extLst>
          </p:cNvPr>
          <p:cNvCxnSpPr>
            <a:cxnSpLocks/>
          </p:cNvCxnSpPr>
          <p:nvPr/>
        </p:nvCxnSpPr>
        <p:spPr>
          <a:xfrm>
            <a:off x="1927654" y="5593676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F144-70A2-8E42-A771-CD754B0B083B}"/>
              </a:ext>
            </a:extLst>
          </p:cNvPr>
          <p:cNvSpPr/>
          <p:nvPr/>
        </p:nvSpPr>
        <p:spPr>
          <a:xfrm>
            <a:off x="461462" y="5944177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result:</a:t>
            </a:r>
          </a:p>
        </p:txBody>
      </p:sp>
    </p:spTree>
    <p:extLst>
      <p:ext uri="{BB962C8B-B14F-4D97-AF65-F5344CB8AC3E}">
        <p14:creationId xmlns:p14="http://schemas.microsoft.com/office/powerpoint/2010/main" val="15085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818238" y="1775638"/>
            <a:ext cx="5138725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B60F9-1B99-D54A-9260-2FA7A94945A6}"/>
              </a:ext>
            </a:extLst>
          </p:cNvPr>
          <p:cNvSpPr/>
          <p:nvPr/>
        </p:nvSpPr>
        <p:spPr>
          <a:xfrm>
            <a:off x="461463" y="4760356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StatExample.main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20E0-29A2-0C41-A69A-F3FE6A5AE07D}"/>
              </a:ext>
            </a:extLst>
          </p:cNvPr>
          <p:cNvSpPr/>
          <p:nvPr/>
        </p:nvSpPr>
        <p:spPr>
          <a:xfrm>
            <a:off x="461462" y="5242049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args</a:t>
            </a:r>
            <a:r>
              <a:rPr lang="en-US" sz="2700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705156" y="531248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D30A5-9F65-B745-AB7D-88AF4C7B4B81}"/>
              </a:ext>
            </a:extLst>
          </p:cNvPr>
          <p:cNvCxnSpPr>
            <a:cxnSpLocks/>
          </p:cNvCxnSpPr>
          <p:nvPr/>
        </p:nvCxnSpPr>
        <p:spPr>
          <a:xfrm>
            <a:off x="1927654" y="5593676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F144-70A2-8E42-A771-CD754B0B083B}"/>
              </a:ext>
            </a:extLst>
          </p:cNvPr>
          <p:cNvSpPr/>
          <p:nvPr/>
        </p:nvSpPr>
        <p:spPr>
          <a:xfrm>
            <a:off x="461462" y="5944177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result: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45DF7-6507-0D40-9F52-4D28D4479C18}"/>
              </a:ext>
            </a:extLst>
          </p:cNvPr>
          <p:cNvSpPr/>
          <p:nvPr/>
        </p:nvSpPr>
        <p:spPr>
          <a:xfrm>
            <a:off x="461462" y="2764190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A22DA-0CDF-6B4A-9EB1-588084ED7088}"/>
              </a:ext>
            </a:extLst>
          </p:cNvPr>
          <p:cNvSpPr/>
          <p:nvPr/>
        </p:nvSpPr>
        <p:spPr>
          <a:xfrm>
            <a:off x="461461" y="3245883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j: 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407ED-D6F4-DD40-B1A5-C6A893206967}"/>
              </a:ext>
            </a:extLst>
          </p:cNvPr>
          <p:cNvSpPr/>
          <p:nvPr/>
        </p:nvSpPr>
        <p:spPr>
          <a:xfrm>
            <a:off x="461461" y="3948011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k: 3</a:t>
            </a:r>
          </a:p>
        </p:txBody>
      </p:sp>
    </p:spTree>
    <p:extLst>
      <p:ext uri="{BB962C8B-B14F-4D97-AF65-F5344CB8AC3E}">
        <p14:creationId xmlns:p14="http://schemas.microsoft.com/office/powerpoint/2010/main" val="2673985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818238" y="1775638"/>
            <a:ext cx="5138725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B60F9-1B99-D54A-9260-2FA7A94945A6}"/>
              </a:ext>
            </a:extLst>
          </p:cNvPr>
          <p:cNvSpPr/>
          <p:nvPr/>
        </p:nvSpPr>
        <p:spPr>
          <a:xfrm>
            <a:off x="461463" y="4760356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StatExample.main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20E0-29A2-0C41-A69A-F3FE6A5AE07D}"/>
              </a:ext>
            </a:extLst>
          </p:cNvPr>
          <p:cNvSpPr/>
          <p:nvPr/>
        </p:nvSpPr>
        <p:spPr>
          <a:xfrm>
            <a:off x="461462" y="5242049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args</a:t>
            </a:r>
            <a:r>
              <a:rPr lang="en-US" sz="2700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705156" y="531248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D30A5-9F65-B745-AB7D-88AF4C7B4B81}"/>
              </a:ext>
            </a:extLst>
          </p:cNvPr>
          <p:cNvCxnSpPr>
            <a:cxnSpLocks/>
          </p:cNvCxnSpPr>
          <p:nvPr/>
        </p:nvCxnSpPr>
        <p:spPr>
          <a:xfrm>
            <a:off x="1927654" y="5593676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F144-70A2-8E42-A771-CD754B0B083B}"/>
              </a:ext>
            </a:extLst>
          </p:cNvPr>
          <p:cNvSpPr/>
          <p:nvPr/>
        </p:nvSpPr>
        <p:spPr>
          <a:xfrm>
            <a:off x="461462" y="5944177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result: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45DF7-6507-0D40-9F52-4D28D4479C18}"/>
              </a:ext>
            </a:extLst>
          </p:cNvPr>
          <p:cNvSpPr/>
          <p:nvPr/>
        </p:nvSpPr>
        <p:spPr>
          <a:xfrm>
            <a:off x="461462" y="2764190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A22DA-0CDF-6B4A-9EB1-588084ED7088}"/>
              </a:ext>
            </a:extLst>
          </p:cNvPr>
          <p:cNvSpPr/>
          <p:nvPr/>
        </p:nvSpPr>
        <p:spPr>
          <a:xfrm>
            <a:off x="461461" y="3245883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j: 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407ED-D6F4-DD40-B1A5-C6A893206967}"/>
              </a:ext>
            </a:extLst>
          </p:cNvPr>
          <p:cNvSpPr/>
          <p:nvPr/>
        </p:nvSpPr>
        <p:spPr>
          <a:xfrm>
            <a:off x="461461" y="3948011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k: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3B39E-0A00-7048-8A1A-516B399591E0}"/>
              </a:ext>
            </a:extLst>
          </p:cNvPr>
          <p:cNvSpPr/>
          <p:nvPr/>
        </p:nvSpPr>
        <p:spPr>
          <a:xfrm>
            <a:off x="461461" y="1447082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StatExample.g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62E21F-9078-2B41-841D-4E1EDFBECA98}"/>
              </a:ext>
            </a:extLst>
          </p:cNvPr>
          <p:cNvSpPr/>
          <p:nvPr/>
        </p:nvSpPr>
        <p:spPr>
          <a:xfrm>
            <a:off x="461460" y="1928775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k:  3</a:t>
            </a:r>
          </a:p>
        </p:txBody>
      </p:sp>
    </p:spTree>
    <p:extLst>
      <p:ext uri="{BB962C8B-B14F-4D97-AF65-F5344CB8AC3E}">
        <p14:creationId xmlns:p14="http://schemas.microsoft.com/office/powerpoint/2010/main" val="265303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818238" y="1775638"/>
            <a:ext cx="5138725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B60F9-1B99-D54A-9260-2FA7A94945A6}"/>
              </a:ext>
            </a:extLst>
          </p:cNvPr>
          <p:cNvSpPr/>
          <p:nvPr/>
        </p:nvSpPr>
        <p:spPr>
          <a:xfrm>
            <a:off x="461463" y="4760356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StatExample.main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20E0-29A2-0C41-A69A-F3FE6A5AE07D}"/>
              </a:ext>
            </a:extLst>
          </p:cNvPr>
          <p:cNvSpPr/>
          <p:nvPr/>
        </p:nvSpPr>
        <p:spPr>
          <a:xfrm>
            <a:off x="461462" y="5242049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args</a:t>
            </a:r>
            <a:r>
              <a:rPr lang="en-US" sz="2700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705156" y="531248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D30A5-9F65-B745-AB7D-88AF4C7B4B81}"/>
              </a:ext>
            </a:extLst>
          </p:cNvPr>
          <p:cNvCxnSpPr>
            <a:cxnSpLocks/>
          </p:cNvCxnSpPr>
          <p:nvPr/>
        </p:nvCxnSpPr>
        <p:spPr>
          <a:xfrm>
            <a:off x="1927654" y="5593676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F144-70A2-8E42-A771-CD754B0B083B}"/>
              </a:ext>
            </a:extLst>
          </p:cNvPr>
          <p:cNvSpPr/>
          <p:nvPr/>
        </p:nvSpPr>
        <p:spPr>
          <a:xfrm>
            <a:off x="461462" y="5944177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result: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45DF7-6507-0D40-9F52-4D28D4479C18}"/>
              </a:ext>
            </a:extLst>
          </p:cNvPr>
          <p:cNvSpPr/>
          <p:nvPr/>
        </p:nvSpPr>
        <p:spPr>
          <a:xfrm>
            <a:off x="461462" y="2764190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A22DA-0CDF-6B4A-9EB1-588084ED7088}"/>
              </a:ext>
            </a:extLst>
          </p:cNvPr>
          <p:cNvSpPr/>
          <p:nvPr/>
        </p:nvSpPr>
        <p:spPr>
          <a:xfrm>
            <a:off x="461461" y="3245883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j: 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407ED-D6F4-DD40-B1A5-C6A893206967}"/>
              </a:ext>
            </a:extLst>
          </p:cNvPr>
          <p:cNvSpPr/>
          <p:nvPr/>
        </p:nvSpPr>
        <p:spPr>
          <a:xfrm>
            <a:off x="461461" y="3948011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k: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3B39E-0A00-7048-8A1A-516B399591E0}"/>
              </a:ext>
            </a:extLst>
          </p:cNvPr>
          <p:cNvSpPr/>
          <p:nvPr/>
        </p:nvSpPr>
        <p:spPr>
          <a:xfrm>
            <a:off x="461461" y="1447082"/>
            <a:ext cx="2122249" cy="481693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StatExample.g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62E21F-9078-2B41-841D-4E1EDFBECA98}"/>
              </a:ext>
            </a:extLst>
          </p:cNvPr>
          <p:cNvSpPr/>
          <p:nvPr/>
        </p:nvSpPr>
        <p:spPr>
          <a:xfrm>
            <a:off x="461460" y="1928775"/>
            <a:ext cx="2122249" cy="702128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k:  3</a:t>
            </a:r>
          </a:p>
        </p:txBody>
      </p:sp>
      <p:sp>
        <p:nvSpPr>
          <p:cNvPr id="4" name="Curved Left Arrow 3">
            <a:extLst>
              <a:ext uri="{FF2B5EF4-FFF2-40B4-BE49-F238E27FC236}">
                <a16:creationId xmlns:a16="http://schemas.microsoft.com/office/drawing/2014/main" id="{0727D281-5B0A-D04A-AC8E-3FF9BDE9A116}"/>
              </a:ext>
            </a:extLst>
          </p:cNvPr>
          <p:cNvSpPr/>
          <p:nvPr/>
        </p:nvSpPr>
        <p:spPr>
          <a:xfrm>
            <a:off x="2583709" y="1775638"/>
            <a:ext cx="517837" cy="1470245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44483-7E3A-8D42-858C-A28291CB1918}"/>
              </a:ext>
            </a:extLst>
          </p:cNvPr>
          <p:cNvSpPr txBox="1"/>
          <p:nvPr/>
        </p:nvSpPr>
        <p:spPr>
          <a:xfrm>
            <a:off x="3002692" y="29656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698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818238" y="1775638"/>
            <a:ext cx="5138725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B60F9-1B99-D54A-9260-2FA7A94945A6}"/>
              </a:ext>
            </a:extLst>
          </p:cNvPr>
          <p:cNvSpPr/>
          <p:nvPr/>
        </p:nvSpPr>
        <p:spPr>
          <a:xfrm>
            <a:off x="461463" y="4760356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StatExample.main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20E0-29A2-0C41-A69A-F3FE6A5AE07D}"/>
              </a:ext>
            </a:extLst>
          </p:cNvPr>
          <p:cNvSpPr/>
          <p:nvPr/>
        </p:nvSpPr>
        <p:spPr>
          <a:xfrm>
            <a:off x="461462" y="5242049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args</a:t>
            </a:r>
            <a:r>
              <a:rPr lang="en-US" sz="2700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705156" y="531248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D30A5-9F65-B745-AB7D-88AF4C7B4B81}"/>
              </a:ext>
            </a:extLst>
          </p:cNvPr>
          <p:cNvCxnSpPr>
            <a:cxnSpLocks/>
          </p:cNvCxnSpPr>
          <p:nvPr/>
        </p:nvCxnSpPr>
        <p:spPr>
          <a:xfrm>
            <a:off x="1927654" y="5593676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F144-70A2-8E42-A771-CD754B0B083B}"/>
              </a:ext>
            </a:extLst>
          </p:cNvPr>
          <p:cNvSpPr/>
          <p:nvPr/>
        </p:nvSpPr>
        <p:spPr>
          <a:xfrm>
            <a:off x="461462" y="5944177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result: 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45DF7-6507-0D40-9F52-4D28D4479C18}"/>
              </a:ext>
            </a:extLst>
          </p:cNvPr>
          <p:cNvSpPr/>
          <p:nvPr/>
        </p:nvSpPr>
        <p:spPr>
          <a:xfrm>
            <a:off x="461462" y="2764190"/>
            <a:ext cx="2122249" cy="481693"/>
          </a:xfrm>
          <a:prstGeom prst="rect">
            <a:avLst/>
          </a:prstGeom>
          <a:solidFill>
            <a:schemeClr val="bg1">
              <a:lumMod val="5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A22DA-0CDF-6B4A-9EB1-588084ED7088}"/>
              </a:ext>
            </a:extLst>
          </p:cNvPr>
          <p:cNvSpPr/>
          <p:nvPr/>
        </p:nvSpPr>
        <p:spPr>
          <a:xfrm>
            <a:off x="461461" y="3245883"/>
            <a:ext cx="2122249" cy="702128"/>
          </a:xfrm>
          <a:prstGeom prst="rect">
            <a:avLst/>
          </a:prstGeom>
          <a:solidFill>
            <a:schemeClr val="bg1">
              <a:lumMod val="5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j: 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407ED-D6F4-DD40-B1A5-C6A893206967}"/>
              </a:ext>
            </a:extLst>
          </p:cNvPr>
          <p:cNvSpPr/>
          <p:nvPr/>
        </p:nvSpPr>
        <p:spPr>
          <a:xfrm>
            <a:off x="461461" y="3948011"/>
            <a:ext cx="2122249" cy="702128"/>
          </a:xfrm>
          <a:prstGeom prst="rect">
            <a:avLst/>
          </a:prstGeom>
          <a:solidFill>
            <a:schemeClr val="bg1">
              <a:lumMod val="5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k: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3B39E-0A00-7048-8A1A-516B399591E0}"/>
              </a:ext>
            </a:extLst>
          </p:cNvPr>
          <p:cNvSpPr/>
          <p:nvPr/>
        </p:nvSpPr>
        <p:spPr>
          <a:xfrm>
            <a:off x="461461" y="1447082"/>
            <a:ext cx="2122249" cy="481693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StatExample.g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62E21F-9078-2B41-841D-4E1EDFBECA98}"/>
              </a:ext>
            </a:extLst>
          </p:cNvPr>
          <p:cNvSpPr/>
          <p:nvPr/>
        </p:nvSpPr>
        <p:spPr>
          <a:xfrm>
            <a:off x="461460" y="1928775"/>
            <a:ext cx="2122249" cy="702128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k: 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44483-7E3A-8D42-858C-A28291CB1918}"/>
              </a:ext>
            </a:extLst>
          </p:cNvPr>
          <p:cNvSpPr txBox="1"/>
          <p:nvPr/>
        </p:nvSpPr>
        <p:spPr>
          <a:xfrm>
            <a:off x="3032397" y="469474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B6DA482F-1843-C945-A273-9D348C967A67}"/>
              </a:ext>
            </a:extLst>
          </p:cNvPr>
          <p:cNvSpPr/>
          <p:nvPr/>
        </p:nvSpPr>
        <p:spPr>
          <a:xfrm>
            <a:off x="2631488" y="3276630"/>
            <a:ext cx="517837" cy="1857867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8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818238" y="1775638"/>
            <a:ext cx="5138725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B60F9-1B99-D54A-9260-2FA7A94945A6}"/>
              </a:ext>
            </a:extLst>
          </p:cNvPr>
          <p:cNvSpPr/>
          <p:nvPr/>
        </p:nvSpPr>
        <p:spPr>
          <a:xfrm>
            <a:off x="461463" y="4760356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StatExample.main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20E0-29A2-0C41-A69A-F3FE6A5AE07D}"/>
              </a:ext>
            </a:extLst>
          </p:cNvPr>
          <p:cNvSpPr/>
          <p:nvPr/>
        </p:nvSpPr>
        <p:spPr>
          <a:xfrm>
            <a:off x="461462" y="5242049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args</a:t>
            </a:r>
            <a:r>
              <a:rPr lang="en-US" sz="2700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705156" y="531248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D30A5-9F65-B745-AB7D-88AF4C7B4B81}"/>
              </a:ext>
            </a:extLst>
          </p:cNvPr>
          <p:cNvCxnSpPr>
            <a:cxnSpLocks/>
          </p:cNvCxnSpPr>
          <p:nvPr/>
        </p:nvCxnSpPr>
        <p:spPr>
          <a:xfrm>
            <a:off x="1927654" y="5593676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F144-70A2-8E42-A771-CD754B0B083B}"/>
              </a:ext>
            </a:extLst>
          </p:cNvPr>
          <p:cNvSpPr/>
          <p:nvPr/>
        </p:nvSpPr>
        <p:spPr>
          <a:xfrm>
            <a:off x="461462" y="5944177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result: 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45DF7-6507-0D40-9F52-4D28D4479C18}"/>
              </a:ext>
            </a:extLst>
          </p:cNvPr>
          <p:cNvSpPr/>
          <p:nvPr/>
        </p:nvSpPr>
        <p:spPr>
          <a:xfrm>
            <a:off x="461462" y="2764190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System.out.format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A22DA-0CDF-6B4A-9EB1-588084ED7088}"/>
              </a:ext>
            </a:extLst>
          </p:cNvPr>
          <p:cNvSpPr/>
          <p:nvPr/>
        </p:nvSpPr>
        <p:spPr>
          <a:xfrm>
            <a:off x="461461" y="3245883"/>
            <a:ext cx="2122249" cy="7021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fmt</a:t>
            </a:r>
            <a:r>
              <a:rPr lang="en-US" sz="2700" dirty="0"/>
              <a:t>: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407ED-D6F4-DD40-B1A5-C6A893206967}"/>
              </a:ext>
            </a:extLst>
          </p:cNvPr>
          <p:cNvSpPr/>
          <p:nvPr/>
        </p:nvSpPr>
        <p:spPr>
          <a:xfrm>
            <a:off x="461461" y="3948011"/>
            <a:ext cx="2122249" cy="7021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</a:t>
            </a:r>
            <a:r>
              <a:rPr lang="en-US" sz="2700" dirty="0"/>
              <a:t>: 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0A4C3A-481A-DA4E-8A50-9625A0E6D448}"/>
              </a:ext>
            </a:extLst>
          </p:cNvPr>
          <p:cNvCxnSpPr>
            <a:cxnSpLocks/>
          </p:cNvCxnSpPr>
          <p:nvPr/>
        </p:nvCxnSpPr>
        <p:spPr>
          <a:xfrm>
            <a:off x="1820562" y="3583643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2166C-D5FC-AD41-B68F-B9F8B0C8654B}"/>
              </a:ext>
            </a:extLst>
          </p:cNvPr>
          <p:cNvSpPr/>
          <p:nvPr/>
        </p:nvSpPr>
        <p:spPr>
          <a:xfrm>
            <a:off x="4669131" y="330301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7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818238" y="1775638"/>
            <a:ext cx="5138725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B60F9-1B99-D54A-9260-2FA7A94945A6}"/>
              </a:ext>
            </a:extLst>
          </p:cNvPr>
          <p:cNvSpPr/>
          <p:nvPr/>
        </p:nvSpPr>
        <p:spPr>
          <a:xfrm>
            <a:off x="461463" y="4760356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StatExample.main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20E0-29A2-0C41-A69A-F3FE6A5AE07D}"/>
              </a:ext>
            </a:extLst>
          </p:cNvPr>
          <p:cNvSpPr/>
          <p:nvPr/>
        </p:nvSpPr>
        <p:spPr>
          <a:xfrm>
            <a:off x="461462" y="5242049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args</a:t>
            </a:r>
            <a:r>
              <a:rPr lang="en-US" sz="2700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705156" y="531248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D30A5-9F65-B745-AB7D-88AF4C7B4B81}"/>
              </a:ext>
            </a:extLst>
          </p:cNvPr>
          <p:cNvCxnSpPr>
            <a:cxnSpLocks/>
          </p:cNvCxnSpPr>
          <p:nvPr/>
        </p:nvCxnSpPr>
        <p:spPr>
          <a:xfrm>
            <a:off x="1927654" y="5593676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F144-70A2-8E42-A771-CD754B0B083B}"/>
              </a:ext>
            </a:extLst>
          </p:cNvPr>
          <p:cNvSpPr/>
          <p:nvPr/>
        </p:nvSpPr>
        <p:spPr>
          <a:xfrm>
            <a:off x="461462" y="5944177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result: 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2166C-D5FC-AD41-B68F-B9F8B0C8654B}"/>
              </a:ext>
            </a:extLst>
          </p:cNvPr>
          <p:cNvSpPr/>
          <p:nvPr/>
        </p:nvSpPr>
        <p:spPr>
          <a:xfrm>
            <a:off x="4669131" y="3303018"/>
            <a:ext cx="1458830" cy="56124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07850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818238" y="1775638"/>
            <a:ext cx="5138725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705156" y="5312488"/>
            <a:ext cx="1458830" cy="561249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2166C-D5FC-AD41-B68F-B9F8B0C8654B}"/>
              </a:ext>
            </a:extLst>
          </p:cNvPr>
          <p:cNvSpPr/>
          <p:nvPr/>
        </p:nvSpPr>
        <p:spPr>
          <a:xfrm>
            <a:off x="4669131" y="3303018"/>
            <a:ext cx="1458830" cy="56124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385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42AED-7AB3-684A-B3E2-37ACDCA5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CFD91-23E8-494A-9D00-41698E90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05"/>
            <a:ext cx="9144000" cy="67713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0E74C5-DF5C-9642-B60D-809C5690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362" y="2403688"/>
            <a:ext cx="2273643" cy="20506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Dynamic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2142844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FD91-1E6E-814D-8530-89B4EA0E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Class has a </a:t>
            </a:r>
            <a:r>
              <a:rPr lang="en-US" i="1" dirty="0"/>
              <a:t>Dispatch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7C3B9-9D49-7444-818C-31F137F6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A7920-C907-014E-BF10-CA058E28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394"/>
            <a:ext cx="9144000" cy="11847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EECEEC-42A5-7346-8755-3240B0462379}"/>
              </a:ext>
            </a:extLst>
          </p:cNvPr>
          <p:cNvSpPr/>
          <p:nvPr/>
        </p:nvSpPr>
        <p:spPr>
          <a:xfrm>
            <a:off x="2866767" y="3089189"/>
            <a:ext cx="3002692" cy="654908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class data: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D9644-A0B2-6F47-8659-710CE41C435A}"/>
              </a:ext>
            </a:extLst>
          </p:cNvPr>
          <p:cNvSpPr/>
          <p:nvPr/>
        </p:nvSpPr>
        <p:spPr>
          <a:xfrm>
            <a:off x="2866767" y="3744097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</a:t>
            </a:r>
            <a:r>
              <a:rPr lang="en-US" sz="2800" dirty="0" err="1"/>
              <a:t>getAge</a:t>
            </a:r>
            <a:r>
              <a:rPr lang="en-US" sz="2800" dirty="0"/>
              <a:t>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8A46A1-1A5E-AC4C-AACB-2864FDB501BE}"/>
              </a:ext>
            </a:extLst>
          </p:cNvPr>
          <p:cNvSpPr/>
          <p:nvPr/>
        </p:nvSpPr>
        <p:spPr>
          <a:xfrm>
            <a:off x="2866767" y="4399005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</a:t>
            </a:r>
            <a:r>
              <a:rPr lang="en-US" sz="2800" dirty="0" err="1"/>
              <a:t>checkAge</a:t>
            </a:r>
            <a:r>
              <a:rPr lang="en-US" sz="2800" dirty="0"/>
              <a:t>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4D3FA-FF1E-7A43-AC71-E1B1080E25E4}"/>
              </a:ext>
            </a:extLst>
          </p:cNvPr>
          <p:cNvSpPr/>
          <p:nvPr/>
        </p:nvSpPr>
        <p:spPr>
          <a:xfrm>
            <a:off x="2866767" y="5061194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</a:t>
            </a:r>
            <a:r>
              <a:rPr lang="en-US" sz="2800" dirty="0" err="1"/>
              <a:t>hashCode</a:t>
            </a:r>
            <a:r>
              <a:rPr lang="en-US" sz="2800" dirty="0"/>
              <a:t>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D7732-25F9-1E42-B7CF-697260B8C2AB}"/>
              </a:ext>
            </a:extLst>
          </p:cNvPr>
          <p:cNvSpPr/>
          <p:nvPr/>
        </p:nvSpPr>
        <p:spPr>
          <a:xfrm>
            <a:off x="2866767" y="5723383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…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8D217-E83D-914A-861A-2C5089596684}"/>
              </a:ext>
            </a:extLst>
          </p:cNvPr>
          <p:cNvCxnSpPr>
            <a:cxnSpLocks/>
          </p:cNvCxnSpPr>
          <p:nvPr/>
        </p:nvCxnSpPr>
        <p:spPr>
          <a:xfrm>
            <a:off x="5124251" y="3429000"/>
            <a:ext cx="185052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9E2767-687B-3342-89A3-41C77CC0EFBA}"/>
              </a:ext>
            </a:extLst>
          </p:cNvPr>
          <p:cNvCxnSpPr>
            <a:cxnSpLocks/>
          </p:cNvCxnSpPr>
          <p:nvPr/>
        </p:nvCxnSpPr>
        <p:spPr>
          <a:xfrm>
            <a:off x="5124251" y="4063720"/>
            <a:ext cx="185052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0534BD-757E-D143-8EAE-7CC10A79115A}"/>
              </a:ext>
            </a:extLst>
          </p:cNvPr>
          <p:cNvCxnSpPr>
            <a:cxnSpLocks/>
          </p:cNvCxnSpPr>
          <p:nvPr/>
        </p:nvCxnSpPr>
        <p:spPr>
          <a:xfrm>
            <a:off x="5124251" y="4708488"/>
            <a:ext cx="185052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3EE0D4-63BF-2F4E-A87F-A8BC8B73C059}"/>
              </a:ext>
            </a:extLst>
          </p:cNvPr>
          <p:cNvCxnSpPr>
            <a:cxnSpLocks/>
          </p:cNvCxnSpPr>
          <p:nvPr/>
        </p:nvCxnSpPr>
        <p:spPr>
          <a:xfrm>
            <a:off x="5124251" y="5363304"/>
            <a:ext cx="185052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B64A1-B1BB-4943-9D7A-ECFC6F08D3E4}"/>
              </a:ext>
            </a:extLst>
          </p:cNvPr>
          <p:cNvCxnSpPr>
            <a:cxnSpLocks/>
          </p:cNvCxnSpPr>
          <p:nvPr/>
        </p:nvCxnSpPr>
        <p:spPr>
          <a:xfrm>
            <a:off x="5124251" y="6018123"/>
            <a:ext cx="1457419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777A94-631C-8D45-BF00-12BA7CB93FFD}"/>
              </a:ext>
            </a:extLst>
          </p:cNvPr>
          <p:cNvSpPr txBox="1"/>
          <p:nvPr/>
        </p:nvSpPr>
        <p:spPr>
          <a:xfrm>
            <a:off x="7053943" y="3850468"/>
            <a:ext cx="2020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Info on </a:t>
            </a:r>
            <a:r>
              <a:rPr lang="en-US" sz="2400" b="1" dirty="0" err="1"/>
              <a:t>getAge</a:t>
            </a:r>
            <a:endParaRPr lang="en-US" sz="2400" b="1" dirty="0"/>
          </a:p>
          <a:p>
            <a:r>
              <a:rPr lang="en-US" sz="2400" dirty="0"/>
              <a:t>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C2622-9F81-FC40-A174-0C1030886849}"/>
              </a:ext>
            </a:extLst>
          </p:cNvPr>
          <p:cNvSpPr txBox="1"/>
          <p:nvPr/>
        </p:nvSpPr>
        <p:spPr>
          <a:xfrm>
            <a:off x="813844" y="5238038"/>
            <a:ext cx="190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hashCode</a:t>
            </a:r>
            <a:r>
              <a:rPr lang="en-US" sz="2400" dirty="0"/>
              <a:t> </a:t>
            </a:r>
            <a:r>
              <a:rPr lang="en-US" sz="2400" dirty="0" err="1"/>
              <a:t>etc</a:t>
            </a:r>
            <a:r>
              <a:rPr lang="en-US" sz="2400" dirty="0"/>
              <a:t> inherited from Object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691BB2-FF1F-C940-9762-3E70E11B7C0D}"/>
              </a:ext>
            </a:extLst>
          </p:cNvPr>
          <p:cNvSpPr txBox="1"/>
          <p:nvPr/>
        </p:nvSpPr>
        <p:spPr>
          <a:xfrm>
            <a:off x="7015933" y="5121535"/>
            <a:ext cx="2118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Info on </a:t>
            </a:r>
            <a:r>
              <a:rPr lang="en-US" sz="2000" b="1" dirty="0" err="1"/>
              <a:t>hashCode</a:t>
            </a:r>
            <a:r>
              <a:rPr lang="en-US" sz="2000" b="1" dirty="0"/>
              <a:t> </a:t>
            </a:r>
            <a:r>
              <a:rPr lang="en-US" sz="2000" dirty="0"/>
              <a:t>function</a:t>
            </a:r>
            <a:r>
              <a:rPr lang="en-US" sz="2000" b="1" dirty="0"/>
              <a:t> </a:t>
            </a:r>
            <a:r>
              <a:rPr lang="en-US" sz="2000" dirty="0"/>
              <a:t>inherited from Object</a:t>
            </a:r>
          </a:p>
        </p:txBody>
      </p:sp>
    </p:spTree>
    <p:extLst>
      <p:ext uri="{BB962C8B-B14F-4D97-AF65-F5344CB8AC3E}">
        <p14:creationId xmlns:p14="http://schemas.microsoft.com/office/powerpoint/2010/main" val="399026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RAM: Contiguously allocated bytes –</a:t>
            </a:r>
            <a:br>
              <a:rPr lang="en-US" dirty="0"/>
            </a:br>
            <a:r>
              <a:rPr lang="en-US" dirty="0"/>
              <a:t>each byte has a numerical address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184706" y="2282663"/>
            <a:ext cx="2537789" cy="2640417"/>
            <a:chOff x="3751599" y="1690688"/>
            <a:chExt cx="3383719" cy="3520556"/>
          </a:xfrm>
        </p:grpSpPr>
        <p:grpSp>
          <p:nvGrpSpPr>
            <p:cNvPr id="9" name="Group 8"/>
            <p:cNvGrpSpPr/>
            <p:nvPr/>
          </p:nvGrpSpPr>
          <p:grpSpPr>
            <a:xfrm>
              <a:off x="3751599" y="1690688"/>
              <a:ext cx="3383719" cy="869430"/>
              <a:chOff x="3751599" y="1690688"/>
              <a:chExt cx="3383719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1599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0000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751599" y="2581536"/>
              <a:ext cx="3383719" cy="869430"/>
              <a:chOff x="3751599" y="1690688"/>
              <a:chExt cx="3383719" cy="86943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51599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0001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51599" y="3472384"/>
              <a:ext cx="3383719" cy="869430"/>
              <a:chOff x="3751599" y="1690688"/>
              <a:chExt cx="3383719" cy="8694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51599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0002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51599" y="4341814"/>
              <a:ext cx="3383719" cy="869430"/>
              <a:chOff x="3751599" y="1690688"/>
              <a:chExt cx="3383719" cy="8694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916774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51599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0003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3184706" y="2060554"/>
            <a:ext cx="7466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802" y="3633816"/>
            <a:ext cx="188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Addresses are natural numbers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5374" y="3015291"/>
            <a:ext cx="1663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An 8-bit pattern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224D4F-F7E9-EB42-B11F-F4B20FDD7088}"/>
              </a:ext>
            </a:extLst>
          </p:cNvPr>
          <p:cNvCxnSpPr>
            <a:cxnSpLocks/>
          </p:cNvCxnSpPr>
          <p:nvPr/>
        </p:nvCxnSpPr>
        <p:spPr>
          <a:xfrm>
            <a:off x="2311122" y="3935862"/>
            <a:ext cx="785511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6641C3-1C2B-9D43-8CE3-A04A1096686A}"/>
              </a:ext>
            </a:extLst>
          </p:cNvPr>
          <p:cNvCxnSpPr>
            <a:cxnSpLocks/>
          </p:cNvCxnSpPr>
          <p:nvPr/>
        </p:nvCxnSpPr>
        <p:spPr>
          <a:xfrm flipH="1">
            <a:off x="5297223" y="3274346"/>
            <a:ext cx="1304546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399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FD91-1E6E-814D-8530-89B4EA0E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Dispatch Tables Support Inheritance and Override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7C3B9-9D49-7444-818C-31F137F6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A7920-C907-014E-BF10-CA058E28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394"/>
            <a:ext cx="9144000" cy="11847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5C2622-9F81-FC40-A174-0C1030886849}"/>
              </a:ext>
            </a:extLst>
          </p:cNvPr>
          <p:cNvSpPr txBox="1"/>
          <p:nvPr/>
        </p:nvSpPr>
        <p:spPr>
          <a:xfrm>
            <a:off x="457200" y="4195872"/>
            <a:ext cx="1902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Override</a:t>
            </a:r>
            <a:r>
              <a:rPr lang="en-US" sz="2400" dirty="0"/>
              <a:t> e.g., </a:t>
            </a:r>
            <a:r>
              <a:rPr lang="en-US" sz="2400" dirty="0" err="1"/>
              <a:t>hashCode</a:t>
            </a:r>
            <a:r>
              <a:rPr lang="en-US" sz="2400" dirty="0"/>
              <a:t>? Replace the arrow in the table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AABF1F-DC84-BD41-A331-3A02596C51A4}"/>
              </a:ext>
            </a:extLst>
          </p:cNvPr>
          <p:cNvGrpSpPr/>
          <p:nvPr/>
        </p:nvGrpSpPr>
        <p:grpSpPr>
          <a:xfrm>
            <a:off x="2866767" y="3089189"/>
            <a:ext cx="4108010" cy="3289102"/>
            <a:chOff x="2866767" y="3089189"/>
            <a:chExt cx="4108010" cy="32891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EECEEC-42A5-7346-8755-3240B0462379}"/>
                </a:ext>
              </a:extLst>
            </p:cNvPr>
            <p:cNvSpPr/>
            <p:nvPr/>
          </p:nvSpPr>
          <p:spPr>
            <a:xfrm>
              <a:off x="2866767" y="3089189"/>
              <a:ext cx="3002692" cy="654908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/>
                <a:t> class data: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0D9644-A0B2-6F47-8659-710CE41C435A}"/>
                </a:ext>
              </a:extLst>
            </p:cNvPr>
            <p:cNvSpPr/>
            <p:nvPr/>
          </p:nvSpPr>
          <p:spPr>
            <a:xfrm>
              <a:off x="2866767" y="3744097"/>
              <a:ext cx="3002692" cy="654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/>
                <a:t> </a:t>
              </a:r>
              <a:r>
                <a:rPr lang="en-US" sz="2800" dirty="0" err="1"/>
                <a:t>getAge</a:t>
              </a:r>
              <a:r>
                <a:rPr lang="en-US" sz="2800" dirty="0"/>
                <a:t>: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8A46A1-1A5E-AC4C-AACB-2864FDB501BE}"/>
                </a:ext>
              </a:extLst>
            </p:cNvPr>
            <p:cNvSpPr/>
            <p:nvPr/>
          </p:nvSpPr>
          <p:spPr>
            <a:xfrm>
              <a:off x="2866767" y="4399005"/>
              <a:ext cx="3002692" cy="654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/>
                <a:t> </a:t>
              </a:r>
              <a:r>
                <a:rPr lang="en-US" sz="2800" dirty="0" err="1"/>
                <a:t>checkAge</a:t>
              </a:r>
              <a:r>
                <a:rPr lang="en-US" sz="2800" dirty="0"/>
                <a:t>: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C4D3FA-FF1E-7A43-AC71-E1B1080E25E4}"/>
                </a:ext>
              </a:extLst>
            </p:cNvPr>
            <p:cNvSpPr/>
            <p:nvPr/>
          </p:nvSpPr>
          <p:spPr>
            <a:xfrm>
              <a:off x="2866767" y="5061194"/>
              <a:ext cx="3002692" cy="654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/>
                <a:t> </a:t>
              </a:r>
              <a:r>
                <a:rPr lang="en-US" sz="2800" dirty="0" err="1"/>
                <a:t>hashCode</a:t>
              </a:r>
              <a:r>
                <a:rPr lang="en-US" sz="2800" dirty="0"/>
                <a:t>: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CD7732-25F9-1E42-B7CF-697260B8C2AB}"/>
                </a:ext>
              </a:extLst>
            </p:cNvPr>
            <p:cNvSpPr/>
            <p:nvPr/>
          </p:nvSpPr>
          <p:spPr>
            <a:xfrm>
              <a:off x="2866767" y="5723383"/>
              <a:ext cx="3002692" cy="654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…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08D217-E83D-914A-861A-2C5089596684}"/>
                </a:ext>
              </a:extLst>
            </p:cNvPr>
            <p:cNvCxnSpPr>
              <a:cxnSpLocks/>
            </p:cNvCxnSpPr>
            <p:nvPr/>
          </p:nvCxnSpPr>
          <p:spPr>
            <a:xfrm>
              <a:off x="5124251" y="3429000"/>
              <a:ext cx="1850526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09E2767-687B-3342-89A3-41C77CC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5124251" y="4063720"/>
              <a:ext cx="1850526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0534BD-757E-D143-8EAE-7CC10A79115A}"/>
                </a:ext>
              </a:extLst>
            </p:cNvPr>
            <p:cNvCxnSpPr>
              <a:cxnSpLocks/>
            </p:cNvCxnSpPr>
            <p:nvPr/>
          </p:nvCxnSpPr>
          <p:spPr>
            <a:xfrm>
              <a:off x="5124251" y="4708488"/>
              <a:ext cx="1850526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3EE0D4-63BF-2F4E-A87F-A8BC8B73C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4251" y="5154804"/>
              <a:ext cx="1850526" cy="208500"/>
            </a:xfrm>
            <a:prstGeom prst="straightConnector1">
              <a:avLst/>
            </a:prstGeom>
            <a:ln w="107950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7B64A1-B1BB-4943-9D7A-ECFC6F08D3E4}"/>
                </a:ext>
              </a:extLst>
            </p:cNvPr>
            <p:cNvCxnSpPr>
              <a:cxnSpLocks/>
            </p:cNvCxnSpPr>
            <p:nvPr/>
          </p:nvCxnSpPr>
          <p:spPr>
            <a:xfrm>
              <a:off x="5124251" y="6018123"/>
              <a:ext cx="1387760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A5ED34-6515-6042-9DAB-04389F32BC05}"/>
                </a:ext>
              </a:extLst>
            </p:cNvPr>
            <p:cNvCxnSpPr>
              <a:cxnSpLocks/>
            </p:cNvCxnSpPr>
            <p:nvPr/>
          </p:nvCxnSpPr>
          <p:spPr>
            <a:xfrm>
              <a:off x="5136811" y="5362463"/>
              <a:ext cx="1837966" cy="353639"/>
            </a:xfrm>
            <a:prstGeom prst="straightConnector1">
              <a:avLst/>
            </a:prstGeom>
            <a:ln w="10795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9E50BD5-4EAC-BD48-B9B1-FB58779D0C5F}"/>
              </a:ext>
            </a:extLst>
          </p:cNvPr>
          <p:cNvSpPr txBox="1"/>
          <p:nvPr/>
        </p:nvSpPr>
        <p:spPr>
          <a:xfrm>
            <a:off x="6974777" y="4802006"/>
            <a:ext cx="204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Object version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hashCode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31118-E243-584D-8F4F-AD034935A180}"/>
              </a:ext>
            </a:extLst>
          </p:cNvPr>
          <p:cNvSpPr txBox="1"/>
          <p:nvPr/>
        </p:nvSpPr>
        <p:spPr>
          <a:xfrm>
            <a:off x="6992278" y="5551639"/>
            <a:ext cx="172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version of </a:t>
            </a:r>
            <a:r>
              <a:rPr lang="en-US" dirty="0" err="1"/>
              <a:t>hashCode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01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BE69-FAFD-404B-976C-722045AA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23F0-2A6B-5547-986D-F4FBD34A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objects created with </a:t>
            </a:r>
            <a:r>
              <a:rPr lang="en-US" dirty="0">
                <a:solidFill>
                  <a:srgbClr val="C00000"/>
                </a:solidFill>
              </a:rPr>
              <a:t>new </a:t>
            </a:r>
            <a:r>
              <a:rPr lang="en-US" dirty="0"/>
              <a:t>can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share the same dispatch table</a:t>
            </a:r>
          </a:p>
          <a:p>
            <a:endParaRPr lang="en-US" dirty="0"/>
          </a:p>
          <a:p>
            <a:r>
              <a:rPr lang="en-US" dirty="0"/>
              <a:t>Dispatch tables are </a:t>
            </a:r>
            <a:r>
              <a:rPr lang="en-US" i="1" dirty="0"/>
              <a:t>fixed</a:t>
            </a:r>
            <a:r>
              <a:rPr lang="en-US" dirty="0"/>
              <a:t>, they can be stored in static memory or in the heap.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9C3EE-29F9-7149-8AE6-0C303B87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037824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FD91-1E6E-814D-8530-89B4EA0E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Representation in the Heap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7C3B9-9D49-7444-818C-31F137F6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A7920-C907-014E-BF10-CA058E28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394"/>
            <a:ext cx="9144000" cy="11847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EECEEC-42A5-7346-8755-3240B0462379}"/>
              </a:ext>
            </a:extLst>
          </p:cNvPr>
          <p:cNvSpPr/>
          <p:nvPr/>
        </p:nvSpPr>
        <p:spPr>
          <a:xfrm>
            <a:off x="1761454" y="3089189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dispatch table: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D9644-A0B2-6F47-8659-710CE41C435A}"/>
              </a:ext>
            </a:extLst>
          </p:cNvPr>
          <p:cNvSpPr/>
          <p:nvPr/>
        </p:nvSpPr>
        <p:spPr>
          <a:xfrm>
            <a:off x="1761454" y="3744097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age:  21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8D217-E83D-914A-861A-2C5089596684}"/>
              </a:ext>
            </a:extLst>
          </p:cNvPr>
          <p:cNvCxnSpPr>
            <a:cxnSpLocks/>
          </p:cNvCxnSpPr>
          <p:nvPr/>
        </p:nvCxnSpPr>
        <p:spPr>
          <a:xfrm>
            <a:off x="4360579" y="3429000"/>
            <a:ext cx="1115778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E9BB9D-89CB-6249-AA90-73CB838C4924}"/>
              </a:ext>
            </a:extLst>
          </p:cNvPr>
          <p:cNvCxnSpPr>
            <a:cxnSpLocks/>
          </p:cNvCxnSpPr>
          <p:nvPr/>
        </p:nvCxnSpPr>
        <p:spPr>
          <a:xfrm>
            <a:off x="557683" y="3416643"/>
            <a:ext cx="1115778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F2EDCC-7871-8945-B8B6-DCAA113DC15E}"/>
              </a:ext>
            </a:extLst>
          </p:cNvPr>
          <p:cNvGrpSpPr/>
          <p:nvPr/>
        </p:nvGrpSpPr>
        <p:grpSpPr>
          <a:xfrm>
            <a:off x="5613772" y="3089189"/>
            <a:ext cx="3002692" cy="2981367"/>
            <a:chOff x="2866767" y="3089189"/>
            <a:chExt cx="4108010" cy="32891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400D4D-8E33-8B49-9977-1FBC35F41F53}"/>
                </a:ext>
              </a:extLst>
            </p:cNvPr>
            <p:cNvSpPr/>
            <p:nvPr/>
          </p:nvSpPr>
          <p:spPr>
            <a:xfrm>
              <a:off x="2866767" y="3089189"/>
              <a:ext cx="3002692" cy="654908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 class data: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310D1-4F6A-9444-97D8-51A158620248}"/>
                </a:ext>
              </a:extLst>
            </p:cNvPr>
            <p:cNvSpPr/>
            <p:nvPr/>
          </p:nvSpPr>
          <p:spPr>
            <a:xfrm>
              <a:off x="2866767" y="3744097"/>
              <a:ext cx="3002692" cy="654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 </a:t>
              </a:r>
              <a:r>
                <a:rPr lang="en-US" sz="2000" dirty="0" err="1"/>
                <a:t>getAge</a:t>
              </a:r>
              <a:r>
                <a:rPr lang="en-US" sz="2000" dirty="0"/>
                <a:t>: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113A3C-276E-874A-B0C8-B11D91B0AD8E}"/>
                </a:ext>
              </a:extLst>
            </p:cNvPr>
            <p:cNvSpPr/>
            <p:nvPr/>
          </p:nvSpPr>
          <p:spPr>
            <a:xfrm>
              <a:off x="2866767" y="4399005"/>
              <a:ext cx="3002692" cy="654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 </a:t>
              </a:r>
              <a:r>
                <a:rPr lang="en-US" sz="2000" dirty="0" err="1"/>
                <a:t>checkAge</a:t>
              </a:r>
              <a:r>
                <a:rPr lang="en-US" sz="2000" dirty="0"/>
                <a:t>: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56ACC8-E5B9-EF45-B220-E7148A1E41DC}"/>
                </a:ext>
              </a:extLst>
            </p:cNvPr>
            <p:cNvSpPr/>
            <p:nvPr/>
          </p:nvSpPr>
          <p:spPr>
            <a:xfrm>
              <a:off x="2866767" y="5061194"/>
              <a:ext cx="3002692" cy="654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 </a:t>
              </a:r>
              <a:r>
                <a:rPr lang="en-US" sz="2000" dirty="0" err="1"/>
                <a:t>hashCode</a:t>
              </a:r>
              <a:r>
                <a:rPr lang="en-US" sz="2000" dirty="0"/>
                <a:t>: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B71574-DF5B-304A-878D-44E84E73BCF0}"/>
                </a:ext>
              </a:extLst>
            </p:cNvPr>
            <p:cNvSpPr/>
            <p:nvPr/>
          </p:nvSpPr>
          <p:spPr>
            <a:xfrm>
              <a:off x="2866767" y="5723383"/>
              <a:ext cx="3002692" cy="654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…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3F8B0A0-D76A-634D-A169-F92D04416029}"/>
                </a:ext>
              </a:extLst>
            </p:cNvPr>
            <p:cNvCxnSpPr>
              <a:cxnSpLocks/>
            </p:cNvCxnSpPr>
            <p:nvPr/>
          </p:nvCxnSpPr>
          <p:spPr>
            <a:xfrm>
              <a:off x="5124251" y="3429000"/>
              <a:ext cx="1850526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1B3C78-CC86-4E40-9B39-AC5A629D0EDB}"/>
                </a:ext>
              </a:extLst>
            </p:cNvPr>
            <p:cNvCxnSpPr>
              <a:cxnSpLocks/>
            </p:cNvCxnSpPr>
            <p:nvPr/>
          </p:nvCxnSpPr>
          <p:spPr>
            <a:xfrm>
              <a:off x="5124251" y="4063720"/>
              <a:ext cx="1850526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FD42D9-F0D8-294C-A83C-C9532D57EEFB}"/>
                </a:ext>
              </a:extLst>
            </p:cNvPr>
            <p:cNvCxnSpPr>
              <a:cxnSpLocks/>
            </p:cNvCxnSpPr>
            <p:nvPr/>
          </p:nvCxnSpPr>
          <p:spPr>
            <a:xfrm>
              <a:off x="5124251" y="4708488"/>
              <a:ext cx="1850526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D5B9B28-27E5-C24C-A0F6-6CFF93B6B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4251" y="5154804"/>
              <a:ext cx="1850526" cy="208500"/>
            </a:xfrm>
            <a:prstGeom prst="straightConnector1">
              <a:avLst/>
            </a:prstGeom>
            <a:ln w="107950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72ED8D-C672-0C45-A3DD-E56CE3722215}"/>
                </a:ext>
              </a:extLst>
            </p:cNvPr>
            <p:cNvCxnSpPr>
              <a:cxnSpLocks/>
            </p:cNvCxnSpPr>
            <p:nvPr/>
          </p:nvCxnSpPr>
          <p:spPr>
            <a:xfrm>
              <a:off x="5124251" y="6018123"/>
              <a:ext cx="1850526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BCE729B-1065-6049-AE58-8BC601F6FD98}"/>
                </a:ext>
              </a:extLst>
            </p:cNvPr>
            <p:cNvCxnSpPr>
              <a:cxnSpLocks/>
            </p:cNvCxnSpPr>
            <p:nvPr/>
          </p:nvCxnSpPr>
          <p:spPr>
            <a:xfrm>
              <a:off x="5136811" y="5362463"/>
              <a:ext cx="1837966" cy="353639"/>
            </a:xfrm>
            <a:prstGeom prst="straightConnector1">
              <a:avLst/>
            </a:prstGeom>
            <a:ln w="10795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Up Arrow 6">
            <a:extLst>
              <a:ext uri="{FF2B5EF4-FFF2-40B4-BE49-F238E27FC236}">
                <a16:creationId xmlns:a16="http://schemas.microsoft.com/office/drawing/2014/main" id="{ADAAE516-56F2-4D47-A0DB-A9F5FC22A82B}"/>
              </a:ext>
            </a:extLst>
          </p:cNvPr>
          <p:cNvSpPr/>
          <p:nvPr/>
        </p:nvSpPr>
        <p:spPr>
          <a:xfrm>
            <a:off x="2170444" y="4556983"/>
            <a:ext cx="442127" cy="68825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F7886-EF9B-0E4B-AA35-BFFB77ABA8DC}"/>
              </a:ext>
            </a:extLst>
          </p:cNvPr>
          <p:cNvSpPr txBox="1"/>
          <p:nvPr/>
        </p:nvSpPr>
        <p:spPr>
          <a:xfrm>
            <a:off x="875600" y="5216194"/>
            <a:ext cx="316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2232480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E765-4888-B54F-935F-41B74565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4256-607F-F24D-B6C6-F28CBC69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14950" cy="4756150"/>
          </a:xfrm>
          <a:noFill/>
        </p:spPr>
        <p:txBody>
          <a:bodyPr>
            <a:normAutofit/>
          </a:bodyPr>
          <a:lstStyle/>
          <a:p>
            <a:r>
              <a:rPr lang="en-US" dirty="0"/>
              <a:t>Dynamic functions use message-passing style;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Message-passing style is orthogonal to inheritance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AF7E-4968-CE40-90FA-68D34FCC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DC2CB-88A3-A446-BA2E-42C549EB5AEC}"/>
              </a:ext>
            </a:extLst>
          </p:cNvPr>
          <p:cNvSpPr txBox="1"/>
          <p:nvPr/>
        </p:nvSpPr>
        <p:spPr>
          <a:xfrm>
            <a:off x="1252374" y="2358325"/>
            <a:ext cx="6256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move(point, dx, </a:t>
            </a:r>
            <a:r>
              <a:rPr lang="en-US" sz="6000" dirty="0" err="1"/>
              <a:t>dy</a:t>
            </a:r>
            <a:r>
              <a:rPr lang="en-US" sz="6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754CA-23EB-5E4F-BE7C-5C599548E957}"/>
              </a:ext>
            </a:extLst>
          </p:cNvPr>
          <p:cNvSpPr txBox="1"/>
          <p:nvPr/>
        </p:nvSpPr>
        <p:spPr>
          <a:xfrm>
            <a:off x="1252374" y="3517676"/>
            <a:ext cx="608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rgbClr val="C00000"/>
                </a:solidFill>
              </a:rPr>
              <a:t>point.move</a:t>
            </a:r>
            <a:r>
              <a:rPr lang="en-US" sz="6000" dirty="0">
                <a:solidFill>
                  <a:srgbClr val="C00000"/>
                </a:solidFill>
              </a:rPr>
              <a:t>(dx, </a:t>
            </a:r>
            <a:r>
              <a:rPr lang="en-US" sz="6000" dirty="0" err="1">
                <a:solidFill>
                  <a:srgbClr val="C00000"/>
                </a:solidFill>
              </a:rPr>
              <a:t>dy</a:t>
            </a:r>
            <a:r>
              <a:rPr lang="en-US" sz="60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20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B34A-650B-2C4F-99F6-336A4AF6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Message-Passing style Plumbing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14168-AFFB-CA4D-BC9E-B03BE537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79490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225114" y="1775637"/>
            <a:ext cx="5731849" cy="49831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B60F9-1B99-D54A-9260-2FA7A94945A6}"/>
              </a:ext>
            </a:extLst>
          </p:cNvPr>
          <p:cNvSpPr/>
          <p:nvPr/>
        </p:nvSpPr>
        <p:spPr>
          <a:xfrm>
            <a:off x="461463" y="4834498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DynExample.main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20E0-29A2-0C41-A69A-F3FE6A5AE07D}"/>
              </a:ext>
            </a:extLst>
          </p:cNvPr>
          <p:cNvSpPr/>
          <p:nvPr/>
        </p:nvSpPr>
        <p:spPr>
          <a:xfrm>
            <a:off x="461462" y="5316191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de: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644565" y="606290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F144-70A2-8E42-A771-CD754B0B083B}"/>
              </a:ext>
            </a:extLst>
          </p:cNvPr>
          <p:cNvSpPr/>
          <p:nvPr/>
        </p:nvSpPr>
        <p:spPr>
          <a:xfrm>
            <a:off x="461462" y="6018319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args</a:t>
            </a:r>
            <a:r>
              <a:rPr lang="en-US" sz="2700" dirty="0"/>
              <a:t>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D30A5-9F65-B745-AB7D-88AF4C7B4B81}"/>
              </a:ext>
            </a:extLst>
          </p:cNvPr>
          <p:cNvCxnSpPr>
            <a:cxnSpLocks/>
          </p:cNvCxnSpPr>
          <p:nvPr/>
        </p:nvCxnSpPr>
        <p:spPr>
          <a:xfrm>
            <a:off x="1927654" y="6384509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5B1BF-8742-1144-96C6-D6E11AB153A2}"/>
              </a:ext>
            </a:extLst>
          </p:cNvPr>
          <p:cNvCxnSpPr>
            <a:cxnSpLocks/>
          </p:cNvCxnSpPr>
          <p:nvPr/>
        </p:nvCxnSpPr>
        <p:spPr>
          <a:xfrm flipV="1">
            <a:off x="1927654" y="3245883"/>
            <a:ext cx="2644346" cy="2421557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C8FE2-6049-CB44-9F0E-EBC5F672E1C7}"/>
              </a:ext>
            </a:extLst>
          </p:cNvPr>
          <p:cNvSpPr/>
          <p:nvPr/>
        </p:nvSpPr>
        <p:spPr>
          <a:xfrm>
            <a:off x="4677658" y="2928548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dispatch table: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F48AD-EF8F-D84B-A1C5-6FA46955B4F6}"/>
              </a:ext>
            </a:extLst>
          </p:cNvPr>
          <p:cNvSpPr/>
          <p:nvPr/>
        </p:nvSpPr>
        <p:spPr>
          <a:xfrm>
            <a:off x="4677658" y="3583456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age:  21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1D793F-DB0C-5342-B69F-C36398442525}"/>
              </a:ext>
            </a:extLst>
          </p:cNvPr>
          <p:cNvCxnSpPr>
            <a:cxnSpLocks/>
          </p:cNvCxnSpPr>
          <p:nvPr/>
        </p:nvCxnSpPr>
        <p:spPr>
          <a:xfrm>
            <a:off x="7276783" y="3268359"/>
            <a:ext cx="1115778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7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225114" y="1775637"/>
            <a:ext cx="5731849" cy="49831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B60F9-1B99-D54A-9260-2FA7A94945A6}"/>
              </a:ext>
            </a:extLst>
          </p:cNvPr>
          <p:cNvSpPr/>
          <p:nvPr/>
        </p:nvSpPr>
        <p:spPr>
          <a:xfrm>
            <a:off x="461463" y="4834498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DynExample.main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20E0-29A2-0C41-A69A-F3FE6A5AE07D}"/>
              </a:ext>
            </a:extLst>
          </p:cNvPr>
          <p:cNvSpPr/>
          <p:nvPr/>
        </p:nvSpPr>
        <p:spPr>
          <a:xfrm>
            <a:off x="461462" y="5316191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de: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644565" y="606290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F144-70A2-8E42-A771-CD754B0B083B}"/>
              </a:ext>
            </a:extLst>
          </p:cNvPr>
          <p:cNvSpPr/>
          <p:nvPr/>
        </p:nvSpPr>
        <p:spPr>
          <a:xfrm>
            <a:off x="461462" y="6018319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args</a:t>
            </a:r>
            <a:r>
              <a:rPr lang="en-US" sz="2700" dirty="0"/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C43287-77A6-1D45-A429-48A853AD2D7D}"/>
              </a:ext>
            </a:extLst>
          </p:cNvPr>
          <p:cNvGrpSpPr/>
          <p:nvPr/>
        </p:nvGrpSpPr>
        <p:grpSpPr>
          <a:xfrm>
            <a:off x="350248" y="3209035"/>
            <a:ext cx="2318808" cy="1183821"/>
            <a:chOff x="461461" y="2764190"/>
            <a:chExt cx="2318808" cy="11838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B45DF7-6507-0D40-9F52-4D28D4479C18}"/>
                </a:ext>
              </a:extLst>
            </p:cNvPr>
            <p:cNvSpPr/>
            <p:nvPr/>
          </p:nvSpPr>
          <p:spPr>
            <a:xfrm>
              <a:off x="461462" y="2764190"/>
              <a:ext cx="2318807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de.checkAge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FA22DA-0CDF-6B4A-9EB1-588084ED7088}"/>
                </a:ext>
              </a:extLst>
            </p:cNvPr>
            <p:cNvSpPr/>
            <p:nvPr/>
          </p:nvSpPr>
          <p:spPr>
            <a:xfrm>
              <a:off x="461461" y="3245883"/>
              <a:ext cx="2318807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 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D30A5-9F65-B745-AB7D-88AF4C7B4B81}"/>
              </a:ext>
            </a:extLst>
          </p:cNvPr>
          <p:cNvCxnSpPr>
            <a:cxnSpLocks/>
          </p:cNvCxnSpPr>
          <p:nvPr/>
        </p:nvCxnSpPr>
        <p:spPr>
          <a:xfrm>
            <a:off x="1927654" y="6384509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5B1BF-8742-1144-96C6-D6E11AB153A2}"/>
              </a:ext>
            </a:extLst>
          </p:cNvPr>
          <p:cNvCxnSpPr>
            <a:cxnSpLocks/>
          </p:cNvCxnSpPr>
          <p:nvPr/>
        </p:nvCxnSpPr>
        <p:spPr>
          <a:xfrm flipV="1">
            <a:off x="1927654" y="3245883"/>
            <a:ext cx="2644346" cy="2421557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C8FE2-6049-CB44-9F0E-EBC5F672E1C7}"/>
              </a:ext>
            </a:extLst>
          </p:cNvPr>
          <p:cNvSpPr/>
          <p:nvPr/>
        </p:nvSpPr>
        <p:spPr>
          <a:xfrm>
            <a:off x="4677658" y="2928548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dispatch table: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F48AD-EF8F-D84B-A1C5-6FA46955B4F6}"/>
              </a:ext>
            </a:extLst>
          </p:cNvPr>
          <p:cNvSpPr/>
          <p:nvPr/>
        </p:nvSpPr>
        <p:spPr>
          <a:xfrm>
            <a:off x="4677658" y="3583456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age:  21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1D793F-DB0C-5342-B69F-C36398442525}"/>
              </a:ext>
            </a:extLst>
          </p:cNvPr>
          <p:cNvCxnSpPr>
            <a:cxnSpLocks/>
          </p:cNvCxnSpPr>
          <p:nvPr/>
        </p:nvCxnSpPr>
        <p:spPr>
          <a:xfrm>
            <a:off x="7276783" y="3268359"/>
            <a:ext cx="1115778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47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B34A-650B-2C4F-99F6-336A4AF6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</a:t>
            </a:r>
            <a:r>
              <a:rPr lang="en-US" dirty="0" err="1">
                <a:solidFill>
                  <a:srgbClr val="C00000"/>
                </a:solidFill>
              </a:rPr>
              <a:t>de.checkAge</a:t>
            </a:r>
            <a:r>
              <a:rPr lang="en-US" dirty="0"/>
              <a:t> access the instance variable </a:t>
            </a:r>
            <a:r>
              <a:rPr lang="en-US" dirty="0">
                <a:solidFill>
                  <a:srgbClr val="C00000"/>
                </a:solidFill>
              </a:rPr>
              <a:t>age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14168-AFFB-CA4D-BC9E-B03BE537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05337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2D9-7579-364D-80D3-2D24D412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all calls of dynamic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94EEE-973A-964D-A3D8-AABA079C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47726-2480-514A-BE6F-7B4BDFAF7676}"/>
              </a:ext>
            </a:extLst>
          </p:cNvPr>
          <p:cNvSpPr txBox="1"/>
          <p:nvPr/>
        </p:nvSpPr>
        <p:spPr>
          <a:xfrm>
            <a:off x="1825735" y="1989438"/>
            <a:ext cx="5492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de.checkAge</a:t>
            </a:r>
            <a:r>
              <a:rPr lang="en-US" sz="72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394F0-8777-0D48-BB46-E9442D969F0A}"/>
              </a:ext>
            </a:extLst>
          </p:cNvPr>
          <p:cNvSpPr txBox="1"/>
          <p:nvPr/>
        </p:nvSpPr>
        <p:spPr>
          <a:xfrm>
            <a:off x="1352849" y="4228499"/>
            <a:ext cx="6438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de.checkAge</a:t>
            </a:r>
            <a:r>
              <a:rPr lang="en-US" sz="7200" dirty="0"/>
              <a:t>(</a:t>
            </a:r>
            <a:r>
              <a:rPr lang="en-US" sz="7200" dirty="0">
                <a:solidFill>
                  <a:srgbClr val="C00000"/>
                </a:solidFill>
              </a:rPr>
              <a:t>de</a:t>
            </a:r>
            <a:r>
              <a:rPr lang="en-US" sz="7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475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2D9-7579-364D-80D3-2D24D412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all </a:t>
            </a:r>
            <a:r>
              <a:rPr lang="en-US" dirty="0" err="1"/>
              <a:t>defs</a:t>
            </a:r>
            <a:r>
              <a:rPr lang="en-US" dirty="0"/>
              <a:t> of dynamic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94EEE-973A-964D-A3D8-AABA079C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47726-2480-514A-BE6F-7B4BDFAF7676}"/>
              </a:ext>
            </a:extLst>
          </p:cNvPr>
          <p:cNvSpPr txBox="1"/>
          <p:nvPr/>
        </p:nvSpPr>
        <p:spPr>
          <a:xfrm>
            <a:off x="1989437" y="1878227"/>
            <a:ext cx="5365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void </a:t>
            </a:r>
            <a:r>
              <a:rPr lang="en-US" sz="4800" dirty="0" err="1"/>
              <a:t>checkAge</a:t>
            </a:r>
            <a:r>
              <a:rPr lang="en-US" sz="4800" dirty="0"/>
              <a:t>() { …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C4751-1AAE-9741-851E-07B7CA6CF08E}"/>
              </a:ext>
            </a:extLst>
          </p:cNvPr>
          <p:cNvSpPr txBox="1"/>
          <p:nvPr/>
        </p:nvSpPr>
        <p:spPr>
          <a:xfrm>
            <a:off x="766116" y="3970638"/>
            <a:ext cx="7950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void </a:t>
            </a:r>
            <a:r>
              <a:rPr lang="en-US" sz="4000" dirty="0" err="1"/>
              <a:t>checkAge</a:t>
            </a:r>
            <a:r>
              <a:rPr lang="en-US" sz="4000" dirty="0"/>
              <a:t>(</a:t>
            </a:r>
            <a:r>
              <a:rPr lang="en-US" sz="4000" dirty="0" err="1">
                <a:solidFill>
                  <a:srgbClr val="C00000"/>
                </a:solidFill>
              </a:rPr>
              <a:t>DynExample</a:t>
            </a:r>
            <a:r>
              <a:rPr lang="en-US" sz="4000" dirty="0">
                <a:solidFill>
                  <a:srgbClr val="C00000"/>
                </a:solidFill>
              </a:rPr>
              <a:t> this</a:t>
            </a:r>
            <a:r>
              <a:rPr lang="en-US" sz="4000" dirty="0"/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275234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32-bit </a:t>
            </a:r>
            <a:r>
              <a:rPr lang="en-US" dirty="0">
                <a:solidFill>
                  <a:srgbClr val="C00000"/>
                </a:solidFill>
              </a:rPr>
              <a:t>words</a:t>
            </a:r>
            <a:r>
              <a:rPr lang="en-US" dirty="0"/>
              <a:t> – 4 consecutive bytes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236" y="2403241"/>
            <a:ext cx="4963902" cy="652073"/>
            <a:chOff x="3781992" y="1690688"/>
            <a:chExt cx="2779317" cy="869430"/>
          </a:xfrm>
        </p:grpSpPr>
        <p:sp>
          <p:nvSpPr>
            <p:cNvPr id="5" name="Rectangle 4"/>
            <p:cNvSpPr/>
            <p:nvPr/>
          </p:nvSpPr>
          <p:spPr>
            <a:xfrm>
              <a:off x="4342765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 03 02 01 00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1992" y="1863793"/>
              <a:ext cx="101121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0x0000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49380" y="186989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C8FD98-FE48-9B46-8A54-4463356CC9FE}"/>
              </a:ext>
            </a:extLst>
          </p:cNvPr>
          <p:cNvGrpSpPr/>
          <p:nvPr/>
        </p:nvGrpSpPr>
        <p:grpSpPr>
          <a:xfrm>
            <a:off x="1919236" y="3055314"/>
            <a:ext cx="4963902" cy="652073"/>
            <a:chOff x="3781992" y="1690688"/>
            <a:chExt cx="2779317" cy="8694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6C272D3-E75C-7647-ABCA-9CDDC7C0FE52}"/>
                </a:ext>
              </a:extLst>
            </p:cNvPr>
            <p:cNvSpPr/>
            <p:nvPr/>
          </p:nvSpPr>
          <p:spPr>
            <a:xfrm>
              <a:off x="4342765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 07 06 05 04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D861AA-0DF1-CC48-919E-5A3A07D7DC50}"/>
                </a:ext>
              </a:extLst>
            </p:cNvPr>
            <p:cNvSpPr txBox="1"/>
            <p:nvPr/>
          </p:nvSpPr>
          <p:spPr>
            <a:xfrm>
              <a:off x="3781992" y="1863793"/>
              <a:ext cx="101121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0x0004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69E194-07FE-BF45-9DF3-C14D055D7EEF}"/>
              </a:ext>
            </a:extLst>
          </p:cNvPr>
          <p:cNvGrpSpPr/>
          <p:nvPr/>
        </p:nvGrpSpPr>
        <p:grpSpPr>
          <a:xfrm>
            <a:off x="1919236" y="3707387"/>
            <a:ext cx="4963902" cy="652073"/>
            <a:chOff x="3781992" y="1690688"/>
            <a:chExt cx="2779317" cy="86943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4DE6BA-9B4C-B74F-85A8-67DAF70F50E8}"/>
                </a:ext>
              </a:extLst>
            </p:cNvPr>
            <p:cNvSpPr/>
            <p:nvPr/>
          </p:nvSpPr>
          <p:spPr>
            <a:xfrm>
              <a:off x="4342765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 0B 0A 09 08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A5911A-6321-D647-A36E-12FA9AA81295}"/>
                </a:ext>
              </a:extLst>
            </p:cNvPr>
            <p:cNvSpPr txBox="1"/>
            <p:nvPr/>
          </p:nvSpPr>
          <p:spPr>
            <a:xfrm>
              <a:off x="3781992" y="1863793"/>
              <a:ext cx="101121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0x0008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ED838F-5D6A-F548-A493-7E38C1A00984}"/>
              </a:ext>
            </a:extLst>
          </p:cNvPr>
          <p:cNvGrpSpPr/>
          <p:nvPr/>
        </p:nvGrpSpPr>
        <p:grpSpPr>
          <a:xfrm>
            <a:off x="1919236" y="4359460"/>
            <a:ext cx="4963902" cy="652073"/>
            <a:chOff x="3781992" y="1690688"/>
            <a:chExt cx="2779317" cy="86943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DD8F1F-CCCA-9946-B596-274021C8EBE6}"/>
                </a:ext>
              </a:extLst>
            </p:cNvPr>
            <p:cNvSpPr/>
            <p:nvPr/>
          </p:nvSpPr>
          <p:spPr>
            <a:xfrm>
              <a:off x="4342765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 0F 0E 0D 0C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011524-EE94-884D-847A-EE765158904D}"/>
                </a:ext>
              </a:extLst>
            </p:cNvPr>
            <p:cNvSpPr txBox="1"/>
            <p:nvPr/>
          </p:nvSpPr>
          <p:spPr>
            <a:xfrm>
              <a:off x="3781992" y="1863793"/>
              <a:ext cx="101121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0x000C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250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3225114" y="1775637"/>
            <a:ext cx="5731849" cy="49831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B60F9-1B99-D54A-9260-2FA7A94945A6}"/>
              </a:ext>
            </a:extLst>
          </p:cNvPr>
          <p:cNvSpPr/>
          <p:nvPr/>
        </p:nvSpPr>
        <p:spPr>
          <a:xfrm>
            <a:off x="461463" y="4834498"/>
            <a:ext cx="2122249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DynExample.main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420E0-29A2-0C41-A69A-F3FE6A5AE07D}"/>
              </a:ext>
            </a:extLst>
          </p:cNvPr>
          <p:cNvSpPr/>
          <p:nvPr/>
        </p:nvSpPr>
        <p:spPr>
          <a:xfrm>
            <a:off x="461462" y="5316191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de: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84E99-2EA2-BE46-B5CB-A89A52C11971}"/>
              </a:ext>
            </a:extLst>
          </p:cNvPr>
          <p:cNvSpPr/>
          <p:nvPr/>
        </p:nvSpPr>
        <p:spPr>
          <a:xfrm>
            <a:off x="4644565" y="6062908"/>
            <a:ext cx="1458830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F144-70A2-8E42-A771-CD754B0B083B}"/>
              </a:ext>
            </a:extLst>
          </p:cNvPr>
          <p:cNvSpPr/>
          <p:nvPr/>
        </p:nvSpPr>
        <p:spPr>
          <a:xfrm>
            <a:off x="461462" y="6018319"/>
            <a:ext cx="2122249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 </a:t>
            </a:r>
            <a:r>
              <a:rPr lang="en-US" sz="2700" dirty="0" err="1"/>
              <a:t>args</a:t>
            </a:r>
            <a:r>
              <a:rPr lang="en-US" sz="2700" dirty="0"/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C43287-77A6-1D45-A429-48A853AD2D7D}"/>
              </a:ext>
            </a:extLst>
          </p:cNvPr>
          <p:cNvGrpSpPr/>
          <p:nvPr/>
        </p:nvGrpSpPr>
        <p:grpSpPr>
          <a:xfrm>
            <a:off x="350248" y="3209035"/>
            <a:ext cx="2318808" cy="1183821"/>
            <a:chOff x="461461" y="2764190"/>
            <a:chExt cx="2318808" cy="11838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B45DF7-6507-0D40-9F52-4D28D4479C18}"/>
                </a:ext>
              </a:extLst>
            </p:cNvPr>
            <p:cNvSpPr/>
            <p:nvPr/>
          </p:nvSpPr>
          <p:spPr>
            <a:xfrm>
              <a:off x="461462" y="2764190"/>
              <a:ext cx="2318807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de.checkAge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FA22DA-0CDF-6B4A-9EB1-588084ED7088}"/>
                </a:ext>
              </a:extLst>
            </p:cNvPr>
            <p:cNvSpPr/>
            <p:nvPr/>
          </p:nvSpPr>
          <p:spPr>
            <a:xfrm>
              <a:off x="461461" y="3245883"/>
              <a:ext cx="2318807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 this: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D30A5-9F65-B745-AB7D-88AF4C7B4B81}"/>
              </a:ext>
            </a:extLst>
          </p:cNvPr>
          <p:cNvCxnSpPr>
            <a:cxnSpLocks/>
          </p:cNvCxnSpPr>
          <p:nvPr/>
        </p:nvCxnSpPr>
        <p:spPr>
          <a:xfrm>
            <a:off x="1927654" y="6384509"/>
            <a:ext cx="2644346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5B1BF-8742-1144-96C6-D6E11AB153A2}"/>
              </a:ext>
            </a:extLst>
          </p:cNvPr>
          <p:cNvCxnSpPr>
            <a:cxnSpLocks/>
          </p:cNvCxnSpPr>
          <p:nvPr/>
        </p:nvCxnSpPr>
        <p:spPr>
          <a:xfrm flipV="1">
            <a:off x="1927654" y="3409291"/>
            <a:ext cx="2656935" cy="225815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C8FE2-6049-CB44-9F0E-EBC5F672E1C7}"/>
              </a:ext>
            </a:extLst>
          </p:cNvPr>
          <p:cNvSpPr/>
          <p:nvPr/>
        </p:nvSpPr>
        <p:spPr>
          <a:xfrm>
            <a:off x="4677658" y="2928548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dispatch table: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F48AD-EF8F-D84B-A1C5-6FA46955B4F6}"/>
              </a:ext>
            </a:extLst>
          </p:cNvPr>
          <p:cNvSpPr/>
          <p:nvPr/>
        </p:nvSpPr>
        <p:spPr>
          <a:xfrm>
            <a:off x="4677658" y="3583456"/>
            <a:ext cx="3002692" cy="65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age:  21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1D793F-DB0C-5342-B69F-C36398442525}"/>
              </a:ext>
            </a:extLst>
          </p:cNvPr>
          <p:cNvCxnSpPr>
            <a:cxnSpLocks/>
          </p:cNvCxnSpPr>
          <p:nvPr/>
        </p:nvCxnSpPr>
        <p:spPr>
          <a:xfrm>
            <a:off x="7276783" y="3268359"/>
            <a:ext cx="1115778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803CD1-E23D-E344-8B3F-A3EB89183C5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943297" y="3256002"/>
            <a:ext cx="2734361" cy="79933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2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A67F70A-74FF-FE4E-A6D4-FC9CDB89EC0C}"/>
              </a:ext>
            </a:extLst>
          </p:cNvPr>
          <p:cNvSpPr txBox="1"/>
          <p:nvPr/>
        </p:nvSpPr>
        <p:spPr>
          <a:xfrm>
            <a:off x="3053635" y="2913432"/>
            <a:ext cx="3036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Locality</a:t>
            </a:r>
          </a:p>
        </p:txBody>
      </p:sp>
    </p:spTree>
    <p:extLst>
      <p:ext uri="{BB962C8B-B14F-4D97-AF65-F5344CB8AC3E}">
        <p14:creationId xmlns:p14="http://schemas.microsoft.com/office/powerpoint/2010/main" val="494517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4320" y="949247"/>
            <a:ext cx="5762393" cy="49595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528747" y="965976"/>
            <a:ext cx="20778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Motherboard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3139" y="1977949"/>
            <a:ext cx="1095608" cy="94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618344" y="2208108"/>
            <a:ext cx="7713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CPU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3139" y="4086641"/>
            <a:ext cx="1095608" cy="945066"/>
            <a:chOff x="7232605" y="1494264"/>
            <a:chExt cx="1460810" cy="1260088"/>
          </a:xfrm>
        </p:grpSpPr>
        <p:sp>
          <p:nvSpPr>
            <p:cNvPr id="8" name="Rectangle 7"/>
            <p:cNvSpPr/>
            <p:nvPr/>
          </p:nvSpPr>
          <p:spPr>
            <a:xfrm>
              <a:off x="7232605" y="1494264"/>
              <a:ext cx="1460810" cy="1260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9544" y="1787536"/>
              <a:ext cx="95368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solidFill>
                    <a:schemeClr val="bg1"/>
                  </a:solidFill>
                </a:rPr>
                <a:t>SSD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69222" y="1977949"/>
            <a:ext cx="1899110" cy="1465713"/>
            <a:chOff x="6625629" y="1494265"/>
            <a:chExt cx="2532146" cy="1954284"/>
          </a:xfrm>
        </p:grpSpPr>
        <p:grpSp>
          <p:nvGrpSpPr>
            <p:cNvPr id="15" name="Group 14"/>
            <p:cNvGrpSpPr/>
            <p:nvPr/>
          </p:nvGrpSpPr>
          <p:grpSpPr>
            <a:xfrm>
              <a:off x="6625629" y="1494265"/>
              <a:ext cx="2532146" cy="1954284"/>
              <a:chOff x="3191983" y="3907542"/>
              <a:chExt cx="2532146" cy="195428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91983" y="4469635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1983" y="5031286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91983" y="5568179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91983" y="3907542"/>
                <a:ext cx="2532146" cy="293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343315" y="2108022"/>
              <a:ext cx="115886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solidFill>
                    <a:schemeClr val="bg1"/>
                  </a:solidFill>
                </a:rPr>
                <a:t>RAM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>
            <a:off x="4023227" y="1973387"/>
            <a:ext cx="363474" cy="3053759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Left-Right Arrow 19"/>
          <p:cNvSpPr/>
          <p:nvPr/>
        </p:nvSpPr>
        <p:spPr>
          <a:xfrm>
            <a:off x="3528748" y="4306595"/>
            <a:ext cx="574811" cy="36347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Left-Right Arrow 20"/>
          <p:cNvSpPr/>
          <p:nvPr/>
        </p:nvSpPr>
        <p:spPr>
          <a:xfrm>
            <a:off x="3528130" y="2317166"/>
            <a:ext cx="574811" cy="36347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Left-Right Arrow 23"/>
          <p:cNvSpPr/>
          <p:nvPr/>
        </p:nvSpPr>
        <p:spPr>
          <a:xfrm>
            <a:off x="4310014" y="2567400"/>
            <a:ext cx="574811" cy="36347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54045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8597357" y="857251"/>
            <a:ext cx="546643" cy="5143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1" y="857251"/>
            <a:ext cx="8578121" cy="51434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812117" y="1042632"/>
            <a:ext cx="7713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CPU</a:t>
            </a:r>
            <a:endParaRPr lang="en-US" sz="27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491381" y="4567545"/>
            <a:ext cx="3811009" cy="1127826"/>
            <a:chOff x="5988508" y="4947060"/>
            <a:chExt cx="5081345" cy="1503768"/>
          </a:xfrm>
        </p:grpSpPr>
        <p:sp>
          <p:nvSpPr>
            <p:cNvPr id="6" name="Rectangle 5"/>
            <p:cNvSpPr/>
            <p:nvPr/>
          </p:nvSpPr>
          <p:spPr>
            <a:xfrm>
              <a:off x="5988508" y="4947060"/>
              <a:ext cx="5081345" cy="150376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8021" y="5328051"/>
              <a:ext cx="372231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schemeClr val="bg1"/>
                  </a:solidFill>
                </a:rPr>
                <a:t>CACHE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7300" y="2463740"/>
            <a:ext cx="2460395" cy="1926625"/>
            <a:chOff x="3244185" y="5115322"/>
            <a:chExt cx="5629992" cy="1260088"/>
          </a:xfrm>
        </p:grpSpPr>
        <p:sp>
          <p:nvSpPr>
            <p:cNvPr id="8" name="Rectangle 7"/>
            <p:cNvSpPr/>
            <p:nvPr/>
          </p:nvSpPr>
          <p:spPr>
            <a:xfrm>
              <a:off x="3244185" y="5115322"/>
              <a:ext cx="5629992" cy="126008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8208" y="5420768"/>
              <a:ext cx="4812687" cy="60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>
                  <a:solidFill>
                    <a:schemeClr val="bg1"/>
                  </a:solidFill>
                </a:rPr>
                <a:t> Arithmetic </a:t>
              </a:r>
            </a:p>
            <a:p>
              <a:r>
                <a:rPr lang="en-US" sz="2700" dirty="0">
                  <a:solidFill>
                    <a:schemeClr val="bg1"/>
                  </a:solidFill>
                </a:rPr>
                <a:t>&amp; Logic Unit</a:t>
              </a:r>
            </a:p>
          </p:txBody>
        </p:sp>
      </p:grpSp>
      <p:sp>
        <p:nvSpPr>
          <p:cNvPr id="18" name="Up-Down Arrow 17"/>
          <p:cNvSpPr/>
          <p:nvPr/>
        </p:nvSpPr>
        <p:spPr>
          <a:xfrm>
            <a:off x="4969667" y="2177485"/>
            <a:ext cx="363474" cy="1192313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Left-Right Arrow 19"/>
          <p:cNvSpPr/>
          <p:nvPr/>
        </p:nvSpPr>
        <p:spPr>
          <a:xfrm>
            <a:off x="488248" y="1223677"/>
            <a:ext cx="3457913" cy="36347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Left-Right Arrow 20"/>
          <p:cNvSpPr/>
          <p:nvPr/>
        </p:nvSpPr>
        <p:spPr>
          <a:xfrm>
            <a:off x="4060869" y="1670251"/>
            <a:ext cx="2064078" cy="66452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6320767" y="2135162"/>
            <a:ext cx="1981097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Program Counter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2278" y="1865628"/>
            <a:ext cx="1158402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ALU In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69293" y="1865628"/>
            <a:ext cx="1158402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ALU In 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08283" y="4506991"/>
            <a:ext cx="1158402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ALU Out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3544665" y="935949"/>
            <a:ext cx="626948" cy="4946139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Left-Right Arrow 33"/>
          <p:cNvSpPr/>
          <p:nvPr/>
        </p:nvSpPr>
        <p:spPr>
          <a:xfrm>
            <a:off x="168639" y="5241957"/>
            <a:ext cx="3496457" cy="36347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81665" y="2342327"/>
            <a:ext cx="11243" cy="359762"/>
          </a:xfrm>
          <a:prstGeom prst="straightConnector1">
            <a:avLst/>
          </a:prstGeom>
          <a:ln>
            <a:noFil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20767" y="1005415"/>
            <a:ext cx="1981097" cy="9072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 Registers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2361941" y="1489067"/>
            <a:ext cx="173106" cy="3623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Down Arrow 45"/>
          <p:cNvSpPr/>
          <p:nvPr/>
        </p:nvSpPr>
        <p:spPr>
          <a:xfrm>
            <a:off x="1074926" y="1489067"/>
            <a:ext cx="173106" cy="3623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Down Arrow 46"/>
          <p:cNvSpPr/>
          <p:nvPr/>
        </p:nvSpPr>
        <p:spPr>
          <a:xfrm>
            <a:off x="1567574" y="4983689"/>
            <a:ext cx="173106" cy="36236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8" name="Group 57"/>
          <p:cNvGrpSpPr/>
          <p:nvPr/>
        </p:nvGrpSpPr>
        <p:grpSpPr>
          <a:xfrm>
            <a:off x="3046929" y="2678890"/>
            <a:ext cx="5249812" cy="476699"/>
            <a:chOff x="4009369" y="3208879"/>
            <a:chExt cx="7055464" cy="635598"/>
          </a:xfrm>
        </p:grpSpPr>
        <p:sp>
          <p:nvSpPr>
            <p:cNvPr id="25" name="Rectangle 24"/>
            <p:cNvSpPr/>
            <p:nvPr/>
          </p:nvSpPr>
          <p:spPr>
            <a:xfrm>
              <a:off x="8423370" y="3208879"/>
              <a:ext cx="2641463" cy="63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Instruction Register</a:t>
              </a:r>
            </a:p>
          </p:txBody>
        </p:sp>
        <p:sp>
          <p:nvSpPr>
            <p:cNvPr id="48" name="Down Arrow 47"/>
            <p:cNvSpPr/>
            <p:nvPr/>
          </p:nvSpPr>
          <p:spPr>
            <a:xfrm rot="5400000" flipH="1">
              <a:off x="6065796" y="1319679"/>
              <a:ext cx="301146" cy="441399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320767" y="4012350"/>
            <a:ext cx="1981097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 Data Register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0767" y="3470980"/>
            <a:ext cx="1981097" cy="4766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 Address Register</a:t>
            </a:r>
          </a:p>
        </p:txBody>
      </p:sp>
      <p:sp>
        <p:nvSpPr>
          <p:cNvPr id="53" name="Down Arrow 52"/>
          <p:cNvSpPr/>
          <p:nvPr/>
        </p:nvSpPr>
        <p:spPr>
          <a:xfrm rot="16200000">
            <a:off x="8470092" y="3403879"/>
            <a:ext cx="262285" cy="6062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/>
          <p:cNvSpPr txBox="1"/>
          <p:nvPr/>
        </p:nvSpPr>
        <p:spPr>
          <a:xfrm>
            <a:off x="3271604" y="761687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62" name="Rectangle 61"/>
          <p:cNvSpPr/>
          <p:nvPr/>
        </p:nvSpPr>
        <p:spPr>
          <a:xfrm>
            <a:off x="51847" y="5171586"/>
            <a:ext cx="445814" cy="46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4289061" y="3392283"/>
            <a:ext cx="4187878" cy="2411108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Left-Right Arrow 63"/>
          <p:cNvSpPr/>
          <p:nvPr/>
        </p:nvSpPr>
        <p:spPr>
          <a:xfrm>
            <a:off x="8296741" y="4108045"/>
            <a:ext cx="607630" cy="28530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61278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58" y="879169"/>
            <a:ext cx="7359805" cy="51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60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5EE44E-E601-0549-847E-3AA6E5BDA54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67F70A-74FF-FE4E-A6D4-FC9CDB89EC0C}"/>
              </a:ext>
            </a:extLst>
          </p:cNvPr>
          <p:cNvSpPr txBox="1"/>
          <p:nvPr/>
        </p:nvSpPr>
        <p:spPr>
          <a:xfrm>
            <a:off x="188460" y="592262"/>
            <a:ext cx="883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Linked Data Structures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5A8B1-7A26-DB4D-9F32-F2270F7B2060}"/>
              </a:ext>
            </a:extLst>
          </p:cNvPr>
          <p:cNvSpPr txBox="1"/>
          <p:nvPr/>
        </p:nvSpPr>
        <p:spPr>
          <a:xfrm>
            <a:off x="698155" y="2162432"/>
            <a:ext cx="7994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Pro: unlimited size with no linear resizing cost;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Con: Poor locality</a:t>
            </a:r>
          </a:p>
        </p:txBody>
      </p:sp>
    </p:spTree>
    <p:extLst>
      <p:ext uri="{BB962C8B-B14F-4D97-AF65-F5344CB8AC3E}">
        <p14:creationId xmlns:p14="http://schemas.microsoft.com/office/powerpoint/2010/main" val="3779807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C91A70-BE30-2741-A198-1C2F9E7BCCD5}"/>
              </a:ext>
            </a:extLst>
          </p:cNvPr>
          <p:cNvGrpSpPr/>
          <p:nvPr/>
        </p:nvGrpSpPr>
        <p:grpSpPr>
          <a:xfrm>
            <a:off x="1815090" y="2056285"/>
            <a:ext cx="1711705" cy="1859017"/>
            <a:chOff x="2304234" y="1913605"/>
            <a:chExt cx="1222638" cy="13041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C69F4E-3F03-4248-86E4-DC246F799DA4}"/>
                </a:ext>
              </a:extLst>
            </p:cNvPr>
            <p:cNvSpPr/>
            <p:nvPr/>
          </p:nvSpPr>
          <p:spPr>
            <a:xfrm>
              <a:off x="2304235" y="1913605"/>
              <a:ext cx="1222637" cy="652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0x0010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8E2C97-8C13-6A4A-BAE0-B3FD58175CE2}"/>
                </a:ext>
              </a:extLst>
            </p:cNvPr>
            <p:cNvSpPr/>
            <p:nvPr/>
          </p:nvSpPr>
          <p:spPr>
            <a:xfrm>
              <a:off x="2304234" y="2565678"/>
              <a:ext cx="1222637" cy="652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E43428-D084-F849-9121-D715953700D1}"/>
              </a:ext>
            </a:extLst>
          </p:cNvPr>
          <p:cNvGrpSpPr/>
          <p:nvPr/>
        </p:nvGrpSpPr>
        <p:grpSpPr>
          <a:xfrm>
            <a:off x="6397341" y="3870838"/>
            <a:ext cx="1711705" cy="1859017"/>
            <a:chOff x="2304234" y="1913605"/>
            <a:chExt cx="1222638" cy="130414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D4D33C-AC21-BA4E-B9B4-225426B82317}"/>
                </a:ext>
              </a:extLst>
            </p:cNvPr>
            <p:cNvSpPr/>
            <p:nvPr/>
          </p:nvSpPr>
          <p:spPr>
            <a:xfrm>
              <a:off x="2304235" y="1913605"/>
              <a:ext cx="1222637" cy="652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0x0010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3ED402-E91E-4045-BFB5-02C613FE9A1C}"/>
                </a:ext>
              </a:extLst>
            </p:cNvPr>
            <p:cNvSpPr/>
            <p:nvPr/>
          </p:nvSpPr>
          <p:spPr>
            <a:xfrm>
              <a:off x="2304234" y="2565678"/>
              <a:ext cx="1222637" cy="652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78941" y="2521039"/>
            <a:ext cx="836149" cy="0"/>
          </a:xfrm>
          <a:prstGeom prst="straightConnector1">
            <a:avLst/>
          </a:prstGeom>
          <a:ln w="889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2FCAEF9-2E38-E64F-BEB5-247CA5BA167E}"/>
              </a:ext>
            </a:extLst>
          </p:cNvPr>
          <p:cNvGrpSpPr/>
          <p:nvPr/>
        </p:nvGrpSpPr>
        <p:grpSpPr>
          <a:xfrm>
            <a:off x="4075323" y="2941329"/>
            <a:ext cx="1711705" cy="1859017"/>
            <a:chOff x="2304234" y="1913605"/>
            <a:chExt cx="1222638" cy="1304146"/>
          </a:xfrm>
        </p:grpSpPr>
        <p:sp>
          <p:nvSpPr>
            <p:cNvPr id="17" name="Rectangle 16"/>
            <p:cNvSpPr/>
            <p:nvPr/>
          </p:nvSpPr>
          <p:spPr>
            <a:xfrm>
              <a:off x="2304235" y="1913605"/>
              <a:ext cx="1222637" cy="652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>
                  <a:solidFill>
                    <a:schemeClr val="bg1"/>
                  </a:solidFill>
                </a:rPr>
                <a:t>0x0010</a:t>
              </a:r>
              <a:endParaRPr lang="en-US" sz="21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04234" y="2565678"/>
              <a:ext cx="1222637" cy="652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cxnSpLocks/>
            <a:endCxn id="17" idx="1"/>
          </p:cNvCxnSpPr>
          <p:nvPr/>
        </p:nvCxnSpPr>
        <p:spPr>
          <a:xfrm>
            <a:off x="2670942" y="3395360"/>
            <a:ext cx="1404382" cy="10724"/>
          </a:xfrm>
          <a:prstGeom prst="straightConnector1">
            <a:avLst/>
          </a:prstGeom>
          <a:ln w="889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277677" y="5265101"/>
            <a:ext cx="0" cy="900923"/>
          </a:xfrm>
          <a:prstGeom prst="straightConnector1">
            <a:avLst/>
          </a:prstGeom>
          <a:ln w="8890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A1064F-D608-574C-B0B7-E505563B1065}"/>
              </a:ext>
            </a:extLst>
          </p:cNvPr>
          <p:cNvCxnSpPr>
            <a:cxnSpLocks/>
          </p:cNvCxnSpPr>
          <p:nvPr/>
        </p:nvCxnSpPr>
        <p:spPr>
          <a:xfrm>
            <a:off x="4955623" y="4319506"/>
            <a:ext cx="1404382" cy="10724"/>
          </a:xfrm>
          <a:prstGeom prst="straightConnector1">
            <a:avLst/>
          </a:prstGeom>
          <a:ln w="889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4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D5CBB-88AB-D54C-A04E-771B32662308}"/>
              </a:ext>
            </a:extLst>
          </p:cNvPr>
          <p:cNvGrpSpPr/>
          <p:nvPr/>
        </p:nvGrpSpPr>
        <p:grpSpPr>
          <a:xfrm>
            <a:off x="1511458" y="2403241"/>
            <a:ext cx="4976259" cy="652073"/>
            <a:chOff x="3775073" y="1690688"/>
            <a:chExt cx="2786236" cy="8694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41C709-1939-5147-B297-B519330B956D}"/>
                </a:ext>
              </a:extLst>
            </p:cNvPr>
            <p:cNvSpPr/>
            <p:nvPr/>
          </p:nvSpPr>
          <p:spPr>
            <a:xfrm>
              <a:off x="4342765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EA773E-4DF2-544E-B2F1-1D6EE8960A8E}"/>
                </a:ext>
              </a:extLst>
            </p:cNvPr>
            <p:cNvSpPr txBox="1"/>
            <p:nvPr/>
          </p:nvSpPr>
          <p:spPr>
            <a:xfrm>
              <a:off x="3775073" y="1863793"/>
              <a:ext cx="101121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0x0000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766613-9B12-FB4C-A6D7-7E8C3895B715}"/>
              </a:ext>
            </a:extLst>
          </p:cNvPr>
          <p:cNvGrpSpPr/>
          <p:nvPr/>
        </p:nvGrpSpPr>
        <p:grpSpPr>
          <a:xfrm>
            <a:off x="1449668" y="3055314"/>
            <a:ext cx="5038044" cy="652073"/>
            <a:chOff x="3740478" y="1690688"/>
            <a:chExt cx="2820831" cy="86943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56E0F1-B05E-C046-A373-BACECECD3EC3}"/>
                </a:ext>
              </a:extLst>
            </p:cNvPr>
            <p:cNvSpPr/>
            <p:nvPr/>
          </p:nvSpPr>
          <p:spPr>
            <a:xfrm>
              <a:off x="4342765" y="1690688"/>
              <a:ext cx="2218544" cy="86943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BD3FB4-50B9-6742-A5FE-4371FEB7B21D}"/>
                </a:ext>
              </a:extLst>
            </p:cNvPr>
            <p:cNvSpPr txBox="1"/>
            <p:nvPr/>
          </p:nvSpPr>
          <p:spPr>
            <a:xfrm>
              <a:off x="3740478" y="1863793"/>
              <a:ext cx="101121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0x0004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B6BB3A-5F12-D54B-9EB5-47FC72A5CD39}"/>
              </a:ext>
            </a:extLst>
          </p:cNvPr>
          <p:cNvGrpSpPr/>
          <p:nvPr/>
        </p:nvGrpSpPr>
        <p:grpSpPr>
          <a:xfrm>
            <a:off x="1449668" y="3707387"/>
            <a:ext cx="5038044" cy="652073"/>
            <a:chOff x="3740478" y="1690688"/>
            <a:chExt cx="2820831" cy="86943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560551-A4B9-2548-A411-36187847399D}"/>
                </a:ext>
              </a:extLst>
            </p:cNvPr>
            <p:cNvSpPr/>
            <p:nvPr/>
          </p:nvSpPr>
          <p:spPr>
            <a:xfrm>
              <a:off x="4342765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a[0]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288EFA-12EC-A04C-8373-762C69C334ED}"/>
                </a:ext>
              </a:extLst>
            </p:cNvPr>
            <p:cNvSpPr txBox="1"/>
            <p:nvPr/>
          </p:nvSpPr>
          <p:spPr>
            <a:xfrm>
              <a:off x="3740478" y="1863793"/>
              <a:ext cx="101121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0x0008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72E23B-DC0C-6C4B-9440-1BF3642B50A9}"/>
              </a:ext>
            </a:extLst>
          </p:cNvPr>
          <p:cNvGrpSpPr/>
          <p:nvPr/>
        </p:nvGrpSpPr>
        <p:grpSpPr>
          <a:xfrm>
            <a:off x="1437310" y="4359460"/>
            <a:ext cx="5050401" cy="652073"/>
            <a:chOff x="3733559" y="1690688"/>
            <a:chExt cx="2827750" cy="869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DBAC83-B4B7-A149-B85B-1BA19E5A830B}"/>
                </a:ext>
              </a:extLst>
            </p:cNvPr>
            <p:cNvSpPr/>
            <p:nvPr/>
          </p:nvSpPr>
          <p:spPr>
            <a:xfrm>
              <a:off x="4342765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3C144D-79D0-F341-A4CF-4E73A6ED260F}"/>
                </a:ext>
              </a:extLst>
            </p:cNvPr>
            <p:cNvSpPr txBox="1"/>
            <p:nvPr/>
          </p:nvSpPr>
          <p:spPr>
            <a:xfrm>
              <a:off x="3733559" y="1863793"/>
              <a:ext cx="101121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0x000C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Storage &amp; Linked Storage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1140437" y="1997736"/>
            <a:ext cx="1384928" cy="725873"/>
          </a:xfrm>
          <a:prstGeom prst="straightConnector1">
            <a:avLst/>
          </a:prstGeom>
          <a:ln w="889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EDF97EA-4147-9E4E-ADC9-7C21566D4101}"/>
              </a:ext>
            </a:extLst>
          </p:cNvPr>
          <p:cNvGrpSpPr/>
          <p:nvPr/>
        </p:nvGrpSpPr>
        <p:grpSpPr>
          <a:xfrm>
            <a:off x="1449668" y="5009902"/>
            <a:ext cx="5038044" cy="652073"/>
            <a:chOff x="3740478" y="1690688"/>
            <a:chExt cx="2820831" cy="86943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6BD78E-1EF3-9C46-A9E2-7325509CBEE5}"/>
                </a:ext>
              </a:extLst>
            </p:cNvPr>
            <p:cNvSpPr/>
            <p:nvPr/>
          </p:nvSpPr>
          <p:spPr>
            <a:xfrm>
              <a:off x="4342765" y="1690688"/>
              <a:ext cx="2218544" cy="869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a[2]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08AF4B-97BC-1E4D-9E2C-2A7602E6CC9B}"/>
                </a:ext>
              </a:extLst>
            </p:cNvPr>
            <p:cNvSpPr txBox="1"/>
            <p:nvPr/>
          </p:nvSpPr>
          <p:spPr>
            <a:xfrm>
              <a:off x="3740478" y="1863793"/>
              <a:ext cx="101121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0x0010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AE2A5-FEE3-574B-BF5F-51130791EE33}"/>
              </a:ext>
            </a:extLst>
          </p:cNvPr>
          <p:cNvCxnSpPr>
            <a:cxnSpLocks/>
          </p:cNvCxnSpPr>
          <p:nvPr/>
        </p:nvCxnSpPr>
        <p:spPr>
          <a:xfrm>
            <a:off x="4506541" y="2723609"/>
            <a:ext cx="2685088" cy="0"/>
          </a:xfrm>
          <a:prstGeom prst="straightConnector1">
            <a:avLst/>
          </a:prstGeom>
          <a:ln w="889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92ED4F-5732-DA4D-9E1B-5A6662DD44FD}"/>
              </a:ext>
            </a:extLst>
          </p:cNvPr>
          <p:cNvSpPr txBox="1"/>
          <p:nvPr/>
        </p:nvSpPr>
        <p:spPr>
          <a:xfrm>
            <a:off x="7290489" y="2557784"/>
            <a:ext cx="1643445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Class data for array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6B0DB-0272-7F4C-B89C-7EECA3C7AB17}"/>
              </a:ext>
            </a:extLst>
          </p:cNvPr>
          <p:cNvSpPr txBox="1"/>
          <p:nvPr/>
        </p:nvSpPr>
        <p:spPr>
          <a:xfrm>
            <a:off x="395414" y="1569306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832E1E-7D68-2942-A586-CE02053404A9}"/>
              </a:ext>
            </a:extLst>
          </p:cNvPr>
          <p:cNvSpPr/>
          <p:nvPr/>
        </p:nvSpPr>
        <p:spPr>
          <a:xfrm>
            <a:off x="825340" y="1694996"/>
            <a:ext cx="630195" cy="6054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3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64-bit </a:t>
            </a:r>
            <a:r>
              <a:rPr lang="en-US" dirty="0">
                <a:solidFill>
                  <a:srgbClr val="C00000"/>
                </a:solidFill>
              </a:rPr>
              <a:t>words</a:t>
            </a:r>
            <a:r>
              <a:rPr lang="en-US" dirty="0"/>
              <a:t> – 8 consecutive bytes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F16DDF-B40D-084D-ACFA-6710CF0D1BD6}"/>
              </a:ext>
            </a:extLst>
          </p:cNvPr>
          <p:cNvGrpSpPr/>
          <p:nvPr/>
        </p:nvGrpSpPr>
        <p:grpSpPr>
          <a:xfrm>
            <a:off x="1919236" y="1869890"/>
            <a:ext cx="4963902" cy="3141643"/>
            <a:chOff x="1758463" y="1749312"/>
            <a:chExt cx="4963902" cy="3141643"/>
          </a:xfrm>
        </p:grpSpPr>
        <p:grpSp>
          <p:nvGrpSpPr>
            <p:cNvPr id="9" name="Group 8"/>
            <p:cNvGrpSpPr/>
            <p:nvPr/>
          </p:nvGrpSpPr>
          <p:grpSpPr>
            <a:xfrm>
              <a:off x="1758463" y="2282663"/>
              <a:ext cx="4963902" cy="652073"/>
              <a:chOff x="3781992" y="1690688"/>
              <a:chExt cx="2779317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0x0000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788607" y="1749312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C8FD98-FE48-9B46-8A54-4463356CC9FE}"/>
                </a:ext>
              </a:extLst>
            </p:cNvPr>
            <p:cNvGrpSpPr/>
            <p:nvPr/>
          </p:nvGrpSpPr>
          <p:grpSpPr>
            <a:xfrm>
              <a:off x="1758463" y="2934736"/>
              <a:ext cx="4963902" cy="652073"/>
              <a:chOff x="3781992" y="1690688"/>
              <a:chExt cx="2779317" cy="86943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C272D3-E75C-7647-ABCA-9CDDC7C0FE52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D861AA-0DF1-CC48-919E-5A3A07D7DC50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0x0008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69E194-07FE-BF45-9DF3-C14D055D7EEF}"/>
                </a:ext>
              </a:extLst>
            </p:cNvPr>
            <p:cNvGrpSpPr/>
            <p:nvPr/>
          </p:nvGrpSpPr>
          <p:grpSpPr>
            <a:xfrm>
              <a:off x="1758463" y="3586809"/>
              <a:ext cx="4963902" cy="652073"/>
              <a:chOff x="3781992" y="1690688"/>
              <a:chExt cx="2779317" cy="869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E4DE6BA-9B4C-B74F-85A8-67DAF70F50E8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A5911A-6321-D647-A36E-12FA9AA81295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ED838F-5D6A-F548-A493-7E38C1A00984}"/>
                </a:ext>
              </a:extLst>
            </p:cNvPr>
            <p:cNvGrpSpPr/>
            <p:nvPr/>
          </p:nvGrpSpPr>
          <p:grpSpPr>
            <a:xfrm>
              <a:off x="1758463" y="4238882"/>
              <a:ext cx="4963902" cy="652073"/>
              <a:chOff x="3781992" y="1690688"/>
              <a:chExt cx="2779317" cy="86943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DD8F1F-CCCA-9946-B596-274021C8EBE6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011524-EE94-884D-847A-EE765158904D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92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Variables often hold Addresses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F16DDF-B40D-084D-ACFA-6710CF0D1BD6}"/>
              </a:ext>
            </a:extLst>
          </p:cNvPr>
          <p:cNvGrpSpPr/>
          <p:nvPr/>
        </p:nvGrpSpPr>
        <p:grpSpPr>
          <a:xfrm>
            <a:off x="3722898" y="2050761"/>
            <a:ext cx="4963902" cy="3141643"/>
            <a:chOff x="1758463" y="1749312"/>
            <a:chExt cx="4963902" cy="3141643"/>
          </a:xfrm>
        </p:grpSpPr>
        <p:grpSp>
          <p:nvGrpSpPr>
            <p:cNvPr id="9" name="Group 8"/>
            <p:cNvGrpSpPr/>
            <p:nvPr/>
          </p:nvGrpSpPr>
          <p:grpSpPr>
            <a:xfrm>
              <a:off x="1758463" y="2282663"/>
              <a:ext cx="4963902" cy="652073"/>
              <a:chOff x="3781992" y="1690688"/>
              <a:chExt cx="2779317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0x0000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788607" y="1749312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C8FD98-FE48-9B46-8A54-4463356CC9FE}"/>
                </a:ext>
              </a:extLst>
            </p:cNvPr>
            <p:cNvGrpSpPr/>
            <p:nvPr/>
          </p:nvGrpSpPr>
          <p:grpSpPr>
            <a:xfrm>
              <a:off x="1758463" y="2934736"/>
              <a:ext cx="4963902" cy="652073"/>
              <a:chOff x="3781992" y="1690688"/>
              <a:chExt cx="2779317" cy="86943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C272D3-E75C-7647-ABCA-9CDDC7C0FE52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D861AA-0DF1-CC48-919E-5A3A07D7DC50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rgbClr val="FF0000"/>
                    </a:solidFill>
                  </a:rPr>
                  <a:t>0x0008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69E194-07FE-BF45-9DF3-C14D055D7EEF}"/>
                </a:ext>
              </a:extLst>
            </p:cNvPr>
            <p:cNvGrpSpPr/>
            <p:nvPr/>
          </p:nvGrpSpPr>
          <p:grpSpPr>
            <a:xfrm>
              <a:off x="1758463" y="3586809"/>
              <a:ext cx="4963902" cy="652073"/>
              <a:chOff x="3781992" y="1690688"/>
              <a:chExt cx="2779317" cy="869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E4DE6BA-9B4C-B74F-85A8-67DAF70F50E8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A5911A-6321-D647-A36E-12FA9AA81295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ED838F-5D6A-F548-A493-7E38C1A00984}"/>
                </a:ext>
              </a:extLst>
            </p:cNvPr>
            <p:cNvGrpSpPr/>
            <p:nvPr/>
          </p:nvGrpSpPr>
          <p:grpSpPr>
            <a:xfrm>
              <a:off x="1758463" y="4238882"/>
              <a:ext cx="4963902" cy="652073"/>
              <a:chOff x="3781992" y="1690688"/>
              <a:chExt cx="2779317" cy="86943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DD8F1F-CCCA-9946-B596-274021C8EBE6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011524-EE94-884D-847A-EE765158904D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0x0018</a:t>
                </a: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196548-AB50-8A47-A9F8-671B80485AAD}"/>
              </a:ext>
            </a:extLst>
          </p:cNvPr>
          <p:cNvSpPr/>
          <p:nvPr/>
        </p:nvSpPr>
        <p:spPr>
          <a:xfrm>
            <a:off x="1044081" y="2584111"/>
            <a:ext cx="1663908" cy="6520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0x0008</a:t>
            </a:r>
          </a:p>
        </p:txBody>
      </p:sp>
    </p:spTree>
    <p:extLst>
      <p:ext uri="{BB962C8B-B14F-4D97-AF65-F5344CB8AC3E}">
        <p14:creationId xmlns:p14="http://schemas.microsoft.com/office/powerpoint/2010/main" val="122816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35" y="331483"/>
            <a:ext cx="768196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 diagrams, addresses are usually depicted abstractly as </a:t>
            </a:r>
            <a:r>
              <a:rPr lang="en-US" sz="3600" dirty="0">
                <a:solidFill>
                  <a:srgbClr val="C00000"/>
                </a:solidFill>
              </a:rPr>
              <a:t>arrows</a:t>
            </a:r>
            <a:r>
              <a:rPr lang="en-US" sz="3600" dirty="0"/>
              <a:t>, often called </a:t>
            </a:r>
            <a:r>
              <a:rPr lang="en-US" sz="3600" dirty="0">
                <a:solidFill>
                  <a:srgbClr val="C00000"/>
                </a:solidFill>
              </a:rPr>
              <a:t>pointers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F16DDF-B40D-084D-ACFA-6710CF0D1BD6}"/>
              </a:ext>
            </a:extLst>
          </p:cNvPr>
          <p:cNvGrpSpPr/>
          <p:nvPr/>
        </p:nvGrpSpPr>
        <p:grpSpPr>
          <a:xfrm>
            <a:off x="3722898" y="2050761"/>
            <a:ext cx="4963902" cy="3141643"/>
            <a:chOff x="1758463" y="1749312"/>
            <a:chExt cx="4963902" cy="3141643"/>
          </a:xfrm>
        </p:grpSpPr>
        <p:grpSp>
          <p:nvGrpSpPr>
            <p:cNvPr id="9" name="Group 8"/>
            <p:cNvGrpSpPr/>
            <p:nvPr/>
          </p:nvGrpSpPr>
          <p:grpSpPr>
            <a:xfrm>
              <a:off x="1758463" y="2282663"/>
              <a:ext cx="4963902" cy="652073"/>
              <a:chOff x="3781992" y="1690688"/>
              <a:chExt cx="2779317" cy="8694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0x0000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788607" y="1749312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C8FD98-FE48-9B46-8A54-4463356CC9FE}"/>
                </a:ext>
              </a:extLst>
            </p:cNvPr>
            <p:cNvGrpSpPr/>
            <p:nvPr/>
          </p:nvGrpSpPr>
          <p:grpSpPr>
            <a:xfrm>
              <a:off x="1758463" y="2934736"/>
              <a:ext cx="4963902" cy="652073"/>
              <a:chOff x="3781992" y="1690688"/>
              <a:chExt cx="2779317" cy="86943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C272D3-E75C-7647-ABCA-9CDDC7C0FE52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D861AA-0DF1-CC48-919E-5A3A07D7DC50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rgbClr val="FF0000"/>
                    </a:solidFill>
                  </a:rPr>
                  <a:t>0x0008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69E194-07FE-BF45-9DF3-C14D055D7EEF}"/>
                </a:ext>
              </a:extLst>
            </p:cNvPr>
            <p:cNvGrpSpPr/>
            <p:nvPr/>
          </p:nvGrpSpPr>
          <p:grpSpPr>
            <a:xfrm>
              <a:off x="1758463" y="3586809"/>
              <a:ext cx="4963902" cy="652073"/>
              <a:chOff x="3781992" y="1690688"/>
              <a:chExt cx="2779317" cy="869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E4DE6BA-9B4C-B74F-85A8-67DAF70F50E8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A5911A-6321-D647-A36E-12FA9AA81295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ED838F-5D6A-F548-A493-7E38C1A00984}"/>
                </a:ext>
              </a:extLst>
            </p:cNvPr>
            <p:cNvGrpSpPr/>
            <p:nvPr/>
          </p:nvGrpSpPr>
          <p:grpSpPr>
            <a:xfrm>
              <a:off x="1758463" y="4238882"/>
              <a:ext cx="4963902" cy="652073"/>
              <a:chOff x="3781992" y="1690688"/>
              <a:chExt cx="2779317" cy="86943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DD8F1F-CCCA-9946-B596-274021C8EBE6}"/>
                  </a:ext>
                </a:extLst>
              </p:cNvPr>
              <p:cNvSpPr/>
              <p:nvPr/>
            </p:nvSpPr>
            <p:spPr>
              <a:xfrm>
                <a:off x="4342765" y="1690688"/>
                <a:ext cx="2218544" cy="869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0x 07 06 05 04 03 02 01 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011524-EE94-884D-847A-EE765158904D}"/>
                  </a:ext>
                </a:extLst>
              </p:cNvPr>
              <p:cNvSpPr txBox="1"/>
              <p:nvPr/>
            </p:nvSpPr>
            <p:spPr>
              <a:xfrm>
                <a:off x="3781992" y="1863793"/>
                <a:ext cx="1011212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0x0018</a:t>
                </a: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196548-AB50-8A47-A9F8-671B80485AAD}"/>
              </a:ext>
            </a:extLst>
          </p:cNvPr>
          <p:cNvSpPr/>
          <p:nvPr/>
        </p:nvSpPr>
        <p:spPr>
          <a:xfrm>
            <a:off x="1044081" y="2584111"/>
            <a:ext cx="1663908" cy="6520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0x0008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947177-0B8F-A946-98F0-EE23835FAA4F}"/>
              </a:ext>
            </a:extLst>
          </p:cNvPr>
          <p:cNvCxnSpPr>
            <a:cxnSpLocks/>
          </p:cNvCxnSpPr>
          <p:nvPr/>
        </p:nvCxnSpPr>
        <p:spPr>
          <a:xfrm>
            <a:off x="1876035" y="2896847"/>
            <a:ext cx="2848412" cy="62553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0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2716304"/>
            <a:ext cx="2890291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Ephemeral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System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 Space</a:t>
            </a:r>
          </a:p>
        </p:txBody>
      </p:sp>
    </p:spTree>
    <p:extLst>
      <p:ext uri="{BB962C8B-B14F-4D97-AF65-F5344CB8AC3E}">
        <p14:creationId xmlns:p14="http://schemas.microsoft.com/office/powerpoint/2010/main" val="304298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2897279"/>
            <a:ext cx="2890291" cy="994172"/>
          </a:xfrm>
        </p:spPr>
        <p:txBody>
          <a:bodyPr>
            <a:normAutofit/>
          </a:bodyPr>
          <a:lstStyle/>
          <a:p>
            <a:pPr algn="ctr"/>
            <a:r>
              <a:rPr lang="en-US" sz="4050" dirty="0"/>
              <a:t>User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Dynamic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Static Memory</a:t>
            </a:r>
          </a:p>
        </p:txBody>
      </p:sp>
    </p:spTree>
    <p:extLst>
      <p:ext uri="{BB962C8B-B14F-4D97-AF65-F5344CB8AC3E}">
        <p14:creationId xmlns:p14="http://schemas.microsoft.com/office/powerpoint/2010/main" val="251681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29898</TotalTime>
  <Words>1076</Words>
  <Application>Microsoft Macintosh PowerPoint</Application>
  <PresentationFormat>On-screen Show (4:3)</PresentationFormat>
  <Paragraphs>332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PowerPoint Presentation</vt:lpstr>
      <vt:lpstr>Mostly Random Access Memory (RAM)</vt:lpstr>
      <vt:lpstr>RAM: Contiguously allocated bytes – each byte has a numerical address</vt:lpstr>
      <vt:lpstr>32-bit words – 4 consecutive bytes</vt:lpstr>
      <vt:lpstr>64-bit words – 8 consecutive bytes</vt:lpstr>
      <vt:lpstr>Variables often hold Addresses</vt:lpstr>
      <vt:lpstr>In diagrams, addresses are usually depicted abstractly as arrows, often called pointers</vt:lpstr>
      <vt:lpstr>Ephemeral Memory</vt:lpstr>
      <vt:lpstr>User Space</vt:lpstr>
      <vt:lpstr>User Space</vt:lpstr>
      <vt:lpstr>Static Memory</vt:lpstr>
      <vt:lpstr>All function/method definitions can be understood as images residing in static memory</vt:lpstr>
      <vt:lpstr>Dynamic Memory</vt:lpstr>
      <vt:lpstr>Dynamic Memory</vt:lpstr>
      <vt:lpstr>Managing Dynamic Memory</vt:lpstr>
      <vt:lpstr>The Call Stack: Call Frames/Activation Records</vt:lpstr>
      <vt:lpstr>The Size of a Call Frame’s Operator Stack is Fixed</vt:lpstr>
      <vt:lpstr>Static Function Example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Dynamic Function Example</vt:lpstr>
      <vt:lpstr>Every Class has a Dispatch Table</vt:lpstr>
      <vt:lpstr>Dispatch Tables Support Inheritance and Override</vt:lpstr>
      <vt:lpstr>Dispatch Tables</vt:lpstr>
      <vt:lpstr>Object Representation in the Heap</vt:lpstr>
      <vt:lpstr>Message-Passing Style</vt:lpstr>
      <vt:lpstr>Message-Passing style Plumbing</vt:lpstr>
      <vt:lpstr>Stack</vt:lpstr>
      <vt:lpstr>Stack</vt:lpstr>
      <vt:lpstr>How can de.checkAge access the instance variable age?</vt:lpstr>
      <vt:lpstr>Replace all calls of dynamic functions</vt:lpstr>
      <vt:lpstr>Replace all defs of dynamic functions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Storage &amp; Linked Storage</vt:lpstr>
      <vt:lpstr>Block Storage &amp; Linked Storage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331</cp:revision>
  <cp:lastPrinted>2009-10-28T21:22:07Z</cp:lastPrinted>
  <dcterms:created xsi:type="dcterms:W3CDTF">2010-11-01T18:39:22Z</dcterms:created>
  <dcterms:modified xsi:type="dcterms:W3CDTF">2021-02-25T22:13:46Z</dcterms:modified>
</cp:coreProperties>
</file>