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640" r:id="rId2"/>
    <p:sldId id="674" r:id="rId3"/>
    <p:sldId id="646" r:id="rId4"/>
    <p:sldId id="493" r:id="rId5"/>
    <p:sldId id="264" r:id="rId6"/>
    <p:sldId id="497" r:id="rId7"/>
    <p:sldId id="500" r:id="rId8"/>
    <p:sldId id="501" r:id="rId9"/>
    <p:sldId id="287" r:id="rId10"/>
    <p:sldId id="288" r:id="rId11"/>
    <p:sldId id="495" r:id="rId12"/>
    <p:sldId id="290" r:id="rId13"/>
    <p:sldId id="496" r:id="rId14"/>
    <p:sldId id="492" r:id="rId15"/>
    <p:sldId id="494" r:id="rId16"/>
    <p:sldId id="311" r:id="rId17"/>
    <p:sldId id="503" r:id="rId18"/>
    <p:sldId id="504" r:id="rId19"/>
    <p:sldId id="509" r:id="rId20"/>
    <p:sldId id="641" r:id="rId21"/>
    <p:sldId id="505" r:id="rId22"/>
    <p:sldId id="506" r:id="rId23"/>
    <p:sldId id="507" r:id="rId24"/>
    <p:sldId id="514" r:id="rId25"/>
    <p:sldId id="508" r:id="rId26"/>
    <p:sldId id="274" r:id="rId27"/>
    <p:sldId id="273" r:id="rId28"/>
    <p:sldId id="258" r:id="rId29"/>
    <p:sldId id="259" r:id="rId30"/>
    <p:sldId id="257" r:id="rId31"/>
    <p:sldId id="595" r:id="rId32"/>
    <p:sldId id="610" r:id="rId33"/>
    <p:sldId id="611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68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91"/>
    <p:restoredTop sz="96291"/>
  </p:normalViewPr>
  <p:slideViewPr>
    <p:cSldViewPr snapToGrid="0" snapToObjects="1">
      <p:cViewPr varScale="1">
        <p:scale>
          <a:sx n="127" d="100"/>
          <a:sy n="127" d="100"/>
        </p:scale>
        <p:origin x="7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7D56-AB77-CE4B-B078-A8BFFB2FAE95}" type="datetimeFigureOut">
              <a:rPr lang="en-US" smtClean="0"/>
              <a:pPr/>
              <a:t>2/23/21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68EB-2DBD-1048-B78B-A0350A0AC7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4734-BC72-CD49-B3A6-8834D3D26B66}" type="datetimeFigureOut">
              <a:rPr lang="en-US" smtClean="0"/>
              <a:pPr/>
              <a:t>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1503-D583-024E-8A01-2BDE1B193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9BAA9-0A1C-F74E-969D-39FE03E2D2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02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lat irons, boulder">
            <a:extLst>
              <a:ext uri="{FF2B5EF4-FFF2-40B4-BE49-F238E27FC236}">
                <a16:creationId xmlns:a16="http://schemas.microsoft.com/office/drawing/2014/main" id="{648A97B7-83B4-8848-809A-42B646F8F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7DFBC-DD2C-9B4B-AC51-B54FFD76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2CF0AB-650B-1F48-8B64-1D86E7249305}"/>
              </a:ext>
            </a:extLst>
          </p:cNvPr>
          <p:cNvSpPr txBox="1">
            <a:spLocks/>
          </p:cNvSpPr>
          <p:nvPr/>
        </p:nvSpPr>
        <p:spPr>
          <a:xfrm>
            <a:off x="525162" y="232090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CSCI 1102 Computer Science 2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E0E75BE-7617-A045-BF47-B007C0AFC68F}"/>
              </a:ext>
            </a:extLst>
          </p:cNvPr>
          <p:cNvSpPr txBox="1">
            <a:spLocks/>
          </p:cNvSpPr>
          <p:nvPr/>
        </p:nvSpPr>
        <p:spPr>
          <a:xfrm>
            <a:off x="1143000" y="3859716"/>
            <a:ext cx="6858000" cy="9408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Meeting 9: Thursday 2/25/2021</a:t>
            </a:r>
          </a:p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Memory Organization</a:t>
            </a:r>
          </a:p>
        </p:txBody>
      </p:sp>
    </p:spTree>
    <p:extLst>
      <p:ext uri="{BB962C8B-B14F-4D97-AF65-F5344CB8AC3E}">
        <p14:creationId xmlns:p14="http://schemas.microsoft.com/office/powerpoint/2010/main" val="366482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48" y="2897279"/>
            <a:ext cx="2890291" cy="994172"/>
          </a:xfrm>
        </p:spPr>
        <p:txBody>
          <a:bodyPr>
            <a:normAutofit/>
          </a:bodyPr>
          <a:lstStyle/>
          <a:p>
            <a:pPr algn="ctr"/>
            <a:r>
              <a:rPr lang="en-US" sz="4050" dirty="0"/>
              <a:t>User Space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2828" y="1284470"/>
            <a:ext cx="2911839" cy="2125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Dynamic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2828" y="3410450"/>
            <a:ext cx="2911839" cy="2125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Static Memory</a:t>
            </a:r>
          </a:p>
        </p:txBody>
      </p:sp>
    </p:spTree>
    <p:extLst>
      <p:ext uri="{BB962C8B-B14F-4D97-AF65-F5344CB8AC3E}">
        <p14:creationId xmlns:p14="http://schemas.microsoft.com/office/powerpoint/2010/main" val="2516811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48" y="2897279"/>
            <a:ext cx="2890291" cy="994172"/>
          </a:xfrm>
        </p:spPr>
        <p:txBody>
          <a:bodyPr>
            <a:normAutofit/>
          </a:bodyPr>
          <a:lstStyle/>
          <a:p>
            <a:pPr algn="ctr"/>
            <a:r>
              <a:rPr lang="en-US" sz="4050" dirty="0"/>
              <a:t>User Space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2828" y="1284470"/>
            <a:ext cx="2911839" cy="2125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Dynamic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2828" y="3410450"/>
            <a:ext cx="2911839" cy="2125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Static Memory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1" y="4210050"/>
            <a:ext cx="9861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52600" y="2111954"/>
            <a:ext cx="910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974A3C-3F4D-8D49-A5A1-8D2B9F42B856}"/>
              </a:ext>
            </a:extLst>
          </p:cNvPr>
          <p:cNvCxnSpPr>
            <a:cxnSpLocks/>
          </p:cNvCxnSpPr>
          <p:nvPr/>
        </p:nvCxnSpPr>
        <p:spPr>
          <a:xfrm>
            <a:off x="2738768" y="2383821"/>
            <a:ext cx="1220283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A34A63-6A5E-C34B-B75A-F85E565FB264}"/>
              </a:ext>
            </a:extLst>
          </p:cNvPr>
          <p:cNvCxnSpPr>
            <a:cxnSpLocks/>
          </p:cNvCxnSpPr>
          <p:nvPr/>
        </p:nvCxnSpPr>
        <p:spPr>
          <a:xfrm>
            <a:off x="2738768" y="4487049"/>
            <a:ext cx="1220283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712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48" y="2897279"/>
            <a:ext cx="2890291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50" dirty="0"/>
              <a:t>Static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2828" y="1038946"/>
            <a:ext cx="2911839" cy="44974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3" name="Group 2"/>
          <p:cNvGrpSpPr/>
          <p:nvPr/>
        </p:nvGrpSpPr>
        <p:grpSpPr>
          <a:xfrm>
            <a:off x="4548579" y="2615333"/>
            <a:ext cx="1395022" cy="1164861"/>
            <a:chOff x="5683771" y="569626"/>
            <a:chExt cx="1860029" cy="1553148"/>
          </a:xfrm>
        </p:grpSpPr>
        <p:sp>
          <p:nvSpPr>
            <p:cNvPr id="4" name="Rectangle 3"/>
            <p:cNvSpPr/>
            <p:nvPr/>
          </p:nvSpPr>
          <p:spPr>
            <a:xfrm>
              <a:off x="5683771" y="569626"/>
              <a:ext cx="1860029" cy="7765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Data Segment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83771" y="1346200"/>
              <a:ext cx="1860029" cy="77657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Text </a:t>
              </a:r>
              <a:r>
                <a:rPr lang="en-US" sz="1350" dirty="0"/>
                <a:t>Segment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24904" y="4010746"/>
            <a:ext cx="1395022" cy="1164861"/>
            <a:chOff x="5683771" y="569626"/>
            <a:chExt cx="1860029" cy="1553148"/>
          </a:xfrm>
        </p:grpSpPr>
        <p:sp>
          <p:nvSpPr>
            <p:cNvPr id="12" name="Rectangle 11"/>
            <p:cNvSpPr/>
            <p:nvPr/>
          </p:nvSpPr>
          <p:spPr>
            <a:xfrm>
              <a:off x="5683771" y="569626"/>
              <a:ext cx="1860029" cy="7765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Data Segment</a:t>
              </a:r>
              <a:endParaRPr lang="en-US" sz="135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83771" y="1346200"/>
              <a:ext cx="1860029" cy="77657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Text </a:t>
              </a:r>
              <a:r>
                <a:rPr lang="en-US" sz="1350" dirty="0"/>
                <a:t>Segment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24904" y="1219921"/>
            <a:ext cx="1395022" cy="1164861"/>
            <a:chOff x="5683771" y="569626"/>
            <a:chExt cx="1860029" cy="1553148"/>
          </a:xfrm>
        </p:grpSpPr>
        <p:sp>
          <p:nvSpPr>
            <p:cNvPr id="15" name="Rectangle 14"/>
            <p:cNvSpPr/>
            <p:nvPr/>
          </p:nvSpPr>
          <p:spPr>
            <a:xfrm>
              <a:off x="5683771" y="569626"/>
              <a:ext cx="1860029" cy="7765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Data Segment</a:t>
              </a:r>
              <a:endParaRPr lang="en-US" sz="135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83771" y="1346200"/>
              <a:ext cx="1860029" cy="77657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Text </a:t>
              </a:r>
              <a:r>
                <a:rPr lang="en-US" sz="1350" dirty="0"/>
                <a:t>Segment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562370" y="1562652"/>
            <a:ext cx="129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/>
              <a:t>Images</a:t>
            </a:r>
            <a:endParaRPr lang="en-US" sz="3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2C77C0-71D9-944D-9E09-673BC9A914A6}"/>
              </a:ext>
            </a:extLst>
          </p:cNvPr>
          <p:cNvCxnSpPr>
            <a:cxnSpLocks/>
          </p:cNvCxnSpPr>
          <p:nvPr/>
        </p:nvCxnSpPr>
        <p:spPr>
          <a:xfrm>
            <a:off x="2884855" y="1848029"/>
            <a:ext cx="2430723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682A51-ABAF-1A49-B86F-1A2B2B12D54A}"/>
              </a:ext>
            </a:extLst>
          </p:cNvPr>
          <p:cNvCxnSpPr>
            <a:cxnSpLocks/>
          </p:cNvCxnSpPr>
          <p:nvPr/>
        </p:nvCxnSpPr>
        <p:spPr>
          <a:xfrm>
            <a:off x="2884855" y="1848029"/>
            <a:ext cx="1496226" cy="865026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50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1C3C-A65F-6344-8F82-BD29515D9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04" y="1905802"/>
            <a:ext cx="8229600" cy="2391507"/>
          </a:xfrm>
        </p:spPr>
        <p:txBody>
          <a:bodyPr>
            <a:normAutofit/>
          </a:bodyPr>
          <a:lstStyle/>
          <a:p>
            <a:r>
              <a:rPr lang="en-US" b="1" dirty="0"/>
              <a:t>All</a:t>
            </a:r>
            <a:r>
              <a:rPr lang="en-US" dirty="0"/>
              <a:t> function/method definitions can be understood as </a:t>
            </a:r>
            <a:r>
              <a:rPr lang="en-US" dirty="0">
                <a:solidFill>
                  <a:srgbClr val="C00000"/>
                </a:solidFill>
              </a:rPr>
              <a:t>images</a:t>
            </a:r>
            <a:r>
              <a:rPr lang="en-US" dirty="0"/>
              <a:t> residing in static 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189E8-E599-4246-9A80-0B826588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3212494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6" y="2897279"/>
            <a:ext cx="35814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50"/>
              <a:t>Dynamic Memory</a:t>
            </a:r>
            <a:endParaRPr lang="en-US" sz="4050" dirty="0"/>
          </a:p>
        </p:txBody>
      </p:sp>
      <p:sp>
        <p:nvSpPr>
          <p:cNvPr id="4" name="Rectangle 3"/>
          <p:cNvSpPr/>
          <p:nvPr/>
        </p:nvSpPr>
        <p:spPr>
          <a:xfrm>
            <a:off x="4262828" y="1284470"/>
            <a:ext cx="2911839" cy="2125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4262828" y="3410450"/>
            <a:ext cx="2911839" cy="2125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5305302" y="1419952"/>
            <a:ext cx="9226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08044" y="4916200"/>
            <a:ext cx="9188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>
                <a:solidFill>
                  <a:schemeClr val="bg1"/>
                </a:solidFill>
              </a:rPr>
              <a:t>Heap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407993" y="2127326"/>
            <a:ext cx="673176" cy="3472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ight Arrow 11"/>
          <p:cNvSpPr/>
          <p:nvPr/>
        </p:nvSpPr>
        <p:spPr>
          <a:xfrm rot="16200000" flipV="1">
            <a:off x="5407993" y="4432330"/>
            <a:ext cx="673176" cy="3472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925412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6" y="2897279"/>
            <a:ext cx="35814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50"/>
              <a:t>Dynamic Memory</a:t>
            </a:r>
            <a:endParaRPr lang="en-US" sz="4050" dirty="0"/>
          </a:p>
        </p:txBody>
      </p:sp>
      <p:sp>
        <p:nvSpPr>
          <p:cNvPr id="4" name="Rectangle 3"/>
          <p:cNvSpPr/>
          <p:nvPr/>
        </p:nvSpPr>
        <p:spPr>
          <a:xfrm>
            <a:off x="4262828" y="1284470"/>
            <a:ext cx="2911839" cy="2125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4262828" y="3410450"/>
            <a:ext cx="2911839" cy="2125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484194" y="4252906"/>
            <a:ext cx="3256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Storage for large values (e.g., arrays) &amp; long-living values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2691" y="1051928"/>
            <a:ext cx="2244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Storage for function 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05302" y="1419952"/>
            <a:ext cx="9226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08044" y="4916200"/>
            <a:ext cx="9188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>
                <a:solidFill>
                  <a:schemeClr val="bg1"/>
                </a:solidFill>
              </a:rPr>
              <a:t>Heap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407993" y="2127326"/>
            <a:ext cx="673176" cy="3472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ight Arrow 11"/>
          <p:cNvSpPr/>
          <p:nvPr/>
        </p:nvSpPr>
        <p:spPr>
          <a:xfrm rot="16200000" flipV="1">
            <a:off x="5407993" y="4432330"/>
            <a:ext cx="673176" cy="3472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FFA8C9-CA1B-3A47-9004-CDBA512B4DFC}"/>
              </a:ext>
            </a:extLst>
          </p:cNvPr>
          <p:cNvCxnSpPr>
            <a:cxnSpLocks/>
          </p:cNvCxnSpPr>
          <p:nvPr/>
        </p:nvCxnSpPr>
        <p:spPr>
          <a:xfrm>
            <a:off x="2733152" y="1718268"/>
            <a:ext cx="1362598" cy="592853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0858EC-9B36-B844-A12F-4F81FFA35569}"/>
              </a:ext>
            </a:extLst>
          </p:cNvPr>
          <p:cNvCxnSpPr>
            <a:cxnSpLocks/>
          </p:cNvCxnSpPr>
          <p:nvPr/>
        </p:nvCxnSpPr>
        <p:spPr>
          <a:xfrm>
            <a:off x="3281769" y="4513632"/>
            <a:ext cx="813981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363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The Call Stack: Call Frames/Activation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A5A6C-51F2-FD41-B079-58FF1AD990DC}"/>
              </a:ext>
            </a:extLst>
          </p:cNvPr>
          <p:cNvSpPr txBox="1"/>
          <p:nvPr/>
        </p:nvSpPr>
        <p:spPr>
          <a:xfrm>
            <a:off x="629305" y="4998237"/>
            <a:ext cx="7886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Body of function evaluated with respect to a call frame.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E324D1-34B0-CD46-994C-1E7E9DC67691}"/>
              </a:ext>
            </a:extLst>
          </p:cNvPr>
          <p:cNvGrpSpPr/>
          <p:nvPr/>
        </p:nvGrpSpPr>
        <p:grpSpPr>
          <a:xfrm>
            <a:off x="3116716" y="2134961"/>
            <a:ext cx="2910569" cy="2588078"/>
            <a:chOff x="5012870" y="2056544"/>
            <a:chExt cx="3880759" cy="345077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237FFC-CEC8-F54F-BC65-04EFC185C3EC}"/>
                </a:ext>
              </a:extLst>
            </p:cNvPr>
            <p:cNvSpPr/>
            <p:nvPr/>
          </p:nvSpPr>
          <p:spPr>
            <a:xfrm>
              <a:off x="5012871" y="2056544"/>
              <a:ext cx="3880758" cy="6422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 name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2EB977-582D-4E4F-839E-3C651E2BE976}"/>
                </a:ext>
              </a:extLst>
            </p:cNvPr>
            <p:cNvSpPr/>
            <p:nvPr/>
          </p:nvSpPr>
          <p:spPr>
            <a:xfrm>
              <a:off x="5012870" y="2698801"/>
              <a:ext cx="3880758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a = …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D4B1C8F-8DED-0C46-BE3E-E82B0659871B}"/>
                </a:ext>
              </a:extLst>
            </p:cNvPr>
            <p:cNvSpPr/>
            <p:nvPr/>
          </p:nvSpPr>
          <p:spPr>
            <a:xfrm>
              <a:off x="5012870" y="3634972"/>
              <a:ext cx="3880758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…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CA091C-9E1A-4242-98E0-A833AAED171F}"/>
                </a:ext>
              </a:extLst>
            </p:cNvPr>
            <p:cNvSpPr/>
            <p:nvPr/>
          </p:nvSpPr>
          <p:spPr>
            <a:xfrm>
              <a:off x="5012870" y="4571143"/>
              <a:ext cx="3880758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z = …</a:t>
              </a:r>
            </a:p>
          </p:txBody>
        </p:sp>
      </p:grpSp>
      <p:sp>
        <p:nvSpPr>
          <p:cNvPr id="7" name="Left Brace 6">
            <a:extLst>
              <a:ext uri="{FF2B5EF4-FFF2-40B4-BE49-F238E27FC236}">
                <a16:creationId xmlns:a16="http://schemas.microsoft.com/office/drawing/2014/main" id="{4B207104-445C-594B-9236-2FE8BAC345F1}"/>
              </a:ext>
            </a:extLst>
          </p:cNvPr>
          <p:cNvSpPr/>
          <p:nvPr/>
        </p:nvSpPr>
        <p:spPr>
          <a:xfrm flipH="1">
            <a:off x="6101354" y="2660899"/>
            <a:ext cx="347378" cy="2020635"/>
          </a:xfrm>
          <a:prstGeom prst="leftBrac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80A1C-BD42-494A-9596-02688D2D21FC}"/>
              </a:ext>
            </a:extLst>
          </p:cNvPr>
          <p:cNvSpPr txBox="1"/>
          <p:nvPr/>
        </p:nvSpPr>
        <p:spPr>
          <a:xfrm>
            <a:off x="6522803" y="3305330"/>
            <a:ext cx="2408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Word-size slots for local variables.</a:t>
            </a:r>
          </a:p>
        </p:txBody>
      </p:sp>
    </p:spTree>
    <p:extLst>
      <p:ext uri="{BB962C8B-B14F-4D97-AF65-F5344CB8AC3E}">
        <p14:creationId xmlns:p14="http://schemas.microsoft.com/office/powerpoint/2010/main" val="1786729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2B1B-1692-BA4A-B1B5-B560E6E5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Dynamic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B3D36-80E7-454E-903A-C5A7616F3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stack</a:t>
            </a:r>
            <a:r>
              <a:rPr lang="en-US" dirty="0"/>
              <a:t>: the compiler generates code that manages the allocation and deallocation of call frames on the call stack</a:t>
            </a:r>
          </a:p>
          <a:p>
            <a:endParaRPr lang="en-US" dirty="0"/>
          </a:p>
          <a:p>
            <a:r>
              <a:rPr lang="en-US" dirty="0"/>
              <a:t>A call frame is placed on top of the stack on function call and removed on function return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heap</a:t>
            </a:r>
            <a:r>
              <a:rPr lang="en-US" dirty="0"/>
              <a:t>: managed by a run-time support routine called a </a:t>
            </a:r>
            <a:r>
              <a:rPr lang="en-US" dirty="0">
                <a:solidFill>
                  <a:srgbClr val="C00000"/>
                </a:solidFill>
              </a:rPr>
              <a:t>garbage collector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453EC-4712-5C49-919F-A5F7FADF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2934638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653AC-2667-264D-882C-42B8F180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99032-D691-1A47-AF6B-DD2DE42C5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3959"/>
            <a:ext cx="9144000" cy="55354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171FE8C-E459-DA42-9B7C-6C0B2C87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63920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64038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B392-298D-AE46-B918-6D9EAB53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Memory Organization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1EE06-8AD3-A34B-9B58-32C8A6E8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1877066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E3DA8-1A4A-9A47-BAB6-9950B7E49F0C}"/>
              </a:ext>
            </a:extLst>
          </p:cNvPr>
          <p:cNvGrpSpPr/>
          <p:nvPr/>
        </p:nvGrpSpPr>
        <p:grpSpPr>
          <a:xfrm>
            <a:off x="461462" y="4562645"/>
            <a:ext cx="1624694" cy="1183821"/>
            <a:chOff x="759176" y="4254302"/>
            <a:chExt cx="1624694" cy="11838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51D3A5-4839-814A-9DFA-28F4AC0C7152}"/>
                </a:ext>
              </a:extLst>
            </p:cNvPr>
            <p:cNvSpPr/>
            <p:nvPr/>
          </p:nvSpPr>
          <p:spPr>
            <a:xfrm>
              <a:off x="759177" y="4254302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Welcome.main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69248D-2C40-5949-80EE-921B8DAE12F2}"/>
                </a:ext>
              </a:extLst>
            </p:cNvPr>
            <p:cNvSpPr/>
            <p:nvPr/>
          </p:nvSpPr>
          <p:spPr>
            <a:xfrm>
              <a:off x="759176" y="4735995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 err="1"/>
                <a:t>args</a:t>
              </a:r>
              <a:endParaRPr lang="en-US" sz="2700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A75839-37C0-E14A-8A02-0F41A5737678}"/>
              </a:ext>
            </a:extLst>
          </p:cNvPr>
          <p:cNvSpPr/>
          <p:nvPr/>
        </p:nvSpPr>
        <p:spPr>
          <a:xfrm>
            <a:off x="3674962" y="5114777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196F82-F06F-3842-98BD-AE313960A523}"/>
              </a:ext>
            </a:extLst>
          </p:cNvPr>
          <p:cNvCxnSpPr>
            <a:cxnSpLocks/>
          </p:cNvCxnSpPr>
          <p:nvPr/>
        </p:nvCxnSpPr>
        <p:spPr>
          <a:xfrm>
            <a:off x="1848897" y="5395965"/>
            <a:ext cx="1728316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18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8" y="1728987"/>
            <a:ext cx="1056955" cy="7833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E3DA8-1A4A-9A47-BAB6-9950B7E49F0C}"/>
              </a:ext>
            </a:extLst>
          </p:cNvPr>
          <p:cNvGrpSpPr/>
          <p:nvPr/>
        </p:nvGrpSpPr>
        <p:grpSpPr>
          <a:xfrm>
            <a:off x="706211" y="4562645"/>
            <a:ext cx="1624694" cy="1183821"/>
            <a:chOff x="759176" y="4254302"/>
            <a:chExt cx="1624694" cy="11838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51D3A5-4839-814A-9DFA-28F4AC0C7152}"/>
                </a:ext>
              </a:extLst>
            </p:cNvPr>
            <p:cNvSpPr/>
            <p:nvPr/>
          </p:nvSpPr>
          <p:spPr>
            <a:xfrm>
              <a:off x="759177" y="4254302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Welcome.main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69248D-2C40-5949-80EE-921B8DAE12F2}"/>
                </a:ext>
              </a:extLst>
            </p:cNvPr>
            <p:cNvSpPr/>
            <p:nvPr/>
          </p:nvSpPr>
          <p:spPr>
            <a:xfrm>
              <a:off x="759176" y="4735995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 err="1"/>
                <a:t>args</a:t>
              </a:r>
              <a:endParaRPr lang="en-US" sz="2700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A75839-37C0-E14A-8A02-0F41A5737678}"/>
              </a:ext>
            </a:extLst>
          </p:cNvPr>
          <p:cNvSpPr/>
          <p:nvPr/>
        </p:nvSpPr>
        <p:spPr>
          <a:xfrm>
            <a:off x="3674962" y="5114777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196F82-F06F-3842-98BD-AE313960A523}"/>
              </a:ext>
            </a:extLst>
          </p:cNvPr>
          <p:cNvCxnSpPr>
            <a:cxnSpLocks/>
          </p:cNvCxnSpPr>
          <p:nvPr/>
        </p:nvCxnSpPr>
        <p:spPr>
          <a:xfrm>
            <a:off x="2039815" y="5395965"/>
            <a:ext cx="1537398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8F7FCD-9928-C244-B286-278F9ABAFCF1}"/>
              </a:ext>
            </a:extLst>
          </p:cNvPr>
          <p:cNvGrpSpPr/>
          <p:nvPr/>
        </p:nvGrpSpPr>
        <p:grpSpPr>
          <a:xfrm>
            <a:off x="541356" y="3092793"/>
            <a:ext cx="1954404" cy="1183821"/>
            <a:chOff x="759176" y="4254302"/>
            <a:chExt cx="1624694" cy="118382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9A4F33-6D8A-8442-86E8-6A2640A0DCAD}"/>
                </a:ext>
              </a:extLst>
            </p:cNvPr>
            <p:cNvSpPr/>
            <p:nvPr/>
          </p:nvSpPr>
          <p:spPr>
            <a:xfrm>
              <a:off x="759177" y="4254302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System.out.format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EF4981-7C6A-D848-BDF7-2940D56B6381}"/>
                </a:ext>
              </a:extLst>
            </p:cNvPr>
            <p:cNvSpPr/>
            <p:nvPr/>
          </p:nvSpPr>
          <p:spPr>
            <a:xfrm>
              <a:off x="759176" y="4735995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3F94FE-24EF-9847-92BC-8A860D87FF9E}"/>
              </a:ext>
            </a:extLst>
          </p:cNvPr>
          <p:cNvCxnSpPr>
            <a:cxnSpLocks/>
          </p:cNvCxnSpPr>
          <p:nvPr/>
        </p:nvCxnSpPr>
        <p:spPr>
          <a:xfrm flipV="1">
            <a:off x="1518557" y="2532185"/>
            <a:ext cx="4299439" cy="1400058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E91EB0D-2E32-7447-B61E-2C3D0CE0672C}"/>
              </a:ext>
            </a:extLst>
          </p:cNvPr>
          <p:cNvSpPr/>
          <p:nvPr/>
        </p:nvSpPr>
        <p:spPr>
          <a:xfrm>
            <a:off x="5940554" y="2323010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16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E60D94-82F0-E341-8BEA-C50DA3E10EF5}"/>
              </a:ext>
            </a:extLst>
          </p:cNvPr>
          <p:cNvSpPr/>
          <p:nvPr/>
        </p:nvSpPr>
        <p:spPr>
          <a:xfrm>
            <a:off x="5940554" y="2884259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'W'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C15752-A331-B84B-9CCA-734D67A8DF40}"/>
              </a:ext>
            </a:extLst>
          </p:cNvPr>
          <p:cNvSpPr/>
          <p:nvPr/>
        </p:nvSpPr>
        <p:spPr>
          <a:xfrm>
            <a:off x="5940554" y="3445508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'e'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77964D-E942-7244-91EE-B60A1976C766}"/>
              </a:ext>
            </a:extLst>
          </p:cNvPr>
          <p:cNvSpPr/>
          <p:nvPr/>
        </p:nvSpPr>
        <p:spPr>
          <a:xfrm>
            <a:off x="5940554" y="4014392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21384D-F6C0-E744-91D7-0560BE8B4AF1}"/>
              </a:ext>
            </a:extLst>
          </p:cNvPr>
          <p:cNvSpPr/>
          <p:nvPr/>
        </p:nvSpPr>
        <p:spPr>
          <a:xfrm>
            <a:off x="5940554" y="4575641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'!'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F47238-309E-C04F-AE98-5A6ECC52D688}"/>
              </a:ext>
            </a:extLst>
          </p:cNvPr>
          <p:cNvSpPr/>
          <p:nvPr/>
        </p:nvSpPr>
        <p:spPr>
          <a:xfrm>
            <a:off x="5940554" y="5128950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'\n'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DA5B3A3-A15C-714D-946C-2742B8FA9B55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Stack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44440B-BE63-FC4B-AECA-304FB14D1D1F}"/>
              </a:ext>
            </a:extLst>
          </p:cNvPr>
          <p:cNvCxnSpPr>
            <a:cxnSpLocks/>
          </p:cNvCxnSpPr>
          <p:nvPr/>
        </p:nvCxnSpPr>
        <p:spPr>
          <a:xfrm>
            <a:off x="609600" y="2419295"/>
            <a:ext cx="191911" cy="560608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18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E3DA8-1A4A-9A47-BAB6-9950B7E49F0C}"/>
              </a:ext>
            </a:extLst>
          </p:cNvPr>
          <p:cNvGrpSpPr/>
          <p:nvPr/>
        </p:nvGrpSpPr>
        <p:grpSpPr>
          <a:xfrm>
            <a:off x="706211" y="4562645"/>
            <a:ext cx="1624694" cy="1183821"/>
            <a:chOff x="759176" y="4254302"/>
            <a:chExt cx="1624694" cy="11838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51D3A5-4839-814A-9DFA-28F4AC0C7152}"/>
                </a:ext>
              </a:extLst>
            </p:cNvPr>
            <p:cNvSpPr/>
            <p:nvPr/>
          </p:nvSpPr>
          <p:spPr>
            <a:xfrm>
              <a:off x="759177" y="4254302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Welcome.main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69248D-2C40-5949-80EE-921B8DAE12F2}"/>
                </a:ext>
              </a:extLst>
            </p:cNvPr>
            <p:cNvSpPr/>
            <p:nvPr/>
          </p:nvSpPr>
          <p:spPr>
            <a:xfrm>
              <a:off x="759176" y="4735995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 err="1"/>
                <a:t>args</a:t>
              </a:r>
              <a:endParaRPr lang="en-US" sz="2700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A75839-37C0-E14A-8A02-0F41A5737678}"/>
              </a:ext>
            </a:extLst>
          </p:cNvPr>
          <p:cNvSpPr/>
          <p:nvPr/>
        </p:nvSpPr>
        <p:spPr>
          <a:xfrm>
            <a:off x="3674962" y="5114777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196F82-F06F-3842-98BD-AE313960A523}"/>
              </a:ext>
            </a:extLst>
          </p:cNvPr>
          <p:cNvCxnSpPr>
            <a:cxnSpLocks/>
          </p:cNvCxnSpPr>
          <p:nvPr/>
        </p:nvCxnSpPr>
        <p:spPr>
          <a:xfrm>
            <a:off x="2039815" y="5395965"/>
            <a:ext cx="1537398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8F7FCD-9928-C244-B286-278F9ABAFCF1}"/>
              </a:ext>
            </a:extLst>
          </p:cNvPr>
          <p:cNvGrpSpPr/>
          <p:nvPr/>
        </p:nvGrpSpPr>
        <p:grpSpPr>
          <a:xfrm>
            <a:off x="541356" y="3092793"/>
            <a:ext cx="1954404" cy="1183821"/>
            <a:chOff x="759176" y="4254302"/>
            <a:chExt cx="1624694" cy="118382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9A4F33-6D8A-8442-86E8-6A2640A0DCAD}"/>
                </a:ext>
              </a:extLst>
            </p:cNvPr>
            <p:cNvSpPr/>
            <p:nvPr/>
          </p:nvSpPr>
          <p:spPr>
            <a:xfrm>
              <a:off x="759177" y="4254302"/>
              <a:ext cx="1624693" cy="48169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System.out.format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EF4981-7C6A-D848-BDF7-2940D56B6381}"/>
                </a:ext>
              </a:extLst>
            </p:cNvPr>
            <p:cNvSpPr/>
            <p:nvPr/>
          </p:nvSpPr>
          <p:spPr>
            <a:xfrm>
              <a:off x="759176" y="4735995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3F94FE-24EF-9847-92BC-8A860D87FF9E}"/>
              </a:ext>
            </a:extLst>
          </p:cNvPr>
          <p:cNvCxnSpPr>
            <a:cxnSpLocks/>
          </p:cNvCxnSpPr>
          <p:nvPr/>
        </p:nvCxnSpPr>
        <p:spPr>
          <a:xfrm flipV="1">
            <a:off x="1518557" y="2532185"/>
            <a:ext cx="4299439" cy="1400058"/>
          </a:xfrm>
          <a:prstGeom prst="straightConnector1">
            <a:avLst/>
          </a:prstGeom>
          <a:ln w="107950">
            <a:solidFill>
              <a:schemeClr val="bg1">
                <a:lumMod val="8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E91EB0D-2E32-7447-B61E-2C3D0CE0672C}"/>
              </a:ext>
            </a:extLst>
          </p:cNvPr>
          <p:cNvSpPr/>
          <p:nvPr/>
        </p:nvSpPr>
        <p:spPr>
          <a:xfrm>
            <a:off x="5940554" y="2323010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16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E60D94-82F0-E341-8BEA-C50DA3E10EF5}"/>
              </a:ext>
            </a:extLst>
          </p:cNvPr>
          <p:cNvSpPr/>
          <p:nvPr/>
        </p:nvSpPr>
        <p:spPr>
          <a:xfrm>
            <a:off x="5940554" y="2884259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'W'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C15752-A331-B84B-9CCA-734D67A8DF40}"/>
              </a:ext>
            </a:extLst>
          </p:cNvPr>
          <p:cNvSpPr/>
          <p:nvPr/>
        </p:nvSpPr>
        <p:spPr>
          <a:xfrm>
            <a:off x="5940554" y="3445508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'e'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77964D-E942-7244-91EE-B60A1976C766}"/>
              </a:ext>
            </a:extLst>
          </p:cNvPr>
          <p:cNvSpPr/>
          <p:nvPr/>
        </p:nvSpPr>
        <p:spPr>
          <a:xfrm>
            <a:off x="5940554" y="4014392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21384D-F6C0-E744-91D7-0560BE8B4AF1}"/>
              </a:ext>
            </a:extLst>
          </p:cNvPr>
          <p:cNvSpPr/>
          <p:nvPr/>
        </p:nvSpPr>
        <p:spPr>
          <a:xfrm>
            <a:off x="5940554" y="4575641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'!'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F47238-309E-C04F-AE98-5A6ECC52D688}"/>
              </a:ext>
            </a:extLst>
          </p:cNvPr>
          <p:cNvSpPr/>
          <p:nvPr/>
        </p:nvSpPr>
        <p:spPr>
          <a:xfrm>
            <a:off x="5940554" y="5128950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'\n'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065871-B93D-D94E-99A0-3B1D2D94D5DF}"/>
              </a:ext>
            </a:extLst>
          </p:cNvPr>
          <p:cNvSpPr/>
          <p:nvPr/>
        </p:nvSpPr>
        <p:spPr>
          <a:xfrm>
            <a:off x="541355" y="3092793"/>
            <a:ext cx="1954404" cy="1191077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6292EB6-06AB-7B49-B21C-E9FFFE53EB14}"/>
              </a:ext>
            </a:extLst>
          </p:cNvPr>
          <p:cNvSpPr txBox="1">
            <a:spLocks/>
          </p:cNvSpPr>
          <p:nvPr/>
        </p:nvSpPr>
        <p:spPr>
          <a:xfrm>
            <a:off x="99828" y="1728987"/>
            <a:ext cx="1056955" cy="783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top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850AB-F1AB-B649-8360-EA383BA5ED85}"/>
              </a:ext>
            </a:extLst>
          </p:cNvPr>
          <p:cNvCxnSpPr>
            <a:cxnSpLocks/>
          </p:cNvCxnSpPr>
          <p:nvPr/>
        </p:nvCxnSpPr>
        <p:spPr>
          <a:xfrm>
            <a:off x="609600" y="2419295"/>
            <a:ext cx="361244" cy="2051105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89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E3DA8-1A4A-9A47-BAB6-9950B7E49F0C}"/>
              </a:ext>
            </a:extLst>
          </p:cNvPr>
          <p:cNvGrpSpPr/>
          <p:nvPr/>
        </p:nvGrpSpPr>
        <p:grpSpPr>
          <a:xfrm>
            <a:off x="706211" y="4562645"/>
            <a:ext cx="1624694" cy="1183821"/>
            <a:chOff x="759176" y="4254302"/>
            <a:chExt cx="1624694" cy="11838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51D3A5-4839-814A-9DFA-28F4AC0C7152}"/>
                </a:ext>
              </a:extLst>
            </p:cNvPr>
            <p:cNvSpPr/>
            <p:nvPr/>
          </p:nvSpPr>
          <p:spPr>
            <a:xfrm>
              <a:off x="759177" y="4254302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Welcome.main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69248D-2C40-5949-80EE-921B8DAE12F2}"/>
                </a:ext>
              </a:extLst>
            </p:cNvPr>
            <p:cNvSpPr/>
            <p:nvPr/>
          </p:nvSpPr>
          <p:spPr>
            <a:xfrm>
              <a:off x="759176" y="4735995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 err="1"/>
                <a:t>args</a:t>
              </a:r>
              <a:endParaRPr lang="en-US" sz="2700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A75839-37C0-E14A-8A02-0F41A5737678}"/>
              </a:ext>
            </a:extLst>
          </p:cNvPr>
          <p:cNvSpPr/>
          <p:nvPr/>
        </p:nvSpPr>
        <p:spPr>
          <a:xfrm>
            <a:off x="3674962" y="5114777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196F82-F06F-3842-98BD-AE313960A523}"/>
              </a:ext>
            </a:extLst>
          </p:cNvPr>
          <p:cNvCxnSpPr>
            <a:cxnSpLocks/>
          </p:cNvCxnSpPr>
          <p:nvPr/>
        </p:nvCxnSpPr>
        <p:spPr>
          <a:xfrm>
            <a:off x="2039815" y="5395965"/>
            <a:ext cx="1537398" cy="0"/>
          </a:xfrm>
          <a:prstGeom prst="straightConnector1">
            <a:avLst/>
          </a:prstGeom>
          <a:ln w="107950">
            <a:solidFill>
              <a:schemeClr val="bg1">
                <a:lumMod val="9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8F7FCD-9928-C244-B286-278F9ABAFCF1}"/>
              </a:ext>
            </a:extLst>
          </p:cNvPr>
          <p:cNvGrpSpPr/>
          <p:nvPr/>
        </p:nvGrpSpPr>
        <p:grpSpPr>
          <a:xfrm>
            <a:off x="541356" y="3092793"/>
            <a:ext cx="1954404" cy="1183821"/>
            <a:chOff x="759176" y="4254302"/>
            <a:chExt cx="1624694" cy="118382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9A4F33-6D8A-8442-86E8-6A2640A0DCAD}"/>
                </a:ext>
              </a:extLst>
            </p:cNvPr>
            <p:cNvSpPr/>
            <p:nvPr/>
          </p:nvSpPr>
          <p:spPr>
            <a:xfrm>
              <a:off x="759177" y="4254302"/>
              <a:ext cx="1624693" cy="48169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System.out.format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EF4981-7C6A-D848-BDF7-2940D56B6381}"/>
                </a:ext>
              </a:extLst>
            </p:cNvPr>
            <p:cNvSpPr/>
            <p:nvPr/>
          </p:nvSpPr>
          <p:spPr>
            <a:xfrm>
              <a:off x="759176" y="4735995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3F94FE-24EF-9847-92BC-8A860D87FF9E}"/>
              </a:ext>
            </a:extLst>
          </p:cNvPr>
          <p:cNvCxnSpPr>
            <a:cxnSpLocks/>
          </p:cNvCxnSpPr>
          <p:nvPr/>
        </p:nvCxnSpPr>
        <p:spPr>
          <a:xfrm flipV="1">
            <a:off x="1518557" y="2532185"/>
            <a:ext cx="4299439" cy="1400058"/>
          </a:xfrm>
          <a:prstGeom prst="straightConnector1">
            <a:avLst/>
          </a:prstGeom>
          <a:ln w="107950">
            <a:solidFill>
              <a:schemeClr val="bg1">
                <a:lumMod val="8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E91EB0D-2E32-7447-B61E-2C3D0CE0672C}"/>
              </a:ext>
            </a:extLst>
          </p:cNvPr>
          <p:cNvSpPr/>
          <p:nvPr/>
        </p:nvSpPr>
        <p:spPr>
          <a:xfrm>
            <a:off x="5940554" y="2323010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16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E60D94-82F0-E341-8BEA-C50DA3E10EF5}"/>
              </a:ext>
            </a:extLst>
          </p:cNvPr>
          <p:cNvSpPr/>
          <p:nvPr/>
        </p:nvSpPr>
        <p:spPr>
          <a:xfrm>
            <a:off x="5940554" y="2884259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'W'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C15752-A331-B84B-9CCA-734D67A8DF40}"/>
              </a:ext>
            </a:extLst>
          </p:cNvPr>
          <p:cNvSpPr/>
          <p:nvPr/>
        </p:nvSpPr>
        <p:spPr>
          <a:xfrm>
            <a:off x="5940554" y="3445508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'e'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77964D-E942-7244-91EE-B60A1976C766}"/>
              </a:ext>
            </a:extLst>
          </p:cNvPr>
          <p:cNvSpPr/>
          <p:nvPr/>
        </p:nvSpPr>
        <p:spPr>
          <a:xfrm>
            <a:off x="5940554" y="4014392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21384D-F6C0-E744-91D7-0560BE8B4AF1}"/>
              </a:ext>
            </a:extLst>
          </p:cNvPr>
          <p:cNvSpPr/>
          <p:nvPr/>
        </p:nvSpPr>
        <p:spPr>
          <a:xfrm>
            <a:off x="5940554" y="4575641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'!'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F47238-309E-C04F-AE98-5A6ECC52D688}"/>
              </a:ext>
            </a:extLst>
          </p:cNvPr>
          <p:cNvSpPr/>
          <p:nvPr/>
        </p:nvSpPr>
        <p:spPr>
          <a:xfrm>
            <a:off x="5940554" y="5128950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'\n'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065871-B93D-D94E-99A0-3B1D2D94D5DF}"/>
              </a:ext>
            </a:extLst>
          </p:cNvPr>
          <p:cNvSpPr/>
          <p:nvPr/>
        </p:nvSpPr>
        <p:spPr>
          <a:xfrm>
            <a:off x="541355" y="3092793"/>
            <a:ext cx="1954404" cy="1191077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42C337-6984-C443-AA3B-E317519D3393}"/>
              </a:ext>
            </a:extLst>
          </p:cNvPr>
          <p:cNvSpPr/>
          <p:nvPr/>
        </p:nvSpPr>
        <p:spPr>
          <a:xfrm>
            <a:off x="706210" y="4562645"/>
            <a:ext cx="1624693" cy="1183821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49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A75839-37C0-E14A-8A02-0F41A5737678}"/>
              </a:ext>
            </a:extLst>
          </p:cNvPr>
          <p:cNvSpPr/>
          <p:nvPr/>
        </p:nvSpPr>
        <p:spPr>
          <a:xfrm>
            <a:off x="3674962" y="5114777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91EB0D-2E32-7447-B61E-2C3D0CE0672C}"/>
              </a:ext>
            </a:extLst>
          </p:cNvPr>
          <p:cNvSpPr/>
          <p:nvPr/>
        </p:nvSpPr>
        <p:spPr>
          <a:xfrm>
            <a:off x="5940554" y="2323010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16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E60D94-82F0-E341-8BEA-C50DA3E10EF5}"/>
              </a:ext>
            </a:extLst>
          </p:cNvPr>
          <p:cNvSpPr/>
          <p:nvPr/>
        </p:nvSpPr>
        <p:spPr>
          <a:xfrm>
            <a:off x="5940554" y="2884259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'W'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C15752-A331-B84B-9CCA-734D67A8DF40}"/>
              </a:ext>
            </a:extLst>
          </p:cNvPr>
          <p:cNvSpPr/>
          <p:nvPr/>
        </p:nvSpPr>
        <p:spPr>
          <a:xfrm>
            <a:off x="5940554" y="3445508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'e'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77964D-E942-7244-91EE-B60A1976C766}"/>
              </a:ext>
            </a:extLst>
          </p:cNvPr>
          <p:cNvSpPr/>
          <p:nvPr/>
        </p:nvSpPr>
        <p:spPr>
          <a:xfrm>
            <a:off x="5940554" y="4014392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21384D-F6C0-E744-91D7-0560BE8B4AF1}"/>
              </a:ext>
            </a:extLst>
          </p:cNvPr>
          <p:cNvSpPr/>
          <p:nvPr/>
        </p:nvSpPr>
        <p:spPr>
          <a:xfrm>
            <a:off x="5940554" y="4575641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'!'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F47238-309E-C04F-AE98-5A6ECC52D688}"/>
              </a:ext>
            </a:extLst>
          </p:cNvPr>
          <p:cNvSpPr/>
          <p:nvPr/>
        </p:nvSpPr>
        <p:spPr>
          <a:xfrm>
            <a:off x="5940554" y="5128950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'\n'</a:t>
            </a:r>
          </a:p>
        </p:txBody>
      </p:sp>
    </p:spTree>
    <p:extLst>
      <p:ext uri="{BB962C8B-B14F-4D97-AF65-F5344CB8AC3E}">
        <p14:creationId xmlns:p14="http://schemas.microsoft.com/office/powerpoint/2010/main" val="172217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508409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Storage &amp; Linked Storage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50982" y="2347375"/>
            <a:ext cx="2537789" cy="652073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51599" y="1863793"/>
              <a:ext cx="1011212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0000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50982" y="3015511"/>
            <a:ext cx="2537789" cy="652073"/>
            <a:chOff x="3751599" y="1690688"/>
            <a:chExt cx="3383719" cy="869430"/>
          </a:xfrm>
        </p:grpSpPr>
        <p:sp>
          <p:nvSpPr>
            <p:cNvPr id="8" name="Rectangle 7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bg1"/>
                  </a:solidFill>
                </a:rPr>
                <a:t>0x0010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51599" y="1863793"/>
              <a:ext cx="1011212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0002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50982" y="3683647"/>
            <a:ext cx="2537789" cy="652073"/>
            <a:chOff x="3751599" y="1690688"/>
            <a:chExt cx="3383719" cy="869430"/>
          </a:xfrm>
        </p:grpSpPr>
        <p:sp>
          <p:nvSpPr>
            <p:cNvPr id="11" name="Rectangle 10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bg1"/>
                  </a:solidFill>
                </a:rPr>
                <a:t>0x0020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51599" y="1863793"/>
              <a:ext cx="1011212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0004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50982" y="4335719"/>
            <a:ext cx="2537789" cy="652073"/>
            <a:chOff x="3751599" y="1690688"/>
            <a:chExt cx="3383719" cy="869430"/>
          </a:xfrm>
        </p:grpSpPr>
        <p:sp>
          <p:nvSpPr>
            <p:cNvPr id="14" name="Rectangle 13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bg1"/>
                  </a:solidFill>
                </a:rPr>
                <a:t>0x0030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1599" y="1863793"/>
              <a:ext cx="1011212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0006</a:t>
              </a: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3440243" y="2615961"/>
            <a:ext cx="2271010" cy="11338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733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Storage &amp; Linked Storage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72783" y="2741235"/>
            <a:ext cx="836149" cy="0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762269" y="3357131"/>
            <a:ext cx="98296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0x0004</a:t>
            </a:r>
            <a:endParaRPr lang="en-US" sz="2100" dirty="0"/>
          </a:p>
        </p:txBody>
      </p:sp>
      <p:grpSp>
        <p:nvGrpSpPr>
          <p:cNvPr id="3" name="Group 2"/>
          <p:cNvGrpSpPr/>
          <p:nvPr/>
        </p:nvGrpSpPr>
        <p:grpSpPr>
          <a:xfrm>
            <a:off x="2375003" y="2461675"/>
            <a:ext cx="2445273" cy="652073"/>
            <a:chOff x="3166670" y="2139233"/>
            <a:chExt cx="3260364" cy="869430"/>
          </a:xfrm>
        </p:grpSpPr>
        <p:sp>
          <p:nvSpPr>
            <p:cNvPr id="17" name="Rectangle 16"/>
            <p:cNvSpPr/>
            <p:nvPr/>
          </p:nvSpPr>
          <p:spPr>
            <a:xfrm>
              <a:off x="3166670" y="2139233"/>
              <a:ext cx="1630182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>
                  <a:solidFill>
                    <a:schemeClr val="bg1"/>
                  </a:solidFill>
                </a:rPr>
                <a:t>0x0010</a:t>
              </a:r>
              <a:endParaRPr lang="en-US" sz="21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96852" y="2139233"/>
              <a:ext cx="1630182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97639" y="3450156"/>
            <a:ext cx="2445273" cy="652073"/>
            <a:chOff x="3166670" y="2139233"/>
            <a:chExt cx="3260364" cy="869430"/>
          </a:xfrm>
        </p:grpSpPr>
        <p:sp>
          <p:nvSpPr>
            <p:cNvPr id="26" name="Rectangle 25"/>
            <p:cNvSpPr/>
            <p:nvPr/>
          </p:nvSpPr>
          <p:spPr>
            <a:xfrm>
              <a:off x="3166670" y="2139233"/>
              <a:ext cx="1630182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bg1"/>
                  </a:solidFill>
                </a:rPr>
                <a:t>0x0020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96852" y="2139233"/>
              <a:ext cx="1630182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20276" y="4438637"/>
            <a:ext cx="2445273" cy="652073"/>
            <a:chOff x="3166670" y="2139233"/>
            <a:chExt cx="3260364" cy="869430"/>
          </a:xfrm>
        </p:grpSpPr>
        <p:sp>
          <p:nvSpPr>
            <p:cNvPr id="29" name="Rectangle 28"/>
            <p:cNvSpPr/>
            <p:nvPr/>
          </p:nvSpPr>
          <p:spPr>
            <a:xfrm>
              <a:off x="3166670" y="2139233"/>
              <a:ext cx="1630182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bg1"/>
                  </a:solidFill>
                </a:rPr>
                <a:t>0x0030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96852" y="2139233"/>
              <a:ext cx="1630182" cy="8694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cxnSp>
        <p:nvCxnSpPr>
          <p:cNvPr id="32" name="Straight Arrow Connector 31"/>
          <p:cNvCxnSpPr>
            <a:endCxn id="26" idx="0"/>
          </p:cNvCxnSpPr>
          <p:nvPr/>
        </p:nvCxnSpPr>
        <p:spPr>
          <a:xfrm>
            <a:off x="4208957" y="2772061"/>
            <a:ext cx="0" cy="678095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51270" y="3776193"/>
            <a:ext cx="0" cy="678095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25037" y="2104707"/>
            <a:ext cx="2754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Consecutive words drawn side by side, i.e., 2-word blocks</a:t>
            </a:r>
          </a:p>
        </p:txBody>
      </p:sp>
    </p:spTree>
    <p:extLst>
      <p:ext uri="{BB962C8B-B14F-4D97-AF65-F5344CB8AC3E}">
        <p14:creationId xmlns:p14="http://schemas.microsoft.com/office/powerpoint/2010/main" val="2101984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4320" y="949247"/>
            <a:ext cx="5762393" cy="49595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3528747" y="965976"/>
            <a:ext cx="207787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Motherboard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3139" y="1977949"/>
            <a:ext cx="1095608" cy="945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2618344" y="2208108"/>
            <a:ext cx="77136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CPU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33139" y="4086641"/>
            <a:ext cx="1095608" cy="945066"/>
            <a:chOff x="7232605" y="1494264"/>
            <a:chExt cx="1460810" cy="1260088"/>
          </a:xfrm>
        </p:grpSpPr>
        <p:sp>
          <p:nvSpPr>
            <p:cNvPr id="8" name="Rectangle 7"/>
            <p:cNvSpPr/>
            <p:nvPr/>
          </p:nvSpPr>
          <p:spPr>
            <a:xfrm>
              <a:off x="7232605" y="1494264"/>
              <a:ext cx="1460810" cy="1260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79544" y="1787536"/>
              <a:ext cx="95368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dirty="0">
                  <a:solidFill>
                    <a:schemeClr val="bg1"/>
                  </a:solidFill>
                </a:rPr>
                <a:t>SSD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969222" y="1977949"/>
            <a:ext cx="1899110" cy="1465713"/>
            <a:chOff x="6625629" y="1494265"/>
            <a:chExt cx="2532146" cy="1954284"/>
          </a:xfrm>
        </p:grpSpPr>
        <p:grpSp>
          <p:nvGrpSpPr>
            <p:cNvPr id="15" name="Group 14"/>
            <p:cNvGrpSpPr/>
            <p:nvPr/>
          </p:nvGrpSpPr>
          <p:grpSpPr>
            <a:xfrm>
              <a:off x="6625629" y="1494265"/>
              <a:ext cx="2532146" cy="1954284"/>
              <a:chOff x="3191983" y="3907542"/>
              <a:chExt cx="2532146" cy="195428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191983" y="4469635"/>
                <a:ext cx="2532146" cy="2936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191983" y="5031286"/>
                <a:ext cx="2532146" cy="2936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191983" y="5568179"/>
                <a:ext cx="2532146" cy="2936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191983" y="3907542"/>
                <a:ext cx="2532146" cy="2936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7343315" y="2108022"/>
              <a:ext cx="115886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dirty="0">
                  <a:solidFill>
                    <a:schemeClr val="bg1"/>
                  </a:solidFill>
                </a:rPr>
                <a:t>RAM</a:t>
              </a:r>
            </a:p>
          </p:txBody>
        </p:sp>
      </p:grpSp>
      <p:sp>
        <p:nvSpPr>
          <p:cNvPr id="18" name="Up-Down Arrow 17"/>
          <p:cNvSpPr/>
          <p:nvPr/>
        </p:nvSpPr>
        <p:spPr>
          <a:xfrm>
            <a:off x="4023227" y="1973387"/>
            <a:ext cx="363474" cy="3053759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Left-Right Arrow 19"/>
          <p:cNvSpPr/>
          <p:nvPr/>
        </p:nvSpPr>
        <p:spPr>
          <a:xfrm>
            <a:off x="3528748" y="4306595"/>
            <a:ext cx="574811" cy="363474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Left-Right Arrow 20"/>
          <p:cNvSpPr/>
          <p:nvPr/>
        </p:nvSpPr>
        <p:spPr>
          <a:xfrm>
            <a:off x="3528130" y="2317166"/>
            <a:ext cx="574811" cy="363474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Left-Right Arrow 23"/>
          <p:cNvSpPr/>
          <p:nvPr/>
        </p:nvSpPr>
        <p:spPr>
          <a:xfrm>
            <a:off x="4310014" y="2567400"/>
            <a:ext cx="574811" cy="363474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00199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8597357" y="857251"/>
            <a:ext cx="546643" cy="51434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/>
          <p:cNvSpPr/>
          <p:nvPr/>
        </p:nvSpPr>
        <p:spPr>
          <a:xfrm>
            <a:off x="1" y="857251"/>
            <a:ext cx="8578121" cy="514349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4812117" y="1042632"/>
            <a:ext cx="77136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>
                <a:solidFill>
                  <a:schemeClr val="bg1"/>
                </a:solidFill>
              </a:rPr>
              <a:t>CPU</a:t>
            </a:r>
            <a:endParaRPr lang="en-US" sz="2700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491381" y="4567545"/>
            <a:ext cx="3811009" cy="1127826"/>
            <a:chOff x="5988508" y="4947060"/>
            <a:chExt cx="5081345" cy="1503768"/>
          </a:xfrm>
        </p:grpSpPr>
        <p:sp>
          <p:nvSpPr>
            <p:cNvPr id="6" name="Rectangle 5"/>
            <p:cNvSpPr/>
            <p:nvPr/>
          </p:nvSpPr>
          <p:spPr>
            <a:xfrm>
              <a:off x="5988508" y="4947060"/>
              <a:ext cx="5081345" cy="150376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8021" y="5328051"/>
              <a:ext cx="372231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schemeClr val="bg1"/>
                  </a:solidFill>
                </a:rPr>
                <a:t>CACHE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67300" y="2463740"/>
            <a:ext cx="2460395" cy="1926625"/>
            <a:chOff x="3244185" y="5115322"/>
            <a:chExt cx="5629992" cy="1260088"/>
          </a:xfrm>
        </p:grpSpPr>
        <p:sp>
          <p:nvSpPr>
            <p:cNvPr id="8" name="Rectangle 7"/>
            <p:cNvSpPr/>
            <p:nvPr/>
          </p:nvSpPr>
          <p:spPr>
            <a:xfrm>
              <a:off x="3244185" y="5115322"/>
              <a:ext cx="5629992" cy="126008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68208" y="5420768"/>
              <a:ext cx="4812687" cy="603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dirty="0">
                  <a:solidFill>
                    <a:schemeClr val="bg1"/>
                  </a:solidFill>
                </a:rPr>
                <a:t> Arithmetic </a:t>
              </a:r>
            </a:p>
            <a:p>
              <a:r>
                <a:rPr lang="en-US" sz="2700" dirty="0">
                  <a:solidFill>
                    <a:schemeClr val="bg1"/>
                  </a:solidFill>
                </a:rPr>
                <a:t>&amp; Logic Unit</a:t>
              </a:r>
            </a:p>
          </p:txBody>
        </p:sp>
      </p:grpSp>
      <p:sp>
        <p:nvSpPr>
          <p:cNvPr id="18" name="Up-Down Arrow 17"/>
          <p:cNvSpPr/>
          <p:nvPr/>
        </p:nvSpPr>
        <p:spPr>
          <a:xfrm>
            <a:off x="4969667" y="2177485"/>
            <a:ext cx="363474" cy="1192313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Left-Right Arrow 19"/>
          <p:cNvSpPr/>
          <p:nvPr/>
        </p:nvSpPr>
        <p:spPr>
          <a:xfrm>
            <a:off x="488248" y="1223677"/>
            <a:ext cx="3457913" cy="363474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Left-Right Arrow 20"/>
          <p:cNvSpPr/>
          <p:nvPr/>
        </p:nvSpPr>
        <p:spPr>
          <a:xfrm>
            <a:off x="4060869" y="1670251"/>
            <a:ext cx="2064078" cy="66452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Rectangle 28"/>
          <p:cNvSpPr/>
          <p:nvPr/>
        </p:nvSpPr>
        <p:spPr>
          <a:xfrm>
            <a:off x="6320767" y="2135162"/>
            <a:ext cx="1981097" cy="4766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Program Counter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82278" y="1865628"/>
            <a:ext cx="1158402" cy="4766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ALU In 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869293" y="1865628"/>
            <a:ext cx="1158402" cy="4766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ALU In 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08283" y="4506991"/>
            <a:ext cx="1158402" cy="4766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ALU Out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3544665" y="935949"/>
            <a:ext cx="626948" cy="4946139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Left-Right Arrow 33"/>
          <p:cNvSpPr/>
          <p:nvPr/>
        </p:nvSpPr>
        <p:spPr>
          <a:xfrm>
            <a:off x="168639" y="5241957"/>
            <a:ext cx="3496457" cy="363474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081665" y="2342327"/>
            <a:ext cx="11243" cy="359762"/>
          </a:xfrm>
          <a:prstGeom prst="straightConnector1">
            <a:avLst/>
          </a:prstGeom>
          <a:ln>
            <a:noFill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320767" y="1005415"/>
            <a:ext cx="1981097" cy="9072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Other Registers</a:t>
            </a:r>
          </a:p>
        </p:txBody>
      </p:sp>
      <p:sp>
        <p:nvSpPr>
          <p:cNvPr id="44" name="Down Arrow 43"/>
          <p:cNvSpPr/>
          <p:nvPr/>
        </p:nvSpPr>
        <p:spPr>
          <a:xfrm>
            <a:off x="2361941" y="1489067"/>
            <a:ext cx="173106" cy="36236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Down Arrow 45"/>
          <p:cNvSpPr/>
          <p:nvPr/>
        </p:nvSpPr>
        <p:spPr>
          <a:xfrm>
            <a:off x="1074926" y="1489067"/>
            <a:ext cx="173106" cy="36236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Down Arrow 46"/>
          <p:cNvSpPr/>
          <p:nvPr/>
        </p:nvSpPr>
        <p:spPr>
          <a:xfrm>
            <a:off x="1567574" y="4983689"/>
            <a:ext cx="173106" cy="36236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8" name="Group 57"/>
          <p:cNvGrpSpPr/>
          <p:nvPr/>
        </p:nvGrpSpPr>
        <p:grpSpPr>
          <a:xfrm>
            <a:off x="3046929" y="2678890"/>
            <a:ext cx="5249812" cy="476699"/>
            <a:chOff x="4009369" y="3208879"/>
            <a:chExt cx="7055464" cy="635598"/>
          </a:xfrm>
        </p:grpSpPr>
        <p:sp>
          <p:nvSpPr>
            <p:cNvPr id="25" name="Rectangle 24"/>
            <p:cNvSpPr/>
            <p:nvPr/>
          </p:nvSpPr>
          <p:spPr>
            <a:xfrm>
              <a:off x="8423370" y="3208879"/>
              <a:ext cx="2641463" cy="63559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Instruction Register</a:t>
              </a:r>
            </a:p>
          </p:txBody>
        </p:sp>
        <p:sp>
          <p:nvSpPr>
            <p:cNvPr id="48" name="Down Arrow 47"/>
            <p:cNvSpPr/>
            <p:nvPr/>
          </p:nvSpPr>
          <p:spPr>
            <a:xfrm rot="5400000" flipH="1">
              <a:off x="6065796" y="1319679"/>
              <a:ext cx="301146" cy="4413999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6320767" y="4012350"/>
            <a:ext cx="1981097" cy="4766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Memory Data Register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320767" y="3470980"/>
            <a:ext cx="1981097" cy="4766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Memory Address Register</a:t>
            </a:r>
          </a:p>
        </p:txBody>
      </p:sp>
      <p:sp>
        <p:nvSpPr>
          <p:cNvPr id="53" name="Down Arrow 52"/>
          <p:cNvSpPr/>
          <p:nvPr/>
        </p:nvSpPr>
        <p:spPr>
          <a:xfrm rot="16200000">
            <a:off x="8470092" y="3403879"/>
            <a:ext cx="262285" cy="60627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TextBox 53"/>
          <p:cNvSpPr txBox="1"/>
          <p:nvPr/>
        </p:nvSpPr>
        <p:spPr>
          <a:xfrm>
            <a:off x="3271604" y="7616877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62" name="Rectangle 61"/>
          <p:cNvSpPr/>
          <p:nvPr/>
        </p:nvSpPr>
        <p:spPr>
          <a:xfrm>
            <a:off x="51847" y="5171586"/>
            <a:ext cx="445814" cy="4680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Rectangle 62"/>
          <p:cNvSpPr/>
          <p:nvPr/>
        </p:nvSpPr>
        <p:spPr>
          <a:xfrm>
            <a:off x="4289061" y="3392283"/>
            <a:ext cx="4187878" cy="2411108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Left-Right Arrow 63"/>
          <p:cNvSpPr/>
          <p:nvPr/>
        </p:nvSpPr>
        <p:spPr>
          <a:xfrm>
            <a:off x="8296741" y="4108045"/>
            <a:ext cx="607630" cy="285308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9991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95EE44E-E601-0549-847E-3AA6E5BDA54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67F70A-74FF-FE4E-A6D4-FC9CDB89EC0C}"/>
              </a:ext>
            </a:extLst>
          </p:cNvPr>
          <p:cNvSpPr txBox="1"/>
          <p:nvPr/>
        </p:nvSpPr>
        <p:spPr>
          <a:xfrm>
            <a:off x="188460" y="592262"/>
            <a:ext cx="8831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Linked Data Structures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35A8B1-7A26-DB4D-9F32-F2270F7B2060}"/>
              </a:ext>
            </a:extLst>
          </p:cNvPr>
          <p:cNvSpPr txBox="1"/>
          <p:nvPr/>
        </p:nvSpPr>
        <p:spPr>
          <a:xfrm>
            <a:off x="698155" y="2162432"/>
            <a:ext cx="79948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</a:rPr>
              <a:t>Pro: unlimited size with no linear resizing cost;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</a:rPr>
              <a:t>Con: Poor locality</a:t>
            </a:r>
          </a:p>
        </p:txBody>
      </p:sp>
    </p:spTree>
    <p:extLst>
      <p:ext uri="{BB962C8B-B14F-4D97-AF65-F5344CB8AC3E}">
        <p14:creationId xmlns:p14="http://schemas.microsoft.com/office/powerpoint/2010/main" val="318967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58" y="879169"/>
            <a:ext cx="7359805" cy="512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47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CFC9-FE9E-5949-BCA0-7FE591B2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D9A10-A3C0-A441-A664-59DA679B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1409356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BC1B-6EA8-584F-8963-A84BB709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F59B-BB58-AC48-B9A3-36806219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much time does an operation take?</a:t>
            </a:r>
          </a:p>
          <a:p>
            <a:endParaRPr lang="en-US" dirty="0"/>
          </a:p>
          <a:p>
            <a:r>
              <a:rPr lang="en-US" dirty="0"/>
              <a:t>How much memory does it use?</a:t>
            </a:r>
          </a:p>
          <a:p>
            <a:endParaRPr lang="en-US" dirty="0"/>
          </a:p>
          <a:p>
            <a:r>
              <a:rPr lang="en-US" dirty="0"/>
              <a:t>In the worst case? On average?</a:t>
            </a:r>
          </a:p>
          <a:p>
            <a:endParaRPr lang="en-US" dirty="0"/>
          </a:p>
          <a:p>
            <a:r>
              <a:rPr lang="en-US" dirty="0"/>
              <a:t>How does the work grow as the input grows?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422E7-8925-6042-B656-DE63D727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4031382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0A4FC0-3119-9240-B703-AF438ABFC5E9}"/>
              </a:ext>
            </a:extLst>
          </p:cNvPr>
          <p:cNvCxnSpPr>
            <a:cxnSpLocks/>
          </p:cNvCxnSpPr>
          <p:nvPr/>
        </p:nvCxnSpPr>
        <p:spPr>
          <a:xfrm>
            <a:off x="1478843" y="6129866"/>
            <a:ext cx="5991174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9675B0-AA91-E442-B2DC-A1188FF13600}"/>
              </a:ext>
            </a:extLst>
          </p:cNvPr>
          <p:cNvCxnSpPr/>
          <p:nvPr/>
        </p:nvCxnSpPr>
        <p:spPr>
          <a:xfrm flipV="1">
            <a:off x="1369180" y="2122311"/>
            <a:ext cx="5358997" cy="3747911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FD762D1-A3AA-5648-8EBA-B55D1033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the Input Size – 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5171D-B7F8-6242-BE52-8437FDBF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447C8-8F9E-E34F-8A0F-4A916D82F157}"/>
              </a:ext>
            </a:extLst>
          </p:cNvPr>
          <p:cNvSpPr/>
          <p:nvPr/>
        </p:nvSpPr>
        <p:spPr>
          <a:xfrm>
            <a:off x="1369180" y="1428927"/>
            <a:ext cx="6360607" cy="4441295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14D792-7154-F447-A8BA-F5B325E5C8A3}"/>
              </a:ext>
            </a:extLst>
          </p:cNvPr>
          <p:cNvSpPr txBox="1"/>
          <p:nvPr/>
        </p:nvSpPr>
        <p:spPr>
          <a:xfrm>
            <a:off x="3826628" y="5928620"/>
            <a:ext cx="14682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Input Size – 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860137-8D55-DE4E-BF3B-4D9BD97DF2C3}"/>
              </a:ext>
            </a:extLst>
          </p:cNvPr>
          <p:cNvCxnSpPr>
            <a:cxnSpLocks/>
          </p:cNvCxnSpPr>
          <p:nvPr/>
        </p:nvCxnSpPr>
        <p:spPr>
          <a:xfrm flipV="1">
            <a:off x="900440" y="1476036"/>
            <a:ext cx="0" cy="4322763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844516-4A59-0F44-B274-8B2E97314E0B}"/>
              </a:ext>
            </a:extLst>
          </p:cNvPr>
          <p:cNvSpPr txBox="1"/>
          <p:nvPr/>
        </p:nvSpPr>
        <p:spPr>
          <a:xfrm>
            <a:off x="457200" y="3249560"/>
            <a:ext cx="88648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Units of Work</a:t>
            </a:r>
          </a:p>
        </p:txBody>
      </p:sp>
    </p:spTree>
    <p:extLst>
      <p:ext uri="{BB962C8B-B14F-4D97-AF65-F5344CB8AC3E}">
        <p14:creationId xmlns:p14="http://schemas.microsoft.com/office/powerpoint/2010/main" val="55953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541" y="2022969"/>
            <a:ext cx="2890291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Mostly Random Access Memory (RAM)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2828" y="1284470"/>
            <a:ext cx="2911839" cy="2125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Ephemeral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2828" y="3410450"/>
            <a:ext cx="2911839" cy="2125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Persistent </a:t>
            </a:r>
          </a:p>
          <a:p>
            <a:pPr algn="ctr"/>
            <a:r>
              <a:rPr lang="en-US" sz="2800" dirty="0"/>
              <a:t>Storage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85DDE5C-1AF4-2A4D-9EB4-98CF0122EC04}"/>
              </a:ext>
            </a:extLst>
          </p:cNvPr>
          <p:cNvSpPr txBox="1">
            <a:spLocks/>
          </p:cNvSpPr>
          <p:nvPr/>
        </p:nvSpPr>
        <p:spPr>
          <a:xfrm>
            <a:off x="1193541" y="3976354"/>
            <a:ext cx="2890291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Flash Drive</a:t>
            </a:r>
          </a:p>
        </p:txBody>
      </p:sp>
    </p:spTree>
    <p:extLst>
      <p:ext uri="{BB962C8B-B14F-4D97-AF65-F5344CB8AC3E}">
        <p14:creationId xmlns:p14="http://schemas.microsoft.com/office/powerpoint/2010/main" val="390480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RAM: Contiguously allocated bytes –</a:t>
            </a:r>
            <a:br>
              <a:rPr lang="en-US" dirty="0"/>
            </a:br>
            <a:r>
              <a:rPr lang="en-US" dirty="0"/>
              <a:t>each byte has a numerical address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184706" y="2282663"/>
            <a:ext cx="2537789" cy="2640417"/>
            <a:chOff x="3751599" y="1690688"/>
            <a:chExt cx="3383719" cy="3520556"/>
          </a:xfrm>
        </p:grpSpPr>
        <p:grpSp>
          <p:nvGrpSpPr>
            <p:cNvPr id="9" name="Group 8"/>
            <p:cNvGrpSpPr/>
            <p:nvPr/>
          </p:nvGrpSpPr>
          <p:grpSpPr>
            <a:xfrm>
              <a:off x="3751599" y="1690688"/>
              <a:ext cx="3383719" cy="869430"/>
              <a:chOff x="3751599" y="1690688"/>
              <a:chExt cx="3383719" cy="86943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916774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0x00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51599" y="1863793"/>
                <a:ext cx="101121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0000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751599" y="2581536"/>
              <a:ext cx="3383719" cy="869430"/>
              <a:chOff x="3751599" y="1690688"/>
              <a:chExt cx="3383719" cy="86943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916774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0x00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751599" y="1863793"/>
                <a:ext cx="101121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0001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751599" y="3472384"/>
              <a:ext cx="3383719" cy="869430"/>
              <a:chOff x="3751599" y="1690688"/>
              <a:chExt cx="3383719" cy="86943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916774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0x00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751599" y="1863793"/>
                <a:ext cx="101121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0002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751599" y="4341814"/>
              <a:ext cx="3383719" cy="869430"/>
              <a:chOff x="3751599" y="1690688"/>
              <a:chExt cx="3383719" cy="86943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916774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0x00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751599" y="1863793"/>
                <a:ext cx="101121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0003</a:t>
                </a: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3184706" y="2060554"/>
            <a:ext cx="7466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Address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0802" y="3633816"/>
            <a:ext cx="1885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Addresses are natural numbers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65374" y="3015291"/>
            <a:ext cx="1663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An 8-bit pattern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224D4F-F7E9-EB42-B11F-F4B20FDD7088}"/>
              </a:ext>
            </a:extLst>
          </p:cNvPr>
          <p:cNvCxnSpPr>
            <a:cxnSpLocks/>
          </p:cNvCxnSpPr>
          <p:nvPr/>
        </p:nvCxnSpPr>
        <p:spPr>
          <a:xfrm>
            <a:off x="2311122" y="3935862"/>
            <a:ext cx="785511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6641C3-1C2B-9D43-8CE3-A04A1096686A}"/>
              </a:ext>
            </a:extLst>
          </p:cNvPr>
          <p:cNvCxnSpPr>
            <a:cxnSpLocks/>
          </p:cNvCxnSpPr>
          <p:nvPr/>
        </p:nvCxnSpPr>
        <p:spPr>
          <a:xfrm flipH="1">
            <a:off x="5297223" y="3274346"/>
            <a:ext cx="1304546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39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64-bit </a:t>
            </a:r>
            <a:r>
              <a:rPr lang="en-US" dirty="0">
                <a:solidFill>
                  <a:srgbClr val="C00000"/>
                </a:solidFill>
              </a:rPr>
              <a:t>words</a:t>
            </a:r>
            <a:r>
              <a:rPr lang="en-US" dirty="0"/>
              <a:t> – 8 consecutive bytes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F16DDF-B40D-084D-ACFA-6710CF0D1BD6}"/>
              </a:ext>
            </a:extLst>
          </p:cNvPr>
          <p:cNvGrpSpPr/>
          <p:nvPr/>
        </p:nvGrpSpPr>
        <p:grpSpPr>
          <a:xfrm>
            <a:off x="1919236" y="1869890"/>
            <a:ext cx="4963902" cy="3141643"/>
            <a:chOff x="1758463" y="1749312"/>
            <a:chExt cx="4963902" cy="3141643"/>
          </a:xfrm>
        </p:grpSpPr>
        <p:grpSp>
          <p:nvGrpSpPr>
            <p:cNvPr id="9" name="Group 8"/>
            <p:cNvGrpSpPr/>
            <p:nvPr/>
          </p:nvGrpSpPr>
          <p:grpSpPr>
            <a:xfrm>
              <a:off x="1758463" y="2282663"/>
              <a:ext cx="4963902" cy="652073"/>
              <a:chOff x="3781992" y="1690688"/>
              <a:chExt cx="2779317" cy="86943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342765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0x 07 06 05 04 03 02 01 00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81992" y="1863793"/>
                <a:ext cx="101121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0x0000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788607" y="1749312"/>
              <a:ext cx="933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4C8FD98-FE48-9B46-8A54-4463356CC9FE}"/>
                </a:ext>
              </a:extLst>
            </p:cNvPr>
            <p:cNvGrpSpPr/>
            <p:nvPr/>
          </p:nvGrpSpPr>
          <p:grpSpPr>
            <a:xfrm>
              <a:off x="1758463" y="2934736"/>
              <a:ext cx="4963902" cy="652073"/>
              <a:chOff x="3781992" y="1690688"/>
              <a:chExt cx="2779317" cy="86943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6C272D3-E75C-7647-ABCA-9CDDC7C0FE52}"/>
                  </a:ext>
                </a:extLst>
              </p:cNvPr>
              <p:cNvSpPr/>
              <p:nvPr/>
            </p:nvSpPr>
            <p:spPr>
              <a:xfrm>
                <a:off x="4342765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0x 07 06 05 04 03 02 01 00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D861AA-0DF1-CC48-919E-5A3A07D7DC50}"/>
                  </a:ext>
                </a:extLst>
              </p:cNvPr>
              <p:cNvSpPr txBox="1"/>
              <p:nvPr/>
            </p:nvSpPr>
            <p:spPr>
              <a:xfrm>
                <a:off x="3781992" y="1863793"/>
                <a:ext cx="101121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0x0008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069E194-07FE-BF45-9DF3-C14D055D7EEF}"/>
                </a:ext>
              </a:extLst>
            </p:cNvPr>
            <p:cNvGrpSpPr/>
            <p:nvPr/>
          </p:nvGrpSpPr>
          <p:grpSpPr>
            <a:xfrm>
              <a:off x="1758463" y="3586809"/>
              <a:ext cx="4963902" cy="652073"/>
              <a:chOff x="3781992" y="1690688"/>
              <a:chExt cx="2779317" cy="8694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E4DE6BA-9B4C-B74F-85A8-67DAF70F50E8}"/>
                  </a:ext>
                </a:extLst>
              </p:cNvPr>
              <p:cNvSpPr/>
              <p:nvPr/>
            </p:nvSpPr>
            <p:spPr>
              <a:xfrm>
                <a:off x="4342765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0x 07 06 05 04 03 02 01 00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1A5911A-6321-D647-A36E-12FA9AA81295}"/>
                  </a:ext>
                </a:extLst>
              </p:cNvPr>
              <p:cNvSpPr txBox="1"/>
              <p:nvPr/>
            </p:nvSpPr>
            <p:spPr>
              <a:xfrm>
                <a:off x="3781992" y="1863793"/>
                <a:ext cx="101121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0x0010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ED838F-5D6A-F548-A493-7E38C1A00984}"/>
                </a:ext>
              </a:extLst>
            </p:cNvPr>
            <p:cNvGrpSpPr/>
            <p:nvPr/>
          </p:nvGrpSpPr>
          <p:grpSpPr>
            <a:xfrm>
              <a:off x="1758463" y="4238882"/>
              <a:ext cx="4963902" cy="652073"/>
              <a:chOff x="3781992" y="1690688"/>
              <a:chExt cx="2779317" cy="86943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8DD8F1F-CCCA-9946-B596-274021C8EBE6}"/>
                  </a:ext>
                </a:extLst>
              </p:cNvPr>
              <p:cNvSpPr/>
              <p:nvPr/>
            </p:nvSpPr>
            <p:spPr>
              <a:xfrm>
                <a:off x="4342765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0x 07 06 05 04 03 02 01 00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A011524-EE94-884D-847A-EE765158904D}"/>
                  </a:ext>
                </a:extLst>
              </p:cNvPr>
              <p:cNvSpPr txBox="1"/>
              <p:nvPr/>
            </p:nvSpPr>
            <p:spPr>
              <a:xfrm>
                <a:off x="3781992" y="1863793"/>
                <a:ext cx="101121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0x0018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325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Variables often hold Addresses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F16DDF-B40D-084D-ACFA-6710CF0D1BD6}"/>
              </a:ext>
            </a:extLst>
          </p:cNvPr>
          <p:cNvGrpSpPr/>
          <p:nvPr/>
        </p:nvGrpSpPr>
        <p:grpSpPr>
          <a:xfrm>
            <a:off x="3722898" y="2050761"/>
            <a:ext cx="4963902" cy="3141643"/>
            <a:chOff x="1758463" y="1749312"/>
            <a:chExt cx="4963902" cy="3141643"/>
          </a:xfrm>
        </p:grpSpPr>
        <p:grpSp>
          <p:nvGrpSpPr>
            <p:cNvPr id="9" name="Group 8"/>
            <p:cNvGrpSpPr/>
            <p:nvPr/>
          </p:nvGrpSpPr>
          <p:grpSpPr>
            <a:xfrm>
              <a:off x="1758463" y="2282663"/>
              <a:ext cx="4963902" cy="652073"/>
              <a:chOff x="3781992" y="1690688"/>
              <a:chExt cx="2779317" cy="86943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342765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0x 07 06 05 04 03 02 01 00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81992" y="1863793"/>
                <a:ext cx="101121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0x0000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788607" y="1749312"/>
              <a:ext cx="933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4C8FD98-FE48-9B46-8A54-4463356CC9FE}"/>
                </a:ext>
              </a:extLst>
            </p:cNvPr>
            <p:cNvGrpSpPr/>
            <p:nvPr/>
          </p:nvGrpSpPr>
          <p:grpSpPr>
            <a:xfrm>
              <a:off x="1758463" y="2934736"/>
              <a:ext cx="4963902" cy="652073"/>
              <a:chOff x="3781992" y="1690688"/>
              <a:chExt cx="2779317" cy="86943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6C272D3-E75C-7647-ABCA-9CDDC7C0FE52}"/>
                  </a:ext>
                </a:extLst>
              </p:cNvPr>
              <p:cNvSpPr/>
              <p:nvPr/>
            </p:nvSpPr>
            <p:spPr>
              <a:xfrm>
                <a:off x="4342765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0x 07 06 05 04 03 02 01 00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D861AA-0DF1-CC48-919E-5A3A07D7DC50}"/>
                  </a:ext>
                </a:extLst>
              </p:cNvPr>
              <p:cNvSpPr txBox="1"/>
              <p:nvPr/>
            </p:nvSpPr>
            <p:spPr>
              <a:xfrm>
                <a:off x="3781992" y="1863793"/>
                <a:ext cx="101121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>
                    <a:solidFill>
                      <a:srgbClr val="FF0000"/>
                    </a:solidFill>
                  </a:rPr>
                  <a:t>0x0008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069E194-07FE-BF45-9DF3-C14D055D7EEF}"/>
                </a:ext>
              </a:extLst>
            </p:cNvPr>
            <p:cNvGrpSpPr/>
            <p:nvPr/>
          </p:nvGrpSpPr>
          <p:grpSpPr>
            <a:xfrm>
              <a:off x="1758463" y="3586809"/>
              <a:ext cx="4963902" cy="652073"/>
              <a:chOff x="3781992" y="1690688"/>
              <a:chExt cx="2779317" cy="8694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E4DE6BA-9B4C-B74F-85A8-67DAF70F50E8}"/>
                  </a:ext>
                </a:extLst>
              </p:cNvPr>
              <p:cNvSpPr/>
              <p:nvPr/>
            </p:nvSpPr>
            <p:spPr>
              <a:xfrm>
                <a:off x="4342765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0x 07 06 05 04 03 02 01 00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1A5911A-6321-D647-A36E-12FA9AA81295}"/>
                  </a:ext>
                </a:extLst>
              </p:cNvPr>
              <p:cNvSpPr txBox="1"/>
              <p:nvPr/>
            </p:nvSpPr>
            <p:spPr>
              <a:xfrm>
                <a:off x="3781992" y="1863793"/>
                <a:ext cx="101121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0x0010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ED838F-5D6A-F548-A493-7E38C1A00984}"/>
                </a:ext>
              </a:extLst>
            </p:cNvPr>
            <p:cNvGrpSpPr/>
            <p:nvPr/>
          </p:nvGrpSpPr>
          <p:grpSpPr>
            <a:xfrm>
              <a:off x="1758463" y="4238882"/>
              <a:ext cx="4963902" cy="652073"/>
              <a:chOff x="3781992" y="1690688"/>
              <a:chExt cx="2779317" cy="86943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8DD8F1F-CCCA-9946-B596-274021C8EBE6}"/>
                  </a:ext>
                </a:extLst>
              </p:cNvPr>
              <p:cNvSpPr/>
              <p:nvPr/>
            </p:nvSpPr>
            <p:spPr>
              <a:xfrm>
                <a:off x="4342765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0x 07 06 05 04 03 02 01 00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A011524-EE94-884D-847A-EE765158904D}"/>
                  </a:ext>
                </a:extLst>
              </p:cNvPr>
              <p:cNvSpPr txBox="1"/>
              <p:nvPr/>
            </p:nvSpPr>
            <p:spPr>
              <a:xfrm>
                <a:off x="3781992" y="1863793"/>
                <a:ext cx="101121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0x0018</a:t>
                </a: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D196548-AB50-8A47-A9F8-671B80485AAD}"/>
              </a:ext>
            </a:extLst>
          </p:cNvPr>
          <p:cNvSpPr/>
          <p:nvPr/>
        </p:nvSpPr>
        <p:spPr>
          <a:xfrm>
            <a:off x="1044081" y="2584111"/>
            <a:ext cx="1663908" cy="6520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0x0008</a:t>
            </a:r>
          </a:p>
        </p:txBody>
      </p:sp>
    </p:spTree>
    <p:extLst>
      <p:ext uri="{BB962C8B-B14F-4D97-AF65-F5344CB8AC3E}">
        <p14:creationId xmlns:p14="http://schemas.microsoft.com/office/powerpoint/2010/main" val="122816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35" y="331483"/>
            <a:ext cx="7681965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In diagrams, addresses are usually depicted abstractly as </a:t>
            </a:r>
            <a:r>
              <a:rPr lang="en-US" sz="3600" dirty="0">
                <a:solidFill>
                  <a:srgbClr val="C00000"/>
                </a:solidFill>
              </a:rPr>
              <a:t>arrows</a:t>
            </a:r>
            <a:r>
              <a:rPr lang="en-US" sz="3600" dirty="0"/>
              <a:t>, often called </a:t>
            </a:r>
            <a:r>
              <a:rPr lang="en-US" sz="3600" dirty="0">
                <a:solidFill>
                  <a:srgbClr val="C00000"/>
                </a:solidFill>
              </a:rPr>
              <a:t>pointers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F16DDF-B40D-084D-ACFA-6710CF0D1BD6}"/>
              </a:ext>
            </a:extLst>
          </p:cNvPr>
          <p:cNvGrpSpPr/>
          <p:nvPr/>
        </p:nvGrpSpPr>
        <p:grpSpPr>
          <a:xfrm>
            <a:off x="3722898" y="2050761"/>
            <a:ext cx="4963902" cy="3141643"/>
            <a:chOff x="1758463" y="1749312"/>
            <a:chExt cx="4963902" cy="3141643"/>
          </a:xfrm>
        </p:grpSpPr>
        <p:grpSp>
          <p:nvGrpSpPr>
            <p:cNvPr id="9" name="Group 8"/>
            <p:cNvGrpSpPr/>
            <p:nvPr/>
          </p:nvGrpSpPr>
          <p:grpSpPr>
            <a:xfrm>
              <a:off x="1758463" y="2282663"/>
              <a:ext cx="4963902" cy="652073"/>
              <a:chOff x="3781992" y="1690688"/>
              <a:chExt cx="2779317" cy="86943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342765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0x 07 06 05 04 03 02 01 00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81992" y="1863793"/>
                <a:ext cx="101121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0x0000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788607" y="1749312"/>
              <a:ext cx="933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4C8FD98-FE48-9B46-8A54-4463356CC9FE}"/>
                </a:ext>
              </a:extLst>
            </p:cNvPr>
            <p:cNvGrpSpPr/>
            <p:nvPr/>
          </p:nvGrpSpPr>
          <p:grpSpPr>
            <a:xfrm>
              <a:off x="1758463" y="2934736"/>
              <a:ext cx="4963902" cy="652073"/>
              <a:chOff x="3781992" y="1690688"/>
              <a:chExt cx="2779317" cy="86943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6C272D3-E75C-7647-ABCA-9CDDC7C0FE52}"/>
                  </a:ext>
                </a:extLst>
              </p:cNvPr>
              <p:cNvSpPr/>
              <p:nvPr/>
            </p:nvSpPr>
            <p:spPr>
              <a:xfrm>
                <a:off x="4342765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0x 07 06 05 04 03 02 01 00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D861AA-0DF1-CC48-919E-5A3A07D7DC50}"/>
                  </a:ext>
                </a:extLst>
              </p:cNvPr>
              <p:cNvSpPr txBox="1"/>
              <p:nvPr/>
            </p:nvSpPr>
            <p:spPr>
              <a:xfrm>
                <a:off x="3781992" y="1863793"/>
                <a:ext cx="101121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>
                    <a:solidFill>
                      <a:srgbClr val="FF0000"/>
                    </a:solidFill>
                  </a:rPr>
                  <a:t>0x0008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069E194-07FE-BF45-9DF3-C14D055D7EEF}"/>
                </a:ext>
              </a:extLst>
            </p:cNvPr>
            <p:cNvGrpSpPr/>
            <p:nvPr/>
          </p:nvGrpSpPr>
          <p:grpSpPr>
            <a:xfrm>
              <a:off x="1758463" y="3586809"/>
              <a:ext cx="4963902" cy="652073"/>
              <a:chOff x="3781992" y="1690688"/>
              <a:chExt cx="2779317" cy="8694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E4DE6BA-9B4C-B74F-85A8-67DAF70F50E8}"/>
                  </a:ext>
                </a:extLst>
              </p:cNvPr>
              <p:cNvSpPr/>
              <p:nvPr/>
            </p:nvSpPr>
            <p:spPr>
              <a:xfrm>
                <a:off x="4342765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0x 07 06 05 04 03 02 01 00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1A5911A-6321-D647-A36E-12FA9AA81295}"/>
                  </a:ext>
                </a:extLst>
              </p:cNvPr>
              <p:cNvSpPr txBox="1"/>
              <p:nvPr/>
            </p:nvSpPr>
            <p:spPr>
              <a:xfrm>
                <a:off x="3781992" y="1863793"/>
                <a:ext cx="101121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0x0010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ED838F-5D6A-F548-A493-7E38C1A00984}"/>
                </a:ext>
              </a:extLst>
            </p:cNvPr>
            <p:cNvGrpSpPr/>
            <p:nvPr/>
          </p:nvGrpSpPr>
          <p:grpSpPr>
            <a:xfrm>
              <a:off x="1758463" y="4238882"/>
              <a:ext cx="4963902" cy="652073"/>
              <a:chOff x="3781992" y="1690688"/>
              <a:chExt cx="2779317" cy="86943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8DD8F1F-CCCA-9946-B596-274021C8EBE6}"/>
                  </a:ext>
                </a:extLst>
              </p:cNvPr>
              <p:cNvSpPr/>
              <p:nvPr/>
            </p:nvSpPr>
            <p:spPr>
              <a:xfrm>
                <a:off x="4342765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0x 07 06 05 04 03 02 01 00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A011524-EE94-884D-847A-EE765158904D}"/>
                  </a:ext>
                </a:extLst>
              </p:cNvPr>
              <p:cNvSpPr txBox="1"/>
              <p:nvPr/>
            </p:nvSpPr>
            <p:spPr>
              <a:xfrm>
                <a:off x="3781992" y="1863793"/>
                <a:ext cx="101121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0x0018</a:t>
                </a: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D196548-AB50-8A47-A9F8-671B80485AAD}"/>
              </a:ext>
            </a:extLst>
          </p:cNvPr>
          <p:cNvSpPr/>
          <p:nvPr/>
        </p:nvSpPr>
        <p:spPr>
          <a:xfrm>
            <a:off x="1044081" y="2584111"/>
            <a:ext cx="1663908" cy="6520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0x0008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947177-0B8F-A946-98F0-EE23835FAA4F}"/>
              </a:ext>
            </a:extLst>
          </p:cNvPr>
          <p:cNvCxnSpPr>
            <a:cxnSpLocks/>
          </p:cNvCxnSpPr>
          <p:nvPr/>
        </p:nvCxnSpPr>
        <p:spPr>
          <a:xfrm>
            <a:off x="1876035" y="2896847"/>
            <a:ext cx="2848412" cy="625535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30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48" y="2716304"/>
            <a:ext cx="2890291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Ephemeral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2828" y="1284470"/>
            <a:ext cx="2911839" cy="2125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System 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2828" y="3410450"/>
            <a:ext cx="2911839" cy="2125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User Space</a:t>
            </a:r>
          </a:p>
        </p:txBody>
      </p:sp>
    </p:spTree>
    <p:extLst>
      <p:ext uri="{BB962C8B-B14F-4D97-AF65-F5344CB8AC3E}">
        <p14:creationId xmlns:p14="http://schemas.microsoft.com/office/powerpoint/2010/main" val="3042983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29463</TotalTime>
  <Words>638</Words>
  <Application>Microsoft Macintosh PowerPoint</Application>
  <PresentationFormat>On-screen Show (4:3)</PresentationFormat>
  <Paragraphs>216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PowerPoint Presentation</vt:lpstr>
      <vt:lpstr>Memory Organization</vt:lpstr>
      <vt:lpstr>PowerPoint Presentation</vt:lpstr>
      <vt:lpstr>Mostly Random Access Memory (RAM)</vt:lpstr>
      <vt:lpstr>RAM: Contiguously allocated bytes – each byte has a numerical address</vt:lpstr>
      <vt:lpstr>64-bit words – 8 consecutive bytes</vt:lpstr>
      <vt:lpstr>Variables often hold Addresses</vt:lpstr>
      <vt:lpstr>In diagrams, addresses are usually depicted abstractly as arrows, often called pointers</vt:lpstr>
      <vt:lpstr>Ephemeral Memory</vt:lpstr>
      <vt:lpstr>User Space</vt:lpstr>
      <vt:lpstr>User Space</vt:lpstr>
      <vt:lpstr>Static Memory</vt:lpstr>
      <vt:lpstr>All function/method definitions can be understood as images residing in static memory</vt:lpstr>
      <vt:lpstr>Dynamic Memory</vt:lpstr>
      <vt:lpstr>Dynamic Memory</vt:lpstr>
      <vt:lpstr>The Call Stack: Call Frames/Activation Records</vt:lpstr>
      <vt:lpstr>Managing Dynamic Memory</vt:lpstr>
      <vt:lpstr>Example</vt:lpstr>
      <vt:lpstr>Stack</vt:lpstr>
      <vt:lpstr>Stack</vt:lpstr>
      <vt:lpstr>top</vt:lpstr>
      <vt:lpstr>Stack</vt:lpstr>
      <vt:lpstr>Stack</vt:lpstr>
      <vt:lpstr>Stack</vt:lpstr>
      <vt:lpstr>Stack</vt:lpstr>
      <vt:lpstr>Block Storage &amp; Linked Storage</vt:lpstr>
      <vt:lpstr>Block Storage &amp; Linked Storage</vt:lpstr>
      <vt:lpstr>PowerPoint Presentation</vt:lpstr>
      <vt:lpstr>PowerPoint Presentation</vt:lpstr>
      <vt:lpstr>PowerPoint Presentation</vt:lpstr>
      <vt:lpstr>Work</vt:lpstr>
      <vt:lpstr>How Much?</vt:lpstr>
      <vt:lpstr>Measure the Input Size – N 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Audio</dc:title>
  <dc:creator>Robert Muller</dc:creator>
  <cp:lastModifiedBy>Microsoft Office User</cp:lastModifiedBy>
  <cp:revision>308</cp:revision>
  <cp:lastPrinted>2009-10-28T21:22:07Z</cp:lastPrinted>
  <dcterms:created xsi:type="dcterms:W3CDTF">2010-11-01T18:39:22Z</dcterms:created>
  <dcterms:modified xsi:type="dcterms:W3CDTF">2021-02-23T23:01:37Z</dcterms:modified>
</cp:coreProperties>
</file>