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41" r:id="rId2"/>
    <p:sldId id="696" r:id="rId3"/>
    <p:sldId id="725" r:id="rId4"/>
    <p:sldId id="697" r:id="rId5"/>
    <p:sldId id="701" r:id="rId6"/>
    <p:sldId id="705" r:id="rId7"/>
    <p:sldId id="698" r:id="rId8"/>
    <p:sldId id="700" r:id="rId9"/>
    <p:sldId id="706" r:id="rId10"/>
    <p:sldId id="721" r:id="rId11"/>
    <p:sldId id="722" r:id="rId12"/>
    <p:sldId id="703" r:id="rId13"/>
    <p:sldId id="683" r:id="rId14"/>
    <p:sldId id="709" r:id="rId15"/>
    <p:sldId id="708" r:id="rId16"/>
    <p:sldId id="711" r:id="rId17"/>
    <p:sldId id="712" r:id="rId18"/>
    <p:sldId id="704" r:id="rId19"/>
    <p:sldId id="713" r:id="rId20"/>
    <p:sldId id="707" r:id="rId21"/>
    <p:sldId id="723" r:id="rId22"/>
    <p:sldId id="710" r:id="rId23"/>
    <p:sldId id="724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6" r:id="rId32"/>
    <p:sldId id="679" r:id="rId33"/>
    <p:sldId id="663" r:id="rId34"/>
    <p:sldId id="664" r:id="rId35"/>
    <p:sldId id="665" r:id="rId36"/>
    <p:sldId id="666" r:id="rId37"/>
    <p:sldId id="680" r:id="rId38"/>
    <p:sldId id="66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3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9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08:16:10.47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Concept-Script: A Formal Language for Pure Thought Modeled on that of 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Concept-Script: A Formal Language for Pure Thought Modeled on that of 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7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30" name="Picture 6" descr="Kurt Gödel">
            <a:extLst>
              <a:ext uri="{FF2B5EF4-FFF2-40B4-BE49-F238E27FC236}">
                <a16:creationId xmlns:a16="http://schemas.microsoft.com/office/drawing/2014/main" id="{4E1B38FF-7A12-2840-97FF-3E68B4F13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50"/>
            <a:ext cx="9144000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42300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5467449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/>
              <a:t>Meeting 12: Thursday 3/11/2021</a:t>
            </a:r>
          </a:p>
          <a:p>
            <a:pPr marL="0" indent="0" algn="ctr">
              <a:buNone/>
            </a:pPr>
            <a:r>
              <a:rPr lang="en-US" sz="2700" dirty="0"/>
              <a:t>Recursion &amp; Iteration; Mutability; Order</a:t>
            </a:r>
          </a:p>
        </p:txBody>
      </p:sp>
    </p:spTree>
    <p:extLst>
      <p:ext uri="{BB962C8B-B14F-4D97-AF65-F5344CB8AC3E}">
        <p14:creationId xmlns:p14="http://schemas.microsoft.com/office/powerpoint/2010/main" val="10505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5BE9-C65D-4946-9C12-663433E4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Merge 2 Ascending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4AC2C-663C-C44C-AF9A-232C9D70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5876E6-462B-DB45-8987-3EE38F46E4A1}"/>
              </a:ext>
            </a:extLst>
          </p:cNvPr>
          <p:cNvGrpSpPr/>
          <p:nvPr/>
        </p:nvGrpSpPr>
        <p:grpSpPr>
          <a:xfrm>
            <a:off x="6069549" y="1984014"/>
            <a:ext cx="1638300" cy="3966460"/>
            <a:chOff x="5791200" y="1383938"/>
            <a:chExt cx="1638300" cy="39664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EA5104-CD2D-ED47-A1DD-11223451BBEE}"/>
                </a:ext>
              </a:extLst>
            </p:cNvPr>
            <p:cNvSpPr/>
            <p:nvPr/>
          </p:nvSpPr>
          <p:spPr>
            <a:xfrm>
              <a:off x="6299200" y="1383938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98A5E-7E89-EE43-AFF3-38071255BADE}"/>
                </a:ext>
              </a:extLst>
            </p:cNvPr>
            <p:cNvSpPr/>
            <p:nvPr/>
          </p:nvSpPr>
          <p:spPr>
            <a:xfrm>
              <a:off x="6299200" y="2043976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6FFE16-8027-2443-A188-A8C9DBF42C50}"/>
                </a:ext>
              </a:extLst>
            </p:cNvPr>
            <p:cNvSpPr/>
            <p:nvPr/>
          </p:nvSpPr>
          <p:spPr>
            <a:xfrm>
              <a:off x="6299200" y="2704014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D12F0E-A8DA-6D43-B06C-A0DC559F3208}"/>
                </a:ext>
              </a:extLst>
            </p:cNvPr>
            <p:cNvSpPr/>
            <p:nvPr/>
          </p:nvSpPr>
          <p:spPr>
            <a:xfrm>
              <a:off x="6299200" y="3364052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C59397-A4AC-394B-B91C-94501773D287}"/>
                </a:ext>
              </a:extLst>
            </p:cNvPr>
            <p:cNvSpPr/>
            <p:nvPr/>
          </p:nvSpPr>
          <p:spPr>
            <a:xfrm>
              <a:off x="6299200" y="4024090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E1C93A-FF0B-3E46-B028-34323C9AFABA}"/>
                </a:ext>
              </a:extLst>
            </p:cNvPr>
            <p:cNvSpPr/>
            <p:nvPr/>
          </p:nvSpPr>
          <p:spPr>
            <a:xfrm>
              <a:off x="6299200" y="4684128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2CA6B9-1B46-2D42-94E6-41885CC84823}"/>
                </a:ext>
              </a:extLst>
            </p:cNvPr>
            <p:cNvSpPr txBox="1"/>
            <p:nvPr/>
          </p:nvSpPr>
          <p:spPr>
            <a:xfrm>
              <a:off x="5791200" y="14554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8359E7-5555-4E40-8D9C-44858B68FA4B}"/>
                </a:ext>
              </a:extLst>
            </p:cNvPr>
            <p:cNvSpPr txBox="1"/>
            <p:nvPr/>
          </p:nvSpPr>
          <p:spPr>
            <a:xfrm>
              <a:off x="5810250" y="21155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BCF33-D2B6-B742-9542-54C90AF9FF89}"/>
                </a:ext>
              </a:extLst>
            </p:cNvPr>
            <p:cNvSpPr txBox="1"/>
            <p:nvPr/>
          </p:nvSpPr>
          <p:spPr>
            <a:xfrm>
              <a:off x="5824343" y="277553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0EA110-00A4-3244-B6E8-BCF01B6C2060}"/>
                </a:ext>
              </a:extLst>
            </p:cNvPr>
            <p:cNvSpPr txBox="1"/>
            <p:nvPr/>
          </p:nvSpPr>
          <p:spPr>
            <a:xfrm>
              <a:off x="5838436" y="343557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A8D1B0-C3C4-6144-ADC0-BC671D72F172}"/>
                </a:ext>
              </a:extLst>
            </p:cNvPr>
            <p:cNvSpPr txBox="1"/>
            <p:nvPr/>
          </p:nvSpPr>
          <p:spPr>
            <a:xfrm>
              <a:off x="5852529" y="40956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A16664-B228-4146-8DF9-2C9C5F0948D7}"/>
                </a:ext>
              </a:extLst>
            </p:cNvPr>
            <p:cNvSpPr txBox="1"/>
            <p:nvPr/>
          </p:nvSpPr>
          <p:spPr>
            <a:xfrm>
              <a:off x="5866622" y="475565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F322BE-7AE7-AB47-898F-5FA3ED19F69A}"/>
              </a:ext>
            </a:extLst>
          </p:cNvPr>
          <p:cNvGrpSpPr/>
          <p:nvPr/>
        </p:nvGrpSpPr>
        <p:grpSpPr>
          <a:xfrm>
            <a:off x="1113720" y="1984014"/>
            <a:ext cx="1638300" cy="2646384"/>
            <a:chOff x="5791200" y="1383938"/>
            <a:chExt cx="1638300" cy="264638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2F5A05-CD62-9442-A9F5-E0CD2F690245}"/>
                </a:ext>
              </a:extLst>
            </p:cNvPr>
            <p:cNvSpPr/>
            <p:nvPr/>
          </p:nvSpPr>
          <p:spPr>
            <a:xfrm>
              <a:off x="6299200" y="1383938"/>
              <a:ext cx="1130300" cy="6662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07A238-F239-BF43-8514-12030CFBCB0D}"/>
                </a:ext>
              </a:extLst>
            </p:cNvPr>
            <p:cNvSpPr/>
            <p:nvPr/>
          </p:nvSpPr>
          <p:spPr>
            <a:xfrm>
              <a:off x="6299200" y="2043976"/>
              <a:ext cx="1130300" cy="6662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C6C25D-0412-EE4A-B679-CC40BF426249}"/>
                </a:ext>
              </a:extLst>
            </p:cNvPr>
            <p:cNvSpPr/>
            <p:nvPr/>
          </p:nvSpPr>
          <p:spPr>
            <a:xfrm>
              <a:off x="6299200" y="2704014"/>
              <a:ext cx="1130300" cy="6662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49FD94-340E-9C46-B11D-7EECFA325B5B}"/>
                </a:ext>
              </a:extLst>
            </p:cNvPr>
            <p:cNvSpPr/>
            <p:nvPr/>
          </p:nvSpPr>
          <p:spPr>
            <a:xfrm>
              <a:off x="6299200" y="3364052"/>
              <a:ext cx="1130300" cy="6662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09E33A-1BED-D04F-8DF9-D8F348124DAC}"/>
                </a:ext>
              </a:extLst>
            </p:cNvPr>
            <p:cNvSpPr txBox="1"/>
            <p:nvPr/>
          </p:nvSpPr>
          <p:spPr>
            <a:xfrm>
              <a:off x="5791200" y="14554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1E4F4C-1A7D-AE45-9384-1FCDEF526C88}"/>
                </a:ext>
              </a:extLst>
            </p:cNvPr>
            <p:cNvSpPr txBox="1"/>
            <p:nvPr/>
          </p:nvSpPr>
          <p:spPr>
            <a:xfrm>
              <a:off x="5810250" y="21155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707717-032F-004F-9E30-C4BFB4854158}"/>
                </a:ext>
              </a:extLst>
            </p:cNvPr>
            <p:cNvSpPr txBox="1"/>
            <p:nvPr/>
          </p:nvSpPr>
          <p:spPr>
            <a:xfrm>
              <a:off x="5824343" y="277553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ED3D5E-ACA5-9F41-A991-8C27F0ACF48D}"/>
                </a:ext>
              </a:extLst>
            </p:cNvPr>
            <p:cNvSpPr txBox="1"/>
            <p:nvPr/>
          </p:nvSpPr>
          <p:spPr>
            <a:xfrm>
              <a:off x="5838436" y="343557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58A73F-82B1-9240-B80E-CCCE425A167C}"/>
              </a:ext>
            </a:extLst>
          </p:cNvPr>
          <p:cNvGrpSpPr/>
          <p:nvPr/>
        </p:nvGrpSpPr>
        <p:grpSpPr>
          <a:xfrm>
            <a:off x="3591634" y="1984014"/>
            <a:ext cx="1638300" cy="1326308"/>
            <a:chOff x="5791200" y="723900"/>
            <a:chExt cx="1638300" cy="13263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04ADE7-933F-114C-80A3-F050DA6AE556}"/>
                </a:ext>
              </a:extLst>
            </p:cNvPr>
            <p:cNvSpPr/>
            <p:nvPr/>
          </p:nvSpPr>
          <p:spPr>
            <a:xfrm>
              <a:off x="6299200" y="723900"/>
              <a:ext cx="1130300" cy="6662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0BC05-0FC9-084E-AF98-38CAFDFA33B9}"/>
                </a:ext>
              </a:extLst>
            </p:cNvPr>
            <p:cNvSpPr/>
            <p:nvPr/>
          </p:nvSpPr>
          <p:spPr>
            <a:xfrm>
              <a:off x="6299200" y="1383938"/>
              <a:ext cx="1130300" cy="6662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A4CB42-3915-F347-B3D5-11ECDDF0D05C}"/>
                </a:ext>
              </a:extLst>
            </p:cNvPr>
            <p:cNvSpPr txBox="1"/>
            <p:nvPr/>
          </p:nvSpPr>
          <p:spPr>
            <a:xfrm>
              <a:off x="5791200" y="86071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642682-A418-2E42-8E22-F4E43A7BD36F}"/>
                </a:ext>
              </a:extLst>
            </p:cNvPr>
            <p:cNvSpPr txBox="1"/>
            <p:nvPr/>
          </p:nvSpPr>
          <p:spPr>
            <a:xfrm>
              <a:off x="5791200" y="14554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4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5BE9-C65D-4946-9C12-663433E4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Merge 2 Ascending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4AC2C-663C-C44C-AF9A-232C9D70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3E321-FA9E-ED4C-AECC-243B1514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017"/>
            <a:ext cx="9144000" cy="47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Node add(Node a, Node b)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53948" y="2134944"/>
            <a:ext cx="779429" cy="83676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756703" y="2553325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53948" y="4779481"/>
            <a:ext cx="779429" cy="794206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E32A-6914-834F-9BBE-6B6A1047C49A}"/>
              </a:ext>
            </a:extLst>
          </p:cNvPr>
          <p:cNvSpPr txBox="1"/>
          <p:nvPr/>
        </p:nvSpPr>
        <p:spPr>
          <a:xfrm>
            <a:off x="517262" y="1549546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25D72-3421-1D4C-9F00-B31C2C6DDB24}"/>
              </a:ext>
            </a:extLst>
          </p:cNvPr>
          <p:cNvSpPr txBox="1"/>
          <p:nvPr/>
        </p:nvSpPr>
        <p:spPr>
          <a:xfrm>
            <a:off x="529962" y="414997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F976E-6B28-864E-B869-3A133661FD08}"/>
              </a:ext>
            </a:extLst>
          </p:cNvPr>
          <p:cNvCxnSpPr>
            <a:cxnSpLocks/>
          </p:cNvCxnSpPr>
          <p:nvPr/>
        </p:nvCxnSpPr>
        <p:spPr>
          <a:xfrm>
            <a:off x="756703" y="5176584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84AE304-93E7-1E49-8B36-CC97E0C7BEBB}"/>
              </a:ext>
            </a:extLst>
          </p:cNvPr>
          <p:cNvGrpSpPr/>
          <p:nvPr/>
        </p:nvGrpSpPr>
        <p:grpSpPr>
          <a:xfrm>
            <a:off x="1825883" y="2256540"/>
            <a:ext cx="1385012" cy="662729"/>
            <a:chOff x="2685152" y="2621534"/>
            <a:chExt cx="1385012" cy="6627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3C717D-E68D-3040-AF12-F7D09F225C3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DFFA52-FC32-2D4B-B0DF-529FEFA7AED5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F63D-CC53-4E43-ACED-A3140DD90D4F}"/>
              </a:ext>
            </a:extLst>
          </p:cNvPr>
          <p:cNvGrpSpPr/>
          <p:nvPr/>
        </p:nvGrpSpPr>
        <p:grpSpPr>
          <a:xfrm>
            <a:off x="1825883" y="4851132"/>
            <a:ext cx="1385012" cy="662729"/>
            <a:chOff x="2685152" y="2621534"/>
            <a:chExt cx="1385012" cy="6627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02DBCE-159A-C04B-B1CB-1C9AF7551EF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C31462-3981-044E-AD5E-741B480DB83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32D81-89AA-2740-AB5E-0F4463C3B03D}"/>
              </a:ext>
            </a:extLst>
          </p:cNvPr>
          <p:cNvGrpSpPr/>
          <p:nvPr/>
        </p:nvGrpSpPr>
        <p:grpSpPr>
          <a:xfrm>
            <a:off x="3586711" y="2253644"/>
            <a:ext cx="1385012" cy="662729"/>
            <a:chOff x="2685152" y="2621534"/>
            <a:chExt cx="1385012" cy="6627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82876-1567-2543-876E-610127DC6440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8134EE-5D5A-A64D-88A4-45343C770FC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753975-4B2A-9040-B876-7B2956E052B3}"/>
              </a:ext>
            </a:extLst>
          </p:cNvPr>
          <p:cNvGrpSpPr/>
          <p:nvPr/>
        </p:nvGrpSpPr>
        <p:grpSpPr>
          <a:xfrm>
            <a:off x="5352925" y="4851132"/>
            <a:ext cx="1385012" cy="662729"/>
            <a:chOff x="2685152" y="2621534"/>
            <a:chExt cx="1385012" cy="6627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C3BFDE-C2CD-FB4D-B646-5388E61A3043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23CF63-C195-B945-9D62-661BB1A78B13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C09334-777A-184B-A34B-1D9B3E7DF4E7}"/>
              </a:ext>
            </a:extLst>
          </p:cNvPr>
          <p:cNvGrpSpPr/>
          <p:nvPr/>
        </p:nvGrpSpPr>
        <p:grpSpPr>
          <a:xfrm>
            <a:off x="7084190" y="4844034"/>
            <a:ext cx="1385012" cy="662729"/>
            <a:chOff x="2685152" y="2621534"/>
            <a:chExt cx="1385012" cy="66272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41EE8A-8181-4D4D-B149-DDF181461A2D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7EA19B-D2D5-C046-9569-108F675E30D7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124ECC-1FDF-5A4A-88C7-C4379CFE35FB}"/>
              </a:ext>
            </a:extLst>
          </p:cNvPr>
          <p:cNvGrpSpPr/>
          <p:nvPr/>
        </p:nvGrpSpPr>
        <p:grpSpPr>
          <a:xfrm>
            <a:off x="3586711" y="4844033"/>
            <a:ext cx="1385012" cy="662729"/>
            <a:chOff x="2685152" y="2621534"/>
            <a:chExt cx="1385012" cy="6627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3D275E-19EE-1240-AB44-953A10158486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C21A95-2AE0-C24A-89B3-D52CCD5A9531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D3927B-F860-9040-AB03-6EC357C9607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876950" y="2585009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7AA45-5192-7C4F-A655-787F4451FBE1}"/>
              </a:ext>
            </a:extLst>
          </p:cNvPr>
          <p:cNvCxnSpPr>
            <a:cxnSpLocks/>
          </p:cNvCxnSpPr>
          <p:nvPr/>
        </p:nvCxnSpPr>
        <p:spPr>
          <a:xfrm flipV="1">
            <a:off x="2864642" y="5169172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CD775-CFA2-9A45-9D4A-F139F3580900}"/>
              </a:ext>
            </a:extLst>
          </p:cNvPr>
          <p:cNvCxnSpPr>
            <a:cxnSpLocks/>
          </p:cNvCxnSpPr>
          <p:nvPr/>
        </p:nvCxnSpPr>
        <p:spPr>
          <a:xfrm flipV="1">
            <a:off x="4642450" y="5174008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FA3057-E94E-8D47-BED9-31475A56C925}"/>
              </a:ext>
            </a:extLst>
          </p:cNvPr>
          <p:cNvCxnSpPr>
            <a:cxnSpLocks/>
          </p:cNvCxnSpPr>
          <p:nvPr/>
        </p:nvCxnSpPr>
        <p:spPr>
          <a:xfrm flipV="1">
            <a:off x="6420258" y="5178844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4625470" y="2612377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1879BF-67C7-024D-8B6E-FEAE6E28531F}"/>
              </a:ext>
            </a:extLst>
          </p:cNvPr>
          <p:cNvCxnSpPr>
            <a:cxnSpLocks/>
          </p:cNvCxnSpPr>
          <p:nvPr/>
        </p:nvCxnSpPr>
        <p:spPr>
          <a:xfrm>
            <a:off x="8122949" y="5193049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5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Node add(Node a, Node b)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53948" y="2134944"/>
            <a:ext cx="779429" cy="83676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756703" y="2553325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53948" y="4779481"/>
            <a:ext cx="779429" cy="794206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E32A-6914-834F-9BBE-6B6A1047C49A}"/>
              </a:ext>
            </a:extLst>
          </p:cNvPr>
          <p:cNvSpPr txBox="1"/>
          <p:nvPr/>
        </p:nvSpPr>
        <p:spPr>
          <a:xfrm>
            <a:off x="527682" y="152462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25D72-3421-1D4C-9F00-B31C2C6DDB24}"/>
              </a:ext>
            </a:extLst>
          </p:cNvPr>
          <p:cNvSpPr txBox="1"/>
          <p:nvPr/>
        </p:nvSpPr>
        <p:spPr>
          <a:xfrm>
            <a:off x="543343" y="41916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F976E-6B28-864E-B869-3A133661FD08}"/>
              </a:ext>
            </a:extLst>
          </p:cNvPr>
          <p:cNvCxnSpPr>
            <a:cxnSpLocks/>
          </p:cNvCxnSpPr>
          <p:nvPr/>
        </p:nvCxnSpPr>
        <p:spPr>
          <a:xfrm>
            <a:off x="756703" y="5176584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84AE304-93E7-1E49-8B36-CC97E0C7BEBB}"/>
              </a:ext>
            </a:extLst>
          </p:cNvPr>
          <p:cNvGrpSpPr/>
          <p:nvPr/>
        </p:nvGrpSpPr>
        <p:grpSpPr>
          <a:xfrm>
            <a:off x="1825883" y="2256540"/>
            <a:ext cx="1385012" cy="662729"/>
            <a:chOff x="2685152" y="2621534"/>
            <a:chExt cx="1385012" cy="6627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3C717D-E68D-3040-AF12-F7D09F225C3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DFFA52-FC32-2D4B-B0DF-529FEFA7AED5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F63D-CC53-4E43-ACED-A3140DD90D4F}"/>
              </a:ext>
            </a:extLst>
          </p:cNvPr>
          <p:cNvGrpSpPr/>
          <p:nvPr/>
        </p:nvGrpSpPr>
        <p:grpSpPr>
          <a:xfrm>
            <a:off x="1825883" y="4851132"/>
            <a:ext cx="1385012" cy="662729"/>
            <a:chOff x="2685152" y="2621534"/>
            <a:chExt cx="1385012" cy="6627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02DBCE-159A-C04B-B1CB-1C9AF7551EF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C31462-3981-044E-AD5E-741B480DB83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BC0EFB-916E-BC4B-862A-C36E9AB2B6B7}"/>
              </a:ext>
            </a:extLst>
          </p:cNvPr>
          <p:cNvGrpSpPr/>
          <p:nvPr/>
        </p:nvGrpSpPr>
        <p:grpSpPr>
          <a:xfrm>
            <a:off x="3586711" y="3512160"/>
            <a:ext cx="1385012" cy="662729"/>
            <a:chOff x="2685152" y="2621534"/>
            <a:chExt cx="1385012" cy="6627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820B6A-2907-6C4C-AD47-430B776543D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08FF2F-6E65-D94F-9E44-0788AA934CD2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2FF4C1-01E7-8041-90F8-4AA5ED58833C}"/>
              </a:ext>
            </a:extLst>
          </p:cNvPr>
          <p:cNvGrpSpPr/>
          <p:nvPr/>
        </p:nvGrpSpPr>
        <p:grpSpPr>
          <a:xfrm>
            <a:off x="1825883" y="3513692"/>
            <a:ext cx="1385012" cy="662729"/>
            <a:chOff x="2685152" y="2621534"/>
            <a:chExt cx="1385012" cy="6627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5EB1FB-D615-D346-AA07-8C03F5D265BC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2A965-2978-2B41-B7CF-C73ACE26F736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32D81-89AA-2740-AB5E-0F4463C3B03D}"/>
              </a:ext>
            </a:extLst>
          </p:cNvPr>
          <p:cNvGrpSpPr/>
          <p:nvPr/>
        </p:nvGrpSpPr>
        <p:grpSpPr>
          <a:xfrm>
            <a:off x="3586711" y="2253644"/>
            <a:ext cx="1385012" cy="662729"/>
            <a:chOff x="2685152" y="2621534"/>
            <a:chExt cx="1385012" cy="6627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82876-1567-2543-876E-610127DC6440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8134EE-5D5A-A64D-88A4-45343C770FC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753975-4B2A-9040-B876-7B2956E052B3}"/>
              </a:ext>
            </a:extLst>
          </p:cNvPr>
          <p:cNvGrpSpPr/>
          <p:nvPr/>
        </p:nvGrpSpPr>
        <p:grpSpPr>
          <a:xfrm>
            <a:off x="5352925" y="4851132"/>
            <a:ext cx="1385012" cy="662729"/>
            <a:chOff x="2685152" y="2621534"/>
            <a:chExt cx="1385012" cy="6627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C3BFDE-C2CD-FB4D-B646-5388E61A3043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23CF63-C195-B945-9D62-661BB1A78B13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C09334-777A-184B-A34B-1D9B3E7DF4E7}"/>
              </a:ext>
            </a:extLst>
          </p:cNvPr>
          <p:cNvGrpSpPr/>
          <p:nvPr/>
        </p:nvGrpSpPr>
        <p:grpSpPr>
          <a:xfrm>
            <a:off x="7122290" y="4844034"/>
            <a:ext cx="1385012" cy="662729"/>
            <a:chOff x="2685152" y="2621534"/>
            <a:chExt cx="1385012" cy="66272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41EE8A-8181-4D4D-B149-DDF181461A2D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7EA19B-D2D5-C046-9569-108F675E30D7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124ECC-1FDF-5A4A-88C7-C4379CFE35FB}"/>
              </a:ext>
            </a:extLst>
          </p:cNvPr>
          <p:cNvGrpSpPr/>
          <p:nvPr/>
        </p:nvGrpSpPr>
        <p:grpSpPr>
          <a:xfrm>
            <a:off x="3586711" y="4844033"/>
            <a:ext cx="1385012" cy="662729"/>
            <a:chOff x="2685152" y="2621534"/>
            <a:chExt cx="1385012" cy="6627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3D275E-19EE-1240-AB44-953A10158486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C21A95-2AE0-C24A-89B3-D52CCD5A9531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D3927B-F860-9040-AB03-6EC357C9607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876950" y="2585009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64D3AF-D6E7-1C4D-BDF5-DDE3ED5BFAC5}"/>
              </a:ext>
            </a:extLst>
          </p:cNvPr>
          <p:cNvCxnSpPr>
            <a:cxnSpLocks/>
          </p:cNvCxnSpPr>
          <p:nvPr/>
        </p:nvCxnSpPr>
        <p:spPr>
          <a:xfrm flipV="1">
            <a:off x="2856014" y="3830200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7AA45-5192-7C4F-A655-787F4451FBE1}"/>
              </a:ext>
            </a:extLst>
          </p:cNvPr>
          <p:cNvCxnSpPr>
            <a:cxnSpLocks/>
          </p:cNvCxnSpPr>
          <p:nvPr/>
        </p:nvCxnSpPr>
        <p:spPr>
          <a:xfrm flipV="1">
            <a:off x="2864642" y="5169172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CD775-CFA2-9A45-9D4A-F139F3580900}"/>
              </a:ext>
            </a:extLst>
          </p:cNvPr>
          <p:cNvCxnSpPr>
            <a:cxnSpLocks/>
          </p:cNvCxnSpPr>
          <p:nvPr/>
        </p:nvCxnSpPr>
        <p:spPr>
          <a:xfrm flipV="1">
            <a:off x="4642450" y="5174008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FA3057-E94E-8D47-BED9-31475A56C925}"/>
              </a:ext>
            </a:extLst>
          </p:cNvPr>
          <p:cNvCxnSpPr>
            <a:cxnSpLocks/>
          </p:cNvCxnSpPr>
          <p:nvPr/>
        </p:nvCxnSpPr>
        <p:spPr>
          <a:xfrm flipV="1">
            <a:off x="6420258" y="5178844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4625470" y="2612377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1879BF-67C7-024D-8B6E-FEAE6E28531F}"/>
              </a:ext>
            </a:extLst>
          </p:cNvPr>
          <p:cNvCxnSpPr>
            <a:cxnSpLocks/>
          </p:cNvCxnSpPr>
          <p:nvPr/>
        </p:nvCxnSpPr>
        <p:spPr>
          <a:xfrm>
            <a:off x="8122949" y="5193049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5DE4F1-2DBD-F346-BEC9-788863151B1D}"/>
              </a:ext>
            </a:extLst>
          </p:cNvPr>
          <p:cNvCxnSpPr>
            <a:cxnSpLocks/>
          </p:cNvCxnSpPr>
          <p:nvPr/>
        </p:nvCxnSpPr>
        <p:spPr>
          <a:xfrm>
            <a:off x="821755" y="3826377"/>
            <a:ext cx="992437" cy="0"/>
          </a:xfrm>
          <a:prstGeom prst="straightConnector1">
            <a:avLst/>
          </a:prstGeom>
          <a:ln w="762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CF7AB92-0720-2E40-A90E-C1E8F276CC47}"/>
              </a:ext>
            </a:extLst>
          </p:cNvPr>
          <p:cNvGrpSpPr/>
          <p:nvPr/>
        </p:nvGrpSpPr>
        <p:grpSpPr>
          <a:xfrm>
            <a:off x="5377215" y="3516506"/>
            <a:ext cx="1385012" cy="662729"/>
            <a:chOff x="2685152" y="2621534"/>
            <a:chExt cx="1385012" cy="66272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82ADF3-1E93-894F-903E-9B839BD4D463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342070-6C50-014F-9D6B-315EAE0D06FD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665D03-2E79-4C47-8942-2CFCEE3F0673}"/>
              </a:ext>
            </a:extLst>
          </p:cNvPr>
          <p:cNvGrpSpPr/>
          <p:nvPr/>
        </p:nvGrpSpPr>
        <p:grpSpPr>
          <a:xfrm>
            <a:off x="7146580" y="3509408"/>
            <a:ext cx="1385012" cy="662729"/>
            <a:chOff x="2685152" y="2621534"/>
            <a:chExt cx="1385012" cy="66272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D5CA67-B19A-1647-80EB-3193CCA4E807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FBF628-2473-454F-99DF-267ABFD7AADC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46465F-450F-1645-858E-3045456AA108}"/>
              </a:ext>
            </a:extLst>
          </p:cNvPr>
          <p:cNvCxnSpPr>
            <a:cxnSpLocks/>
          </p:cNvCxnSpPr>
          <p:nvPr/>
        </p:nvCxnSpPr>
        <p:spPr>
          <a:xfrm>
            <a:off x="8147239" y="3858423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4C6107-440E-FD46-98FD-CB2C9D4A94B7}"/>
              </a:ext>
            </a:extLst>
          </p:cNvPr>
          <p:cNvCxnSpPr>
            <a:cxnSpLocks/>
          </p:cNvCxnSpPr>
          <p:nvPr/>
        </p:nvCxnSpPr>
        <p:spPr>
          <a:xfrm flipV="1">
            <a:off x="6392807" y="3858423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2DEB78-18BF-F841-BAAD-55B56BD9EC29}"/>
              </a:ext>
            </a:extLst>
          </p:cNvPr>
          <p:cNvCxnSpPr>
            <a:cxnSpLocks/>
          </p:cNvCxnSpPr>
          <p:nvPr/>
        </p:nvCxnSpPr>
        <p:spPr>
          <a:xfrm flipV="1">
            <a:off x="4629942" y="3861072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9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Node add(Node a, Node b)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53948" y="2134944"/>
            <a:ext cx="779429" cy="83676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756703" y="2553325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53948" y="4779481"/>
            <a:ext cx="779429" cy="794206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E32A-6914-834F-9BBE-6B6A1047C49A}"/>
              </a:ext>
            </a:extLst>
          </p:cNvPr>
          <p:cNvSpPr txBox="1"/>
          <p:nvPr/>
        </p:nvSpPr>
        <p:spPr>
          <a:xfrm>
            <a:off x="527682" y="152462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25D72-3421-1D4C-9F00-B31C2C6DDB24}"/>
              </a:ext>
            </a:extLst>
          </p:cNvPr>
          <p:cNvSpPr txBox="1"/>
          <p:nvPr/>
        </p:nvSpPr>
        <p:spPr>
          <a:xfrm>
            <a:off x="543343" y="41916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F976E-6B28-864E-B869-3A133661FD08}"/>
              </a:ext>
            </a:extLst>
          </p:cNvPr>
          <p:cNvCxnSpPr>
            <a:cxnSpLocks/>
          </p:cNvCxnSpPr>
          <p:nvPr/>
        </p:nvCxnSpPr>
        <p:spPr>
          <a:xfrm>
            <a:off x="756703" y="5176584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84AE304-93E7-1E49-8B36-CC97E0C7BEBB}"/>
              </a:ext>
            </a:extLst>
          </p:cNvPr>
          <p:cNvGrpSpPr/>
          <p:nvPr/>
        </p:nvGrpSpPr>
        <p:grpSpPr>
          <a:xfrm>
            <a:off x="1825883" y="2256540"/>
            <a:ext cx="1385012" cy="662729"/>
            <a:chOff x="2685152" y="2621534"/>
            <a:chExt cx="1385012" cy="6627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3C717D-E68D-3040-AF12-F7D09F225C3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DFFA52-FC32-2D4B-B0DF-529FEFA7AED5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F63D-CC53-4E43-ACED-A3140DD90D4F}"/>
              </a:ext>
            </a:extLst>
          </p:cNvPr>
          <p:cNvGrpSpPr/>
          <p:nvPr/>
        </p:nvGrpSpPr>
        <p:grpSpPr>
          <a:xfrm>
            <a:off x="1825883" y="4851132"/>
            <a:ext cx="1385012" cy="662729"/>
            <a:chOff x="2685152" y="2621534"/>
            <a:chExt cx="1385012" cy="6627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02DBCE-159A-C04B-B1CB-1C9AF7551EF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C31462-3981-044E-AD5E-741B480DB83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BC0EFB-916E-BC4B-862A-C36E9AB2B6B7}"/>
              </a:ext>
            </a:extLst>
          </p:cNvPr>
          <p:cNvGrpSpPr/>
          <p:nvPr/>
        </p:nvGrpSpPr>
        <p:grpSpPr>
          <a:xfrm>
            <a:off x="3586711" y="3512160"/>
            <a:ext cx="1385012" cy="662729"/>
            <a:chOff x="2685152" y="2621534"/>
            <a:chExt cx="1385012" cy="6627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820B6A-2907-6C4C-AD47-430B776543D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08FF2F-6E65-D94F-9E44-0788AA934CD2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2FF4C1-01E7-8041-90F8-4AA5ED58833C}"/>
              </a:ext>
            </a:extLst>
          </p:cNvPr>
          <p:cNvGrpSpPr/>
          <p:nvPr/>
        </p:nvGrpSpPr>
        <p:grpSpPr>
          <a:xfrm>
            <a:off x="1825883" y="3513692"/>
            <a:ext cx="1385012" cy="662729"/>
            <a:chOff x="2685152" y="2621534"/>
            <a:chExt cx="1385012" cy="6627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5EB1FB-D615-D346-AA07-8C03F5D265BC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2A965-2978-2B41-B7CF-C73ACE26F736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32D81-89AA-2740-AB5E-0F4463C3B03D}"/>
              </a:ext>
            </a:extLst>
          </p:cNvPr>
          <p:cNvGrpSpPr/>
          <p:nvPr/>
        </p:nvGrpSpPr>
        <p:grpSpPr>
          <a:xfrm>
            <a:off x="3586711" y="2253644"/>
            <a:ext cx="1385012" cy="662729"/>
            <a:chOff x="2685152" y="2621534"/>
            <a:chExt cx="1385012" cy="6627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82876-1567-2543-876E-610127DC6440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8134EE-5D5A-A64D-88A4-45343C770FC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753975-4B2A-9040-B876-7B2956E052B3}"/>
              </a:ext>
            </a:extLst>
          </p:cNvPr>
          <p:cNvGrpSpPr/>
          <p:nvPr/>
        </p:nvGrpSpPr>
        <p:grpSpPr>
          <a:xfrm>
            <a:off x="5352925" y="4851132"/>
            <a:ext cx="1385012" cy="662729"/>
            <a:chOff x="2685152" y="2621534"/>
            <a:chExt cx="1385012" cy="6627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C3BFDE-C2CD-FB4D-B646-5388E61A3043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23CF63-C195-B945-9D62-661BB1A78B13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C09334-777A-184B-A34B-1D9B3E7DF4E7}"/>
              </a:ext>
            </a:extLst>
          </p:cNvPr>
          <p:cNvGrpSpPr/>
          <p:nvPr/>
        </p:nvGrpSpPr>
        <p:grpSpPr>
          <a:xfrm>
            <a:off x="7122290" y="4844034"/>
            <a:ext cx="1385012" cy="662729"/>
            <a:chOff x="2685152" y="2621534"/>
            <a:chExt cx="1385012" cy="66272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41EE8A-8181-4D4D-B149-DDF181461A2D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7EA19B-D2D5-C046-9569-108F675E30D7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124ECC-1FDF-5A4A-88C7-C4379CFE35FB}"/>
              </a:ext>
            </a:extLst>
          </p:cNvPr>
          <p:cNvGrpSpPr/>
          <p:nvPr/>
        </p:nvGrpSpPr>
        <p:grpSpPr>
          <a:xfrm>
            <a:off x="3586711" y="4844033"/>
            <a:ext cx="1385012" cy="662729"/>
            <a:chOff x="2685152" y="2621534"/>
            <a:chExt cx="1385012" cy="6627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3D275E-19EE-1240-AB44-953A10158486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C21A95-2AE0-C24A-89B3-D52CCD5A9531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D3927B-F860-9040-AB03-6EC357C9607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876950" y="2585009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64D3AF-D6E7-1C4D-BDF5-DDE3ED5BFAC5}"/>
              </a:ext>
            </a:extLst>
          </p:cNvPr>
          <p:cNvCxnSpPr>
            <a:cxnSpLocks/>
          </p:cNvCxnSpPr>
          <p:nvPr/>
        </p:nvCxnSpPr>
        <p:spPr>
          <a:xfrm flipV="1">
            <a:off x="2856014" y="3830200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7AA45-5192-7C4F-A655-787F4451FBE1}"/>
              </a:ext>
            </a:extLst>
          </p:cNvPr>
          <p:cNvCxnSpPr>
            <a:cxnSpLocks/>
          </p:cNvCxnSpPr>
          <p:nvPr/>
        </p:nvCxnSpPr>
        <p:spPr>
          <a:xfrm flipV="1">
            <a:off x="2864642" y="5169172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CD775-CFA2-9A45-9D4A-F139F3580900}"/>
              </a:ext>
            </a:extLst>
          </p:cNvPr>
          <p:cNvCxnSpPr>
            <a:cxnSpLocks/>
          </p:cNvCxnSpPr>
          <p:nvPr/>
        </p:nvCxnSpPr>
        <p:spPr>
          <a:xfrm flipV="1">
            <a:off x="4642450" y="5174008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FA3057-E94E-8D47-BED9-31475A56C925}"/>
              </a:ext>
            </a:extLst>
          </p:cNvPr>
          <p:cNvCxnSpPr>
            <a:cxnSpLocks/>
          </p:cNvCxnSpPr>
          <p:nvPr/>
        </p:nvCxnSpPr>
        <p:spPr>
          <a:xfrm flipV="1">
            <a:off x="6420258" y="5178844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4625470" y="2612377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1879BF-67C7-024D-8B6E-FEAE6E28531F}"/>
              </a:ext>
            </a:extLst>
          </p:cNvPr>
          <p:cNvCxnSpPr>
            <a:cxnSpLocks/>
          </p:cNvCxnSpPr>
          <p:nvPr/>
        </p:nvCxnSpPr>
        <p:spPr>
          <a:xfrm>
            <a:off x="8122949" y="5193049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5DE4F1-2DBD-F346-BEC9-788863151B1D}"/>
              </a:ext>
            </a:extLst>
          </p:cNvPr>
          <p:cNvCxnSpPr>
            <a:cxnSpLocks/>
          </p:cNvCxnSpPr>
          <p:nvPr/>
        </p:nvCxnSpPr>
        <p:spPr>
          <a:xfrm>
            <a:off x="821755" y="3826377"/>
            <a:ext cx="992437" cy="0"/>
          </a:xfrm>
          <a:prstGeom prst="straightConnector1">
            <a:avLst/>
          </a:prstGeom>
          <a:ln w="762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80825-D924-794B-A813-EFDD2E08BCDC}"/>
              </a:ext>
            </a:extLst>
          </p:cNvPr>
          <p:cNvCxnSpPr>
            <a:cxnSpLocks/>
          </p:cNvCxnSpPr>
          <p:nvPr/>
        </p:nvCxnSpPr>
        <p:spPr>
          <a:xfrm>
            <a:off x="4599886" y="3843524"/>
            <a:ext cx="752325" cy="935957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A0691E-3689-9546-A4ED-99D26DE34BC6}"/>
              </a:ext>
            </a:extLst>
          </p:cNvPr>
          <p:cNvSpPr txBox="1"/>
          <p:nvPr/>
        </p:nvSpPr>
        <p:spPr>
          <a:xfrm>
            <a:off x="6103416" y="2006868"/>
            <a:ext cx="2512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Structure Sharing &amp; Aliasing</a:t>
            </a:r>
          </a:p>
        </p:txBody>
      </p:sp>
    </p:spTree>
    <p:extLst>
      <p:ext uri="{BB962C8B-B14F-4D97-AF65-F5344CB8AC3E}">
        <p14:creationId xmlns:p14="http://schemas.microsoft.com/office/powerpoint/2010/main" val="324270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40E83-921B-684A-B85A-4C7239E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AE2C8-8D04-8B4C-A018-E036EA26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" y="0"/>
            <a:ext cx="9026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40E83-921B-684A-B85A-4C7239E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5F89B-C7DF-3148-88F8-9F1AD128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060"/>
            <a:ext cx="9144000" cy="4509880"/>
          </a:xfrm>
          <a:prstGeom prst="rect">
            <a:avLst/>
          </a:prstGeom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8245E67E-FD2D-B14B-A685-3A879C4A9885}"/>
              </a:ext>
            </a:extLst>
          </p:cNvPr>
          <p:cNvSpPr/>
          <p:nvPr/>
        </p:nvSpPr>
        <p:spPr>
          <a:xfrm rot="4478361">
            <a:off x="2319050" y="681330"/>
            <a:ext cx="725195" cy="3308667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6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53FB-DADA-E24A-860E-B537FD93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6331-AFD1-9148-AA4A-B05D4E0A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sweat, if I handle the base case(s) correctly, a recursive call on a recursively defined field will always give me a complete, good-to-go result for the slightly smaller part;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F535-E83A-A046-9F9D-905B8C5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5251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add(</a:t>
            </a:r>
            <a:r>
              <a:rPr lang="en-US" sz="4800" dirty="0" err="1">
                <a:solidFill>
                  <a:schemeClr val="bg1"/>
                </a:solidFill>
              </a:rPr>
              <a:t>a.next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dirty="0" err="1">
                <a:solidFill>
                  <a:schemeClr val="bg1"/>
                </a:solidFill>
              </a:rPr>
              <a:t>b.next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53948" y="2134944"/>
            <a:ext cx="779429" cy="83676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756703" y="2553325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53948" y="4779481"/>
            <a:ext cx="779429" cy="794206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E32A-6914-834F-9BBE-6B6A1047C49A}"/>
              </a:ext>
            </a:extLst>
          </p:cNvPr>
          <p:cNvSpPr txBox="1"/>
          <p:nvPr/>
        </p:nvSpPr>
        <p:spPr>
          <a:xfrm>
            <a:off x="527682" y="152462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25D72-3421-1D4C-9F00-B31C2C6DDB24}"/>
              </a:ext>
            </a:extLst>
          </p:cNvPr>
          <p:cNvSpPr txBox="1"/>
          <p:nvPr/>
        </p:nvSpPr>
        <p:spPr>
          <a:xfrm>
            <a:off x="543343" y="41916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F976E-6B28-864E-B869-3A133661FD08}"/>
              </a:ext>
            </a:extLst>
          </p:cNvPr>
          <p:cNvCxnSpPr>
            <a:cxnSpLocks/>
          </p:cNvCxnSpPr>
          <p:nvPr/>
        </p:nvCxnSpPr>
        <p:spPr>
          <a:xfrm>
            <a:off x="756703" y="5176584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84AE304-93E7-1E49-8B36-CC97E0C7BEBB}"/>
              </a:ext>
            </a:extLst>
          </p:cNvPr>
          <p:cNvGrpSpPr/>
          <p:nvPr/>
        </p:nvGrpSpPr>
        <p:grpSpPr>
          <a:xfrm>
            <a:off x="1825883" y="2256540"/>
            <a:ext cx="1385012" cy="662729"/>
            <a:chOff x="2685152" y="2621534"/>
            <a:chExt cx="1385012" cy="6627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3C717D-E68D-3040-AF12-F7D09F225C3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DFFA52-FC32-2D4B-B0DF-529FEFA7AED5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F63D-CC53-4E43-ACED-A3140DD90D4F}"/>
              </a:ext>
            </a:extLst>
          </p:cNvPr>
          <p:cNvGrpSpPr/>
          <p:nvPr/>
        </p:nvGrpSpPr>
        <p:grpSpPr>
          <a:xfrm>
            <a:off x="1825883" y="4851132"/>
            <a:ext cx="1385012" cy="662729"/>
            <a:chOff x="2685152" y="2621534"/>
            <a:chExt cx="1385012" cy="6627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02DBCE-159A-C04B-B1CB-1C9AF7551EF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C31462-3981-044E-AD5E-741B480DB83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BC0EFB-916E-BC4B-862A-C36E9AB2B6B7}"/>
              </a:ext>
            </a:extLst>
          </p:cNvPr>
          <p:cNvGrpSpPr/>
          <p:nvPr/>
        </p:nvGrpSpPr>
        <p:grpSpPr>
          <a:xfrm>
            <a:off x="3586711" y="3512160"/>
            <a:ext cx="1385012" cy="662729"/>
            <a:chOff x="2685152" y="2621534"/>
            <a:chExt cx="1385012" cy="6627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820B6A-2907-6C4C-AD47-430B776543D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08FF2F-6E65-D94F-9E44-0788AA934CD2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2FF4C1-01E7-8041-90F8-4AA5ED58833C}"/>
              </a:ext>
            </a:extLst>
          </p:cNvPr>
          <p:cNvGrpSpPr/>
          <p:nvPr/>
        </p:nvGrpSpPr>
        <p:grpSpPr>
          <a:xfrm>
            <a:off x="1825883" y="3513692"/>
            <a:ext cx="1385012" cy="662729"/>
            <a:chOff x="2685152" y="2621534"/>
            <a:chExt cx="1385012" cy="6627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5EB1FB-D615-D346-AA07-8C03F5D265BC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>
                <a:alpha val="14000"/>
              </a:srgbClr>
            </a:solidFill>
            <a:ln w="15875">
              <a:solidFill>
                <a:schemeClr val="bg1">
                  <a:alpha val="1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2A965-2978-2B41-B7CF-C73ACE26F736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>
                <a:alpha val="14000"/>
              </a:srgbClr>
            </a:solidFill>
            <a:ln w="15875">
              <a:solidFill>
                <a:schemeClr val="bg1">
                  <a:alpha val="1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32D81-89AA-2740-AB5E-0F4463C3B03D}"/>
              </a:ext>
            </a:extLst>
          </p:cNvPr>
          <p:cNvGrpSpPr/>
          <p:nvPr/>
        </p:nvGrpSpPr>
        <p:grpSpPr>
          <a:xfrm>
            <a:off x="3586711" y="2253644"/>
            <a:ext cx="1385012" cy="662729"/>
            <a:chOff x="2685152" y="2621534"/>
            <a:chExt cx="1385012" cy="6627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82876-1567-2543-876E-610127DC6440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8134EE-5D5A-A64D-88A4-45343C770FC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753975-4B2A-9040-B876-7B2956E052B3}"/>
              </a:ext>
            </a:extLst>
          </p:cNvPr>
          <p:cNvGrpSpPr/>
          <p:nvPr/>
        </p:nvGrpSpPr>
        <p:grpSpPr>
          <a:xfrm>
            <a:off x="5352925" y="4851132"/>
            <a:ext cx="1385012" cy="662729"/>
            <a:chOff x="2685152" y="2621534"/>
            <a:chExt cx="1385012" cy="6627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C3BFDE-C2CD-FB4D-B646-5388E61A3043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23CF63-C195-B945-9D62-661BB1A78B13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C09334-777A-184B-A34B-1D9B3E7DF4E7}"/>
              </a:ext>
            </a:extLst>
          </p:cNvPr>
          <p:cNvGrpSpPr/>
          <p:nvPr/>
        </p:nvGrpSpPr>
        <p:grpSpPr>
          <a:xfrm>
            <a:off x="7084190" y="4844034"/>
            <a:ext cx="1385012" cy="662729"/>
            <a:chOff x="2685152" y="2621534"/>
            <a:chExt cx="1385012" cy="66272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41EE8A-8181-4D4D-B149-DDF181461A2D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7EA19B-D2D5-C046-9569-108F675E30D7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124ECC-1FDF-5A4A-88C7-C4379CFE35FB}"/>
              </a:ext>
            </a:extLst>
          </p:cNvPr>
          <p:cNvGrpSpPr/>
          <p:nvPr/>
        </p:nvGrpSpPr>
        <p:grpSpPr>
          <a:xfrm>
            <a:off x="3586711" y="4844033"/>
            <a:ext cx="1385012" cy="662729"/>
            <a:chOff x="2685152" y="2621534"/>
            <a:chExt cx="1385012" cy="6627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3D275E-19EE-1240-AB44-953A10158486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C21A95-2AE0-C24A-89B3-D52CCD5A9531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D3927B-F860-9040-AB03-6EC357C9607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876950" y="2585009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64D3AF-D6E7-1C4D-BDF5-DDE3ED5BFAC5}"/>
              </a:ext>
            </a:extLst>
          </p:cNvPr>
          <p:cNvCxnSpPr>
            <a:cxnSpLocks/>
          </p:cNvCxnSpPr>
          <p:nvPr/>
        </p:nvCxnSpPr>
        <p:spPr>
          <a:xfrm flipV="1">
            <a:off x="2856014" y="3830200"/>
            <a:ext cx="709761" cy="13324"/>
          </a:xfrm>
          <a:prstGeom prst="straightConnector1">
            <a:avLst/>
          </a:prstGeom>
          <a:ln w="762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7AA45-5192-7C4F-A655-787F4451FBE1}"/>
              </a:ext>
            </a:extLst>
          </p:cNvPr>
          <p:cNvCxnSpPr>
            <a:cxnSpLocks/>
          </p:cNvCxnSpPr>
          <p:nvPr/>
        </p:nvCxnSpPr>
        <p:spPr>
          <a:xfrm flipV="1">
            <a:off x="2864642" y="5169172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CD775-CFA2-9A45-9D4A-F139F3580900}"/>
              </a:ext>
            </a:extLst>
          </p:cNvPr>
          <p:cNvCxnSpPr>
            <a:cxnSpLocks/>
          </p:cNvCxnSpPr>
          <p:nvPr/>
        </p:nvCxnSpPr>
        <p:spPr>
          <a:xfrm flipV="1">
            <a:off x="4642450" y="5174008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FA3057-E94E-8D47-BED9-31475A56C925}"/>
              </a:ext>
            </a:extLst>
          </p:cNvPr>
          <p:cNvCxnSpPr>
            <a:cxnSpLocks/>
          </p:cNvCxnSpPr>
          <p:nvPr/>
        </p:nvCxnSpPr>
        <p:spPr>
          <a:xfrm flipV="1">
            <a:off x="6420258" y="5178844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4625470" y="2612377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1879BF-67C7-024D-8B6E-FEAE6E28531F}"/>
              </a:ext>
            </a:extLst>
          </p:cNvPr>
          <p:cNvCxnSpPr>
            <a:cxnSpLocks/>
          </p:cNvCxnSpPr>
          <p:nvPr/>
        </p:nvCxnSpPr>
        <p:spPr>
          <a:xfrm>
            <a:off x="8122949" y="5193049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5DE4F1-2DBD-F346-BEC9-788863151B1D}"/>
              </a:ext>
            </a:extLst>
          </p:cNvPr>
          <p:cNvCxnSpPr>
            <a:cxnSpLocks/>
          </p:cNvCxnSpPr>
          <p:nvPr/>
        </p:nvCxnSpPr>
        <p:spPr>
          <a:xfrm>
            <a:off x="821755" y="3826377"/>
            <a:ext cx="992437" cy="0"/>
          </a:xfrm>
          <a:prstGeom prst="straightConnector1">
            <a:avLst/>
          </a:prstGeom>
          <a:ln w="76200">
            <a:solidFill>
              <a:schemeClr val="tx1">
                <a:alpha val="27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80825-D924-794B-A813-EFDD2E08BCDC}"/>
              </a:ext>
            </a:extLst>
          </p:cNvPr>
          <p:cNvCxnSpPr>
            <a:cxnSpLocks/>
          </p:cNvCxnSpPr>
          <p:nvPr/>
        </p:nvCxnSpPr>
        <p:spPr>
          <a:xfrm>
            <a:off x="4599886" y="3843524"/>
            <a:ext cx="752325" cy="935957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5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53FB-DADA-E24A-860E-B537FD93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6331-AFD1-9148-AA4A-B05D4E0A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 sweat, if I handle the base case(s) correctly, a recursive call on a recursively defined field will always give me a complete, good-to-go result for the slightly smaller part;</a:t>
            </a:r>
          </a:p>
          <a:p>
            <a:endParaRPr lang="en-US" dirty="0"/>
          </a:p>
          <a:p>
            <a:r>
              <a:rPr lang="en-US" dirty="0"/>
              <a:t>Now what additional work needs to be done to use this smaller result to get the full result?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F535-E83A-A046-9F9D-905B8C5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0684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42300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E87E1FB-4EB5-D945-96E7-75894D0E4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8" y="0"/>
            <a:ext cx="4572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ottlob Frege - Contradictions in Frege's system. | Britannica">
            <a:extLst>
              <a:ext uri="{FF2B5EF4-FFF2-40B4-BE49-F238E27FC236}">
                <a16:creationId xmlns:a16="http://schemas.microsoft.com/office/drawing/2014/main" id="{9F7C7130-A851-CF4A-ABBF-43DA07D9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2" y="0"/>
            <a:ext cx="4157326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82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new Node(</a:t>
            </a:r>
            <a:r>
              <a:rPr lang="en-US" sz="3200" dirty="0" err="1">
                <a:solidFill>
                  <a:schemeClr val="bg1"/>
                </a:solidFill>
              </a:rPr>
              <a:t>a.info</a:t>
            </a:r>
            <a:r>
              <a:rPr lang="en-US" sz="3200" dirty="0">
                <a:solidFill>
                  <a:schemeClr val="bg1"/>
                </a:solidFill>
              </a:rPr>
              <a:t> + </a:t>
            </a:r>
            <a:r>
              <a:rPr lang="en-US" sz="3200" dirty="0" err="1">
                <a:solidFill>
                  <a:schemeClr val="bg1"/>
                </a:solidFill>
              </a:rPr>
              <a:t>b.info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add(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a.next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b.next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53948" y="2134944"/>
            <a:ext cx="779429" cy="83676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756703" y="2553325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53948" y="4779481"/>
            <a:ext cx="779429" cy="794206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E32A-6914-834F-9BBE-6B6A1047C49A}"/>
              </a:ext>
            </a:extLst>
          </p:cNvPr>
          <p:cNvSpPr txBox="1"/>
          <p:nvPr/>
        </p:nvSpPr>
        <p:spPr>
          <a:xfrm>
            <a:off x="527682" y="152462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25D72-3421-1D4C-9F00-B31C2C6DDB24}"/>
              </a:ext>
            </a:extLst>
          </p:cNvPr>
          <p:cNvSpPr txBox="1"/>
          <p:nvPr/>
        </p:nvSpPr>
        <p:spPr>
          <a:xfrm>
            <a:off x="543343" y="41916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F976E-6B28-864E-B869-3A133661FD08}"/>
              </a:ext>
            </a:extLst>
          </p:cNvPr>
          <p:cNvCxnSpPr>
            <a:cxnSpLocks/>
          </p:cNvCxnSpPr>
          <p:nvPr/>
        </p:nvCxnSpPr>
        <p:spPr>
          <a:xfrm>
            <a:off x="756703" y="5176584"/>
            <a:ext cx="99243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84AE304-93E7-1E49-8B36-CC97E0C7BEBB}"/>
              </a:ext>
            </a:extLst>
          </p:cNvPr>
          <p:cNvGrpSpPr/>
          <p:nvPr/>
        </p:nvGrpSpPr>
        <p:grpSpPr>
          <a:xfrm>
            <a:off x="1825883" y="2256540"/>
            <a:ext cx="1385012" cy="662729"/>
            <a:chOff x="2685152" y="2621534"/>
            <a:chExt cx="1385012" cy="6627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3C717D-E68D-3040-AF12-F7D09F225C3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DFFA52-FC32-2D4B-B0DF-529FEFA7AED5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F63D-CC53-4E43-ACED-A3140DD90D4F}"/>
              </a:ext>
            </a:extLst>
          </p:cNvPr>
          <p:cNvGrpSpPr/>
          <p:nvPr/>
        </p:nvGrpSpPr>
        <p:grpSpPr>
          <a:xfrm>
            <a:off x="1825883" y="4851132"/>
            <a:ext cx="1385012" cy="662729"/>
            <a:chOff x="2685152" y="2621534"/>
            <a:chExt cx="1385012" cy="6627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02DBCE-159A-C04B-B1CB-1C9AF7551EF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C31462-3981-044E-AD5E-741B480DB83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BC0EFB-916E-BC4B-862A-C36E9AB2B6B7}"/>
              </a:ext>
            </a:extLst>
          </p:cNvPr>
          <p:cNvGrpSpPr/>
          <p:nvPr/>
        </p:nvGrpSpPr>
        <p:grpSpPr>
          <a:xfrm>
            <a:off x="3586711" y="3512160"/>
            <a:ext cx="1385012" cy="662729"/>
            <a:chOff x="2685152" y="2621534"/>
            <a:chExt cx="1385012" cy="6627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820B6A-2907-6C4C-AD47-430B776543D9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08FF2F-6E65-D94F-9E44-0788AA934CD2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2FF4C1-01E7-8041-90F8-4AA5ED58833C}"/>
              </a:ext>
            </a:extLst>
          </p:cNvPr>
          <p:cNvGrpSpPr/>
          <p:nvPr/>
        </p:nvGrpSpPr>
        <p:grpSpPr>
          <a:xfrm>
            <a:off x="1825883" y="3513692"/>
            <a:ext cx="1385012" cy="662729"/>
            <a:chOff x="2685152" y="2621534"/>
            <a:chExt cx="1385012" cy="6627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5EB1FB-D615-D346-AA07-8C03F5D265BC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2A965-2978-2B41-B7CF-C73ACE26F736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32D81-89AA-2740-AB5E-0F4463C3B03D}"/>
              </a:ext>
            </a:extLst>
          </p:cNvPr>
          <p:cNvGrpSpPr/>
          <p:nvPr/>
        </p:nvGrpSpPr>
        <p:grpSpPr>
          <a:xfrm>
            <a:off x="3586711" y="2253644"/>
            <a:ext cx="1385012" cy="662729"/>
            <a:chOff x="2685152" y="2621534"/>
            <a:chExt cx="1385012" cy="6627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82876-1567-2543-876E-610127DC6440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8134EE-5D5A-A64D-88A4-45343C770FC0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753975-4B2A-9040-B876-7B2956E052B3}"/>
              </a:ext>
            </a:extLst>
          </p:cNvPr>
          <p:cNvGrpSpPr/>
          <p:nvPr/>
        </p:nvGrpSpPr>
        <p:grpSpPr>
          <a:xfrm>
            <a:off x="5352925" y="4851132"/>
            <a:ext cx="1385012" cy="662729"/>
            <a:chOff x="2685152" y="2621534"/>
            <a:chExt cx="1385012" cy="6627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C3BFDE-C2CD-FB4D-B646-5388E61A3043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23CF63-C195-B945-9D62-661BB1A78B13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C09334-777A-184B-A34B-1D9B3E7DF4E7}"/>
              </a:ext>
            </a:extLst>
          </p:cNvPr>
          <p:cNvGrpSpPr/>
          <p:nvPr/>
        </p:nvGrpSpPr>
        <p:grpSpPr>
          <a:xfrm>
            <a:off x="7122290" y="4844034"/>
            <a:ext cx="1385012" cy="662729"/>
            <a:chOff x="2685152" y="2621534"/>
            <a:chExt cx="1385012" cy="66272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41EE8A-8181-4D4D-B149-DDF181461A2D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7EA19B-D2D5-C046-9569-108F675E30D7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124ECC-1FDF-5A4A-88C7-C4379CFE35FB}"/>
              </a:ext>
            </a:extLst>
          </p:cNvPr>
          <p:cNvGrpSpPr/>
          <p:nvPr/>
        </p:nvGrpSpPr>
        <p:grpSpPr>
          <a:xfrm>
            <a:off x="3586711" y="4844033"/>
            <a:ext cx="1385012" cy="662729"/>
            <a:chOff x="2685152" y="2621534"/>
            <a:chExt cx="1385012" cy="6627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3D275E-19EE-1240-AB44-953A10158486}"/>
                </a:ext>
              </a:extLst>
            </p:cNvPr>
            <p:cNvSpPr/>
            <p:nvPr/>
          </p:nvSpPr>
          <p:spPr>
            <a:xfrm>
              <a:off x="2685152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C21A95-2AE0-C24A-89B3-D52CCD5A9531}"/>
                </a:ext>
              </a:extLst>
            </p:cNvPr>
            <p:cNvSpPr/>
            <p:nvPr/>
          </p:nvSpPr>
          <p:spPr>
            <a:xfrm>
              <a:off x="3377658" y="2621534"/>
              <a:ext cx="692506" cy="662729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D3927B-F860-9040-AB03-6EC357C9607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876950" y="2585009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64D3AF-D6E7-1C4D-BDF5-DDE3ED5BFAC5}"/>
              </a:ext>
            </a:extLst>
          </p:cNvPr>
          <p:cNvCxnSpPr>
            <a:cxnSpLocks/>
          </p:cNvCxnSpPr>
          <p:nvPr/>
        </p:nvCxnSpPr>
        <p:spPr>
          <a:xfrm flipV="1">
            <a:off x="2856014" y="3830200"/>
            <a:ext cx="709761" cy="1332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7AA45-5192-7C4F-A655-787F4451FBE1}"/>
              </a:ext>
            </a:extLst>
          </p:cNvPr>
          <p:cNvCxnSpPr>
            <a:cxnSpLocks/>
          </p:cNvCxnSpPr>
          <p:nvPr/>
        </p:nvCxnSpPr>
        <p:spPr>
          <a:xfrm flipV="1">
            <a:off x="2864642" y="5169172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CD775-CFA2-9A45-9D4A-F139F3580900}"/>
              </a:ext>
            </a:extLst>
          </p:cNvPr>
          <p:cNvCxnSpPr>
            <a:cxnSpLocks/>
          </p:cNvCxnSpPr>
          <p:nvPr/>
        </p:nvCxnSpPr>
        <p:spPr>
          <a:xfrm flipV="1">
            <a:off x="4642450" y="5174008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FA3057-E94E-8D47-BED9-31475A56C925}"/>
              </a:ext>
            </a:extLst>
          </p:cNvPr>
          <p:cNvCxnSpPr>
            <a:cxnSpLocks/>
          </p:cNvCxnSpPr>
          <p:nvPr/>
        </p:nvCxnSpPr>
        <p:spPr>
          <a:xfrm flipV="1">
            <a:off x="6420258" y="5178844"/>
            <a:ext cx="709761" cy="13324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4625470" y="2612377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1879BF-67C7-024D-8B6E-FEAE6E28531F}"/>
              </a:ext>
            </a:extLst>
          </p:cNvPr>
          <p:cNvCxnSpPr>
            <a:cxnSpLocks/>
          </p:cNvCxnSpPr>
          <p:nvPr/>
        </p:nvCxnSpPr>
        <p:spPr>
          <a:xfrm>
            <a:off x="8122949" y="5193049"/>
            <a:ext cx="82283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5DE4F1-2DBD-F346-BEC9-788863151B1D}"/>
              </a:ext>
            </a:extLst>
          </p:cNvPr>
          <p:cNvCxnSpPr>
            <a:cxnSpLocks/>
          </p:cNvCxnSpPr>
          <p:nvPr/>
        </p:nvCxnSpPr>
        <p:spPr>
          <a:xfrm>
            <a:off x="821755" y="3826377"/>
            <a:ext cx="992437" cy="0"/>
          </a:xfrm>
          <a:prstGeom prst="straightConnector1">
            <a:avLst/>
          </a:prstGeom>
          <a:ln w="762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80825-D924-794B-A813-EFDD2E08BCDC}"/>
              </a:ext>
            </a:extLst>
          </p:cNvPr>
          <p:cNvCxnSpPr>
            <a:cxnSpLocks/>
          </p:cNvCxnSpPr>
          <p:nvPr/>
        </p:nvCxnSpPr>
        <p:spPr>
          <a:xfrm>
            <a:off x="4599886" y="3843524"/>
            <a:ext cx="752325" cy="935957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1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40E83-921B-684A-B85A-4C7239E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AE2C8-8D04-8B4C-A018-E036EA26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" y="0"/>
            <a:ext cx="9026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9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40E83-921B-684A-B85A-4C7239E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90F54-6662-3F46-BD6E-373099B1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794"/>
            <a:ext cx="9144000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53FB-DADA-E24A-860E-B537FD93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6331-AFD1-9148-AA4A-B05D4E0A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being the natural way to process recursively defined structures, recursion is natural for other ordered types such as non-negative integers;</a:t>
            </a:r>
          </a:p>
          <a:p>
            <a:endParaRPr lang="en-US" dirty="0"/>
          </a:p>
          <a:p>
            <a:r>
              <a:rPr lang="en-US" dirty="0"/>
              <a:t>There are many, many other cases where the algorithms are naturally recursive.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F535-E83A-A046-9F9D-905B8C5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09296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96BB-DCFB-244A-AC0D-E1D6D1F1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Mutation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C7438-82C3-314C-A7F9-6EABD729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4098" name="Picture 2" descr="Amazon.com : Fire Breathing Dragon Edible Icing Image (1/4 Sheet) : Grocery  &amp; Gourmet Food">
            <a:extLst>
              <a:ext uri="{FF2B5EF4-FFF2-40B4-BE49-F238E27FC236}">
                <a16:creationId xmlns:a16="http://schemas.microsoft.com/office/drawing/2014/main" id="{641FE16C-3667-4444-9B70-25E19DA4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0"/>
            <a:ext cx="876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A77F9819-F0CE-AC4A-A34C-D5B71062DB98}"/>
              </a:ext>
            </a:extLst>
          </p:cNvPr>
          <p:cNvSpPr txBox="1">
            <a:spLocks/>
          </p:cNvSpPr>
          <p:nvPr/>
        </p:nvSpPr>
        <p:spPr>
          <a:xfrm>
            <a:off x="609600" y="27892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chemeClr val="bg1"/>
                </a:solidFill>
              </a:rPr>
              <a:t>Issues with Mutation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3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96BB-DCFB-244A-AC0D-E1D6D1F1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6A4A-3B4D-A446-BC80-C3FF5BBB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complicates/disqualifies structure sharing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C7438-82C3-314C-A7F9-6EABD729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AC7A9C-C151-AC44-9E4A-A25D8E5A3479}"/>
              </a:ext>
            </a:extLst>
          </p:cNvPr>
          <p:cNvGrpSpPr/>
          <p:nvPr/>
        </p:nvGrpSpPr>
        <p:grpSpPr>
          <a:xfrm>
            <a:off x="588481" y="2754571"/>
            <a:ext cx="7996720" cy="2376230"/>
            <a:chOff x="372580" y="2881570"/>
            <a:chExt cx="8573199" cy="269211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B7FCAA-7459-8940-B4D7-0C81EE277E62}"/>
                </a:ext>
              </a:extLst>
            </p:cNvPr>
            <p:cNvSpPr/>
            <p:nvPr/>
          </p:nvSpPr>
          <p:spPr>
            <a:xfrm>
              <a:off x="372580" y="3453796"/>
              <a:ext cx="779429" cy="794206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01368-D4AC-CC43-99FD-664070F51BDC}"/>
                </a:ext>
              </a:extLst>
            </p:cNvPr>
            <p:cNvSpPr/>
            <p:nvPr/>
          </p:nvSpPr>
          <p:spPr>
            <a:xfrm>
              <a:off x="372580" y="4779481"/>
              <a:ext cx="779429" cy="794206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F630DB-ACF6-DB40-A8AA-53D8465FA868}"/>
                </a:ext>
              </a:extLst>
            </p:cNvPr>
            <p:cNvCxnSpPr>
              <a:cxnSpLocks/>
            </p:cNvCxnSpPr>
            <p:nvPr/>
          </p:nvCxnSpPr>
          <p:spPr>
            <a:xfrm>
              <a:off x="756703" y="5176584"/>
              <a:ext cx="99243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B569A6-1F90-B045-95F3-7525331B11EE}"/>
                </a:ext>
              </a:extLst>
            </p:cNvPr>
            <p:cNvGrpSpPr/>
            <p:nvPr/>
          </p:nvGrpSpPr>
          <p:grpSpPr>
            <a:xfrm>
              <a:off x="1825883" y="4851132"/>
              <a:ext cx="1385012" cy="662729"/>
              <a:chOff x="2685152" y="2621534"/>
              <a:chExt cx="1385012" cy="6627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798F2F-4EF1-FA43-9B13-B172A1531D79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DD4470-CB1E-324C-8C7E-0AB7A0F5A9E1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ED4DAB-E739-C64F-BD56-31F922FB5D6D}"/>
                </a:ext>
              </a:extLst>
            </p:cNvPr>
            <p:cNvGrpSpPr/>
            <p:nvPr/>
          </p:nvGrpSpPr>
          <p:grpSpPr>
            <a:xfrm>
              <a:off x="3586711" y="3512160"/>
              <a:ext cx="1385012" cy="662729"/>
              <a:chOff x="2685152" y="2621534"/>
              <a:chExt cx="1385012" cy="6627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C1170C-C219-AE4E-A56E-A26480D3DA19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8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49D7FD-4840-F542-80DE-3267C6ACA141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80879C-9DD1-D042-85EC-953E44D34CE3}"/>
                </a:ext>
              </a:extLst>
            </p:cNvPr>
            <p:cNvGrpSpPr/>
            <p:nvPr/>
          </p:nvGrpSpPr>
          <p:grpSpPr>
            <a:xfrm>
              <a:off x="1825883" y="3513692"/>
              <a:ext cx="1385012" cy="662729"/>
              <a:chOff x="2685152" y="2621534"/>
              <a:chExt cx="1385012" cy="66272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1F5AC3-199E-114A-88F8-AD14678D5E5C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36C2E8C-7816-4D4B-A9C8-E2B3B4FDFD80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C205EE-D9D9-1245-8794-2A93C2224F5C}"/>
                </a:ext>
              </a:extLst>
            </p:cNvPr>
            <p:cNvGrpSpPr/>
            <p:nvPr/>
          </p:nvGrpSpPr>
          <p:grpSpPr>
            <a:xfrm>
              <a:off x="5352925" y="4851132"/>
              <a:ext cx="1385012" cy="662729"/>
              <a:chOff x="2685152" y="2621534"/>
              <a:chExt cx="1385012" cy="66272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7D8E67-5ECE-D14A-B3CC-4861F7E85153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D00CEEB-F39F-E345-95C5-A32F66528CD0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5F6FB0-C338-DB42-8524-978EE5D3DE80}"/>
                </a:ext>
              </a:extLst>
            </p:cNvPr>
            <p:cNvGrpSpPr/>
            <p:nvPr/>
          </p:nvGrpSpPr>
          <p:grpSpPr>
            <a:xfrm>
              <a:off x="7122290" y="4844034"/>
              <a:ext cx="1385012" cy="662729"/>
              <a:chOff x="2685152" y="2621534"/>
              <a:chExt cx="1385012" cy="66272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CEA3B1-F517-E64A-89D8-E204C0922C59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7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243D21-E26E-EC42-84F8-7FF5C62A1CF1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A0864B-58A3-5743-BA6B-598385FAF18E}"/>
                </a:ext>
              </a:extLst>
            </p:cNvPr>
            <p:cNvGrpSpPr/>
            <p:nvPr/>
          </p:nvGrpSpPr>
          <p:grpSpPr>
            <a:xfrm>
              <a:off x="3586711" y="4844033"/>
              <a:ext cx="1385012" cy="662729"/>
              <a:chOff x="2685152" y="2621534"/>
              <a:chExt cx="1385012" cy="66272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2859C30-EA2D-F541-9DE6-6AAE449F4AD6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BE3211-8005-0040-8329-26864C9DD9A0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3F48A6-607C-4842-80A4-EF746C518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014" y="3830200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255B6E-C775-B142-84EB-682FC5967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642" y="5169172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8ED579-902A-7F49-87F7-ED0A10710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450" y="5174008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675496-6506-8A42-9EE4-272A5EE4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258" y="5178844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1D0C17C-AC62-534D-8504-B47BFE63296A}"/>
                </a:ext>
              </a:extLst>
            </p:cNvPr>
            <p:cNvCxnSpPr>
              <a:cxnSpLocks/>
            </p:cNvCxnSpPr>
            <p:nvPr/>
          </p:nvCxnSpPr>
          <p:spPr>
            <a:xfrm>
              <a:off x="8122949" y="5193049"/>
              <a:ext cx="82283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ABDEAC-0989-CE43-AC01-C2298F8188B6}"/>
                </a:ext>
              </a:extLst>
            </p:cNvPr>
            <p:cNvCxnSpPr>
              <a:cxnSpLocks/>
            </p:cNvCxnSpPr>
            <p:nvPr/>
          </p:nvCxnSpPr>
          <p:spPr>
            <a:xfrm>
              <a:off x="756703" y="3850899"/>
              <a:ext cx="99243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933CDE-1CD2-8445-825D-F464C10AC24C}"/>
                </a:ext>
              </a:extLst>
            </p:cNvPr>
            <p:cNvCxnSpPr>
              <a:cxnSpLocks/>
            </p:cNvCxnSpPr>
            <p:nvPr/>
          </p:nvCxnSpPr>
          <p:spPr>
            <a:xfrm>
              <a:off x="4599886" y="3843524"/>
              <a:ext cx="752325" cy="9359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79D4C9-39E6-514D-9A62-B67BC5DEABAE}"/>
                </a:ext>
              </a:extLst>
            </p:cNvPr>
            <p:cNvSpPr txBox="1"/>
            <p:nvPr/>
          </p:nvSpPr>
          <p:spPr>
            <a:xfrm>
              <a:off x="559354" y="2881570"/>
              <a:ext cx="405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1DC3E8-1E49-5D42-AD98-A650B32ED11C}"/>
                </a:ext>
              </a:extLst>
            </p:cNvPr>
            <p:cNvSpPr txBox="1"/>
            <p:nvPr/>
          </p:nvSpPr>
          <p:spPr>
            <a:xfrm>
              <a:off x="559354" y="4229077"/>
              <a:ext cx="405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CCAF949-1288-684F-9EE7-17083AD336AE}"/>
              </a:ext>
            </a:extLst>
          </p:cNvPr>
          <p:cNvSpPr txBox="1"/>
          <p:nvPr/>
        </p:nvSpPr>
        <p:spPr>
          <a:xfrm>
            <a:off x="1254473" y="5575257"/>
            <a:ext cx="6357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a.next.next.info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=</a:t>
            </a:r>
            <a:r>
              <a:rPr lang="en-US" sz="4000" dirty="0"/>
              <a:t> 10;  alters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B4F9DC-FB9D-0D43-ADA3-0D2193443844}"/>
              </a:ext>
            </a:extLst>
          </p:cNvPr>
          <p:cNvCxnSpPr>
            <a:cxnSpLocks/>
          </p:cNvCxnSpPr>
          <p:nvPr/>
        </p:nvCxnSpPr>
        <p:spPr>
          <a:xfrm flipV="1">
            <a:off x="5334000" y="4953000"/>
            <a:ext cx="1778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02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96BB-DCFB-244A-AC0D-E1D6D1F1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6A4A-3B4D-A446-BC80-C3FF5BBB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complicates/disqualifies structure sharing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C7438-82C3-314C-A7F9-6EABD729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AC7A9C-C151-AC44-9E4A-A25D8E5A3479}"/>
              </a:ext>
            </a:extLst>
          </p:cNvPr>
          <p:cNvGrpSpPr/>
          <p:nvPr/>
        </p:nvGrpSpPr>
        <p:grpSpPr>
          <a:xfrm>
            <a:off x="588481" y="2754571"/>
            <a:ext cx="7996720" cy="2376230"/>
            <a:chOff x="372580" y="2881570"/>
            <a:chExt cx="8573199" cy="269211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B7FCAA-7459-8940-B4D7-0C81EE277E62}"/>
                </a:ext>
              </a:extLst>
            </p:cNvPr>
            <p:cNvSpPr/>
            <p:nvPr/>
          </p:nvSpPr>
          <p:spPr>
            <a:xfrm>
              <a:off x="372580" y="3453796"/>
              <a:ext cx="779429" cy="794206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01368-D4AC-CC43-99FD-664070F51BDC}"/>
                </a:ext>
              </a:extLst>
            </p:cNvPr>
            <p:cNvSpPr/>
            <p:nvPr/>
          </p:nvSpPr>
          <p:spPr>
            <a:xfrm>
              <a:off x="372580" y="4779481"/>
              <a:ext cx="779429" cy="794206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F630DB-ACF6-DB40-A8AA-53D8465FA868}"/>
                </a:ext>
              </a:extLst>
            </p:cNvPr>
            <p:cNvCxnSpPr>
              <a:cxnSpLocks/>
            </p:cNvCxnSpPr>
            <p:nvPr/>
          </p:nvCxnSpPr>
          <p:spPr>
            <a:xfrm>
              <a:off x="756703" y="5176584"/>
              <a:ext cx="99243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B569A6-1F90-B045-95F3-7525331B11EE}"/>
                </a:ext>
              </a:extLst>
            </p:cNvPr>
            <p:cNvGrpSpPr/>
            <p:nvPr/>
          </p:nvGrpSpPr>
          <p:grpSpPr>
            <a:xfrm>
              <a:off x="1825883" y="4851132"/>
              <a:ext cx="1385012" cy="662729"/>
              <a:chOff x="2685152" y="2621534"/>
              <a:chExt cx="1385012" cy="6627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798F2F-4EF1-FA43-9B13-B172A1531D79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DD4470-CB1E-324C-8C7E-0AB7A0F5A9E1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ED4DAB-E739-C64F-BD56-31F922FB5D6D}"/>
                </a:ext>
              </a:extLst>
            </p:cNvPr>
            <p:cNvGrpSpPr/>
            <p:nvPr/>
          </p:nvGrpSpPr>
          <p:grpSpPr>
            <a:xfrm>
              <a:off x="3586711" y="3512160"/>
              <a:ext cx="1385012" cy="662729"/>
              <a:chOff x="2685152" y="2621534"/>
              <a:chExt cx="1385012" cy="6627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C1170C-C219-AE4E-A56E-A26480D3DA19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8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49D7FD-4840-F542-80DE-3267C6ACA141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80879C-9DD1-D042-85EC-953E44D34CE3}"/>
                </a:ext>
              </a:extLst>
            </p:cNvPr>
            <p:cNvGrpSpPr/>
            <p:nvPr/>
          </p:nvGrpSpPr>
          <p:grpSpPr>
            <a:xfrm>
              <a:off x="1825883" y="3513692"/>
              <a:ext cx="1385012" cy="662729"/>
              <a:chOff x="2685152" y="2621534"/>
              <a:chExt cx="1385012" cy="66272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1F5AC3-199E-114A-88F8-AD14678D5E5C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36C2E8C-7816-4D4B-A9C8-E2B3B4FDFD80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C205EE-D9D9-1245-8794-2A93C2224F5C}"/>
                </a:ext>
              </a:extLst>
            </p:cNvPr>
            <p:cNvGrpSpPr/>
            <p:nvPr/>
          </p:nvGrpSpPr>
          <p:grpSpPr>
            <a:xfrm>
              <a:off x="5352925" y="4851132"/>
              <a:ext cx="1385012" cy="662729"/>
              <a:chOff x="2685152" y="2621534"/>
              <a:chExt cx="1385012" cy="66272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7D8E67-5ECE-D14A-B3CC-4861F7E85153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D00CEEB-F39F-E345-95C5-A32F66528CD0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5F6FB0-C338-DB42-8524-978EE5D3DE80}"/>
                </a:ext>
              </a:extLst>
            </p:cNvPr>
            <p:cNvGrpSpPr/>
            <p:nvPr/>
          </p:nvGrpSpPr>
          <p:grpSpPr>
            <a:xfrm>
              <a:off x="7122290" y="4844034"/>
              <a:ext cx="1385012" cy="662729"/>
              <a:chOff x="2685152" y="2621534"/>
              <a:chExt cx="1385012" cy="66272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CEA3B1-F517-E64A-89D8-E204C0922C59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7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243D21-E26E-EC42-84F8-7FF5C62A1CF1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A0864B-58A3-5743-BA6B-598385FAF18E}"/>
                </a:ext>
              </a:extLst>
            </p:cNvPr>
            <p:cNvGrpSpPr/>
            <p:nvPr/>
          </p:nvGrpSpPr>
          <p:grpSpPr>
            <a:xfrm>
              <a:off x="3586711" y="4844033"/>
              <a:ext cx="1385012" cy="662729"/>
              <a:chOff x="2685152" y="2621534"/>
              <a:chExt cx="1385012" cy="66272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2859C30-EA2D-F541-9DE6-6AAE449F4AD6}"/>
                  </a:ext>
                </a:extLst>
              </p:cNvPr>
              <p:cNvSpPr/>
              <p:nvPr/>
            </p:nvSpPr>
            <p:spPr>
              <a:xfrm>
                <a:off x="2685152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BE3211-8005-0040-8329-26864C9DD9A0}"/>
                  </a:ext>
                </a:extLst>
              </p:cNvPr>
              <p:cNvSpPr/>
              <p:nvPr/>
            </p:nvSpPr>
            <p:spPr>
              <a:xfrm>
                <a:off x="3377658" y="2621534"/>
                <a:ext cx="692506" cy="662729"/>
              </a:xfrm>
              <a:prstGeom prst="rect">
                <a:avLst/>
              </a:prstGeom>
              <a:solidFill>
                <a:srgbClr val="C00000"/>
              </a:solidFill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3F48A6-607C-4842-80A4-EF746C518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014" y="3830200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255B6E-C775-B142-84EB-682FC5967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642" y="5169172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8ED579-902A-7F49-87F7-ED0A10710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450" y="5174008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675496-6506-8A42-9EE4-272A5EE4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258" y="5178844"/>
              <a:ext cx="709761" cy="13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1D0C17C-AC62-534D-8504-B47BFE63296A}"/>
                </a:ext>
              </a:extLst>
            </p:cNvPr>
            <p:cNvCxnSpPr>
              <a:cxnSpLocks/>
            </p:cNvCxnSpPr>
            <p:nvPr/>
          </p:nvCxnSpPr>
          <p:spPr>
            <a:xfrm>
              <a:off x="8122949" y="5193049"/>
              <a:ext cx="82283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ABDEAC-0989-CE43-AC01-C2298F8188B6}"/>
                </a:ext>
              </a:extLst>
            </p:cNvPr>
            <p:cNvCxnSpPr>
              <a:cxnSpLocks/>
            </p:cNvCxnSpPr>
            <p:nvPr/>
          </p:nvCxnSpPr>
          <p:spPr>
            <a:xfrm>
              <a:off x="756703" y="3850899"/>
              <a:ext cx="99243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933CDE-1CD2-8445-825D-F464C10AC24C}"/>
                </a:ext>
              </a:extLst>
            </p:cNvPr>
            <p:cNvCxnSpPr>
              <a:cxnSpLocks/>
            </p:cNvCxnSpPr>
            <p:nvPr/>
          </p:nvCxnSpPr>
          <p:spPr>
            <a:xfrm>
              <a:off x="4599886" y="3843524"/>
              <a:ext cx="752325" cy="9359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79D4C9-39E6-514D-9A62-B67BC5DEABAE}"/>
                </a:ext>
              </a:extLst>
            </p:cNvPr>
            <p:cNvSpPr txBox="1"/>
            <p:nvPr/>
          </p:nvSpPr>
          <p:spPr>
            <a:xfrm>
              <a:off x="559354" y="2881570"/>
              <a:ext cx="405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1DC3E8-1E49-5D42-AD98-A650B32ED11C}"/>
                </a:ext>
              </a:extLst>
            </p:cNvPr>
            <p:cNvSpPr txBox="1"/>
            <p:nvPr/>
          </p:nvSpPr>
          <p:spPr>
            <a:xfrm>
              <a:off x="559354" y="4229077"/>
              <a:ext cx="405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CCAF949-1288-684F-9EE7-17083AD336AE}"/>
              </a:ext>
            </a:extLst>
          </p:cNvPr>
          <p:cNvSpPr txBox="1"/>
          <p:nvPr/>
        </p:nvSpPr>
        <p:spPr>
          <a:xfrm>
            <a:off x="1254473" y="5575257"/>
            <a:ext cx="6357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a.next.next.info</a:t>
            </a:r>
            <a:r>
              <a:rPr lang="en-US" sz="4000" dirty="0"/>
              <a:t> = 10;  alters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A6DB84-43A2-7C46-A97E-74FBE00BDEC8}"/>
              </a:ext>
            </a:extLst>
          </p:cNvPr>
          <p:cNvSpPr txBox="1"/>
          <p:nvPr/>
        </p:nvSpPr>
        <p:spPr>
          <a:xfrm>
            <a:off x="6935245" y="2626610"/>
            <a:ext cx="171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 of b minding their own business…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A7434-B17A-0640-A0AF-6D172D3B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02106"/>
            <a:ext cx="837324" cy="83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0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7DB0-8168-0546-A408-35983289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87B9-70CB-6A41-954B-E2F8D5B6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00200"/>
            <a:ext cx="2895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Mutation can </a:t>
            </a:r>
            <a:r>
              <a:rPr lang="en-US" sz="3600" i="1" dirty="0"/>
              <a:t>silently</a:t>
            </a:r>
            <a:r>
              <a:rPr lang="en-US" sz="3600" dirty="0"/>
              <a:t> corrupt order sensitive data structures.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ECA4-83D6-E842-B2F3-429876F5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C3C61C-C480-9643-9485-650FC446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07356"/>
            <a:ext cx="528301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7DB0-8168-0546-A408-35983289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Mutation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ECA4-83D6-E842-B2F3-429876F5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A13B4-E111-FE44-B3FF-5FCC8958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411"/>
            <a:ext cx="9144000" cy="34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5F9C-4454-D746-8319-39FD44F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7D0E-54EA-E242-B20B-27A5F19C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compromises </a:t>
            </a:r>
            <a:r>
              <a:rPr lang="en-US" i="1" dirty="0"/>
              <a:t>compositional reasoning</a:t>
            </a:r>
            <a:r>
              <a:rPr lang="en-US" dirty="0"/>
              <a:t> about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46FF3-31D3-1148-8672-2EE9908B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085B-430C-BE4E-9187-EC8D8BAC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52" y="3035300"/>
            <a:ext cx="9166352" cy="28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4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30" name="Picture 6" descr="Kurt Gödel">
            <a:extLst>
              <a:ext uri="{FF2B5EF4-FFF2-40B4-BE49-F238E27FC236}">
                <a16:creationId xmlns:a16="http://schemas.microsoft.com/office/drawing/2014/main" id="{4E1B38FF-7A12-2840-97FF-3E68B4F13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50"/>
            <a:ext cx="9144000" cy="545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42300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This statement is unprovable.</a:t>
            </a:r>
          </a:p>
        </p:txBody>
      </p:sp>
    </p:spTree>
    <p:extLst>
      <p:ext uri="{BB962C8B-B14F-4D97-AF65-F5344CB8AC3E}">
        <p14:creationId xmlns:p14="http://schemas.microsoft.com/office/powerpoint/2010/main" val="2451774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6936-5B94-0147-8F5B-E2268F7D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C2A8-0E77-B044-937B-91D5F861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greatly complicates multi-threaded code.</a:t>
            </a:r>
          </a:p>
          <a:p>
            <a:endParaRPr lang="en-US" dirty="0"/>
          </a:p>
          <a:p>
            <a:r>
              <a:rPr lang="en-US" dirty="0"/>
              <a:t>Mutation generally superimposes a web of </a:t>
            </a:r>
            <a:r>
              <a:rPr lang="en-US" b="1" dirty="0"/>
              <a:t>dependencies</a:t>
            </a:r>
            <a:r>
              <a:rPr lang="en-US" dirty="0"/>
              <a:t> in code and the people and organizations involved with the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ACFD5-67D6-7E4B-8B9C-B74DC4D4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806690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488-0B52-D54D-A129-CE6096F2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Reasonable &amp; Unreasonable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04898-D689-F44A-A622-EBDFC4FD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466502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Perfect Binary Tree – </a:t>
            </a:r>
            <a:r>
              <a:rPr lang="en-US" sz="4000" dirty="0"/>
              <a:t>All depths are full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EAEE-5FAA-CC42-B54D-A4F7C349FAC7}"/>
              </a:ext>
            </a:extLst>
          </p:cNvPr>
          <p:cNvSpPr txBox="1"/>
          <p:nvPr/>
        </p:nvSpPr>
        <p:spPr>
          <a:xfrm>
            <a:off x="1854200" y="567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C6F1EA-72E0-2344-8EE5-CC304CFC0D36}"/>
              </a:ext>
            </a:extLst>
          </p:cNvPr>
          <p:cNvGrpSpPr/>
          <p:nvPr/>
        </p:nvGrpSpPr>
        <p:grpSpPr>
          <a:xfrm>
            <a:off x="952951" y="2057721"/>
            <a:ext cx="2525623" cy="2861611"/>
            <a:chOff x="5466723" y="2028931"/>
            <a:chExt cx="2525623" cy="286161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558DDE-F9C1-0F4B-B1BF-CE4C4D230425}"/>
                </a:ext>
              </a:extLst>
            </p:cNvPr>
            <p:cNvSpPr txBox="1"/>
            <p:nvPr/>
          </p:nvSpPr>
          <p:spPr>
            <a:xfrm>
              <a:off x="5466723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73A17B-97C4-FC45-A493-6A030EBFE9C4}"/>
                </a:ext>
              </a:extLst>
            </p:cNvPr>
            <p:cNvSpPr txBox="1"/>
            <p:nvPr/>
          </p:nvSpPr>
          <p:spPr>
            <a:xfrm>
              <a:off x="7588068" y="313855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314500-4D41-E246-9AB1-4A4A495612A0}"/>
                </a:ext>
              </a:extLst>
            </p:cNvPr>
            <p:cNvSpPr txBox="1"/>
            <p:nvPr/>
          </p:nvSpPr>
          <p:spPr>
            <a:xfrm>
              <a:off x="68795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8BFC044-E1DE-BC48-A4F3-8E40DA178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0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939AC5-4E01-AC4B-BFF9-0F43426CA11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1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6F6DBFD-4810-6047-A57D-B3D57CE1CDCC}"/>
                </a:ext>
              </a:extLst>
            </p:cNvPr>
            <p:cNvSpPr txBox="1"/>
            <p:nvPr/>
          </p:nvSpPr>
          <p:spPr>
            <a:xfrm>
              <a:off x="6910667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32101-F3B0-A840-B80F-F02B637FB185}"/>
                </a:ext>
              </a:extLst>
            </p:cNvPr>
            <p:cNvSpPr txBox="1"/>
            <p:nvPr/>
          </p:nvSpPr>
          <p:spPr>
            <a:xfrm>
              <a:off x="6202159" y="319614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0673B5-2C27-C54B-A1E4-5BB0A3B87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637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5EBC8C-6FC9-7248-8C8F-BBF288613199}"/>
                </a:ext>
              </a:extLst>
            </p:cNvPr>
            <p:cNvCxnSpPr>
              <a:cxnSpLocks/>
            </p:cNvCxnSpPr>
            <p:nvPr/>
          </p:nvCxnSpPr>
          <p:spPr>
            <a:xfrm>
              <a:off x="6525788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EA7B2C-6E10-D549-9387-8E33ACB730FA}"/>
              </a:ext>
            </a:extLst>
          </p:cNvPr>
          <p:cNvGrpSpPr/>
          <p:nvPr/>
        </p:nvGrpSpPr>
        <p:grpSpPr>
          <a:xfrm>
            <a:off x="5064354" y="2070421"/>
            <a:ext cx="2790384" cy="2848911"/>
            <a:chOff x="5860423" y="2028931"/>
            <a:chExt cx="2790384" cy="28489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24788-9B74-0F42-AEDE-8909D2EB23AB}"/>
                </a:ext>
              </a:extLst>
            </p:cNvPr>
            <p:cNvSpPr txBox="1"/>
            <p:nvPr/>
          </p:nvSpPr>
          <p:spPr>
            <a:xfrm>
              <a:off x="70446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6ED673-3790-3A44-96E4-1507366D7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1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1D9DF-D059-404C-9F88-0C516E5374A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2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F607F3-14A0-B74C-9021-40033C075AF6}"/>
                </a:ext>
              </a:extLst>
            </p:cNvPr>
            <p:cNvGrpSpPr/>
            <p:nvPr/>
          </p:nvGrpSpPr>
          <p:grpSpPr>
            <a:xfrm>
              <a:off x="5860423" y="3196140"/>
              <a:ext cx="1395192" cy="1681702"/>
              <a:chOff x="5860423" y="3196140"/>
              <a:chExt cx="1395192" cy="168170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2571A-4542-3446-89C8-9F2E0880C859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172052-D7E0-8540-AAE3-A683FEEF3018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8A4D32-42D9-0D47-ADC0-751AB1120F7E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310312F-565A-F649-AE9E-3356E27197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7ACCEA9-12D9-F843-B47C-74392F154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01FF883-B548-AD41-B0C3-3A10999BE1C0}"/>
                </a:ext>
              </a:extLst>
            </p:cNvPr>
            <p:cNvGrpSpPr/>
            <p:nvPr/>
          </p:nvGrpSpPr>
          <p:grpSpPr>
            <a:xfrm>
              <a:off x="7255615" y="3196140"/>
              <a:ext cx="1395192" cy="1681702"/>
              <a:chOff x="5860423" y="3196140"/>
              <a:chExt cx="1395192" cy="168170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DE52A8-57BA-274C-83A5-3916BE9563EF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A8FDF0-965E-0247-AB29-D0849D15AA56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0549866-F696-CA45-9C2D-C2FBC812AA85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1CD7C37-2144-3049-A048-784ACD205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559BD4A-A41D-8D4E-BB7F-4F5D73BE0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96D8D77-6765-1A43-A381-322F35DBC2AC}"/>
              </a:ext>
            </a:extLst>
          </p:cNvPr>
          <p:cNvSpPr/>
          <p:nvPr/>
        </p:nvSpPr>
        <p:spPr>
          <a:xfrm>
            <a:off x="4405104" y="1727200"/>
            <a:ext cx="4192796" cy="36195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8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Properties of Perfect Binary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EAEE-5FAA-CC42-B54D-A4F7C349FAC7}"/>
              </a:ext>
            </a:extLst>
          </p:cNvPr>
          <p:cNvSpPr txBox="1"/>
          <p:nvPr/>
        </p:nvSpPr>
        <p:spPr>
          <a:xfrm>
            <a:off x="1854200" y="567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EA7B2C-6E10-D549-9387-8E33ACB730FA}"/>
              </a:ext>
            </a:extLst>
          </p:cNvPr>
          <p:cNvGrpSpPr/>
          <p:nvPr/>
        </p:nvGrpSpPr>
        <p:grpSpPr>
          <a:xfrm>
            <a:off x="5170708" y="2351367"/>
            <a:ext cx="2790384" cy="2848911"/>
            <a:chOff x="5860423" y="2028931"/>
            <a:chExt cx="2790384" cy="28489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24788-9B74-0F42-AEDE-8909D2EB23AB}"/>
                </a:ext>
              </a:extLst>
            </p:cNvPr>
            <p:cNvSpPr txBox="1"/>
            <p:nvPr/>
          </p:nvSpPr>
          <p:spPr>
            <a:xfrm>
              <a:off x="70446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6ED673-3790-3A44-96E4-1507366D7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1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1D9DF-D059-404C-9F88-0C516E5374A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2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F607F3-14A0-B74C-9021-40033C075AF6}"/>
                </a:ext>
              </a:extLst>
            </p:cNvPr>
            <p:cNvGrpSpPr/>
            <p:nvPr/>
          </p:nvGrpSpPr>
          <p:grpSpPr>
            <a:xfrm>
              <a:off x="5860423" y="3196140"/>
              <a:ext cx="1395192" cy="1681702"/>
              <a:chOff x="5860423" y="3196140"/>
              <a:chExt cx="1395192" cy="168170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2571A-4542-3446-89C8-9F2E0880C859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172052-D7E0-8540-AAE3-A683FEEF3018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8A4D32-42D9-0D47-ADC0-751AB1120F7E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310312F-565A-F649-AE9E-3356E27197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7ACCEA9-12D9-F843-B47C-74392F154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01FF883-B548-AD41-B0C3-3A10999BE1C0}"/>
                </a:ext>
              </a:extLst>
            </p:cNvPr>
            <p:cNvGrpSpPr/>
            <p:nvPr/>
          </p:nvGrpSpPr>
          <p:grpSpPr>
            <a:xfrm>
              <a:off x="7255615" y="3196140"/>
              <a:ext cx="1395192" cy="1681702"/>
              <a:chOff x="5860423" y="3196140"/>
              <a:chExt cx="1395192" cy="168170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DE52A8-57BA-274C-83A5-3916BE9563EF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A8FDF0-965E-0247-AB29-D0849D15AA56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0549866-F696-CA45-9C2D-C2FBC812AA85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1CD7C37-2144-3049-A048-784ACD205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559BD4A-A41D-8D4E-BB7F-4F5D73BE0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238DC-178C-724E-B161-69F91ABC9CC9}"/>
              </a:ext>
            </a:extLst>
          </p:cNvPr>
          <p:cNvSpPr txBox="1"/>
          <p:nvPr/>
        </p:nvSpPr>
        <p:spPr>
          <a:xfrm>
            <a:off x="812800" y="1959941"/>
            <a:ext cx="4013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perfect binary tree </a:t>
            </a:r>
          </a:p>
          <a:p>
            <a:r>
              <a:rPr lang="en-US" sz="3200" dirty="0"/>
              <a:t>of height k has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</a:t>
            </a:r>
            <a:r>
              <a:rPr lang="en-US" sz="3200" baseline="30000" dirty="0"/>
              <a:t>k</a:t>
            </a:r>
            <a:r>
              <a:rPr lang="en-US" sz="3200" dirty="0"/>
              <a:t> leaves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</a:t>
            </a:r>
            <a:r>
              <a:rPr lang="en-US" sz="3200" baseline="30000" dirty="0"/>
              <a:t>k</a:t>
            </a:r>
            <a:r>
              <a:rPr lang="en-US" sz="3200" dirty="0"/>
              <a:t> – 1 interior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</a:t>
            </a:r>
            <a:r>
              <a:rPr lang="en-US" sz="3200" baseline="30000" dirty="0"/>
              <a:t>k+1 </a:t>
            </a:r>
            <a:r>
              <a:rPr lang="en-US" sz="3200" dirty="0"/>
              <a:t>– 1 nodes</a:t>
            </a:r>
          </a:p>
        </p:txBody>
      </p:sp>
    </p:spTree>
    <p:extLst>
      <p:ext uri="{BB962C8B-B14F-4D97-AF65-F5344CB8AC3E}">
        <p14:creationId xmlns:p14="http://schemas.microsoft.com/office/powerpoint/2010/main" val="3838343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3393-C602-294F-A444-A8FF5FB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Sides of the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A38E-738C-B646-A1D6-AF5C5746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perfect binary tree of height k, has 2</a:t>
            </a:r>
            <a:r>
              <a:rPr lang="en-US" baseline="30000" dirty="0"/>
              <a:t>k </a:t>
            </a:r>
            <a:r>
              <a:rPr lang="en-US" dirty="0"/>
              <a:t> leaves. For not very large k, 2</a:t>
            </a:r>
            <a:r>
              <a:rPr lang="en-US" baseline="30000" dirty="0"/>
              <a:t>k</a:t>
            </a:r>
            <a:r>
              <a:rPr lang="en-US" dirty="0"/>
              <a:t>  can be stupendously large.</a:t>
            </a:r>
          </a:p>
          <a:p>
            <a:endParaRPr lang="en-US" dirty="0"/>
          </a:p>
          <a:p>
            <a:r>
              <a:rPr lang="en-US" dirty="0"/>
              <a:t>A perfect binary tree with N leaves has height log</a:t>
            </a:r>
            <a:r>
              <a:rPr lang="en-US" baseline="-25000" dirty="0"/>
              <a:t>2</a:t>
            </a:r>
            <a:r>
              <a:rPr lang="en-US" dirty="0"/>
              <a:t> N. Even for stupendously large N, log</a:t>
            </a:r>
            <a:r>
              <a:rPr lang="en-US" baseline="-25000" dirty="0"/>
              <a:t>2</a:t>
            </a:r>
            <a:r>
              <a:rPr lang="en-US" dirty="0"/>
              <a:t> N is quite manageable.</a:t>
            </a:r>
          </a:p>
          <a:p>
            <a:endParaRPr lang="en-US" dirty="0"/>
          </a:p>
          <a:p>
            <a:r>
              <a:rPr lang="en-US" dirty="0"/>
              <a:t>For not very large height, visiting every leaf is infeasible but traveling from the root to a given leaf is very fast.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295A-E8EF-DA46-9C47-16DC403B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80991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20E-18A9-7647-BA88-E898734C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Assuming your algorithm can process a leaf node in a very zippy 1 nanosecond (10</a:t>
            </a:r>
            <a:r>
              <a:rPr lang="en-US" baseline="30000" dirty="0"/>
              <a:t>-9</a:t>
            </a:r>
            <a:r>
              <a:rPr lang="en-US" dirty="0"/>
              <a:t> = 1 billionth of a second). Then processing all of the leaves of a perfect binary tree of height</a:t>
            </a:r>
          </a:p>
          <a:p>
            <a:r>
              <a:rPr lang="en-US" dirty="0"/>
              <a:t>60 takes …</a:t>
            </a:r>
          </a:p>
          <a:p>
            <a:r>
              <a:rPr lang="en-US" dirty="0"/>
              <a:t>70 takes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54EA3-2C28-A742-98BC-9619E27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4E11F2-D29E-D543-90CA-F6D6B2C2CF70}"/>
              </a:ext>
            </a:extLst>
          </p:cNvPr>
          <p:cNvSpPr txBox="1">
            <a:spLocks/>
          </p:cNvSpPr>
          <p:nvPr/>
        </p:nvSpPr>
        <p:spPr>
          <a:xfrm>
            <a:off x="4699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the exponent side</a:t>
            </a:r>
          </a:p>
        </p:txBody>
      </p:sp>
    </p:spTree>
    <p:extLst>
      <p:ext uri="{BB962C8B-B14F-4D97-AF65-F5344CB8AC3E}">
        <p14:creationId xmlns:p14="http://schemas.microsoft.com/office/powerpoint/2010/main" val="221196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250F-FDD6-E64A-8B2F-97DF55E5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4638"/>
            <a:ext cx="8229600" cy="1143000"/>
          </a:xfrm>
        </p:spPr>
        <p:txBody>
          <a:bodyPr/>
          <a:lstStyle/>
          <a:p>
            <a:r>
              <a:rPr lang="en-US" dirty="0"/>
              <a:t>Example: the exponent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20E-18A9-7647-BA88-E898734C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Assuming your algorithm can process a leaf node in a very zippy 1 nanosecond (10</a:t>
            </a:r>
            <a:r>
              <a:rPr lang="en-US" baseline="30000" dirty="0"/>
              <a:t>-9</a:t>
            </a:r>
            <a:r>
              <a:rPr lang="en-US" dirty="0"/>
              <a:t> = 1 billionth of a second). Then processing all of the leaves of a perfect binary tree of height</a:t>
            </a:r>
          </a:p>
          <a:p>
            <a:r>
              <a:rPr lang="en-US" dirty="0"/>
              <a:t>60 takes &gt; 32 years;</a:t>
            </a:r>
          </a:p>
          <a:p>
            <a:r>
              <a:rPr lang="en-US" dirty="0"/>
              <a:t>70 takes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54EA3-2C28-A742-98BC-9619E27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88611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250F-FDD6-E64A-8B2F-97DF55E5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4638"/>
            <a:ext cx="8229600" cy="1143000"/>
          </a:xfrm>
        </p:spPr>
        <p:txBody>
          <a:bodyPr/>
          <a:lstStyle/>
          <a:p>
            <a:r>
              <a:rPr lang="en-US" dirty="0"/>
              <a:t>Example: the exponent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20E-18A9-7647-BA88-E898734C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Assuming your algorithm can process a leaf node in a very zippy 1 nanosecond (10</a:t>
            </a:r>
            <a:r>
              <a:rPr lang="en-US" baseline="30000" dirty="0"/>
              <a:t>-9</a:t>
            </a:r>
            <a:r>
              <a:rPr lang="en-US" dirty="0"/>
              <a:t> = 1 billionth of a second). Then processing all of the leaves of a perfect binary tree of height</a:t>
            </a:r>
          </a:p>
          <a:p>
            <a:r>
              <a:rPr lang="en-US" dirty="0"/>
              <a:t>60 takes &gt; 32 years;</a:t>
            </a:r>
          </a:p>
          <a:p>
            <a:r>
              <a:rPr lang="en-US" dirty="0"/>
              <a:t>70 takes &gt; 32 thousand years.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54EA3-2C28-A742-98BC-9619E27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95598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250F-FDD6-E64A-8B2F-97DF55E5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log</a:t>
            </a:r>
            <a:r>
              <a:rPr lang="en-US" baseline="-25000" dirty="0"/>
              <a:t>2</a:t>
            </a:r>
            <a:r>
              <a:rPr lang="en-US" dirty="0"/>
              <a:t>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20E-18A9-7647-BA88-E898734C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Stuck with ~10</a:t>
            </a:r>
            <a:r>
              <a:rPr lang="en-US" baseline="30000" dirty="0"/>
              <a:t>21</a:t>
            </a:r>
            <a:r>
              <a:rPr lang="en-US" dirty="0"/>
              <a:t> (one </a:t>
            </a:r>
            <a:r>
              <a:rPr lang="en-US" i="1" dirty="0"/>
              <a:t>sextillion</a:t>
            </a:r>
            <a:r>
              <a:rPr lang="en-US" dirty="0"/>
              <a:t>) data values? Can they be organized as nodes in a perfect binary tree?</a:t>
            </a:r>
          </a:p>
          <a:p>
            <a:endParaRPr lang="en-US" dirty="0"/>
          </a:p>
          <a:p>
            <a:r>
              <a:rPr lang="en-US" dirty="0"/>
              <a:t>If so, you can get to any one of them in ~70 steps.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54EA3-2C28-A742-98BC-9619E27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23246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C6F1-825A-B54C-89CA-F559EDEB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4E85-7218-7343-BFFD-A2A8EF70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  <a:p>
            <a:pPr lvl="1"/>
            <a:r>
              <a:rPr lang="en-US" dirty="0"/>
              <a:t>Iteration and Recursion</a:t>
            </a:r>
          </a:p>
          <a:p>
            <a:pPr lvl="1"/>
            <a:r>
              <a:rPr lang="en-US" dirty="0"/>
              <a:t>Mutation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and log</a:t>
            </a:r>
            <a:r>
              <a:rPr lang="en-US" baseline="-25000" dirty="0"/>
              <a:t>2</a:t>
            </a:r>
            <a:r>
              <a:rPr lang="en-US" dirty="0"/>
              <a:t>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E9B6-71F6-9940-BFC9-4BDC8244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913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0130-21C5-9446-B010-6C8B386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 &amp; their Native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5A73-9578-CF47-9B43-5F0DF71F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&amp; Java are </a:t>
            </a:r>
            <a:r>
              <a:rPr lang="en-US" i="1" dirty="0"/>
              <a:t>imperative</a:t>
            </a:r>
            <a:r>
              <a:rPr lang="en-US" dirty="0"/>
              <a:t> languages</a:t>
            </a:r>
          </a:p>
          <a:p>
            <a:endParaRPr lang="en-US" dirty="0"/>
          </a:p>
          <a:p>
            <a:pPr lvl="1"/>
            <a:r>
              <a:rPr lang="en-US" dirty="0"/>
              <a:t> imperative control forms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while</a:t>
            </a:r>
            <a:r>
              <a:rPr lang="en-US" dirty="0"/>
              <a:t> &amp; mutable structures are natural;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recursive control &amp; recursive structures are admissible but less natural in the case of Java and much less natural in the case of Python.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CD540-1FD1-D144-A7AB-42408184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0806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0130-21C5-9446-B010-6C8B386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 &amp; their Native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5A73-9578-CF47-9B43-5F0DF71F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Ocaml</a:t>
            </a:r>
            <a:r>
              <a:rPr lang="en-US" dirty="0"/>
              <a:t> and related languages are </a:t>
            </a:r>
            <a:r>
              <a:rPr lang="en-US" i="1" dirty="0"/>
              <a:t>functional</a:t>
            </a:r>
            <a:r>
              <a:rPr lang="en-US" dirty="0"/>
              <a:t> (</a:t>
            </a:r>
            <a:r>
              <a:rPr lang="en-US" i="1" dirty="0"/>
              <a:t>value-oriented, expression-oriented</a:t>
            </a:r>
            <a:r>
              <a:rPr lang="en-US" dirty="0"/>
              <a:t>); </a:t>
            </a:r>
          </a:p>
          <a:p>
            <a:endParaRPr lang="en-US" dirty="0"/>
          </a:p>
          <a:p>
            <a:pPr lvl="1"/>
            <a:r>
              <a:rPr lang="en-US" dirty="0"/>
              <a:t>recursive control, pattern matching &amp; immutable recursive structures are natural;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imperative forms &amp; mutable structures are admissible but less natural.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CD540-1FD1-D144-A7AB-42408184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82418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C6F1-825A-B54C-89CA-F559EDEB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&amp; Immutability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E9B6-71F6-9940-BFC9-4BDC8244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BA4AA-0148-AF48-AE25-3FEA05D7F71E}"/>
              </a:ext>
            </a:extLst>
          </p:cNvPr>
          <p:cNvGrpSpPr/>
          <p:nvPr/>
        </p:nvGrpSpPr>
        <p:grpSpPr>
          <a:xfrm>
            <a:off x="6178705" y="1539732"/>
            <a:ext cx="1638300" cy="4626498"/>
            <a:chOff x="5791200" y="723900"/>
            <a:chExt cx="1638300" cy="46264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B356D-B6FD-AB44-9B55-1CE9DE380EDE}"/>
                </a:ext>
              </a:extLst>
            </p:cNvPr>
            <p:cNvSpPr/>
            <p:nvPr/>
          </p:nvSpPr>
          <p:spPr>
            <a:xfrm>
              <a:off x="6299200" y="723900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A61DF-B4AC-D84D-BCA9-57F18C738865}"/>
                </a:ext>
              </a:extLst>
            </p:cNvPr>
            <p:cNvSpPr/>
            <p:nvPr/>
          </p:nvSpPr>
          <p:spPr>
            <a:xfrm>
              <a:off x="6299200" y="1383938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250365-0B77-1845-945F-7954B39E0F56}"/>
                </a:ext>
              </a:extLst>
            </p:cNvPr>
            <p:cNvSpPr/>
            <p:nvPr/>
          </p:nvSpPr>
          <p:spPr>
            <a:xfrm>
              <a:off x="6299200" y="2043976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D008E9-D850-894B-B080-8F5C60C59111}"/>
                </a:ext>
              </a:extLst>
            </p:cNvPr>
            <p:cNvSpPr/>
            <p:nvPr/>
          </p:nvSpPr>
          <p:spPr>
            <a:xfrm>
              <a:off x="6299200" y="2704014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6816-2CCD-B540-BF74-E6852CA211E2}"/>
                </a:ext>
              </a:extLst>
            </p:cNvPr>
            <p:cNvSpPr/>
            <p:nvPr/>
          </p:nvSpPr>
          <p:spPr>
            <a:xfrm>
              <a:off x="6299200" y="3364052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5038E0-7DFA-AD43-9768-52F467603F4F}"/>
                </a:ext>
              </a:extLst>
            </p:cNvPr>
            <p:cNvSpPr/>
            <p:nvPr/>
          </p:nvSpPr>
          <p:spPr>
            <a:xfrm>
              <a:off x="6299200" y="4024090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1E2692-8882-E549-93D0-59506D1E6614}"/>
                </a:ext>
              </a:extLst>
            </p:cNvPr>
            <p:cNvSpPr/>
            <p:nvPr/>
          </p:nvSpPr>
          <p:spPr>
            <a:xfrm>
              <a:off x="6299200" y="4684128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3567EF-726C-334B-BA01-5D754843C61E}"/>
                </a:ext>
              </a:extLst>
            </p:cNvPr>
            <p:cNvSpPr txBox="1"/>
            <p:nvPr/>
          </p:nvSpPr>
          <p:spPr>
            <a:xfrm>
              <a:off x="5791200" y="86071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8CE57B-FB0A-A540-BC24-4D6BEB2CE923}"/>
                </a:ext>
              </a:extLst>
            </p:cNvPr>
            <p:cNvSpPr txBox="1"/>
            <p:nvPr/>
          </p:nvSpPr>
          <p:spPr>
            <a:xfrm>
              <a:off x="5791200" y="14554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04317B-A3D9-9D47-AA42-1C599F366EFA}"/>
                </a:ext>
              </a:extLst>
            </p:cNvPr>
            <p:cNvSpPr txBox="1"/>
            <p:nvPr/>
          </p:nvSpPr>
          <p:spPr>
            <a:xfrm>
              <a:off x="5810250" y="21155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F7EB6-74A0-6642-A2A4-85C60A975324}"/>
                </a:ext>
              </a:extLst>
            </p:cNvPr>
            <p:cNvSpPr txBox="1"/>
            <p:nvPr/>
          </p:nvSpPr>
          <p:spPr>
            <a:xfrm>
              <a:off x="5824343" y="277553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139FB-3161-0F4D-B7F7-6BBEF0C09A73}"/>
                </a:ext>
              </a:extLst>
            </p:cNvPr>
            <p:cNvSpPr txBox="1"/>
            <p:nvPr/>
          </p:nvSpPr>
          <p:spPr>
            <a:xfrm>
              <a:off x="5838436" y="343557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365EE-1356-B342-A6B7-1CB5803875F9}"/>
                </a:ext>
              </a:extLst>
            </p:cNvPr>
            <p:cNvSpPr txBox="1"/>
            <p:nvPr/>
          </p:nvSpPr>
          <p:spPr>
            <a:xfrm>
              <a:off x="5852529" y="40956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F37178-7EAD-AD48-9808-8D77CACB1A4D}"/>
                </a:ext>
              </a:extLst>
            </p:cNvPr>
            <p:cNvSpPr txBox="1"/>
            <p:nvPr/>
          </p:nvSpPr>
          <p:spPr>
            <a:xfrm>
              <a:off x="5866622" y="475565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76AC41-07D5-E545-A902-63E4638328A2}"/>
              </a:ext>
            </a:extLst>
          </p:cNvPr>
          <p:cNvGrpSpPr/>
          <p:nvPr/>
        </p:nvGrpSpPr>
        <p:grpSpPr>
          <a:xfrm>
            <a:off x="1065749" y="1611257"/>
            <a:ext cx="1638300" cy="4626498"/>
            <a:chOff x="5791200" y="723900"/>
            <a:chExt cx="1638300" cy="46264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F6374B-DD6F-4642-A796-837AE00D23CB}"/>
                </a:ext>
              </a:extLst>
            </p:cNvPr>
            <p:cNvSpPr/>
            <p:nvPr/>
          </p:nvSpPr>
          <p:spPr>
            <a:xfrm>
              <a:off x="6299200" y="723900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109327-697E-5249-8DBF-17109DC50AC6}"/>
                </a:ext>
              </a:extLst>
            </p:cNvPr>
            <p:cNvSpPr/>
            <p:nvPr/>
          </p:nvSpPr>
          <p:spPr>
            <a:xfrm>
              <a:off x="6299200" y="1383938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37228A-D88E-9942-8200-10DAE9E729B7}"/>
                </a:ext>
              </a:extLst>
            </p:cNvPr>
            <p:cNvSpPr/>
            <p:nvPr/>
          </p:nvSpPr>
          <p:spPr>
            <a:xfrm>
              <a:off x="6299200" y="2043976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91FF11-CD0F-434A-81C5-EA8FE09FB637}"/>
                </a:ext>
              </a:extLst>
            </p:cNvPr>
            <p:cNvSpPr/>
            <p:nvPr/>
          </p:nvSpPr>
          <p:spPr>
            <a:xfrm>
              <a:off x="6299200" y="2704014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EDDA05-3727-7541-88F2-7CA9707AFE1D}"/>
                </a:ext>
              </a:extLst>
            </p:cNvPr>
            <p:cNvSpPr/>
            <p:nvPr/>
          </p:nvSpPr>
          <p:spPr>
            <a:xfrm>
              <a:off x="6299200" y="3364052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4C414E-A298-7F43-B8BA-26B421209387}"/>
                </a:ext>
              </a:extLst>
            </p:cNvPr>
            <p:cNvSpPr/>
            <p:nvPr/>
          </p:nvSpPr>
          <p:spPr>
            <a:xfrm>
              <a:off x="6299200" y="4024090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821835-19AE-3043-B508-57ED2203115F}"/>
                </a:ext>
              </a:extLst>
            </p:cNvPr>
            <p:cNvSpPr/>
            <p:nvPr/>
          </p:nvSpPr>
          <p:spPr>
            <a:xfrm>
              <a:off x="6299200" y="4684128"/>
              <a:ext cx="1130300" cy="666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AC782E-5061-8141-8B32-9BD9388CAA57}"/>
                </a:ext>
              </a:extLst>
            </p:cNvPr>
            <p:cNvSpPr txBox="1"/>
            <p:nvPr/>
          </p:nvSpPr>
          <p:spPr>
            <a:xfrm>
              <a:off x="5791200" y="86071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6FA43F-7445-E24C-8B9F-3862283B7231}"/>
                </a:ext>
              </a:extLst>
            </p:cNvPr>
            <p:cNvSpPr txBox="1"/>
            <p:nvPr/>
          </p:nvSpPr>
          <p:spPr>
            <a:xfrm>
              <a:off x="5791200" y="14554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BDD719-49DE-1842-94DA-DF6AD8F59412}"/>
                </a:ext>
              </a:extLst>
            </p:cNvPr>
            <p:cNvSpPr txBox="1"/>
            <p:nvPr/>
          </p:nvSpPr>
          <p:spPr>
            <a:xfrm>
              <a:off x="5810250" y="21155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013E26-244F-6E40-B485-0CE9B158BC66}"/>
                </a:ext>
              </a:extLst>
            </p:cNvPr>
            <p:cNvSpPr txBox="1"/>
            <p:nvPr/>
          </p:nvSpPr>
          <p:spPr>
            <a:xfrm>
              <a:off x="5824343" y="277553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F49848-5103-B647-8D39-1A4431DF9102}"/>
                </a:ext>
              </a:extLst>
            </p:cNvPr>
            <p:cNvSpPr txBox="1"/>
            <p:nvPr/>
          </p:nvSpPr>
          <p:spPr>
            <a:xfrm>
              <a:off x="5838436" y="343557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BBD393-A3AB-0149-95E7-55DBD9AE838E}"/>
                </a:ext>
              </a:extLst>
            </p:cNvPr>
            <p:cNvSpPr txBox="1"/>
            <p:nvPr/>
          </p:nvSpPr>
          <p:spPr>
            <a:xfrm>
              <a:off x="5852529" y="40956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E6C256-A98F-714E-891D-67333DBE95A7}"/>
                </a:ext>
              </a:extLst>
            </p:cNvPr>
            <p:cNvSpPr txBox="1"/>
            <p:nvPr/>
          </p:nvSpPr>
          <p:spPr>
            <a:xfrm>
              <a:off x="5866622" y="475565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6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61DA5F4-BE49-ED46-820F-D00E493C89B1}"/>
              </a:ext>
            </a:extLst>
          </p:cNvPr>
          <p:cNvSpPr txBox="1"/>
          <p:nvPr/>
        </p:nvSpPr>
        <p:spPr>
          <a:xfrm>
            <a:off x="3155196" y="3155182"/>
            <a:ext cx="2712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a[2] = Z;</a:t>
            </a:r>
          </a:p>
        </p:txBody>
      </p:sp>
    </p:spTree>
    <p:extLst>
      <p:ext uri="{BB962C8B-B14F-4D97-AF65-F5344CB8AC3E}">
        <p14:creationId xmlns:p14="http://schemas.microsoft.com/office/powerpoint/2010/main" val="8352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4040-51A9-3344-803A-5621FD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Speaking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A7D9C-0A23-734E-914D-82703C53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C5D36-619B-2845-A6AB-D5F3564EAEF0}"/>
              </a:ext>
            </a:extLst>
          </p:cNvPr>
          <p:cNvSpPr txBox="1"/>
          <p:nvPr/>
        </p:nvSpPr>
        <p:spPr>
          <a:xfrm>
            <a:off x="731302" y="1489076"/>
            <a:ext cx="4247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your concrete representation types involve block-storage/arrays, your first thought should be to consider imperative control forms </a:t>
            </a:r>
            <a:r>
              <a:rPr lang="en-US" sz="3200" dirty="0">
                <a:latin typeface="Courier" pitchFamily="2" charset="0"/>
              </a:rPr>
              <a:t>for </a:t>
            </a:r>
            <a:r>
              <a:rPr lang="en-US" sz="3200" dirty="0"/>
              <a:t>or </a:t>
            </a:r>
            <a:r>
              <a:rPr lang="en-US" sz="3200" dirty="0">
                <a:latin typeface="Courier" pitchFamily="2" charset="0"/>
              </a:rPr>
              <a:t>while,</a:t>
            </a:r>
            <a:r>
              <a:rPr lang="en-US" sz="3200" dirty="0"/>
              <a:t> probably together with mutation.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05C59A-64CC-8D44-83E7-6CF07FCD28CC}"/>
              </a:ext>
            </a:extLst>
          </p:cNvPr>
          <p:cNvGrpSpPr/>
          <p:nvPr/>
        </p:nvGrpSpPr>
        <p:grpSpPr>
          <a:xfrm>
            <a:off x="5802849" y="1489076"/>
            <a:ext cx="1638300" cy="4626498"/>
            <a:chOff x="5791200" y="723900"/>
            <a:chExt cx="1638300" cy="46264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E40D1-6BE5-4446-A0FB-431D5F6180D1}"/>
                </a:ext>
              </a:extLst>
            </p:cNvPr>
            <p:cNvSpPr/>
            <p:nvPr/>
          </p:nvSpPr>
          <p:spPr>
            <a:xfrm>
              <a:off x="6299200" y="723900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9C0163-FD25-E348-AE39-63640C5D477C}"/>
                </a:ext>
              </a:extLst>
            </p:cNvPr>
            <p:cNvSpPr/>
            <p:nvPr/>
          </p:nvSpPr>
          <p:spPr>
            <a:xfrm>
              <a:off x="6299200" y="1383938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A769FF-9F13-D24D-AE83-24EF176A7B23}"/>
                </a:ext>
              </a:extLst>
            </p:cNvPr>
            <p:cNvSpPr/>
            <p:nvPr/>
          </p:nvSpPr>
          <p:spPr>
            <a:xfrm>
              <a:off x="6299200" y="2043976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DC186-7DDF-CD47-8774-4B2F62900E8C}"/>
                </a:ext>
              </a:extLst>
            </p:cNvPr>
            <p:cNvSpPr/>
            <p:nvPr/>
          </p:nvSpPr>
          <p:spPr>
            <a:xfrm>
              <a:off x="6299200" y="2704014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123A83-2A06-6D49-961E-6AC695867B3F}"/>
                </a:ext>
              </a:extLst>
            </p:cNvPr>
            <p:cNvSpPr/>
            <p:nvPr/>
          </p:nvSpPr>
          <p:spPr>
            <a:xfrm>
              <a:off x="6299200" y="3364052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65D4A-38DA-DF45-94AB-A9185190E373}"/>
                </a:ext>
              </a:extLst>
            </p:cNvPr>
            <p:cNvSpPr/>
            <p:nvPr/>
          </p:nvSpPr>
          <p:spPr>
            <a:xfrm>
              <a:off x="6299200" y="4024090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9EE9D2-D978-CA42-B798-DBAA46A96D50}"/>
                </a:ext>
              </a:extLst>
            </p:cNvPr>
            <p:cNvSpPr/>
            <p:nvPr/>
          </p:nvSpPr>
          <p:spPr>
            <a:xfrm>
              <a:off x="6299200" y="4684128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A9FD0-E5EB-1D4E-99AE-D675C8DE2685}"/>
                </a:ext>
              </a:extLst>
            </p:cNvPr>
            <p:cNvSpPr txBox="1"/>
            <p:nvPr/>
          </p:nvSpPr>
          <p:spPr>
            <a:xfrm>
              <a:off x="5791200" y="86071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030877-9413-574B-9667-C675D2DDF287}"/>
                </a:ext>
              </a:extLst>
            </p:cNvPr>
            <p:cNvSpPr txBox="1"/>
            <p:nvPr/>
          </p:nvSpPr>
          <p:spPr>
            <a:xfrm>
              <a:off x="5791200" y="14554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5F7685-A3BC-294A-94FE-77B8EB1DF008}"/>
                </a:ext>
              </a:extLst>
            </p:cNvPr>
            <p:cNvSpPr txBox="1"/>
            <p:nvPr/>
          </p:nvSpPr>
          <p:spPr>
            <a:xfrm>
              <a:off x="5810250" y="21155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2321B0-54A0-9547-AC60-EF837F6AC8F0}"/>
                </a:ext>
              </a:extLst>
            </p:cNvPr>
            <p:cNvSpPr txBox="1"/>
            <p:nvPr/>
          </p:nvSpPr>
          <p:spPr>
            <a:xfrm>
              <a:off x="5824343" y="277553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3090CA-E9F0-F145-BCC6-4781F4D8843A}"/>
                </a:ext>
              </a:extLst>
            </p:cNvPr>
            <p:cNvSpPr txBox="1"/>
            <p:nvPr/>
          </p:nvSpPr>
          <p:spPr>
            <a:xfrm>
              <a:off x="5838436" y="343557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6C27D4-B9D9-D24D-95A4-1C5970623E7A}"/>
                </a:ext>
              </a:extLst>
            </p:cNvPr>
            <p:cNvSpPr txBox="1"/>
            <p:nvPr/>
          </p:nvSpPr>
          <p:spPr>
            <a:xfrm>
              <a:off x="5852529" y="40956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CCC5B6-679E-7E4D-9497-D79B0F60D3A9}"/>
                </a:ext>
              </a:extLst>
            </p:cNvPr>
            <p:cNvSpPr txBox="1"/>
            <p:nvPr/>
          </p:nvSpPr>
          <p:spPr>
            <a:xfrm>
              <a:off x="5866622" y="475565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96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4040-51A9-3344-803A-5621FD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Speaking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A7D9C-0A23-734E-914D-82703C53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C5D36-619B-2845-A6AB-D5F3564EAEF0}"/>
              </a:ext>
            </a:extLst>
          </p:cNvPr>
          <p:cNvSpPr txBox="1"/>
          <p:nvPr/>
        </p:nvSpPr>
        <p:spPr>
          <a:xfrm>
            <a:off x="304800" y="1621289"/>
            <a:ext cx="3289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your concrete types are defined recursively, your first thought should be to use recursive control to process the recursively defined parts.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2C041-6CAC-2C45-BEC3-6A80198D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10" y="1621289"/>
            <a:ext cx="4912490" cy="32174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2EC84B-D012-8D4F-A90C-3D8CDF912BC4}"/>
              </a:ext>
            </a:extLst>
          </p:cNvPr>
          <p:cNvSpPr txBox="1"/>
          <p:nvPr/>
        </p:nvSpPr>
        <p:spPr>
          <a:xfrm>
            <a:off x="304800" y="5324609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you should carefully consider whether or not the data structure should be immutable.</a:t>
            </a:r>
          </a:p>
        </p:txBody>
      </p: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409771BE-CDE2-FD47-A634-A9CF23C830DD}"/>
              </a:ext>
            </a:extLst>
          </p:cNvPr>
          <p:cNvSpPr/>
          <p:nvPr/>
        </p:nvSpPr>
        <p:spPr>
          <a:xfrm rot="4047235">
            <a:off x="5396079" y="1644408"/>
            <a:ext cx="552596" cy="1985937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6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33843</TotalTime>
  <Words>1221</Words>
  <Application>Microsoft Macintosh PowerPoint</Application>
  <PresentationFormat>On-screen Show (4:3)</PresentationFormat>
  <Paragraphs>292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Today</vt:lpstr>
      <vt:lpstr>PLs &amp; their Native Ways</vt:lpstr>
      <vt:lpstr>PLs &amp; their Native Ways</vt:lpstr>
      <vt:lpstr>Mutability &amp; Immutability</vt:lpstr>
      <vt:lpstr>Generally Speaking …</vt:lpstr>
      <vt:lpstr>Generally Speaking …</vt:lpstr>
      <vt:lpstr>Example: Merge 2 Ascending Arrays</vt:lpstr>
      <vt:lpstr>Example: Merge 2 Ascending Arrays</vt:lpstr>
      <vt:lpstr>Node add(Node a, Node b)</vt:lpstr>
      <vt:lpstr>Node add(Node a, Node b)</vt:lpstr>
      <vt:lpstr>Node add(Node a, Node b)</vt:lpstr>
      <vt:lpstr>PowerPoint Presentation</vt:lpstr>
      <vt:lpstr>PowerPoint Presentation</vt:lpstr>
      <vt:lpstr>How to Think about Recursion</vt:lpstr>
      <vt:lpstr>add(a.next, b.next)</vt:lpstr>
      <vt:lpstr>How to Think about Recursion</vt:lpstr>
      <vt:lpstr>new Node(a.info + b.info, add(a.next, b.next))</vt:lpstr>
      <vt:lpstr>PowerPoint Presentation</vt:lpstr>
      <vt:lpstr>PowerPoint Presentation</vt:lpstr>
      <vt:lpstr>How to Think about Recursion</vt:lpstr>
      <vt:lpstr>Issues with Mutation</vt:lpstr>
      <vt:lpstr>Issues with Mutation</vt:lpstr>
      <vt:lpstr>Issues with Mutation</vt:lpstr>
      <vt:lpstr>Issues with Mutation</vt:lpstr>
      <vt:lpstr>Issues with Mutation</vt:lpstr>
      <vt:lpstr>Issues with Mutation</vt:lpstr>
      <vt:lpstr>Issues with Mutation</vt:lpstr>
      <vt:lpstr>Reasonable &amp; Unreasonable Numbers</vt:lpstr>
      <vt:lpstr>Perfect Binary Tree – All depths are full</vt:lpstr>
      <vt:lpstr>Properties of Perfect Binary Trees</vt:lpstr>
      <vt:lpstr>Two Sides of the Coin</vt:lpstr>
      <vt:lpstr>PowerPoint Presentation</vt:lpstr>
      <vt:lpstr>Example: the exponent side</vt:lpstr>
      <vt:lpstr>Example: the exponent side</vt:lpstr>
      <vt:lpstr>Example: the log2 side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436</cp:revision>
  <cp:lastPrinted>2021-03-08T20:57:25Z</cp:lastPrinted>
  <dcterms:created xsi:type="dcterms:W3CDTF">2010-11-01T18:39:22Z</dcterms:created>
  <dcterms:modified xsi:type="dcterms:W3CDTF">2021-03-28T20:50:33Z</dcterms:modified>
</cp:coreProperties>
</file>