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640" r:id="rId2"/>
    <p:sldId id="812" r:id="rId3"/>
    <p:sldId id="334" r:id="rId4"/>
    <p:sldId id="845" r:id="rId5"/>
    <p:sldId id="871" r:id="rId6"/>
    <p:sldId id="872" r:id="rId7"/>
    <p:sldId id="874" r:id="rId8"/>
    <p:sldId id="838" r:id="rId9"/>
    <p:sldId id="870" r:id="rId10"/>
    <p:sldId id="839" r:id="rId11"/>
    <p:sldId id="846" r:id="rId12"/>
    <p:sldId id="852" r:id="rId13"/>
    <p:sldId id="857" r:id="rId14"/>
    <p:sldId id="851" r:id="rId15"/>
    <p:sldId id="856" r:id="rId16"/>
    <p:sldId id="858" r:id="rId17"/>
    <p:sldId id="855" r:id="rId18"/>
    <p:sldId id="859" r:id="rId19"/>
    <p:sldId id="860" r:id="rId20"/>
    <p:sldId id="861" r:id="rId21"/>
    <p:sldId id="862" r:id="rId22"/>
    <p:sldId id="863" r:id="rId23"/>
    <p:sldId id="866" r:id="rId24"/>
    <p:sldId id="867" r:id="rId25"/>
    <p:sldId id="868" r:id="rId26"/>
    <p:sldId id="869" r:id="rId27"/>
    <p:sldId id="875" r:id="rId28"/>
    <p:sldId id="87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68A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2"/>
    <p:restoredTop sz="94986"/>
  </p:normalViewPr>
  <p:slideViewPr>
    <p:cSldViewPr snapToGrid="0" snapToObjects="1">
      <p:cViewPr varScale="1">
        <p:scale>
          <a:sx n="120" d="100"/>
          <a:sy n="120" d="100"/>
        </p:scale>
        <p:origin x="9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96" d="100"/>
          <a:sy n="96" d="100"/>
        </p:scale>
        <p:origin x="353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E37D56-AB77-CE4B-B078-A8BFFB2FAE95}" type="datetimeFigureOut">
              <a:rPr lang="en-US" smtClean="0"/>
              <a:pPr/>
              <a:t>3/26/21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68EB-2DBD-1048-B78B-A0350A0AC7C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44734-BC72-CD49-B3A6-8834D3D26B66}" type="datetimeFigureOut">
              <a:rPr lang="en-US" smtClean="0"/>
              <a:pPr/>
              <a:t>3/26/21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C1503-D583-024E-8A01-2BDE1B1933B7}"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9/8/09</a:t>
            </a:r>
          </a:p>
        </p:txBody>
      </p:sp>
      <p:sp>
        <p:nvSpPr>
          <p:cNvPr id="5" name="Footer Placeholder 4"/>
          <p:cNvSpPr>
            <a:spLocks noGrp="1"/>
          </p:cNvSpPr>
          <p:nvPr>
            <p:ph type="ftr" sz="quarter" idx="11"/>
          </p:nvPr>
        </p:nvSpPr>
        <p:spPr/>
        <p:txBody>
          <a:bodyPr/>
          <a:lstStyle/>
          <a:p>
            <a:r>
              <a:rPr lang="en-US"/>
              <a:t>CSCI 1102 Computer Science 2</a:t>
            </a:r>
          </a:p>
        </p:txBody>
      </p:sp>
      <p:sp>
        <p:nvSpPr>
          <p:cNvPr id="6" name="Slide Number Placeholder 5"/>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9/8/09</a:t>
            </a:r>
          </a:p>
        </p:txBody>
      </p:sp>
      <p:sp>
        <p:nvSpPr>
          <p:cNvPr id="5" name="Footer Placeholder 4"/>
          <p:cNvSpPr>
            <a:spLocks noGrp="1"/>
          </p:cNvSpPr>
          <p:nvPr>
            <p:ph type="ftr" sz="quarter" idx="11"/>
          </p:nvPr>
        </p:nvSpPr>
        <p:spPr/>
        <p:txBody>
          <a:bodyPr/>
          <a:lstStyle/>
          <a:p>
            <a:r>
              <a:rPr lang="en-US"/>
              <a:t>CSCI 1102 Computer Science 2</a:t>
            </a:r>
          </a:p>
        </p:txBody>
      </p:sp>
      <p:sp>
        <p:nvSpPr>
          <p:cNvPr id="6" name="Slide Number Placeholder 5"/>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9/8/09</a:t>
            </a:r>
          </a:p>
        </p:txBody>
      </p:sp>
      <p:sp>
        <p:nvSpPr>
          <p:cNvPr id="5" name="Footer Placeholder 4"/>
          <p:cNvSpPr>
            <a:spLocks noGrp="1"/>
          </p:cNvSpPr>
          <p:nvPr>
            <p:ph type="ftr" sz="quarter" idx="11"/>
          </p:nvPr>
        </p:nvSpPr>
        <p:spPr/>
        <p:txBody>
          <a:bodyPr/>
          <a:lstStyle/>
          <a:p>
            <a:r>
              <a:rPr lang="en-US"/>
              <a:t>CSCI 1102 Computer Science 2</a:t>
            </a:r>
          </a:p>
        </p:txBody>
      </p:sp>
      <p:sp>
        <p:nvSpPr>
          <p:cNvPr id="6" name="Slide Number Placeholder 5"/>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9/8/09</a:t>
            </a:r>
          </a:p>
        </p:txBody>
      </p:sp>
      <p:sp>
        <p:nvSpPr>
          <p:cNvPr id="5" name="Footer Placeholder 4"/>
          <p:cNvSpPr>
            <a:spLocks noGrp="1"/>
          </p:cNvSpPr>
          <p:nvPr>
            <p:ph type="ftr" sz="quarter" idx="11"/>
          </p:nvPr>
        </p:nvSpPr>
        <p:spPr/>
        <p:txBody>
          <a:bodyPr/>
          <a:lstStyle/>
          <a:p>
            <a:r>
              <a:rPr lang="en-US"/>
              <a:t>CSCI 1102 Computer Science 2</a:t>
            </a:r>
          </a:p>
        </p:txBody>
      </p:sp>
      <p:sp>
        <p:nvSpPr>
          <p:cNvPr id="6" name="Slide Number Placeholder 5"/>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9/8/09</a:t>
            </a:r>
          </a:p>
        </p:txBody>
      </p:sp>
      <p:sp>
        <p:nvSpPr>
          <p:cNvPr id="5" name="Footer Placeholder 4"/>
          <p:cNvSpPr>
            <a:spLocks noGrp="1"/>
          </p:cNvSpPr>
          <p:nvPr>
            <p:ph type="ftr" sz="quarter" idx="11"/>
          </p:nvPr>
        </p:nvSpPr>
        <p:spPr/>
        <p:txBody>
          <a:bodyPr/>
          <a:lstStyle/>
          <a:p>
            <a:r>
              <a:rPr lang="en-US"/>
              <a:t>CSCI 1102 Computer Science 2</a:t>
            </a:r>
          </a:p>
        </p:txBody>
      </p:sp>
      <p:sp>
        <p:nvSpPr>
          <p:cNvPr id="6" name="Slide Number Placeholder 5"/>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9/8/09</a:t>
            </a:r>
          </a:p>
        </p:txBody>
      </p:sp>
      <p:sp>
        <p:nvSpPr>
          <p:cNvPr id="6" name="Footer Placeholder 5"/>
          <p:cNvSpPr>
            <a:spLocks noGrp="1"/>
          </p:cNvSpPr>
          <p:nvPr>
            <p:ph type="ftr" sz="quarter" idx="11"/>
          </p:nvPr>
        </p:nvSpPr>
        <p:spPr/>
        <p:txBody>
          <a:bodyPr/>
          <a:lstStyle/>
          <a:p>
            <a:r>
              <a:rPr lang="en-US"/>
              <a:t>CSCI 1102 Computer Science 2</a:t>
            </a:r>
          </a:p>
        </p:txBody>
      </p:sp>
      <p:sp>
        <p:nvSpPr>
          <p:cNvPr id="7" name="Slide Number Placeholder 6"/>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9/8/09</a:t>
            </a:r>
          </a:p>
        </p:txBody>
      </p:sp>
      <p:sp>
        <p:nvSpPr>
          <p:cNvPr id="8" name="Footer Placeholder 7"/>
          <p:cNvSpPr>
            <a:spLocks noGrp="1"/>
          </p:cNvSpPr>
          <p:nvPr>
            <p:ph type="ftr" sz="quarter" idx="11"/>
          </p:nvPr>
        </p:nvSpPr>
        <p:spPr/>
        <p:txBody>
          <a:bodyPr/>
          <a:lstStyle/>
          <a:p>
            <a:r>
              <a:rPr lang="en-US"/>
              <a:t>CSCI 1102 Computer Science 2</a:t>
            </a:r>
          </a:p>
        </p:txBody>
      </p:sp>
      <p:sp>
        <p:nvSpPr>
          <p:cNvPr id="9" name="Slide Number Placeholder 8"/>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9/8/09</a:t>
            </a:r>
          </a:p>
        </p:txBody>
      </p:sp>
      <p:sp>
        <p:nvSpPr>
          <p:cNvPr id="4" name="Footer Placeholder 3"/>
          <p:cNvSpPr>
            <a:spLocks noGrp="1"/>
          </p:cNvSpPr>
          <p:nvPr>
            <p:ph type="ftr" sz="quarter" idx="11"/>
          </p:nvPr>
        </p:nvSpPr>
        <p:spPr/>
        <p:txBody>
          <a:bodyPr/>
          <a:lstStyle/>
          <a:p>
            <a:r>
              <a:rPr lang="en-US"/>
              <a:t>CSCI 1102 Computer Science 2</a:t>
            </a:r>
          </a:p>
        </p:txBody>
      </p:sp>
      <p:sp>
        <p:nvSpPr>
          <p:cNvPr id="5" name="Slide Number Placeholder 4"/>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9/8/09</a:t>
            </a:r>
          </a:p>
        </p:txBody>
      </p:sp>
      <p:sp>
        <p:nvSpPr>
          <p:cNvPr id="3" name="Footer Placeholder 2"/>
          <p:cNvSpPr>
            <a:spLocks noGrp="1"/>
          </p:cNvSpPr>
          <p:nvPr>
            <p:ph type="ftr" sz="quarter" idx="11"/>
          </p:nvPr>
        </p:nvSpPr>
        <p:spPr/>
        <p:txBody>
          <a:bodyPr/>
          <a:lstStyle/>
          <a:p>
            <a:r>
              <a:rPr lang="en-US"/>
              <a:t>CSCI 1102 Computer Science 2</a:t>
            </a:r>
          </a:p>
        </p:txBody>
      </p:sp>
      <p:sp>
        <p:nvSpPr>
          <p:cNvPr id="4" name="Slide Number Placeholder 3"/>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9/8/09</a:t>
            </a:r>
          </a:p>
        </p:txBody>
      </p:sp>
      <p:sp>
        <p:nvSpPr>
          <p:cNvPr id="6" name="Footer Placeholder 5"/>
          <p:cNvSpPr>
            <a:spLocks noGrp="1"/>
          </p:cNvSpPr>
          <p:nvPr>
            <p:ph type="ftr" sz="quarter" idx="11"/>
          </p:nvPr>
        </p:nvSpPr>
        <p:spPr/>
        <p:txBody>
          <a:bodyPr/>
          <a:lstStyle/>
          <a:p>
            <a:r>
              <a:rPr lang="en-US"/>
              <a:t>CSCI 1102 Computer Science 2</a:t>
            </a:r>
          </a:p>
        </p:txBody>
      </p:sp>
      <p:sp>
        <p:nvSpPr>
          <p:cNvPr id="7" name="Slide Number Placeholder 6"/>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9/8/09</a:t>
            </a:r>
          </a:p>
        </p:txBody>
      </p:sp>
      <p:sp>
        <p:nvSpPr>
          <p:cNvPr id="6" name="Footer Placeholder 5"/>
          <p:cNvSpPr>
            <a:spLocks noGrp="1"/>
          </p:cNvSpPr>
          <p:nvPr>
            <p:ph type="ftr" sz="quarter" idx="11"/>
          </p:nvPr>
        </p:nvSpPr>
        <p:spPr/>
        <p:txBody>
          <a:bodyPr/>
          <a:lstStyle/>
          <a:p>
            <a:r>
              <a:rPr lang="en-US"/>
              <a:t>CSCI 1102 Computer Science 2</a:t>
            </a:r>
          </a:p>
        </p:txBody>
      </p:sp>
      <p:sp>
        <p:nvSpPr>
          <p:cNvPr id="7" name="Slide Number Placeholder 6"/>
          <p:cNvSpPr>
            <a:spLocks noGrp="1"/>
          </p:cNvSpPr>
          <p:nvPr>
            <p:ph type="sldNum" sz="quarter" idx="12"/>
          </p:nvPr>
        </p:nvSpPr>
        <p:spPr/>
        <p:txBody>
          <a:bodyPr/>
          <a:lstStyle/>
          <a:p>
            <a:fld id="{47693BD4-D8D9-2945-9E33-AF50C186A2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9/8/09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CSCI 1102 Computer Science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3BD4-D8D9-2945-9E33-AF50C186A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hebitplayer.co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lat irons, boulder">
            <a:extLst>
              <a:ext uri="{FF2B5EF4-FFF2-40B4-BE49-F238E27FC236}">
                <a16:creationId xmlns:a16="http://schemas.microsoft.com/office/drawing/2014/main" id="{648A97B7-83B4-8848-809A-42B646F8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A87DFBC-DD2C-9B4B-AC51-B54FFD76FF82}"/>
              </a:ext>
            </a:extLst>
          </p:cNvPr>
          <p:cNvSpPr>
            <a:spLocks noGrp="1"/>
          </p:cNvSpPr>
          <p:nvPr>
            <p:ph type="ftr" sz="quarter" idx="11"/>
          </p:nvPr>
        </p:nvSpPr>
        <p:spPr/>
        <p:txBody>
          <a:bodyPr/>
          <a:lstStyle/>
          <a:p>
            <a:r>
              <a:rPr lang="en-US"/>
              <a:t>CSCI 1102 Computer Science 2</a:t>
            </a:r>
          </a:p>
        </p:txBody>
      </p:sp>
      <p:sp>
        <p:nvSpPr>
          <p:cNvPr id="9" name="Title 1">
            <a:extLst>
              <a:ext uri="{FF2B5EF4-FFF2-40B4-BE49-F238E27FC236}">
                <a16:creationId xmlns:a16="http://schemas.microsoft.com/office/drawing/2014/main" id="{672CF0AB-650B-1F48-8B64-1D86E7249305}"/>
              </a:ext>
            </a:extLst>
          </p:cNvPr>
          <p:cNvSpPr txBox="1">
            <a:spLocks/>
          </p:cNvSpPr>
          <p:nvPr/>
        </p:nvSpPr>
        <p:spPr>
          <a:xfrm>
            <a:off x="525162" y="2320909"/>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CSCI 1102 Computer Science 2</a:t>
            </a:r>
          </a:p>
        </p:txBody>
      </p:sp>
      <p:sp>
        <p:nvSpPr>
          <p:cNvPr id="10" name="Subtitle 2">
            <a:extLst>
              <a:ext uri="{FF2B5EF4-FFF2-40B4-BE49-F238E27FC236}">
                <a16:creationId xmlns:a16="http://schemas.microsoft.com/office/drawing/2014/main" id="{1E0E75BE-7617-A045-BF47-B007C0AFC68F}"/>
              </a:ext>
            </a:extLst>
          </p:cNvPr>
          <p:cNvSpPr txBox="1">
            <a:spLocks/>
          </p:cNvSpPr>
          <p:nvPr/>
        </p:nvSpPr>
        <p:spPr>
          <a:xfrm>
            <a:off x="1143000" y="3950028"/>
            <a:ext cx="6858000" cy="9408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700" dirty="0">
                <a:solidFill>
                  <a:schemeClr val="bg1"/>
                </a:solidFill>
              </a:rPr>
              <a:t>Meeting 16: Thursday 3/25/2021</a:t>
            </a:r>
          </a:p>
          <a:p>
            <a:pPr marL="0" indent="0" algn="ctr">
              <a:buNone/>
            </a:pPr>
            <a:r>
              <a:rPr lang="en-US" sz="2700" dirty="0">
                <a:solidFill>
                  <a:schemeClr val="bg1"/>
                </a:solidFill>
              </a:rPr>
              <a:t>More on Order &amp; Equality; Huffman Coding</a:t>
            </a:r>
          </a:p>
        </p:txBody>
      </p:sp>
    </p:spTree>
    <p:extLst>
      <p:ext uri="{BB962C8B-B14F-4D97-AF65-F5344CB8AC3E}">
        <p14:creationId xmlns:p14="http://schemas.microsoft.com/office/powerpoint/2010/main" val="369223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378F-E9A3-FD47-8667-C948731F0DFE}"/>
              </a:ext>
            </a:extLst>
          </p:cNvPr>
          <p:cNvSpPr>
            <a:spLocks noGrp="1"/>
          </p:cNvSpPr>
          <p:nvPr>
            <p:ph type="title"/>
          </p:nvPr>
        </p:nvSpPr>
        <p:spPr/>
        <p:txBody>
          <a:bodyPr/>
          <a:lstStyle/>
          <a:p>
            <a:r>
              <a:rPr lang="en-US" dirty="0" err="1">
                <a:solidFill>
                  <a:srgbClr val="C00000"/>
                </a:solidFill>
              </a:rPr>
              <a:t>compareTo</a:t>
            </a:r>
            <a:r>
              <a:rPr lang="en-US" dirty="0">
                <a:solidFill>
                  <a:srgbClr val="C00000"/>
                </a:solidFill>
              </a:rPr>
              <a:t> </a:t>
            </a:r>
            <a:r>
              <a:rPr lang="en-US" dirty="0"/>
              <a:t>in Java</a:t>
            </a:r>
          </a:p>
        </p:txBody>
      </p:sp>
      <p:sp>
        <p:nvSpPr>
          <p:cNvPr id="3" name="Content Placeholder 2">
            <a:extLst>
              <a:ext uri="{FF2B5EF4-FFF2-40B4-BE49-F238E27FC236}">
                <a16:creationId xmlns:a16="http://schemas.microsoft.com/office/drawing/2014/main" id="{2CF010EE-6CD7-B74D-8AC5-2103DFE45DBB}"/>
              </a:ext>
            </a:extLst>
          </p:cNvPr>
          <p:cNvSpPr>
            <a:spLocks noGrp="1"/>
          </p:cNvSpPr>
          <p:nvPr>
            <p:ph idx="1"/>
          </p:nvPr>
        </p:nvSpPr>
        <p:spPr/>
        <p:txBody>
          <a:bodyPr>
            <a:normAutofit/>
          </a:bodyPr>
          <a:lstStyle/>
          <a:p>
            <a:r>
              <a:rPr lang="en-US" dirty="0" err="1">
                <a:solidFill>
                  <a:srgbClr val="C00000"/>
                </a:solidFill>
              </a:rPr>
              <a:t>compareTo</a:t>
            </a:r>
            <a:r>
              <a:rPr lang="en-US" dirty="0"/>
              <a:t> – should define a total order;</a:t>
            </a:r>
          </a:p>
          <a:p>
            <a:endParaRPr lang="en-US" dirty="0"/>
          </a:p>
          <a:p>
            <a:r>
              <a:rPr lang="en-US" dirty="0" err="1">
                <a:solidFill>
                  <a:srgbClr val="C00000"/>
                </a:solidFill>
              </a:rPr>
              <a:t>compareTo</a:t>
            </a:r>
            <a:r>
              <a:rPr lang="en-US" dirty="0"/>
              <a:t> should be </a:t>
            </a:r>
            <a:r>
              <a:rPr lang="en-US" i="1" dirty="0"/>
              <a:t>consistent</a:t>
            </a:r>
            <a:r>
              <a:rPr lang="en-US" dirty="0"/>
              <a:t> with equals: for items x and y of the same type, it should be the case that:</a:t>
            </a:r>
          </a:p>
          <a:p>
            <a:endParaRPr lang="en-US" dirty="0"/>
          </a:p>
          <a:p>
            <a:pPr lvl="1"/>
            <a:endParaRPr lang="en-US" dirty="0"/>
          </a:p>
        </p:txBody>
      </p:sp>
      <p:sp>
        <p:nvSpPr>
          <p:cNvPr id="4" name="Footer Placeholder 3">
            <a:extLst>
              <a:ext uri="{FF2B5EF4-FFF2-40B4-BE49-F238E27FC236}">
                <a16:creationId xmlns:a16="http://schemas.microsoft.com/office/drawing/2014/main" id="{75D253E9-0A4C-954D-B883-F2EC14400039}"/>
              </a:ext>
            </a:extLst>
          </p:cNvPr>
          <p:cNvSpPr>
            <a:spLocks noGrp="1"/>
          </p:cNvSpPr>
          <p:nvPr>
            <p:ph type="ftr" sz="quarter" idx="11"/>
          </p:nvPr>
        </p:nvSpPr>
        <p:spPr/>
        <p:txBody>
          <a:bodyPr/>
          <a:lstStyle/>
          <a:p>
            <a:r>
              <a:rPr lang="en-US"/>
              <a:t>CSCI 1102 Computer Science 2</a:t>
            </a:r>
          </a:p>
        </p:txBody>
      </p:sp>
      <p:sp>
        <p:nvSpPr>
          <p:cNvPr id="5" name="TextBox 4">
            <a:extLst>
              <a:ext uri="{FF2B5EF4-FFF2-40B4-BE49-F238E27FC236}">
                <a16:creationId xmlns:a16="http://schemas.microsoft.com/office/drawing/2014/main" id="{70395B00-6567-D54D-B8D0-9AACF79E47DC}"/>
              </a:ext>
            </a:extLst>
          </p:cNvPr>
          <p:cNvSpPr txBox="1"/>
          <p:nvPr/>
        </p:nvSpPr>
        <p:spPr>
          <a:xfrm>
            <a:off x="1194889" y="4647741"/>
            <a:ext cx="6754221" cy="523220"/>
          </a:xfrm>
          <a:prstGeom prst="rect">
            <a:avLst/>
          </a:prstGeom>
          <a:noFill/>
        </p:spPr>
        <p:txBody>
          <a:bodyPr wrap="none" rtlCol="0">
            <a:spAutoFit/>
          </a:bodyPr>
          <a:lstStyle/>
          <a:p>
            <a:r>
              <a:rPr lang="en-US" sz="2800" dirty="0" err="1"/>
              <a:t>x.compareTo</a:t>
            </a:r>
            <a:r>
              <a:rPr lang="en-US" sz="2800" dirty="0"/>
              <a:t>(y) == 0 if and only if  </a:t>
            </a:r>
            <a:r>
              <a:rPr lang="en-US" sz="2800" dirty="0" err="1"/>
              <a:t>x.equals</a:t>
            </a:r>
            <a:r>
              <a:rPr lang="en-US" sz="2800" dirty="0"/>
              <a:t>(y)</a:t>
            </a:r>
          </a:p>
        </p:txBody>
      </p:sp>
    </p:spTree>
    <p:extLst>
      <p:ext uri="{BB962C8B-B14F-4D97-AF65-F5344CB8AC3E}">
        <p14:creationId xmlns:p14="http://schemas.microsoft.com/office/powerpoint/2010/main" val="174326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DC61-DD7D-B443-8152-5E9CD0F3F675}"/>
              </a:ext>
            </a:extLst>
          </p:cNvPr>
          <p:cNvSpPr>
            <a:spLocks noGrp="1"/>
          </p:cNvSpPr>
          <p:nvPr>
            <p:ph type="title"/>
          </p:nvPr>
        </p:nvSpPr>
        <p:spPr>
          <a:xfrm>
            <a:off x="457200" y="2857500"/>
            <a:ext cx="8229600" cy="1143000"/>
          </a:xfrm>
        </p:spPr>
        <p:txBody>
          <a:bodyPr/>
          <a:lstStyle/>
          <a:p>
            <a:r>
              <a:rPr lang="en-US" dirty="0"/>
              <a:t>Ordered Colors</a:t>
            </a:r>
          </a:p>
        </p:txBody>
      </p:sp>
      <p:sp>
        <p:nvSpPr>
          <p:cNvPr id="4" name="Footer Placeholder 3">
            <a:extLst>
              <a:ext uri="{FF2B5EF4-FFF2-40B4-BE49-F238E27FC236}">
                <a16:creationId xmlns:a16="http://schemas.microsoft.com/office/drawing/2014/main" id="{CC3B0716-E559-7944-BA6C-A8BEE5C9D993}"/>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359631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714823-F9C0-FA4F-8729-2486193A8F1C}"/>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997A3953-9BDA-7342-ADB4-B66F5A6DA55E}"/>
              </a:ext>
            </a:extLst>
          </p:cNvPr>
          <p:cNvPicPr>
            <a:picLocks noChangeAspect="1"/>
          </p:cNvPicPr>
          <p:nvPr/>
        </p:nvPicPr>
        <p:blipFill>
          <a:blip r:embed="rId2"/>
          <a:stretch>
            <a:fillRect/>
          </a:stretch>
        </p:blipFill>
        <p:spPr>
          <a:xfrm>
            <a:off x="0" y="1538486"/>
            <a:ext cx="9144000" cy="3781027"/>
          </a:xfrm>
          <a:prstGeom prst="rect">
            <a:avLst/>
          </a:prstGeom>
        </p:spPr>
      </p:pic>
    </p:spTree>
    <p:extLst>
      <p:ext uri="{BB962C8B-B14F-4D97-AF65-F5344CB8AC3E}">
        <p14:creationId xmlns:p14="http://schemas.microsoft.com/office/powerpoint/2010/main" val="340157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EF1-33CD-2446-8A9C-73AC8F5D1AEA}"/>
              </a:ext>
            </a:extLst>
          </p:cNvPr>
          <p:cNvSpPr>
            <a:spLocks noGrp="1"/>
          </p:cNvSpPr>
          <p:nvPr>
            <p:ph type="title"/>
          </p:nvPr>
        </p:nvSpPr>
        <p:spPr/>
        <p:txBody>
          <a:bodyPr/>
          <a:lstStyle/>
          <a:p>
            <a:r>
              <a:rPr lang="en-US" dirty="0"/>
              <a:t>The usual proviso on Mutation</a:t>
            </a:r>
          </a:p>
        </p:txBody>
      </p:sp>
      <p:sp>
        <p:nvSpPr>
          <p:cNvPr id="3" name="Content Placeholder 2">
            <a:extLst>
              <a:ext uri="{FF2B5EF4-FFF2-40B4-BE49-F238E27FC236}">
                <a16:creationId xmlns:a16="http://schemas.microsoft.com/office/drawing/2014/main" id="{673C49F2-09F6-434C-9890-DF2AEC7AF88F}"/>
              </a:ext>
            </a:extLst>
          </p:cNvPr>
          <p:cNvSpPr>
            <a:spLocks noGrp="1"/>
          </p:cNvSpPr>
          <p:nvPr>
            <p:ph idx="1"/>
          </p:nvPr>
        </p:nvSpPr>
        <p:spPr>
          <a:xfrm>
            <a:off x="1250092" y="1822622"/>
            <a:ext cx="7376984" cy="3453714"/>
          </a:xfrm>
        </p:spPr>
        <p:txBody>
          <a:bodyPr anchor="t">
            <a:normAutofit/>
          </a:bodyPr>
          <a:lstStyle/>
          <a:p>
            <a:pPr marL="0" indent="0">
              <a:buNone/>
            </a:pPr>
            <a:r>
              <a:rPr lang="en-US" sz="4400" dirty="0" err="1"/>
              <a:t>x.equals</a:t>
            </a:r>
            <a:r>
              <a:rPr lang="en-US" sz="4400" dirty="0"/>
              <a:t>(y) is true </a:t>
            </a:r>
          </a:p>
          <a:p>
            <a:pPr marL="0" indent="0">
              <a:buNone/>
            </a:pPr>
            <a:r>
              <a:rPr lang="en-US" sz="2000" dirty="0"/>
              <a:t>…</a:t>
            </a:r>
          </a:p>
          <a:p>
            <a:pPr marL="0" indent="0">
              <a:buNone/>
            </a:pPr>
            <a:r>
              <a:rPr lang="en-US" sz="4400" dirty="0"/>
              <a:t>p(x)</a:t>
            </a:r>
          </a:p>
          <a:p>
            <a:pPr marL="0" indent="0">
              <a:buNone/>
            </a:pPr>
            <a:r>
              <a:rPr lang="en-US" sz="2000" dirty="0"/>
              <a:t>…</a:t>
            </a:r>
          </a:p>
          <a:p>
            <a:pPr marL="0" indent="0">
              <a:buNone/>
            </a:pPr>
            <a:r>
              <a:rPr lang="en-US" sz="4400" dirty="0" err="1"/>
              <a:t>x.equals</a:t>
            </a:r>
            <a:r>
              <a:rPr lang="en-US" sz="4400" dirty="0"/>
              <a:t>(y) is false, p mutated x</a:t>
            </a:r>
          </a:p>
        </p:txBody>
      </p:sp>
      <p:sp>
        <p:nvSpPr>
          <p:cNvPr id="4" name="Footer Placeholder 3">
            <a:extLst>
              <a:ext uri="{FF2B5EF4-FFF2-40B4-BE49-F238E27FC236}">
                <a16:creationId xmlns:a16="http://schemas.microsoft.com/office/drawing/2014/main" id="{EAB47F48-DA85-B343-8573-9CEB180CFA5B}"/>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160030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E26-00C8-6A48-932B-16CA1E1BF80B}"/>
              </a:ext>
            </a:extLst>
          </p:cNvPr>
          <p:cNvSpPr>
            <a:spLocks noGrp="1"/>
          </p:cNvSpPr>
          <p:nvPr>
            <p:ph type="title"/>
          </p:nvPr>
        </p:nvSpPr>
        <p:spPr>
          <a:xfrm>
            <a:off x="370702" y="62556"/>
            <a:ext cx="8229600" cy="982273"/>
          </a:xfrm>
        </p:spPr>
        <p:txBody>
          <a:bodyPr>
            <a:normAutofit/>
          </a:bodyPr>
          <a:lstStyle/>
          <a:p>
            <a:r>
              <a:rPr lang="en-US" sz="3600" dirty="0"/>
              <a:t>Ordered Points &amp; Lines</a:t>
            </a:r>
          </a:p>
        </p:txBody>
      </p:sp>
      <p:sp>
        <p:nvSpPr>
          <p:cNvPr id="4" name="Footer Placeholder 3">
            <a:extLst>
              <a:ext uri="{FF2B5EF4-FFF2-40B4-BE49-F238E27FC236}">
                <a16:creationId xmlns:a16="http://schemas.microsoft.com/office/drawing/2014/main" id="{1E0DAC76-B90D-1646-8732-454C45337579}"/>
              </a:ext>
            </a:extLst>
          </p:cNvPr>
          <p:cNvSpPr>
            <a:spLocks noGrp="1"/>
          </p:cNvSpPr>
          <p:nvPr>
            <p:ph type="ftr" sz="quarter" idx="11"/>
          </p:nvPr>
        </p:nvSpPr>
        <p:spPr/>
        <p:txBody>
          <a:bodyPr/>
          <a:lstStyle/>
          <a:p>
            <a:r>
              <a:rPr lang="en-US"/>
              <a:t>CSCI 1102 Computer Science 2</a:t>
            </a:r>
          </a:p>
        </p:txBody>
      </p:sp>
      <p:grpSp>
        <p:nvGrpSpPr>
          <p:cNvPr id="43" name="Group 42">
            <a:extLst>
              <a:ext uri="{FF2B5EF4-FFF2-40B4-BE49-F238E27FC236}">
                <a16:creationId xmlns:a16="http://schemas.microsoft.com/office/drawing/2014/main" id="{745647B9-138E-494C-BCAE-FEF301B9DDC1}"/>
              </a:ext>
            </a:extLst>
          </p:cNvPr>
          <p:cNvGrpSpPr/>
          <p:nvPr/>
        </p:nvGrpSpPr>
        <p:grpSpPr>
          <a:xfrm>
            <a:off x="1285102" y="1002447"/>
            <a:ext cx="6400800" cy="5347386"/>
            <a:chOff x="1285102" y="1002447"/>
            <a:chExt cx="6400800" cy="5347386"/>
          </a:xfrm>
        </p:grpSpPr>
        <p:sp>
          <p:nvSpPr>
            <p:cNvPr id="5" name="Rectangle 4">
              <a:extLst>
                <a:ext uri="{FF2B5EF4-FFF2-40B4-BE49-F238E27FC236}">
                  <a16:creationId xmlns:a16="http://schemas.microsoft.com/office/drawing/2014/main" id="{FFCA6317-6B27-4642-8875-6FA21B25FD73}"/>
                </a:ext>
              </a:extLst>
            </p:cNvPr>
            <p:cNvSpPr/>
            <p:nvPr/>
          </p:nvSpPr>
          <p:spPr>
            <a:xfrm>
              <a:off x="1285102" y="1027161"/>
              <a:ext cx="6400800" cy="5322672"/>
            </a:xfrm>
            <a:prstGeom prst="rect">
              <a:avLst/>
            </a:prstGeom>
            <a:noFill/>
            <a:ln w="317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16BF26D-3D2C-1643-9FC7-E63915FFCF74}"/>
                </a:ext>
              </a:extLst>
            </p:cNvPr>
            <p:cNvCxnSpPr>
              <a:cxnSpLocks/>
            </p:cNvCxnSpPr>
            <p:nvPr/>
          </p:nvCxnSpPr>
          <p:spPr>
            <a:xfrm flipH="1">
              <a:off x="1285102" y="3660693"/>
              <a:ext cx="6400800" cy="6180"/>
            </a:xfrm>
            <a:prstGeom prst="line">
              <a:avLst/>
            </a:prstGeom>
            <a:ln w="317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BB87697-EBE9-0547-9251-E33D385E3543}"/>
                </a:ext>
              </a:extLst>
            </p:cNvPr>
            <p:cNvCxnSpPr>
              <a:cxnSpLocks/>
            </p:cNvCxnSpPr>
            <p:nvPr/>
          </p:nvCxnSpPr>
          <p:spPr>
            <a:xfrm>
              <a:off x="4485502" y="1002447"/>
              <a:ext cx="0" cy="5322672"/>
            </a:xfrm>
            <a:prstGeom prst="line">
              <a:avLst/>
            </a:prstGeom>
            <a:ln w="317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08E2F02-EC65-4545-8D2F-CAB1894A8BF8}"/>
                </a:ext>
              </a:extLst>
            </p:cNvPr>
            <p:cNvCxnSpPr>
              <a:cxnSpLocks/>
            </p:cNvCxnSpPr>
            <p:nvPr/>
          </p:nvCxnSpPr>
          <p:spPr>
            <a:xfrm>
              <a:off x="5764427" y="1649109"/>
              <a:ext cx="1134762" cy="2951701"/>
            </a:xfrm>
            <a:prstGeom prst="line">
              <a:avLst/>
            </a:prstGeom>
            <a:ln w="41275">
              <a:solidFill>
                <a:srgbClr val="0070C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74AD191-BCB3-E34F-91E7-81790D578E21}"/>
                </a:ext>
              </a:extLst>
            </p:cNvPr>
            <p:cNvSpPr/>
            <p:nvPr/>
          </p:nvSpPr>
          <p:spPr>
            <a:xfrm>
              <a:off x="5782963" y="2372499"/>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D8CDEE-4F3A-894C-82B3-6FBB6BE7A8BE}"/>
                </a:ext>
              </a:extLst>
            </p:cNvPr>
            <p:cNvSpPr/>
            <p:nvPr/>
          </p:nvSpPr>
          <p:spPr>
            <a:xfrm>
              <a:off x="6948621" y="2994458"/>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FBBDBB9-5045-924B-97C2-2F0F9718B687}"/>
                </a:ext>
              </a:extLst>
            </p:cNvPr>
            <p:cNvCxnSpPr>
              <a:cxnSpLocks/>
            </p:cNvCxnSpPr>
            <p:nvPr/>
          </p:nvCxnSpPr>
          <p:spPr>
            <a:xfrm>
              <a:off x="3822357" y="2030628"/>
              <a:ext cx="3064475" cy="2582539"/>
            </a:xfrm>
            <a:prstGeom prst="line">
              <a:avLst/>
            </a:prstGeom>
            <a:ln w="41275">
              <a:solidFill>
                <a:srgbClr val="0070C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C7D03B-0E85-EC4C-B5BA-EF27690DE50A}"/>
                </a:ext>
              </a:extLst>
            </p:cNvPr>
            <p:cNvCxnSpPr>
              <a:cxnSpLocks/>
            </p:cNvCxnSpPr>
            <p:nvPr/>
          </p:nvCxnSpPr>
          <p:spPr>
            <a:xfrm flipH="1">
              <a:off x="4186884" y="3986731"/>
              <a:ext cx="803188" cy="510358"/>
            </a:xfrm>
            <a:prstGeom prst="line">
              <a:avLst/>
            </a:prstGeom>
            <a:ln w="41275">
              <a:solidFill>
                <a:srgbClr val="C0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4AFB27D-3BF9-674D-938A-46C27B6453F2}"/>
                </a:ext>
              </a:extLst>
            </p:cNvPr>
            <p:cNvCxnSpPr>
              <a:cxnSpLocks/>
            </p:cNvCxnSpPr>
            <p:nvPr/>
          </p:nvCxnSpPr>
          <p:spPr>
            <a:xfrm flipH="1">
              <a:off x="2953266" y="1649109"/>
              <a:ext cx="2807042" cy="3627227"/>
            </a:xfrm>
            <a:prstGeom prst="line">
              <a:avLst/>
            </a:prstGeom>
            <a:ln w="41275">
              <a:solidFill>
                <a:srgbClr val="0070C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4BAB1FE-3483-C54C-AE48-AC489D3EEB3B}"/>
                </a:ext>
              </a:extLst>
            </p:cNvPr>
            <p:cNvCxnSpPr>
              <a:cxnSpLocks/>
            </p:cNvCxnSpPr>
            <p:nvPr/>
          </p:nvCxnSpPr>
          <p:spPr>
            <a:xfrm>
              <a:off x="2590797" y="2900326"/>
              <a:ext cx="1596087" cy="1596763"/>
            </a:xfrm>
            <a:prstGeom prst="line">
              <a:avLst/>
            </a:prstGeom>
            <a:ln w="41275">
              <a:solidFill>
                <a:srgbClr val="C0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AFE5681-5BBC-294A-9C7B-24840BDF083F}"/>
                </a:ext>
              </a:extLst>
            </p:cNvPr>
            <p:cNvSpPr/>
            <p:nvPr/>
          </p:nvSpPr>
          <p:spPr>
            <a:xfrm>
              <a:off x="5366951" y="4536132"/>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6D1DE61-4A9A-D44F-83C8-5677140A998B}"/>
                </a:ext>
              </a:extLst>
            </p:cNvPr>
            <p:cNvSpPr/>
            <p:nvPr/>
          </p:nvSpPr>
          <p:spPr>
            <a:xfrm>
              <a:off x="2244809" y="4683219"/>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391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131C-F8E4-E842-88EC-20BDF8488662}"/>
              </a:ext>
            </a:extLst>
          </p:cNvPr>
          <p:cNvSpPr>
            <a:spLocks noGrp="1"/>
          </p:cNvSpPr>
          <p:nvPr>
            <p:ph type="title"/>
          </p:nvPr>
        </p:nvSpPr>
        <p:spPr/>
        <p:txBody>
          <a:bodyPr>
            <a:normAutofit/>
          </a:bodyPr>
          <a:lstStyle/>
          <a:p>
            <a:r>
              <a:rPr lang="en-US" dirty="0"/>
              <a:t>Ordered Points &amp; Lines</a:t>
            </a:r>
          </a:p>
        </p:txBody>
      </p:sp>
      <p:sp>
        <p:nvSpPr>
          <p:cNvPr id="3" name="Content Placeholder 2">
            <a:extLst>
              <a:ext uri="{FF2B5EF4-FFF2-40B4-BE49-F238E27FC236}">
                <a16:creationId xmlns:a16="http://schemas.microsoft.com/office/drawing/2014/main" id="{9350F47D-4FA9-CC4F-A302-56ECFB49A5E9}"/>
              </a:ext>
            </a:extLst>
          </p:cNvPr>
          <p:cNvSpPr>
            <a:spLocks noGrp="1"/>
          </p:cNvSpPr>
          <p:nvPr>
            <p:ph idx="1"/>
          </p:nvPr>
        </p:nvSpPr>
        <p:spPr>
          <a:xfrm>
            <a:off x="457200" y="1600200"/>
            <a:ext cx="8489092" cy="4525963"/>
          </a:xfrm>
        </p:spPr>
        <p:txBody>
          <a:bodyPr/>
          <a:lstStyle/>
          <a:p>
            <a:r>
              <a:rPr lang="en-US" dirty="0"/>
              <a:t>Can’t use </a:t>
            </a:r>
            <a:r>
              <a:rPr lang="en-US" dirty="0">
                <a:solidFill>
                  <a:srgbClr val="C00000"/>
                </a:solidFill>
              </a:rPr>
              <a:t>==</a:t>
            </a:r>
            <a:r>
              <a:rPr lang="en-US" dirty="0"/>
              <a:t> operator on floating point numbers:</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51FC2D64-C408-7745-BBE0-6799561544FD}"/>
              </a:ext>
            </a:extLst>
          </p:cNvPr>
          <p:cNvSpPr>
            <a:spLocks noGrp="1"/>
          </p:cNvSpPr>
          <p:nvPr>
            <p:ph type="ftr" sz="quarter" idx="11"/>
          </p:nvPr>
        </p:nvSpPr>
        <p:spPr/>
        <p:txBody>
          <a:bodyPr/>
          <a:lstStyle/>
          <a:p>
            <a:r>
              <a:rPr lang="en-US"/>
              <a:t>CSCI 1102 Computer Science 2</a:t>
            </a:r>
          </a:p>
        </p:txBody>
      </p:sp>
      <p:sp>
        <p:nvSpPr>
          <p:cNvPr id="6" name="TextBox 5">
            <a:extLst>
              <a:ext uri="{FF2B5EF4-FFF2-40B4-BE49-F238E27FC236}">
                <a16:creationId xmlns:a16="http://schemas.microsoft.com/office/drawing/2014/main" id="{573CB176-7525-A140-9B97-659C1985AB96}"/>
              </a:ext>
            </a:extLst>
          </p:cNvPr>
          <p:cNvSpPr txBox="1"/>
          <p:nvPr/>
        </p:nvSpPr>
        <p:spPr>
          <a:xfrm>
            <a:off x="2451868" y="2695670"/>
            <a:ext cx="4240263" cy="830997"/>
          </a:xfrm>
          <a:prstGeom prst="rect">
            <a:avLst/>
          </a:prstGeom>
          <a:noFill/>
        </p:spPr>
        <p:txBody>
          <a:bodyPr wrap="none" rtlCol="0">
            <a:spAutoFit/>
          </a:bodyPr>
          <a:lstStyle/>
          <a:p>
            <a:r>
              <a:rPr lang="en-US" sz="4800" dirty="0"/>
              <a:t>0.1 + 0.2 </a:t>
            </a:r>
            <a:r>
              <a:rPr lang="en-US" sz="4800" dirty="0">
                <a:solidFill>
                  <a:srgbClr val="C00000"/>
                </a:solidFill>
              </a:rPr>
              <a:t>=/=</a:t>
            </a:r>
            <a:r>
              <a:rPr lang="en-US" sz="4800" dirty="0"/>
              <a:t> 0.3</a:t>
            </a:r>
          </a:p>
        </p:txBody>
      </p:sp>
      <p:pic>
        <p:nvPicPr>
          <p:cNvPr id="7" name="Picture 6">
            <a:extLst>
              <a:ext uri="{FF2B5EF4-FFF2-40B4-BE49-F238E27FC236}">
                <a16:creationId xmlns:a16="http://schemas.microsoft.com/office/drawing/2014/main" id="{C9FEB869-C91A-5842-B286-60AB9FE830D6}"/>
              </a:ext>
            </a:extLst>
          </p:cNvPr>
          <p:cNvPicPr>
            <a:picLocks noChangeAspect="1"/>
          </p:cNvPicPr>
          <p:nvPr/>
        </p:nvPicPr>
        <p:blipFill>
          <a:blip r:embed="rId2"/>
          <a:stretch>
            <a:fillRect/>
          </a:stretch>
        </p:blipFill>
        <p:spPr>
          <a:xfrm>
            <a:off x="0" y="4033446"/>
            <a:ext cx="9144000" cy="2152159"/>
          </a:xfrm>
          <a:prstGeom prst="rect">
            <a:avLst/>
          </a:prstGeom>
        </p:spPr>
      </p:pic>
    </p:spTree>
    <p:extLst>
      <p:ext uri="{BB962C8B-B14F-4D97-AF65-F5344CB8AC3E}">
        <p14:creationId xmlns:p14="http://schemas.microsoft.com/office/powerpoint/2010/main" val="406255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131C-F8E4-E842-88EC-20BDF8488662}"/>
              </a:ext>
            </a:extLst>
          </p:cNvPr>
          <p:cNvSpPr>
            <a:spLocks noGrp="1"/>
          </p:cNvSpPr>
          <p:nvPr>
            <p:ph type="title"/>
          </p:nvPr>
        </p:nvSpPr>
        <p:spPr/>
        <p:txBody>
          <a:bodyPr>
            <a:normAutofit/>
          </a:bodyPr>
          <a:lstStyle/>
          <a:p>
            <a:r>
              <a:rPr lang="en-US" dirty="0"/>
              <a:t>Ordered Points &amp; Lines</a:t>
            </a:r>
          </a:p>
        </p:txBody>
      </p:sp>
      <p:sp>
        <p:nvSpPr>
          <p:cNvPr id="3" name="Content Placeholder 2">
            <a:extLst>
              <a:ext uri="{FF2B5EF4-FFF2-40B4-BE49-F238E27FC236}">
                <a16:creationId xmlns:a16="http://schemas.microsoft.com/office/drawing/2014/main" id="{9350F47D-4FA9-CC4F-A302-56ECFB49A5E9}"/>
              </a:ext>
            </a:extLst>
          </p:cNvPr>
          <p:cNvSpPr>
            <a:spLocks noGrp="1"/>
          </p:cNvSpPr>
          <p:nvPr>
            <p:ph idx="1"/>
          </p:nvPr>
        </p:nvSpPr>
        <p:spPr>
          <a:xfrm>
            <a:off x="457199" y="1847338"/>
            <a:ext cx="8377881" cy="4525963"/>
          </a:xfrm>
        </p:spPr>
        <p:txBody>
          <a:bodyPr>
            <a:normAutofit/>
          </a:bodyPr>
          <a:lstStyle/>
          <a:p>
            <a:r>
              <a:rPr lang="en-US" sz="4000" dirty="0"/>
              <a:t>Build Line orderings on Point ordering</a:t>
            </a:r>
          </a:p>
          <a:p>
            <a:endParaRPr lang="en-US" sz="4000" dirty="0"/>
          </a:p>
          <a:p>
            <a:r>
              <a:rPr lang="en-US" sz="4000" dirty="0"/>
              <a:t>Change Point ordering, all orderings remain synchronized</a:t>
            </a:r>
          </a:p>
        </p:txBody>
      </p:sp>
      <p:sp>
        <p:nvSpPr>
          <p:cNvPr id="4" name="Footer Placeholder 3">
            <a:extLst>
              <a:ext uri="{FF2B5EF4-FFF2-40B4-BE49-F238E27FC236}">
                <a16:creationId xmlns:a16="http://schemas.microsoft.com/office/drawing/2014/main" id="{51FC2D64-C408-7745-BBE0-6799561544FD}"/>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110698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E26-00C8-6A48-932B-16CA1E1BF80B}"/>
              </a:ext>
            </a:extLst>
          </p:cNvPr>
          <p:cNvSpPr>
            <a:spLocks noGrp="1"/>
          </p:cNvSpPr>
          <p:nvPr>
            <p:ph type="title"/>
          </p:nvPr>
        </p:nvSpPr>
        <p:spPr>
          <a:xfrm>
            <a:off x="358346" y="-1540"/>
            <a:ext cx="8229600" cy="919032"/>
          </a:xfrm>
        </p:spPr>
        <p:txBody>
          <a:bodyPr>
            <a:normAutofit/>
          </a:bodyPr>
          <a:lstStyle/>
          <a:p>
            <a:r>
              <a:rPr lang="en-US" sz="3600" dirty="0"/>
              <a:t>E.g., Order Points by x component alone</a:t>
            </a:r>
          </a:p>
        </p:txBody>
      </p:sp>
      <p:sp>
        <p:nvSpPr>
          <p:cNvPr id="4" name="Footer Placeholder 3">
            <a:extLst>
              <a:ext uri="{FF2B5EF4-FFF2-40B4-BE49-F238E27FC236}">
                <a16:creationId xmlns:a16="http://schemas.microsoft.com/office/drawing/2014/main" id="{1E0DAC76-B90D-1646-8732-454C45337579}"/>
              </a:ext>
            </a:extLst>
          </p:cNvPr>
          <p:cNvSpPr>
            <a:spLocks noGrp="1"/>
          </p:cNvSpPr>
          <p:nvPr>
            <p:ph type="ftr" sz="quarter" idx="11"/>
          </p:nvPr>
        </p:nvSpPr>
        <p:spPr/>
        <p:txBody>
          <a:bodyPr/>
          <a:lstStyle/>
          <a:p>
            <a:r>
              <a:rPr lang="en-US"/>
              <a:t>CSCI 1102 Computer Science 2</a:t>
            </a:r>
          </a:p>
        </p:txBody>
      </p:sp>
      <p:grpSp>
        <p:nvGrpSpPr>
          <p:cNvPr id="3" name="Group 2">
            <a:extLst>
              <a:ext uri="{FF2B5EF4-FFF2-40B4-BE49-F238E27FC236}">
                <a16:creationId xmlns:a16="http://schemas.microsoft.com/office/drawing/2014/main" id="{F014D855-072D-E845-B53A-4684E867D5E2}"/>
              </a:ext>
            </a:extLst>
          </p:cNvPr>
          <p:cNvGrpSpPr/>
          <p:nvPr/>
        </p:nvGrpSpPr>
        <p:grpSpPr>
          <a:xfrm>
            <a:off x="1285102" y="999357"/>
            <a:ext cx="6400800" cy="5325762"/>
            <a:chOff x="1285102" y="999357"/>
            <a:chExt cx="6400800" cy="5325762"/>
          </a:xfrm>
        </p:grpSpPr>
        <p:sp>
          <p:nvSpPr>
            <p:cNvPr id="5" name="Rectangle 4">
              <a:extLst>
                <a:ext uri="{FF2B5EF4-FFF2-40B4-BE49-F238E27FC236}">
                  <a16:creationId xmlns:a16="http://schemas.microsoft.com/office/drawing/2014/main" id="{FFCA6317-6B27-4642-8875-6FA21B25FD73}"/>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16BF26D-3D2C-1643-9FC7-E63915FFCF74}"/>
                </a:ext>
              </a:extLst>
            </p:cNvPr>
            <p:cNvCxnSpPr>
              <a:cxnSpLocks/>
            </p:cNvCxnSpPr>
            <p:nvPr/>
          </p:nvCxnSpPr>
          <p:spPr>
            <a:xfrm flipH="1">
              <a:off x="1285102" y="3660693"/>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BB87697-EBE9-0547-9251-E33D385E3543}"/>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08E2F02-EC65-4545-8D2F-CAB1894A8BF8}"/>
                </a:ext>
              </a:extLst>
            </p:cNvPr>
            <p:cNvCxnSpPr>
              <a:cxnSpLocks/>
            </p:cNvCxnSpPr>
            <p:nvPr/>
          </p:nvCxnSpPr>
          <p:spPr>
            <a:xfrm>
              <a:off x="5832391" y="999357"/>
              <a:ext cx="12355" cy="2661336"/>
            </a:xfrm>
            <a:prstGeom prst="line">
              <a:avLst/>
            </a:prstGeom>
            <a:ln w="317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37CB6C4-CB11-2444-A763-B1258CF11BCF}"/>
                </a:ext>
              </a:extLst>
            </p:cNvPr>
            <p:cNvCxnSpPr>
              <a:cxnSpLocks/>
            </p:cNvCxnSpPr>
            <p:nvPr/>
          </p:nvCxnSpPr>
          <p:spPr>
            <a:xfrm>
              <a:off x="6429636" y="1003473"/>
              <a:ext cx="12355" cy="2661336"/>
            </a:xfrm>
            <a:prstGeom prst="line">
              <a:avLst/>
            </a:prstGeom>
            <a:ln w="317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74AD191-BCB3-E34F-91E7-81790D578E21}"/>
                </a:ext>
              </a:extLst>
            </p:cNvPr>
            <p:cNvSpPr/>
            <p:nvPr/>
          </p:nvSpPr>
          <p:spPr>
            <a:xfrm>
              <a:off x="5782963" y="2310714"/>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D8CDEE-4F3A-894C-82B3-6FBB6BE7A8BE}"/>
                </a:ext>
              </a:extLst>
            </p:cNvPr>
            <p:cNvSpPr/>
            <p:nvPr/>
          </p:nvSpPr>
          <p:spPr>
            <a:xfrm>
              <a:off x="6380208" y="2932673"/>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084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E26-00C8-6A48-932B-16CA1E1BF80B}"/>
              </a:ext>
            </a:extLst>
          </p:cNvPr>
          <p:cNvSpPr>
            <a:spLocks noGrp="1"/>
          </p:cNvSpPr>
          <p:nvPr>
            <p:ph type="title"/>
          </p:nvPr>
        </p:nvSpPr>
        <p:spPr>
          <a:xfrm>
            <a:off x="358346" y="-1540"/>
            <a:ext cx="8229600" cy="919032"/>
          </a:xfrm>
        </p:spPr>
        <p:txBody>
          <a:bodyPr>
            <a:normAutofit/>
          </a:bodyPr>
          <a:lstStyle/>
          <a:p>
            <a:r>
              <a:rPr lang="en-US" sz="3600" dirty="0"/>
              <a:t>E.g., Order Points by x component alone</a:t>
            </a:r>
          </a:p>
        </p:txBody>
      </p:sp>
      <p:sp>
        <p:nvSpPr>
          <p:cNvPr id="4" name="Footer Placeholder 3">
            <a:extLst>
              <a:ext uri="{FF2B5EF4-FFF2-40B4-BE49-F238E27FC236}">
                <a16:creationId xmlns:a16="http://schemas.microsoft.com/office/drawing/2014/main" id="{1E0DAC76-B90D-1646-8732-454C45337579}"/>
              </a:ext>
            </a:extLst>
          </p:cNvPr>
          <p:cNvSpPr>
            <a:spLocks noGrp="1"/>
          </p:cNvSpPr>
          <p:nvPr>
            <p:ph type="ftr" sz="quarter" idx="11"/>
          </p:nvPr>
        </p:nvSpPr>
        <p:spPr/>
        <p:txBody>
          <a:bodyPr/>
          <a:lstStyle/>
          <a:p>
            <a:r>
              <a:rPr lang="en-US"/>
              <a:t>CSCI 1102 Computer Science 2</a:t>
            </a:r>
          </a:p>
        </p:txBody>
      </p:sp>
      <p:grpSp>
        <p:nvGrpSpPr>
          <p:cNvPr id="10" name="Group 9">
            <a:extLst>
              <a:ext uri="{FF2B5EF4-FFF2-40B4-BE49-F238E27FC236}">
                <a16:creationId xmlns:a16="http://schemas.microsoft.com/office/drawing/2014/main" id="{03BA2DEE-EFA2-1440-B664-6070BB646F80}"/>
              </a:ext>
            </a:extLst>
          </p:cNvPr>
          <p:cNvGrpSpPr/>
          <p:nvPr/>
        </p:nvGrpSpPr>
        <p:grpSpPr>
          <a:xfrm>
            <a:off x="1285102" y="1002447"/>
            <a:ext cx="6400800" cy="5322672"/>
            <a:chOff x="1285102" y="1002447"/>
            <a:chExt cx="6400800" cy="5322672"/>
          </a:xfrm>
        </p:grpSpPr>
        <p:sp>
          <p:nvSpPr>
            <p:cNvPr id="3" name="Rectangle 2">
              <a:extLst>
                <a:ext uri="{FF2B5EF4-FFF2-40B4-BE49-F238E27FC236}">
                  <a16:creationId xmlns:a16="http://schemas.microsoft.com/office/drawing/2014/main" id="{81324031-937E-8445-9DC8-36AA4DB18590}"/>
                </a:ext>
              </a:extLst>
            </p:cNvPr>
            <p:cNvSpPr/>
            <p:nvPr/>
          </p:nvSpPr>
          <p:spPr>
            <a:xfrm>
              <a:off x="5696468" y="1002447"/>
              <a:ext cx="271849" cy="26582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CA6317-6B27-4642-8875-6FA21B25FD73}"/>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16BF26D-3D2C-1643-9FC7-E63915FFCF74}"/>
                </a:ext>
              </a:extLst>
            </p:cNvPr>
            <p:cNvCxnSpPr>
              <a:cxnSpLocks/>
            </p:cNvCxnSpPr>
            <p:nvPr/>
          </p:nvCxnSpPr>
          <p:spPr>
            <a:xfrm flipH="1">
              <a:off x="1285102" y="3660693"/>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BB87697-EBE9-0547-9251-E33D385E3543}"/>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37CB6C4-CB11-2444-A763-B1258CF11BCF}"/>
                </a:ext>
              </a:extLst>
            </p:cNvPr>
            <p:cNvCxnSpPr>
              <a:cxnSpLocks/>
            </p:cNvCxnSpPr>
            <p:nvPr/>
          </p:nvCxnSpPr>
          <p:spPr>
            <a:xfrm>
              <a:off x="6429636" y="1003473"/>
              <a:ext cx="12355" cy="2661336"/>
            </a:xfrm>
            <a:prstGeom prst="line">
              <a:avLst/>
            </a:prstGeom>
            <a:ln w="317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74AD191-BCB3-E34F-91E7-81790D578E21}"/>
                </a:ext>
              </a:extLst>
            </p:cNvPr>
            <p:cNvSpPr/>
            <p:nvPr/>
          </p:nvSpPr>
          <p:spPr>
            <a:xfrm>
              <a:off x="5782963" y="2310714"/>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D8CDEE-4F3A-894C-82B3-6FBB6BE7A8BE}"/>
                </a:ext>
              </a:extLst>
            </p:cNvPr>
            <p:cNvSpPr/>
            <p:nvPr/>
          </p:nvSpPr>
          <p:spPr>
            <a:xfrm>
              <a:off x="6380208" y="2932673"/>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18CA1DB-CAE3-C34A-92C1-AEF29005C705}"/>
                </a:ext>
              </a:extLst>
            </p:cNvPr>
            <p:cNvCxnSpPr/>
            <p:nvPr/>
          </p:nvCxnSpPr>
          <p:spPr>
            <a:xfrm flipV="1">
              <a:off x="5820034" y="3744096"/>
              <a:ext cx="0" cy="716692"/>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CF248B5-CF25-B442-8E0F-DA3D470EB119}"/>
                </a:ext>
              </a:extLst>
            </p:cNvPr>
            <p:cNvSpPr txBox="1"/>
            <p:nvPr/>
          </p:nvSpPr>
          <p:spPr>
            <a:xfrm>
              <a:off x="4942715" y="4525658"/>
              <a:ext cx="2508407" cy="923330"/>
            </a:xfrm>
            <a:prstGeom prst="rect">
              <a:avLst/>
            </a:prstGeom>
            <a:noFill/>
          </p:spPr>
          <p:txBody>
            <a:bodyPr wrap="square" rtlCol="0">
              <a:spAutoFit/>
            </a:bodyPr>
            <a:lstStyle/>
            <a:p>
              <a:r>
                <a:rPr lang="en-US" dirty="0"/>
                <a:t>Range of equality depends on application, given by EPSILON</a:t>
              </a:r>
            </a:p>
          </p:txBody>
        </p:sp>
      </p:grpSp>
    </p:spTree>
    <p:extLst>
      <p:ext uri="{BB962C8B-B14F-4D97-AF65-F5344CB8AC3E}">
        <p14:creationId xmlns:p14="http://schemas.microsoft.com/office/powerpoint/2010/main" val="122176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E4B5454-1572-4D4A-BAAD-3AA9EE395417}"/>
              </a:ext>
            </a:extLst>
          </p:cNvPr>
          <p:cNvCxnSpPr>
            <a:cxnSpLocks/>
          </p:cNvCxnSpPr>
          <p:nvPr/>
        </p:nvCxnSpPr>
        <p:spPr>
          <a:xfrm flipH="1">
            <a:off x="4473146" y="2662881"/>
            <a:ext cx="1149180" cy="11109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AA37C1D-B672-9942-8487-3A99334D79EC}"/>
              </a:ext>
            </a:extLst>
          </p:cNvPr>
          <p:cNvCxnSpPr>
            <a:cxnSpLocks/>
          </p:cNvCxnSpPr>
          <p:nvPr/>
        </p:nvCxnSpPr>
        <p:spPr>
          <a:xfrm flipH="1">
            <a:off x="3931948" y="3742600"/>
            <a:ext cx="553554" cy="153527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FFCA6317-6B27-4642-8875-6FA21B25FD73}"/>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2D3493-3C71-7C42-9C7B-0593D45E21B7}"/>
              </a:ext>
            </a:extLst>
          </p:cNvPr>
          <p:cNvSpPr/>
          <p:nvPr/>
        </p:nvSpPr>
        <p:spPr>
          <a:xfrm>
            <a:off x="2887362" y="2178653"/>
            <a:ext cx="3196281" cy="3196536"/>
          </a:xfrm>
          <a:prstGeom prst="ellipse">
            <a:avLst/>
          </a:prstGeom>
          <a:noFill/>
          <a:ln w="1047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A0E26-00C8-6A48-932B-16CA1E1BF80B}"/>
              </a:ext>
            </a:extLst>
          </p:cNvPr>
          <p:cNvSpPr>
            <a:spLocks noGrp="1"/>
          </p:cNvSpPr>
          <p:nvPr>
            <p:ph type="title"/>
          </p:nvPr>
        </p:nvSpPr>
        <p:spPr>
          <a:xfrm>
            <a:off x="358346" y="-1540"/>
            <a:ext cx="8229600" cy="919032"/>
          </a:xfrm>
        </p:spPr>
        <p:txBody>
          <a:bodyPr>
            <a:normAutofit/>
          </a:bodyPr>
          <a:lstStyle/>
          <a:p>
            <a:r>
              <a:rPr lang="en-US" sz="3600" dirty="0"/>
              <a:t>E.g., Order Points by distance from origin</a:t>
            </a:r>
          </a:p>
        </p:txBody>
      </p:sp>
      <p:sp>
        <p:nvSpPr>
          <p:cNvPr id="4" name="Footer Placeholder 3">
            <a:extLst>
              <a:ext uri="{FF2B5EF4-FFF2-40B4-BE49-F238E27FC236}">
                <a16:creationId xmlns:a16="http://schemas.microsoft.com/office/drawing/2014/main" id="{1E0DAC76-B90D-1646-8732-454C45337579}"/>
              </a:ext>
            </a:extLst>
          </p:cNvPr>
          <p:cNvSpPr>
            <a:spLocks noGrp="1"/>
          </p:cNvSpPr>
          <p:nvPr>
            <p:ph type="ftr" sz="quarter" idx="11"/>
          </p:nvPr>
        </p:nvSpPr>
        <p:spPr/>
        <p:txBody>
          <a:bodyPr/>
          <a:lstStyle/>
          <a:p>
            <a:r>
              <a:rPr lang="en-US"/>
              <a:t>CSCI 1102 Computer Science 2</a:t>
            </a:r>
          </a:p>
        </p:txBody>
      </p:sp>
      <p:cxnSp>
        <p:nvCxnSpPr>
          <p:cNvPr id="9" name="Straight Connector 8">
            <a:extLst>
              <a:ext uri="{FF2B5EF4-FFF2-40B4-BE49-F238E27FC236}">
                <a16:creationId xmlns:a16="http://schemas.microsoft.com/office/drawing/2014/main" id="{916BF26D-3D2C-1643-9FC7-E63915FFCF74}"/>
              </a:ext>
            </a:extLst>
          </p:cNvPr>
          <p:cNvCxnSpPr>
            <a:cxnSpLocks/>
          </p:cNvCxnSpPr>
          <p:nvPr/>
        </p:nvCxnSpPr>
        <p:spPr>
          <a:xfrm flipH="1">
            <a:off x="1285102" y="3773831"/>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BB87697-EBE9-0547-9251-E33D385E3543}"/>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74AD191-BCB3-E34F-91E7-81790D578E21}"/>
              </a:ext>
            </a:extLst>
          </p:cNvPr>
          <p:cNvSpPr/>
          <p:nvPr/>
        </p:nvSpPr>
        <p:spPr>
          <a:xfrm>
            <a:off x="5560542" y="2594919"/>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D8CDEE-4F3A-894C-82B3-6FBB6BE7A8BE}"/>
              </a:ext>
            </a:extLst>
          </p:cNvPr>
          <p:cNvSpPr/>
          <p:nvPr/>
        </p:nvSpPr>
        <p:spPr>
          <a:xfrm>
            <a:off x="6380208" y="2932673"/>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304C21-42D3-9444-AA3B-635DC79EA98D}"/>
              </a:ext>
            </a:extLst>
          </p:cNvPr>
          <p:cNvSpPr/>
          <p:nvPr/>
        </p:nvSpPr>
        <p:spPr>
          <a:xfrm>
            <a:off x="3863548" y="5220897"/>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39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What's The Difference Between Bit Rate And Baud Rate? | Evaluation  Engineering">
            <a:extLst>
              <a:ext uri="{FF2B5EF4-FFF2-40B4-BE49-F238E27FC236}">
                <a16:creationId xmlns:a16="http://schemas.microsoft.com/office/drawing/2014/main" id="{4234CA8D-43CA-ED47-98E8-7C0A0C151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9" y="0"/>
            <a:ext cx="91923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7227528-55E7-DF44-91EC-96B994E06993}"/>
              </a:ext>
            </a:extLst>
          </p:cNvPr>
          <p:cNvSpPr>
            <a:spLocks noGrp="1"/>
          </p:cNvSpPr>
          <p:nvPr>
            <p:ph type="ftr" sz="quarter" idx="11"/>
          </p:nvPr>
        </p:nvSpPr>
        <p:spPr/>
        <p:txBody>
          <a:bodyPr/>
          <a:lstStyle/>
          <a:p>
            <a:r>
              <a:rPr lang="en-US"/>
              <a:t>CSCI 1102 Computer Science 2</a:t>
            </a:r>
          </a:p>
        </p:txBody>
      </p:sp>
      <p:pic>
        <p:nvPicPr>
          <p:cNvPr id="8" name="Picture 4">
            <a:hlinkClick r:id="rId3"/>
            <a:extLst>
              <a:ext uri="{FF2B5EF4-FFF2-40B4-BE49-F238E27FC236}">
                <a16:creationId xmlns:a16="http://schemas.microsoft.com/office/drawing/2014/main" id="{BC5D2CB5-173E-394F-AFE4-715F84B08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312" y="0"/>
            <a:ext cx="462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3CC9FB-11FD-EF40-8EF4-F0FFE5147A3B}"/>
              </a:ext>
            </a:extLst>
          </p:cNvPr>
          <p:cNvSpPr txBox="1"/>
          <p:nvPr/>
        </p:nvSpPr>
        <p:spPr>
          <a:xfrm>
            <a:off x="2664713" y="5921338"/>
            <a:ext cx="3558988" cy="707886"/>
          </a:xfrm>
          <a:prstGeom prst="rect">
            <a:avLst/>
          </a:prstGeom>
          <a:noFill/>
        </p:spPr>
        <p:txBody>
          <a:bodyPr wrap="none" rtlCol="0">
            <a:spAutoFit/>
          </a:bodyPr>
          <a:lstStyle/>
          <a:p>
            <a:r>
              <a:rPr lang="en-US" sz="4000" dirty="0">
                <a:solidFill>
                  <a:schemeClr val="bg1"/>
                </a:solidFill>
              </a:rPr>
              <a:t>Claude Shannon</a:t>
            </a:r>
          </a:p>
        </p:txBody>
      </p:sp>
    </p:spTree>
    <p:extLst>
      <p:ext uri="{BB962C8B-B14F-4D97-AF65-F5344CB8AC3E}">
        <p14:creationId xmlns:p14="http://schemas.microsoft.com/office/powerpoint/2010/main" val="169192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10C43D-C90A-064A-9ED4-59B4E38B9994}"/>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BD778BBB-9CA6-854A-913F-276414E6F671}"/>
              </a:ext>
            </a:extLst>
          </p:cNvPr>
          <p:cNvPicPr>
            <a:picLocks noChangeAspect="1"/>
          </p:cNvPicPr>
          <p:nvPr/>
        </p:nvPicPr>
        <p:blipFill>
          <a:blip r:embed="rId2"/>
          <a:stretch>
            <a:fillRect/>
          </a:stretch>
        </p:blipFill>
        <p:spPr>
          <a:xfrm>
            <a:off x="0" y="30707"/>
            <a:ext cx="9144000" cy="6796585"/>
          </a:xfrm>
          <a:prstGeom prst="rect">
            <a:avLst/>
          </a:prstGeom>
        </p:spPr>
      </p:pic>
    </p:spTree>
    <p:extLst>
      <p:ext uri="{BB962C8B-B14F-4D97-AF65-F5344CB8AC3E}">
        <p14:creationId xmlns:p14="http://schemas.microsoft.com/office/powerpoint/2010/main" val="1255680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E4B5454-1572-4D4A-BAAD-3AA9EE395417}"/>
              </a:ext>
            </a:extLst>
          </p:cNvPr>
          <p:cNvCxnSpPr>
            <a:cxnSpLocks/>
          </p:cNvCxnSpPr>
          <p:nvPr/>
        </p:nvCxnSpPr>
        <p:spPr>
          <a:xfrm flipH="1">
            <a:off x="5039057" y="2107406"/>
            <a:ext cx="1149180" cy="11109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AA37C1D-B672-9942-8487-3A99334D79EC}"/>
              </a:ext>
            </a:extLst>
          </p:cNvPr>
          <p:cNvCxnSpPr>
            <a:cxnSpLocks/>
          </p:cNvCxnSpPr>
          <p:nvPr/>
        </p:nvCxnSpPr>
        <p:spPr>
          <a:xfrm flipH="1">
            <a:off x="2411627" y="5058524"/>
            <a:ext cx="3027407" cy="46067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FFCA6317-6B27-4642-8875-6FA21B25FD73}"/>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A0E26-00C8-6A48-932B-16CA1E1BF80B}"/>
              </a:ext>
            </a:extLst>
          </p:cNvPr>
          <p:cNvSpPr>
            <a:spLocks noGrp="1"/>
          </p:cNvSpPr>
          <p:nvPr>
            <p:ph type="title"/>
          </p:nvPr>
        </p:nvSpPr>
        <p:spPr>
          <a:xfrm>
            <a:off x="358346" y="-1540"/>
            <a:ext cx="8229600" cy="919032"/>
          </a:xfrm>
        </p:spPr>
        <p:txBody>
          <a:bodyPr>
            <a:normAutofit/>
          </a:bodyPr>
          <a:lstStyle/>
          <a:p>
            <a:r>
              <a:rPr lang="en-US" sz="3600" dirty="0"/>
              <a:t>Ordering Single-Segment Lines by Midpoint</a:t>
            </a:r>
          </a:p>
        </p:txBody>
      </p:sp>
      <p:sp>
        <p:nvSpPr>
          <p:cNvPr id="4" name="Footer Placeholder 3">
            <a:extLst>
              <a:ext uri="{FF2B5EF4-FFF2-40B4-BE49-F238E27FC236}">
                <a16:creationId xmlns:a16="http://schemas.microsoft.com/office/drawing/2014/main" id="{1E0DAC76-B90D-1646-8732-454C45337579}"/>
              </a:ext>
            </a:extLst>
          </p:cNvPr>
          <p:cNvSpPr>
            <a:spLocks noGrp="1"/>
          </p:cNvSpPr>
          <p:nvPr>
            <p:ph type="ftr" sz="quarter" idx="11"/>
          </p:nvPr>
        </p:nvSpPr>
        <p:spPr/>
        <p:txBody>
          <a:bodyPr/>
          <a:lstStyle/>
          <a:p>
            <a:r>
              <a:rPr lang="en-US"/>
              <a:t>CSCI 1102 Computer Science 2</a:t>
            </a:r>
          </a:p>
        </p:txBody>
      </p:sp>
      <p:cxnSp>
        <p:nvCxnSpPr>
          <p:cNvPr id="9" name="Straight Connector 8">
            <a:extLst>
              <a:ext uri="{FF2B5EF4-FFF2-40B4-BE49-F238E27FC236}">
                <a16:creationId xmlns:a16="http://schemas.microsoft.com/office/drawing/2014/main" id="{916BF26D-3D2C-1643-9FC7-E63915FFCF74}"/>
              </a:ext>
            </a:extLst>
          </p:cNvPr>
          <p:cNvCxnSpPr>
            <a:cxnSpLocks/>
          </p:cNvCxnSpPr>
          <p:nvPr/>
        </p:nvCxnSpPr>
        <p:spPr>
          <a:xfrm flipH="1">
            <a:off x="1285102" y="3773831"/>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BB87697-EBE9-0547-9251-E33D385E3543}"/>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74AD191-BCB3-E34F-91E7-81790D578E21}"/>
              </a:ext>
            </a:extLst>
          </p:cNvPr>
          <p:cNvSpPr/>
          <p:nvPr/>
        </p:nvSpPr>
        <p:spPr>
          <a:xfrm>
            <a:off x="5560542" y="2594919"/>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D8CDEE-4F3A-894C-82B3-6FBB6BE7A8BE}"/>
              </a:ext>
            </a:extLst>
          </p:cNvPr>
          <p:cNvSpPr/>
          <p:nvPr/>
        </p:nvSpPr>
        <p:spPr>
          <a:xfrm>
            <a:off x="5377250" y="3360169"/>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304C21-42D3-9444-AA3B-635DC79EA98D}"/>
              </a:ext>
            </a:extLst>
          </p:cNvPr>
          <p:cNvSpPr/>
          <p:nvPr/>
        </p:nvSpPr>
        <p:spPr>
          <a:xfrm>
            <a:off x="3863548" y="5220897"/>
            <a:ext cx="123567" cy="135924"/>
          </a:xfrm>
          <a:prstGeom prst="ellipse">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5C08536-E118-2F47-9429-6968F82C6AD2}"/>
              </a:ext>
            </a:extLst>
          </p:cNvPr>
          <p:cNvCxnSpPr>
            <a:cxnSpLocks/>
          </p:cNvCxnSpPr>
          <p:nvPr/>
        </p:nvCxnSpPr>
        <p:spPr>
          <a:xfrm flipH="1" flipV="1">
            <a:off x="3751306" y="1853297"/>
            <a:ext cx="3375454" cy="314966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76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DA4A66-A92A-E14F-941A-FD6EF72AB596}"/>
              </a:ext>
            </a:extLst>
          </p:cNvPr>
          <p:cNvSpPr>
            <a:spLocks noGrp="1"/>
          </p:cNvSpPr>
          <p:nvPr>
            <p:ph type="ftr" sz="quarter" idx="11"/>
          </p:nvPr>
        </p:nvSpPr>
        <p:spPr/>
        <p:txBody>
          <a:bodyPr/>
          <a:lstStyle/>
          <a:p>
            <a:r>
              <a:rPr lang="en-US"/>
              <a:t>CSCI 1102 Computer Science 2</a:t>
            </a:r>
          </a:p>
        </p:txBody>
      </p:sp>
      <p:pic>
        <p:nvPicPr>
          <p:cNvPr id="6" name="Picture 5">
            <a:extLst>
              <a:ext uri="{FF2B5EF4-FFF2-40B4-BE49-F238E27FC236}">
                <a16:creationId xmlns:a16="http://schemas.microsoft.com/office/drawing/2014/main" id="{4E95B3F3-B9C6-2F48-BBE4-FBD140AAF4DC}"/>
              </a:ext>
            </a:extLst>
          </p:cNvPr>
          <p:cNvPicPr>
            <a:picLocks noChangeAspect="1"/>
          </p:cNvPicPr>
          <p:nvPr/>
        </p:nvPicPr>
        <p:blipFill>
          <a:blip r:embed="rId2"/>
          <a:stretch>
            <a:fillRect/>
          </a:stretch>
        </p:blipFill>
        <p:spPr>
          <a:xfrm>
            <a:off x="0" y="1276143"/>
            <a:ext cx="9144000" cy="4305714"/>
          </a:xfrm>
          <a:prstGeom prst="rect">
            <a:avLst/>
          </a:prstGeom>
        </p:spPr>
      </p:pic>
    </p:spTree>
    <p:extLst>
      <p:ext uri="{BB962C8B-B14F-4D97-AF65-F5344CB8AC3E}">
        <p14:creationId xmlns:p14="http://schemas.microsoft.com/office/powerpoint/2010/main" val="2392076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4E7667-CBD0-004A-835B-03071EF5F065}"/>
              </a:ext>
            </a:extLst>
          </p:cNvPr>
          <p:cNvPicPr>
            <a:picLocks noChangeAspect="1"/>
          </p:cNvPicPr>
          <p:nvPr/>
        </p:nvPicPr>
        <p:blipFill>
          <a:blip r:embed="rId2"/>
          <a:stretch>
            <a:fillRect/>
          </a:stretch>
        </p:blipFill>
        <p:spPr>
          <a:xfrm>
            <a:off x="2137720" y="487924"/>
            <a:ext cx="5740400" cy="5270500"/>
          </a:xfrm>
          <a:prstGeom prst="rect">
            <a:avLst/>
          </a:prstGeom>
        </p:spPr>
      </p:pic>
      <p:sp>
        <p:nvSpPr>
          <p:cNvPr id="4" name="Footer Placeholder 3">
            <a:extLst>
              <a:ext uri="{FF2B5EF4-FFF2-40B4-BE49-F238E27FC236}">
                <a16:creationId xmlns:a16="http://schemas.microsoft.com/office/drawing/2014/main" id="{BCC9B135-0AB6-9946-A013-120F2CE56D76}"/>
              </a:ext>
            </a:extLst>
          </p:cNvPr>
          <p:cNvSpPr>
            <a:spLocks noGrp="1"/>
          </p:cNvSpPr>
          <p:nvPr>
            <p:ph type="ftr" sz="quarter" idx="11"/>
          </p:nvPr>
        </p:nvSpPr>
        <p:spPr/>
        <p:txBody>
          <a:bodyPr/>
          <a:lstStyle/>
          <a:p>
            <a:r>
              <a:rPr lang="en-US"/>
              <a:t>CSCI 1102 Computer Science 2</a:t>
            </a:r>
          </a:p>
        </p:txBody>
      </p:sp>
      <p:grpSp>
        <p:nvGrpSpPr>
          <p:cNvPr id="8" name="Group 7">
            <a:extLst>
              <a:ext uri="{FF2B5EF4-FFF2-40B4-BE49-F238E27FC236}">
                <a16:creationId xmlns:a16="http://schemas.microsoft.com/office/drawing/2014/main" id="{214D2168-32C7-3F4F-9C6B-C78109D7B42A}"/>
              </a:ext>
            </a:extLst>
          </p:cNvPr>
          <p:cNvGrpSpPr/>
          <p:nvPr/>
        </p:nvGrpSpPr>
        <p:grpSpPr>
          <a:xfrm>
            <a:off x="1285102" y="644097"/>
            <a:ext cx="6400800" cy="5322672"/>
            <a:chOff x="1285102" y="1002447"/>
            <a:chExt cx="6400800" cy="5322672"/>
          </a:xfrm>
        </p:grpSpPr>
        <p:sp>
          <p:nvSpPr>
            <p:cNvPr id="9" name="Rectangle 8">
              <a:extLst>
                <a:ext uri="{FF2B5EF4-FFF2-40B4-BE49-F238E27FC236}">
                  <a16:creationId xmlns:a16="http://schemas.microsoft.com/office/drawing/2014/main" id="{BD1B3E34-8614-014E-AD36-BE044C3395D7}"/>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79C575A-8675-B94B-8E30-536BA7B088C3}"/>
                </a:ext>
              </a:extLst>
            </p:cNvPr>
            <p:cNvCxnSpPr>
              <a:cxnSpLocks/>
            </p:cNvCxnSpPr>
            <p:nvPr/>
          </p:nvCxnSpPr>
          <p:spPr>
            <a:xfrm flipH="1">
              <a:off x="1285102" y="3773831"/>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282FF65-8B7F-6D4C-B4F1-73F96473D905}"/>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Title 1">
            <a:extLst>
              <a:ext uri="{FF2B5EF4-FFF2-40B4-BE49-F238E27FC236}">
                <a16:creationId xmlns:a16="http://schemas.microsoft.com/office/drawing/2014/main" id="{0700D619-E77F-7843-AB4C-D550D2139B50}"/>
              </a:ext>
            </a:extLst>
          </p:cNvPr>
          <p:cNvSpPr>
            <a:spLocks noGrp="1"/>
          </p:cNvSpPr>
          <p:nvPr>
            <p:ph type="title"/>
          </p:nvPr>
        </p:nvSpPr>
        <p:spPr>
          <a:xfrm>
            <a:off x="358346" y="134387"/>
            <a:ext cx="8229600" cy="353537"/>
          </a:xfrm>
        </p:spPr>
        <p:txBody>
          <a:bodyPr>
            <a:normAutofit fontScale="90000"/>
          </a:bodyPr>
          <a:lstStyle/>
          <a:p>
            <a:r>
              <a:rPr lang="en-US" sz="2800" dirty="0"/>
              <a:t>Ordering Multi-Segment Lines by Midpoint</a:t>
            </a:r>
          </a:p>
        </p:txBody>
      </p:sp>
    </p:spTree>
    <p:extLst>
      <p:ext uri="{BB962C8B-B14F-4D97-AF65-F5344CB8AC3E}">
        <p14:creationId xmlns:p14="http://schemas.microsoft.com/office/powerpoint/2010/main" val="2052460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4E7667-CBD0-004A-835B-03071EF5F065}"/>
              </a:ext>
            </a:extLst>
          </p:cNvPr>
          <p:cNvPicPr>
            <a:picLocks noChangeAspect="1"/>
          </p:cNvPicPr>
          <p:nvPr/>
        </p:nvPicPr>
        <p:blipFill>
          <a:blip r:embed="rId2"/>
          <a:stretch>
            <a:fillRect/>
          </a:stretch>
        </p:blipFill>
        <p:spPr>
          <a:xfrm>
            <a:off x="2137720" y="487924"/>
            <a:ext cx="5740400" cy="5270500"/>
          </a:xfrm>
          <a:prstGeom prst="rect">
            <a:avLst/>
          </a:prstGeom>
        </p:spPr>
      </p:pic>
      <p:sp>
        <p:nvSpPr>
          <p:cNvPr id="4" name="Footer Placeholder 3">
            <a:extLst>
              <a:ext uri="{FF2B5EF4-FFF2-40B4-BE49-F238E27FC236}">
                <a16:creationId xmlns:a16="http://schemas.microsoft.com/office/drawing/2014/main" id="{BCC9B135-0AB6-9946-A013-120F2CE56D76}"/>
              </a:ext>
            </a:extLst>
          </p:cNvPr>
          <p:cNvSpPr>
            <a:spLocks noGrp="1"/>
          </p:cNvSpPr>
          <p:nvPr>
            <p:ph type="ftr" sz="quarter" idx="11"/>
          </p:nvPr>
        </p:nvSpPr>
        <p:spPr/>
        <p:txBody>
          <a:bodyPr/>
          <a:lstStyle/>
          <a:p>
            <a:r>
              <a:rPr lang="en-US"/>
              <a:t>CSCI 1102 Computer Science 2</a:t>
            </a:r>
          </a:p>
        </p:txBody>
      </p:sp>
      <p:grpSp>
        <p:nvGrpSpPr>
          <p:cNvPr id="8" name="Group 7">
            <a:extLst>
              <a:ext uri="{FF2B5EF4-FFF2-40B4-BE49-F238E27FC236}">
                <a16:creationId xmlns:a16="http://schemas.microsoft.com/office/drawing/2014/main" id="{214D2168-32C7-3F4F-9C6B-C78109D7B42A}"/>
              </a:ext>
            </a:extLst>
          </p:cNvPr>
          <p:cNvGrpSpPr/>
          <p:nvPr/>
        </p:nvGrpSpPr>
        <p:grpSpPr>
          <a:xfrm>
            <a:off x="1285102" y="644097"/>
            <a:ext cx="6400800" cy="5322672"/>
            <a:chOff x="1285102" y="1002447"/>
            <a:chExt cx="6400800" cy="5322672"/>
          </a:xfrm>
        </p:grpSpPr>
        <p:sp>
          <p:nvSpPr>
            <p:cNvPr id="9" name="Rectangle 8">
              <a:extLst>
                <a:ext uri="{FF2B5EF4-FFF2-40B4-BE49-F238E27FC236}">
                  <a16:creationId xmlns:a16="http://schemas.microsoft.com/office/drawing/2014/main" id="{BD1B3E34-8614-014E-AD36-BE044C3395D7}"/>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79C575A-8675-B94B-8E30-536BA7B088C3}"/>
                </a:ext>
              </a:extLst>
            </p:cNvPr>
            <p:cNvCxnSpPr>
              <a:cxnSpLocks/>
            </p:cNvCxnSpPr>
            <p:nvPr/>
          </p:nvCxnSpPr>
          <p:spPr>
            <a:xfrm flipH="1">
              <a:off x="1285102" y="3773831"/>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282FF65-8B7F-6D4C-B4F1-73F96473D905}"/>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Title 1">
            <a:extLst>
              <a:ext uri="{FF2B5EF4-FFF2-40B4-BE49-F238E27FC236}">
                <a16:creationId xmlns:a16="http://schemas.microsoft.com/office/drawing/2014/main" id="{0700D619-E77F-7843-AB4C-D550D2139B50}"/>
              </a:ext>
            </a:extLst>
          </p:cNvPr>
          <p:cNvSpPr>
            <a:spLocks noGrp="1"/>
          </p:cNvSpPr>
          <p:nvPr>
            <p:ph type="title"/>
          </p:nvPr>
        </p:nvSpPr>
        <p:spPr>
          <a:xfrm>
            <a:off x="358346" y="134387"/>
            <a:ext cx="8229600" cy="353537"/>
          </a:xfrm>
        </p:spPr>
        <p:txBody>
          <a:bodyPr>
            <a:normAutofit fontScale="90000"/>
          </a:bodyPr>
          <a:lstStyle/>
          <a:p>
            <a:r>
              <a:rPr lang="en-US" sz="2800" dirty="0"/>
              <a:t>Bounding Box</a:t>
            </a:r>
          </a:p>
        </p:txBody>
      </p:sp>
      <p:sp>
        <p:nvSpPr>
          <p:cNvPr id="13" name="Rectangle 12">
            <a:extLst>
              <a:ext uri="{FF2B5EF4-FFF2-40B4-BE49-F238E27FC236}">
                <a16:creationId xmlns:a16="http://schemas.microsoft.com/office/drawing/2014/main" id="{5A688C2D-78FA-A149-A899-DE4EBF36D8BE}"/>
              </a:ext>
            </a:extLst>
          </p:cNvPr>
          <p:cNvSpPr/>
          <p:nvPr/>
        </p:nvSpPr>
        <p:spPr>
          <a:xfrm>
            <a:off x="2458997" y="914396"/>
            <a:ext cx="5041558" cy="4411363"/>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5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4E7667-CBD0-004A-835B-03071EF5F065}"/>
              </a:ext>
            </a:extLst>
          </p:cNvPr>
          <p:cNvPicPr>
            <a:picLocks noChangeAspect="1"/>
          </p:cNvPicPr>
          <p:nvPr/>
        </p:nvPicPr>
        <p:blipFill>
          <a:blip r:embed="rId2"/>
          <a:stretch>
            <a:fillRect/>
          </a:stretch>
        </p:blipFill>
        <p:spPr>
          <a:xfrm>
            <a:off x="2137720" y="487924"/>
            <a:ext cx="5740400" cy="5270500"/>
          </a:xfrm>
          <a:prstGeom prst="rect">
            <a:avLst/>
          </a:prstGeom>
        </p:spPr>
      </p:pic>
      <p:sp>
        <p:nvSpPr>
          <p:cNvPr id="4" name="Footer Placeholder 3">
            <a:extLst>
              <a:ext uri="{FF2B5EF4-FFF2-40B4-BE49-F238E27FC236}">
                <a16:creationId xmlns:a16="http://schemas.microsoft.com/office/drawing/2014/main" id="{BCC9B135-0AB6-9946-A013-120F2CE56D76}"/>
              </a:ext>
            </a:extLst>
          </p:cNvPr>
          <p:cNvSpPr>
            <a:spLocks noGrp="1"/>
          </p:cNvSpPr>
          <p:nvPr>
            <p:ph type="ftr" sz="quarter" idx="11"/>
          </p:nvPr>
        </p:nvSpPr>
        <p:spPr/>
        <p:txBody>
          <a:bodyPr/>
          <a:lstStyle/>
          <a:p>
            <a:r>
              <a:rPr lang="en-US"/>
              <a:t>CSCI 1102 Computer Science 2</a:t>
            </a:r>
          </a:p>
        </p:txBody>
      </p:sp>
      <p:grpSp>
        <p:nvGrpSpPr>
          <p:cNvPr id="8" name="Group 7">
            <a:extLst>
              <a:ext uri="{FF2B5EF4-FFF2-40B4-BE49-F238E27FC236}">
                <a16:creationId xmlns:a16="http://schemas.microsoft.com/office/drawing/2014/main" id="{214D2168-32C7-3F4F-9C6B-C78109D7B42A}"/>
              </a:ext>
            </a:extLst>
          </p:cNvPr>
          <p:cNvGrpSpPr/>
          <p:nvPr/>
        </p:nvGrpSpPr>
        <p:grpSpPr>
          <a:xfrm>
            <a:off x="1285102" y="644097"/>
            <a:ext cx="6400800" cy="5322672"/>
            <a:chOff x="1285102" y="1002447"/>
            <a:chExt cx="6400800" cy="5322672"/>
          </a:xfrm>
        </p:grpSpPr>
        <p:sp>
          <p:nvSpPr>
            <p:cNvPr id="9" name="Rectangle 8">
              <a:extLst>
                <a:ext uri="{FF2B5EF4-FFF2-40B4-BE49-F238E27FC236}">
                  <a16:creationId xmlns:a16="http://schemas.microsoft.com/office/drawing/2014/main" id="{BD1B3E34-8614-014E-AD36-BE044C3395D7}"/>
                </a:ext>
              </a:extLst>
            </p:cNvPr>
            <p:cNvSpPr/>
            <p:nvPr/>
          </p:nvSpPr>
          <p:spPr>
            <a:xfrm>
              <a:off x="1285102" y="1002447"/>
              <a:ext cx="6400800" cy="532267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79C575A-8675-B94B-8E30-536BA7B088C3}"/>
                </a:ext>
              </a:extLst>
            </p:cNvPr>
            <p:cNvCxnSpPr>
              <a:cxnSpLocks/>
            </p:cNvCxnSpPr>
            <p:nvPr/>
          </p:nvCxnSpPr>
          <p:spPr>
            <a:xfrm flipH="1">
              <a:off x="1285102" y="3773831"/>
              <a:ext cx="6400800" cy="61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282FF65-8B7F-6D4C-B4F1-73F96473D905}"/>
                </a:ext>
              </a:extLst>
            </p:cNvPr>
            <p:cNvCxnSpPr>
              <a:cxnSpLocks/>
            </p:cNvCxnSpPr>
            <p:nvPr/>
          </p:nvCxnSpPr>
          <p:spPr>
            <a:xfrm>
              <a:off x="4485502" y="1002447"/>
              <a:ext cx="0" cy="5322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Title 1">
            <a:extLst>
              <a:ext uri="{FF2B5EF4-FFF2-40B4-BE49-F238E27FC236}">
                <a16:creationId xmlns:a16="http://schemas.microsoft.com/office/drawing/2014/main" id="{0700D619-E77F-7843-AB4C-D550D2139B50}"/>
              </a:ext>
            </a:extLst>
          </p:cNvPr>
          <p:cNvSpPr>
            <a:spLocks noGrp="1"/>
          </p:cNvSpPr>
          <p:nvPr>
            <p:ph type="title"/>
          </p:nvPr>
        </p:nvSpPr>
        <p:spPr>
          <a:xfrm>
            <a:off x="358346" y="134387"/>
            <a:ext cx="8229600" cy="353537"/>
          </a:xfrm>
        </p:spPr>
        <p:txBody>
          <a:bodyPr>
            <a:normAutofit fontScale="90000"/>
          </a:bodyPr>
          <a:lstStyle/>
          <a:p>
            <a:r>
              <a:rPr lang="en-US" sz="2800" dirty="0"/>
              <a:t>Bounding Box Midpoint</a:t>
            </a:r>
          </a:p>
        </p:txBody>
      </p:sp>
      <p:sp>
        <p:nvSpPr>
          <p:cNvPr id="13" name="Rectangle 12">
            <a:extLst>
              <a:ext uri="{FF2B5EF4-FFF2-40B4-BE49-F238E27FC236}">
                <a16:creationId xmlns:a16="http://schemas.microsoft.com/office/drawing/2014/main" id="{5A688C2D-78FA-A149-A899-DE4EBF36D8BE}"/>
              </a:ext>
            </a:extLst>
          </p:cNvPr>
          <p:cNvSpPr/>
          <p:nvPr/>
        </p:nvSpPr>
        <p:spPr>
          <a:xfrm>
            <a:off x="2458997" y="914396"/>
            <a:ext cx="5041558" cy="4411363"/>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8ADB815-715B-8346-8290-C0965FFF4B08}"/>
              </a:ext>
            </a:extLst>
          </p:cNvPr>
          <p:cNvCxnSpPr>
            <a:cxnSpLocks/>
          </p:cNvCxnSpPr>
          <p:nvPr/>
        </p:nvCxnSpPr>
        <p:spPr>
          <a:xfrm flipV="1">
            <a:off x="2508424" y="914396"/>
            <a:ext cx="4992131" cy="4386650"/>
          </a:xfrm>
          <a:prstGeom prst="line">
            <a:avLst/>
          </a:prstGeom>
          <a:ln w="38100">
            <a:solidFill>
              <a:srgbClr val="C0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7C53814C-0888-2346-B1ED-A4A16D50C829}"/>
              </a:ext>
            </a:extLst>
          </p:cNvPr>
          <p:cNvSpPr/>
          <p:nvPr/>
        </p:nvSpPr>
        <p:spPr>
          <a:xfrm>
            <a:off x="4979776" y="2966216"/>
            <a:ext cx="160638" cy="17299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ECD1DF-FDCA-CE46-A14D-713FC9A4733A}"/>
              </a:ext>
            </a:extLst>
          </p:cNvPr>
          <p:cNvCxnSpPr>
            <a:cxnSpLocks/>
            <a:stCxn id="15" idx="7"/>
          </p:cNvCxnSpPr>
          <p:nvPr/>
        </p:nvCxnSpPr>
        <p:spPr>
          <a:xfrm flipH="1">
            <a:off x="4473147" y="2991550"/>
            <a:ext cx="643742" cy="42702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31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4ABCEA-1359-694D-9251-749F5A852A3F}"/>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69985F72-A0FF-A740-9CCB-A424F90EEF00}"/>
              </a:ext>
            </a:extLst>
          </p:cNvPr>
          <p:cNvPicPr>
            <a:picLocks noChangeAspect="1"/>
          </p:cNvPicPr>
          <p:nvPr/>
        </p:nvPicPr>
        <p:blipFill>
          <a:blip r:embed="rId2"/>
          <a:stretch>
            <a:fillRect/>
          </a:stretch>
        </p:blipFill>
        <p:spPr>
          <a:xfrm>
            <a:off x="0" y="749508"/>
            <a:ext cx="9144000" cy="5358984"/>
          </a:xfrm>
          <a:prstGeom prst="rect">
            <a:avLst/>
          </a:prstGeom>
        </p:spPr>
      </p:pic>
    </p:spTree>
    <p:extLst>
      <p:ext uri="{BB962C8B-B14F-4D97-AF65-F5344CB8AC3E}">
        <p14:creationId xmlns:p14="http://schemas.microsoft.com/office/powerpoint/2010/main" val="3090224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A70C-E0C0-2B46-8AE1-85C51ECE11C5}"/>
              </a:ext>
            </a:extLst>
          </p:cNvPr>
          <p:cNvSpPr>
            <a:spLocks noGrp="1"/>
          </p:cNvSpPr>
          <p:nvPr>
            <p:ph type="title"/>
          </p:nvPr>
        </p:nvSpPr>
        <p:spPr/>
        <p:txBody>
          <a:bodyPr/>
          <a:lstStyle/>
          <a:p>
            <a:r>
              <a:rPr lang="en-US" dirty="0"/>
              <a:t>An aside on Streams in Java</a:t>
            </a:r>
          </a:p>
        </p:txBody>
      </p:sp>
      <p:sp>
        <p:nvSpPr>
          <p:cNvPr id="3" name="Content Placeholder 2">
            <a:extLst>
              <a:ext uri="{FF2B5EF4-FFF2-40B4-BE49-F238E27FC236}">
                <a16:creationId xmlns:a16="http://schemas.microsoft.com/office/drawing/2014/main" id="{FFB038CD-77B5-BF40-BD44-D16AA98ECD4D}"/>
              </a:ext>
            </a:extLst>
          </p:cNvPr>
          <p:cNvSpPr>
            <a:spLocks noGrp="1"/>
          </p:cNvSpPr>
          <p:nvPr>
            <p:ph idx="1"/>
          </p:nvPr>
        </p:nvSpPr>
        <p:spPr/>
        <p:txBody>
          <a:bodyPr>
            <a:normAutofit fontScale="77500" lnSpcReduction="20000"/>
          </a:bodyPr>
          <a:lstStyle/>
          <a:p>
            <a:r>
              <a:rPr lang="en-US" dirty="0"/>
              <a:t>Introduced in Java version 1.8, </a:t>
            </a:r>
            <a:r>
              <a:rPr lang="en-US" dirty="0" err="1"/>
              <a:t>java.util.stream</a:t>
            </a:r>
            <a:endParaRPr lang="en-US" dirty="0"/>
          </a:p>
          <a:p>
            <a:endParaRPr lang="en-US" dirty="0"/>
          </a:p>
          <a:p>
            <a:r>
              <a:rPr lang="en-US" dirty="0"/>
              <a:t>“A sequence of elements supporting sequential and parallel aggregate operations.”</a:t>
            </a:r>
          </a:p>
          <a:p>
            <a:endParaRPr lang="en-US" dirty="0"/>
          </a:p>
          <a:p>
            <a:r>
              <a:rPr lang="en-US" dirty="0"/>
              <a:t>“Collections and streams, while bearing some superficial similarities, have different goals. Collections are primarily concerned with the efficient management of, and access to, their elements. By contrast, streams do not provide a means to directly access or manipulate their elements, and are instead concerned with declaratively describing their source and the computational operations which will be performed in aggregate on that source.”</a:t>
            </a:r>
          </a:p>
          <a:p>
            <a:endParaRPr lang="en-US" dirty="0"/>
          </a:p>
          <a:p>
            <a:endParaRPr lang="en-US" dirty="0"/>
          </a:p>
        </p:txBody>
      </p:sp>
      <p:sp>
        <p:nvSpPr>
          <p:cNvPr id="4" name="Footer Placeholder 3">
            <a:extLst>
              <a:ext uri="{FF2B5EF4-FFF2-40B4-BE49-F238E27FC236}">
                <a16:creationId xmlns:a16="http://schemas.microsoft.com/office/drawing/2014/main" id="{4C92CC42-C856-DF48-A469-A6BC29FC3CBB}"/>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213129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E455-114C-A341-B09C-4897FEEADB52}"/>
              </a:ext>
            </a:extLst>
          </p:cNvPr>
          <p:cNvSpPr>
            <a:spLocks noGrp="1"/>
          </p:cNvSpPr>
          <p:nvPr>
            <p:ph type="title"/>
          </p:nvPr>
        </p:nvSpPr>
        <p:spPr>
          <a:xfrm>
            <a:off x="345989" y="190708"/>
            <a:ext cx="8452022" cy="1143000"/>
          </a:xfrm>
        </p:spPr>
        <p:txBody>
          <a:bodyPr>
            <a:normAutofit fontScale="90000"/>
          </a:bodyPr>
          <a:lstStyle/>
          <a:p>
            <a:r>
              <a:rPr lang="en-US" dirty="0"/>
              <a:t>Using Streams to find the Bounding Box</a:t>
            </a:r>
          </a:p>
        </p:txBody>
      </p:sp>
      <p:sp>
        <p:nvSpPr>
          <p:cNvPr id="4" name="Footer Placeholder 3">
            <a:extLst>
              <a:ext uri="{FF2B5EF4-FFF2-40B4-BE49-F238E27FC236}">
                <a16:creationId xmlns:a16="http://schemas.microsoft.com/office/drawing/2014/main" id="{95463531-01C6-624E-BCFF-EFCD29BD4693}"/>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DB097C13-6FBB-1645-91E1-C02F1C1270D2}"/>
              </a:ext>
            </a:extLst>
          </p:cNvPr>
          <p:cNvPicPr>
            <a:picLocks noChangeAspect="1"/>
          </p:cNvPicPr>
          <p:nvPr/>
        </p:nvPicPr>
        <p:blipFill>
          <a:blip r:embed="rId2"/>
          <a:stretch>
            <a:fillRect/>
          </a:stretch>
        </p:blipFill>
        <p:spPr>
          <a:xfrm>
            <a:off x="0" y="1577750"/>
            <a:ext cx="9144000" cy="4320330"/>
          </a:xfrm>
          <a:prstGeom prst="rect">
            <a:avLst/>
          </a:prstGeom>
        </p:spPr>
      </p:pic>
    </p:spTree>
    <p:extLst>
      <p:ext uri="{BB962C8B-B14F-4D97-AF65-F5344CB8AC3E}">
        <p14:creationId xmlns:p14="http://schemas.microsoft.com/office/powerpoint/2010/main" val="298896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A3FFB4-3D44-F04D-932B-BD67780ED306}"/>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6EF01B3F-FC47-7741-8CFC-9CF1F5AB2023}"/>
              </a:ext>
            </a:extLst>
          </p:cNvPr>
          <p:cNvPicPr>
            <a:picLocks noChangeAspect="1"/>
          </p:cNvPicPr>
          <p:nvPr/>
        </p:nvPicPr>
        <p:blipFill>
          <a:blip r:embed="rId2"/>
          <a:stretch>
            <a:fillRect/>
          </a:stretch>
        </p:blipFill>
        <p:spPr>
          <a:xfrm>
            <a:off x="0" y="668023"/>
            <a:ext cx="9144000" cy="5002967"/>
          </a:xfrm>
          <a:prstGeom prst="rect">
            <a:avLst/>
          </a:prstGeom>
        </p:spPr>
      </p:pic>
    </p:spTree>
    <p:extLst>
      <p:ext uri="{BB962C8B-B14F-4D97-AF65-F5344CB8AC3E}">
        <p14:creationId xmlns:p14="http://schemas.microsoft.com/office/powerpoint/2010/main" val="235613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4F85-14F8-9243-B5AE-B0602F31E67D}"/>
              </a:ext>
            </a:extLst>
          </p:cNvPr>
          <p:cNvSpPr>
            <a:spLocks noGrp="1"/>
          </p:cNvSpPr>
          <p:nvPr>
            <p:ph type="title"/>
          </p:nvPr>
        </p:nvSpPr>
        <p:spPr>
          <a:xfrm>
            <a:off x="457200" y="2857500"/>
            <a:ext cx="8229600" cy="1143000"/>
          </a:xfrm>
        </p:spPr>
        <p:txBody>
          <a:bodyPr/>
          <a:lstStyle/>
          <a:p>
            <a:r>
              <a:rPr lang="en-US" dirty="0"/>
              <a:t>Order &amp; Equality in Java</a:t>
            </a:r>
          </a:p>
        </p:txBody>
      </p:sp>
      <p:sp>
        <p:nvSpPr>
          <p:cNvPr id="4" name="Footer Placeholder 3">
            <a:extLst>
              <a:ext uri="{FF2B5EF4-FFF2-40B4-BE49-F238E27FC236}">
                <a16:creationId xmlns:a16="http://schemas.microsoft.com/office/drawing/2014/main" id="{285219E8-0A28-F24B-B229-E541527C250C}"/>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68445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B448-6527-8944-B4DA-57E0E969E609}"/>
              </a:ext>
            </a:extLst>
          </p:cNvPr>
          <p:cNvSpPr>
            <a:spLocks noGrp="1"/>
          </p:cNvSpPr>
          <p:nvPr>
            <p:ph type="title"/>
          </p:nvPr>
        </p:nvSpPr>
        <p:spPr/>
        <p:txBody>
          <a:bodyPr/>
          <a:lstStyle/>
          <a:p>
            <a:r>
              <a:rPr lang="en-US" dirty="0">
                <a:solidFill>
                  <a:srgbClr val="C00000"/>
                </a:solidFill>
              </a:rPr>
              <a:t>== </a:t>
            </a:r>
            <a:r>
              <a:rPr lang="en-US" dirty="0"/>
              <a:t>versus </a:t>
            </a:r>
            <a:r>
              <a:rPr lang="en-US" dirty="0">
                <a:solidFill>
                  <a:srgbClr val="C00000"/>
                </a:solidFill>
              </a:rPr>
              <a:t>equals</a:t>
            </a:r>
          </a:p>
        </p:txBody>
      </p:sp>
      <p:sp>
        <p:nvSpPr>
          <p:cNvPr id="3" name="Content Placeholder 2">
            <a:extLst>
              <a:ext uri="{FF2B5EF4-FFF2-40B4-BE49-F238E27FC236}">
                <a16:creationId xmlns:a16="http://schemas.microsoft.com/office/drawing/2014/main" id="{D4B8320E-43A6-8041-9C24-D8EF0E6D8450}"/>
              </a:ext>
            </a:extLst>
          </p:cNvPr>
          <p:cNvSpPr>
            <a:spLocks noGrp="1"/>
          </p:cNvSpPr>
          <p:nvPr>
            <p:ph idx="1"/>
          </p:nvPr>
        </p:nvSpPr>
        <p:spPr/>
        <p:txBody>
          <a:bodyPr/>
          <a:lstStyle/>
          <a:p>
            <a:r>
              <a:rPr lang="en-US" dirty="0"/>
              <a:t>The == operator compares bits;</a:t>
            </a:r>
          </a:p>
          <a:p>
            <a:endParaRPr lang="en-US" dirty="0"/>
          </a:p>
          <a:p>
            <a:r>
              <a:rPr lang="en-US" dirty="0"/>
              <a:t>new Integer(6) == new Integer(6) is false because the two heap-allocated integers are stored in separate locations; == is comparing addresses.</a:t>
            </a:r>
          </a:p>
          <a:p>
            <a:endParaRPr lang="en-US" dirty="0"/>
          </a:p>
          <a:p>
            <a:r>
              <a:rPr lang="en-US" dirty="0"/>
              <a:t>== is fine for values of type int, long, short, ...</a:t>
            </a:r>
          </a:p>
        </p:txBody>
      </p:sp>
      <p:sp>
        <p:nvSpPr>
          <p:cNvPr id="4" name="Footer Placeholder 3">
            <a:extLst>
              <a:ext uri="{FF2B5EF4-FFF2-40B4-BE49-F238E27FC236}">
                <a16:creationId xmlns:a16="http://schemas.microsoft.com/office/drawing/2014/main" id="{996EE97A-8CD8-0741-BA46-D274BB6EA51D}"/>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200110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B448-6527-8944-B4DA-57E0E969E609}"/>
              </a:ext>
            </a:extLst>
          </p:cNvPr>
          <p:cNvSpPr>
            <a:spLocks noGrp="1"/>
          </p:cNvSpPr>
          <p:nvPr>
            <p:ph type="title"/>
          </p:nvPr>
        </p:nvSpPr>
        <p:spPr/>
        <p:txBody>
          <a:bodyPr/>
          <a:lstStyle/>
          <a:p>
            <a:r>
              <a:rPr lang="en-US" dirty="0">
                <a:solidFill>
                  <a:srgbClr val="C00000"/>
                </a:solidFill>
              </a:rPr>
              <a:t>== </a:t>
            </a:r>
            <a:r>
              <a:rPr lang="en-US" dirty="0"/>
              <a:t>and</a:t>
            </a:r>
            <a:r>
              <a:rPr lang="en-US" dirty="0">
                <a:solidFill>
                  <a:srgbClr val="C00000"/>
                </a:solidFill>
              </a:rPr>
              <a:t> </a:t>
            </a:r>
            <a:r>
              <a:rPr lang="en-US" dirty="0" err="1">
                <a:solidFill>
                  <a:srgbClr val="C00000"/>
                </a:solidFill>
              </a:rPr>
              <a:t>boolean</a:t>
            </a:r>
            <a:endParaRPr lang="en-US" dirty="0">
              <a:solidFill>
                <a:srgbClr val="C00000"/>
              </a:solidFill>
            </a:endParaRPr>
          </a:p>
        </p:txBody>
      </p:sp>
      <p:sp>
        <p:nvSpPr>
          <p:cNvPr id="3" name="Content Placeholder 2">
            <a:extLst>
              <a:ext uri="{FF2B5EF4-FFF2-40B4-BE49-F238E27FC236}">
                <a16:creationId xmlns:a16="http://schemas.microsoft.com/office/drawing/2014/main" id="{D4B8320E-43A6-8041-9C24-D8EF0E6D8450}"/>
              </a:ext>
            </a:extLst>
          </p:cNvPr>
          <p:cNvSpPr>
            <a:spLocks noGrp="1"/>
          </p:cNvSpPr>
          <p:nvPr>
            <p:ph idx="1"/>
          </p:nvPr>
        </p:nvSpPr>
        <p:spPr/>
        <p:txBody>
          <a:bodyPr/>
          <a:lstStyle/>
          <a:p>
            <a:r>
              <a:rPr lang="en-US" dirty="0" err="1"/>
              <a:t>boolean</a:t>
            </a:r>
            <a:r>
              <a:rPr lang="en-US" dirty="0"/>
              <a:t> a, b;</a:t>
            </a:r>
          </a:p>
          <a:p>
            <a:endParaRPr lang="en-US" dirty="0"/>
          </a:p>
          <a:p>
            <a:r>
              <a:rPr lang="en-US" dirty="0">
                <a:solidFill>
                  <a:srgbClr val="C00000"/>
                </a:solidFill>
              </a:rPr>
              <a:t>a == b </a:t>
            </a:r>
            <a:r>
              <a:rPr lang="en-US" dirty="0"/>
              <a:t>or </a:t>
            </a:r>
            <a:r>
              <a:rPr lang="en-US" dirty="0">
                <a:solidFill>
                  <a:srgbClr val="C00000"/>
                </a:solidFill>
              </a:rPr>
              <a:t>a != b </a:t>
            </a:r>
            <a:r>
              <a:rPr lang="en-US" dirty="0"/>
              <a:t>are ok;</a:t>
            </a:r>
          </a:p>
          <a:p>
            <a:endParaRPr lang="en-US" dirty="0"/>
          </a:p>
          <a:p>
            <a:r>
              <a:rPr lang="en-US" dirty="0"/>
              <a:t>Instead of </a:t>
            </a:r>
            <a:r>
              <a:rPr lang="en-US" dirty="0">
                <a:solidFill>
                  <a:srgbClr val="C00000"/>
                </a:solidFill>
              </a:rPr>
              <a:t>a == true</a:t>
            </a:r>
            <a:r>
              <a:rPr lang="en-US" dirty="0"/>
              <a:t>, just use </a:t>
            </a:r>
            <a:r>
              <a:rPr lang="en-US" dirty="0">
                <a:solidFill>
                  <a:srgbClr val="C00000"/>
                </a:solidFill>
              </a:rPr>
              <a:t>a</a:t>
            </a:r>
          </a:p>
          <a:p>
            <a:endParaRPr lang="en-US" dirty="0"/>
          </a:p>
          <a:p>
            <a:r>
              <a:rPr lang="en-US" dirty="0"/>
              <a:t>Instead of </a:t>
            </a:r>
            <a:r>
              <a:rPr lang="en-US" dirty="0">
                <a:solidFill>
                  <a:srgbClr val="C00000"/>
                </a:solidFill>
              </a:rPr>
              <a:t>a == false</a:t>
            </a:r>
            <a:r>
              <a:rPr lang="en-US" dirty="0"/>
              <a:t>, just use </a:t>
            </a:r>
            <a:r>
              <a:rPr lang="en-US" dirty="0">
                <a:solidFill>
                  <a:srgbClr val="C00000"/>
                </a:solidFill>
              </a:rPr>
              <a:t>!a</a:t>
            </a:r>
          </a:p>
        </p:txBody>
      </p:sp>
      <p:sp>
        <p:nvSpPr>
          <p:cNvPr id="4" name="Footer Placeholder 3">
            <a:extLst>
              <a:ext uri="{FF2B5EF4-FFF2-40B4-BE49-F238E27FC236}">
                <a16:creationId xmlns:a16="http://schemas.microsoft.com/office/drawing/2014/main" id="{996EE97A-8CD8-0741-BA46-D274BB6EA51D}"/>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69194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79BE-0305-DE4B-95B5-3C8F614786C9}"/>
              </a:ext>
            </a:extLst>
          </p:cNvPr>
          <p:cNvSpPr>
            <a:spLocks noGrp="1"/>
          </p:cNvSpPr>
          <p:nvPr>
            <p:ph type="title"/>
          </p:nvPr>
        </p:nvSpPr>
        <p:spPr/>
        <p:txBody>
          <a:bodyPr>
            <a:normAutofit/>
          </a:bodyPr>
          <a:lstStyle/>
          <a:p>
            <a:r>
              <a:rPr lang="en-US" dirty="0"/>
              <a:t>Don’t use </a:t>
            </a:r>
            <a:r>
              <a:rPr lang="en-US" dirty="0">
                <a:solidFill>
                  <a:srgbClr val="C00000"/>
                </a:solidFill>
              </a:rPr>
              <a:t>==</a:t>
            </a:r>
            <a:r>
              <a:rPr lang="en-US" dirty="0"/>
              <a:t> on Strings or Floats</a:t>
            </a:r>
          </a:p>
        </p:txBody>
      </p:sp>
      <p:sp>
        <p:nvSpPr>
          <p:cNvPr id="3" name="Content Placeholder 2">
            <a:extLst>
              <a:ext uri="{FF2B5EF4-FFF2-40B4-BE49-F238E27FC236}">
                <a16:creationId xmlns:a16="http://schemas.microsoft.com/office/drawing/2014/main" id="{C1769DB9-A509-1648-9D8F-6D2873AA73CA}"/>
              </a:ext>
            </a:extLst>
          </p:cNvPr>
          <p:cNvSpPr>
            <a:spLocks noGrp="1"/>
          </p:cNvSpPr>
          <p:nvPr>
            <p:ph idx="1"/>
          </p:nvPr>
        </p:nvSpPr>
        <p:spPr>
          <a:xfrm>
            <a:off x="457200" y="1600200"/>
            <a:ext cx="8464378" cy="4525963"/>
          </a:xfrm>
        </p:spPr>
        <p:txBody>
          <a:bodyPr/>
          <a:lstStyle/>
          <a:p>
            <a:r>
              <a:rPr lang="en-US" dirty="0"/>
              <a:t>“Mei” == “Mei” is true</a:t>
            </a:r>
          </a:p>
          <a:p>
            <a:endParaRPr lang="en-US" dirty="0"/>
          </a:p>
          <a:p>
            <a:r>
              <a:rPr lang="en-US" dirty="0"/>
              <a:t>new String(“Mei”) == new String(“Mei”) is false</a:t>
            </a:r>
          </a:p>
          <a:p>
            <a:endParaRPr lang="en-US" dirty="0"/>
          </a:p>
          <a:p>
            <a:r>
              <a:rPr lang="en-US" dirty="0"/>
              <a:t>new String(“Mei”).equals(“Mei”) is true</a:t>
            </a:r>
          </a:p>
          <a:p>
            <a:endParaRPr lang="en-US" dirty="0"/>
          </a:p>
          <a:p>
            <a:r>
              <a:rPr lang="en-US" dirty="0"/>
              <a:t>Trouble with == and floats discussed below.</a:t>
            </a:r>
          </a:p>
          <a:p>
            <a:endParaRPr lang="en-US" dirty="0"/>
          </a:p>
          <a:p>
            <a:endParaRPr lang="en-US" dirty="0"/>
          </a:p>
        </p:txBody>
      </p:sp>
      <p:sp>
        <p:nvSpPr>
          <p:cNvPr id="4" name="Footer Placeholder 3">
            <a:extLst>
              <a:ext uri="{FF2B5EF4-FFF2-40B4-BE49-F238E27FC236}">
                <a16:creationId xmlns:a16="http://schemas.microsoft.com/office/drawing/2014/main" id="{FB23FE9B-3ADA-1D49-8930-7CEEC9CF6B75}"/>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146308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378F-E9A3-FD47-8667-C948731F0DFE}"/>
              </a:ext>
            </a:extLst>
          </p:cNvPr>
          <p:cNvSpPr>
            <a:spLocks noGrp="1"/>
          </p:cNvSpPr>
          <p:nvPr>
            <p:ph type="title"/>
          </p:nvPr>
        </p:nvSpPr>
        <p:spPr/>
        <p:txBody>
          <a:bodyPr/>
          <a:lstStyle/>
          <a:p>
            <a:r>
              <a:rPr lang="en-US" dirty="0">
                <a:solidFill>
                  <a:srgbClr val="C00000"/>
                </a:solidFill>
              </a:rPr>
              <a:t>equals </a:t>
            </a:r>
            <a:r>
              <a:rPr lang="en-US" dirty="0"/>
              <a:t>in Java</a:t>
            </a:r>
          </a:p>
        </p:txBody>
      </p:sp>
      <p:sp>
        <p:nvSpPr>
          <p:cNvPr id="3" name="Content Placeholder 2">
            <a:extLst>
              <a:ext uri="{FF2B5EF4-FFF2-40B4-BE49-F238E27FC236}">
                <a16:creationId xmlns:a16="http://schemas.microsoft.com/office/drawing/2014/main" id="{2CF010EE-6CD7-B74D-8AC5-2103DFE45DBB}"/>
              </a:ext>
            </a:extLst>
          </p:cNvPr>
          <p:cNvSpPr>
            <a:spLocks noGrp="1"/>
          </p:cNvSpPr>
          <p:nvPr>
            <p:ph idx="1"/>
          </p:nvPr>
        </p:nvSpPr>
        <p:spPr>
          <a:xfrm>
            <a:off x="457199" y="1600200"/>
            <a:ext cx="8377881" cy="4525963"/>
          </a:xfrm>
        </p:spPr>
        <p:txBody>
          <a:bodyPr>
            <a:normAutofit/>
          </a:bodyPr>
          <a:lstStyle/>
          <a:p>
            <a:r>
              <a:rPr lang="en-US" dirty="0">
                <a:solidFill>
                  <a:srgbClr val="C00000"/>
                </a:solidFill>
              </a:rPr>
              <a:t>equals</a:t>
            </a:r>
            <a:r>
              <a:rPr lang="en-US" dirty="0"/>
              <a:t> – should define an equivalence relation, for items x and y of the same type.</a:t>
            </a:r>
          </a:p>
          <a:p>
            <a:endParaRPr lang="en-US" dirty="0"/>
          </a:p>
          <a:p>
            <a:r>
              <a:rPr lang="en-US" dirty="0"/>
              <a:t>Defined in class Object so it is inherited by every reference type</a:t>
            </a:r>
          </a:p>
          <a:p>
            <a:endParaRPr lang="en-US" dirty="0"/>
          </a:p>
          <a:p>
            <a:r>
              <a:rPr lang="en-US" dirty="0"/>
              <a:t>When defining a new ADT usually want to @Override equals</a:t>
            </a:r>
          </a:p>
        </p:txBody>
      </p:sp>
      <p:sp>
        <p:nvSpPr>
          <p:cNvPr id="4" name="Footer Placeholder 3">
            <a:extLst>
              <a:ext uri="{FF2B5EF4-FFF2-40B4-BE49-F238E27FC236}">
                <a16:creationId xmlns:a16="http://schemas.microsoft.com/office/drawing/2014/main" id="{75D253E9-0A4C-954D-B883-F2EC14400039}"/>
              </a:ext>
            </a:extLst>
          </p:cNvPr>
          <p:cNvSpPr>
            <a:spLocks noGrp="1"/>
          </p:cNvSpPr>
          <p:nvPr>
            <p:ph type="ftr" sz="quarter" idx="11"/>
          </p:nvPr>
        </p:nvSpPr>
        <p:spPr/>
        <p:txBody>
          <a:bodyPr/>
          <a:lstStyle/>
          <a:p>
            <a:r>
              <a:rPr lang="en-US"/>
              <a:t>CSCI 1102 Computer Science 2</a:t>
            </a:r>
          </a:p>
        </p:txBody>
      </p:sp>
    </p:spTree>
    <p:extLst>
      <p:ext uri="{BB962C8B-B14F-4D97-AF65-F5344CB8AC3E}">
        <p14:creationId xmlns:p14="http://schemas.microsoft.com/office/powerpoint/2010/main" val="265398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06DDA0-0BC1-A247-8A6A-9F2FBC70DFAC}"/>
              </a:ext>
            </a:extLst>
          </p:cNvPr>
          <p:cNvSpPr>
            <a:spLocks noGrp="1"/>
          </p:cNvSpPr>
          <p:nvPr>
            <p:ph type="ftr" sz="quarter" idx="11"/>
          </p:nvPr>
        </p:nvSpPr>
        <p:spPr/>
        <p:txBody>
          <a:bodyPr/>
          <a:lstStyle/>
          <a:p>
            <a:r>
              <a:rPr lang="en-US"/>
              <a:t>CSCI 1102 Computer Science 2</a:t>
            </a:r>
          </a:p>
        </p:txBody>
      </p:sp>
      <p:pic>
        <p:nvPicPr>
          <p:cNvPr id="5" name="Picture 4">
            <a:extLst>
              <a:ext uri="{FF2B5EF4-FFF2-40B4-BE49-F238E27FC236}">
                <a16:creationId xmlns:a16="http://schemas.microsoft.com/office/drawing/2014/main" id="{81DB2BDE-77F3-FE4A-A6C0-134236229BA2}"/>
              </a:ext>
            </a:extLst>
          </p:cNvPr>
          <p:cNvPicPr>
            <a:picLocks noChangeAspect="1"/>
          </p:cNvPicPr>
          <p:nvPr/>
        </p:nvPicPr>
        <p:blipFill>
          <a:blip r:embed="rId2"/>
          <a:stretch>
            <a:fillRect/>
          </a:stretch>
        </p:blipFill>
        <p:spPr>
          <a:xfrm>
            <a:off x="0" y="780883"/>
            <a:ext cx="9144000" cy="5296233"/>
          </a:xfrm>
          <a:prstGeom prst="rect">
            <a:avLst/>
          </a:prstGeom>
        </p:spPr>
      </p:pic>
    </p:spTree>
    <p:extLst>
      <p:ext uri="{BB962C8B-B14F-4D97-AF65-F5344CB8AC3E}">
        <p14:creationId xmlns:p14="http://schemas.microsoft.com/office/powerpoint/2010/main" val="195530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43890</TotalTime>
  <Words>635</Words>
  <Application>Microsoft Macintosh PowerPoint</Application>
  <PresentationFormat>On-screen Show (4:3)</PresentationFormat>
  <Paragraphs>97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PowerPoint Presentation</vt:lpstr>
      <vt:lpstr>PowerPoint Presentation</vt:lpstr>
      <vt:lpstr>PowerPoint Presentation</vt:lpstr>
      <vt:lpstr>Order &amp; Equality in Java</vt:lpstr>
      <vt:lpstr>== versus equals</vt:lpstr>
      <vt:lpstr>== and boolean</vt:lpstr>
      <vt:lpstr>Don’t use == on Strings or Floats</vt:lpstr>
      <vt:lpstr>equals in Java</vt:lpstr>
      <vt:lpstr>PowerPoint Presentation</vt:lpstr>
      <vt:lpstr>compareTo in Java</vt:lpstr>
      <vt:lpstr>Ordered Colors</vt:lpstr>
      <vt:lpstr>PowerPoint Presentation</vt:lpstr>
      <vt:lpstr>The usual proviso on Mutation</vt:lpstr>
      <vt:lpstr>Ordered Points &amp; Lines</vt:lpstr>
      <vt:lpstr>Ordered Points &amp; Lines</vt:lpstr>
      <vt:lpstr>Ordered Points &amp; Lines</vt:lpstr>
      <vt:lpstr>E.g., Order Points by x component alone</vt:lpstr>
      <vt:lpstr>E.g., Order Points by x component alone</vt:lpstr>
      <vt:lpstr>E.g., Order Points by distance from origin</vt:lpstr>
      <vt:lpstr>PowerPoint Presentation</vt:lpstr>
      <vt:lpstr>Ordering Single-Segment Lines by Midpoint</vt:lpstr>
      <vt:lpstr>PowerPoint Presentation</vt:lpstr>
      <vt:lpstr>Ordering Multi-Segment Lines by Midpoint</vt:lpstr>
      <vt:lpstr>Bounding Box</vt:lpstr>
      <vt:lpstr>Bounding Box Midpoint</vt:lpstr>
      <vt:lpstr>PowerPoint Presentation</vt:lpstr>
      <vt:lpstr>An aside on Streams in Java</vt:lpstr>
      <vt:lpstr>Using Streams to find the Bounding Box</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Audio</dc:title>
  <dc:creator>Robert Muller</dc:creator>
  <cp:lastModifiedBy>Microsoft Office User</cp:lastModifiedBy>
  <cp:revision>562</cp:revision>
  <cp:lastPrinted>2021-03-08T20:57:25Z</cp:lastPrinted>
  <dcterms:created xsi:type="dcterms:W3CDTF">2010-11-01T18:39:22Z</dcterms:created>
  <dcterms:modified xsi:type="dcterms:W3CDTF">2021-03-26T18:03:30Z</dcterms:modified>
</cp:coreProperties>
</file>