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640" r:id="rId2"/>
    <p:sldId id="812" r:id="rId3"/>
    <p:sldId id="848" r:id="rId4"/>
    <p:sldId id="333" r:id="rId5"/>
    <p:sldId id="331" r:id="rId6"/>
    <p:sldId id="335" r:id="rId7"/>
    <p:sldId id="342" r:id="rId8"/>
    <p:sldId id="341" r:id="rId9"/>
    <p:sldId id="346" r:id="rId10"/>
    <p:sldId id="363" r:id="rId11"/>
    <p:sldId id="381" r:id="rId12"/>
    <p:sldId id="364" r:id="rId13"/>
    <p:sldId id="362" r:id="rId14"/>
    <p:sldId id="344" r:id="rId15"/>
    <p:sldId id="345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849" r:id="rId24"/>
    <p:sldId id="851" r:id="rId25"/>
    <p:sldId id="854" r:id="rId26"/>
    <p:sldId id="855" r:id="rId27"/>
    <p:sldId id="856" r:id="rId28"/>
    <p:sldId id="857" r:id="rId29"/>
    <p:sldId id="858" r:id="rId30"/>
    <p:sldId id="859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68A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87"/>
    <p:restoredTop sz="94986"/>
  </p:normalViewPr>
  <p:slideViewPr>
    <p:cSldViewPr snapToGrid="0" snapToObjects="1">
      <p:cViewPr varScale="1">
        <p:scale>
          <a:sx n="120" d="100"/>
          <a:sy n="120" d="100"/>
        </p:scale>
        <p:origin x="96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53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37D56-AB77-CE4B-B078-A8BFFB2FAE95}" type="datetimeFigureOut">
              <a:rPr lang="en-US" smtClean="0"/>
              <a:pPr/>
              <a:t>4/12/21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68EB-2DBD-1048-B78B-A0350A0AC7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44734-BC72-CD49-B3A6-8834D3D26B66}" type="datetimeFigureOut">
              <a:rPr lang="en-US" smtClean="0"/>
              <a:pPr/>
              <a:t>4/12/21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C1503-D583-024E-8A01-2BDE1B1933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lat irons, boulder">
            <a:extLst>
              <a:ext uri="{FF2B5EF4-FFF2-40B4-BE49-F238E27FC236}">
                <a16:creationId xmlns:a16="http://schemas.microsoft.com/office/drawing/2014/main" id="{648A97B7-83B4-8848-809A-42B646F8F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7DFBC-DD2C-9B4B-AC51-B54FFD76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72CF0AB-650B-1F48-8B64-1D86E7249305}"/>
              </a:ext>
            </a:extLst>
          </p:cNvPr>
          <p:cNvSpPr txBox="1">
            <a:spLocks/>
          </p:cNvSpPr>
          <p:nvPr/>
        </p:nvSpPr>
        <p:spPr>
          <a:xfrm>
            <a:off x="525162" y="232090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CSCI 1102 Computer Science 2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E0E75BE-7617-A045-BF47-B007C0AFC68F}"/>
              </a:ext>
            </a:extLst>
          </p:cNvPr>
          <p:cNvSpPr txBox="1">
            <a:spLocks/>
          </p:cNvSpPr>
          <p:nvPr/>
        </p:nvSpPr>
        <p:spPr>
          <a:xfrm>
            <a:off x="1143000" y="3950028"/>
            <a:ext cx="6858000" cy="9408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00" dirty="0">
                <a:solidFill>
                  <a:schemeClr val="bg1"/>
                </a:solidFill>
              </a:rPr>
              <a:t>Meeting 17: Tuesday 3/30/2021</a:t>
            </a:r>
          </a:p>
          <a:p>
            <a:pPr marL="0" indent="0" algn="ctr">
              <a:buNone/>
            </a:pPr>
            <a:r>
              <a:rPr lang="en-US" sz="2700" dirty="0">
                <a:solidFill>
                  <a:schemeClr val="bg1"/>
                </a:solidFill>
              </a:rPr>
              <a:t>Huffman Coding; More on Binary Trees</a:t>
            </a:r>
          </a:p>
        </p:txBody>
      </p:sp>
    </p:spTree>
    <p:extLst>
      <p:ext uri="{BB962C8B-B14F-4D97-AF65-F5344CB8AC3E}">
        <p14:creationId xmlns:p14="http://schemas.microsoft.com/office/powerpoint/2010/main" val="3692233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9FC52-5DC3-DB46-848F-509B5BE2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C5595B27-3EDD-7D47-8AF6-3B3B6B6FC192}"/>
              </a:ext>
            </a:extLst>
          </p:cNvPr>
          <p:cNvSpPr txBox="1">
            <a:spLocks/>
          </p:cNvSpPr>
          <p:nvPr/>
        </p:nvSpPr>
        <p:spPr>
          <a:xfrm>
            <a:off x="457200" y="28575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B</a:t>
            </a:r>
            <a:r>
              <a:rPr lang="en-US" sz="6600" baseline="-25000" dirty="0">
                <a:solidFill>
                  <a:srgbClr val="FF0000"/>
                </a:solidFill>
              </a:rPr>
              <a:t>1  </a:t>
            </a:r>
            <a:r>
              <a:rPr lang="en-US" sz="6600" dirty="0"/>
              <a:t>L</a:t>
            </a:r>
            <a:r>
              <a:rPr lang="en-US" sz="6600" baseline="-25000" dirty="0">
                <a:solidFill>
                  <a:srgbClr val="FF0000"/>
                </a:solidFill>
              </a:rPr>
              <a:t>1</a:t>
            </a:r>
            <a:r>
              <a:rPr lang="en-US" sz="6600" baseline="-25000" dirty="0"/>
              <a:t>  </a:t>
            </a:r>
            <a:r>
              <a:rPr lang="en-US" sz="6600" dirty="0"/>
              <a:t>M</a:t>
            </a:r>
            <a:r>
              <a:rPr lang="en-US" sz="6600" baseline="-25000" dirty="0">
                <a:solidFill>
                  <a:srgbClr val="FF0000"/>
                </a:solidFill>
              </a:rPr>
              <a:t>1</a:t>
            </a:r>
            <a:r>
              <a:rPr lang="en-US" sz="6600" dirty="0"/>
              <a:t>  A</a:t>
            </a:r>
            <a:r>
              <a:rPr lang="en-US" sz="6600" baseline="-25000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5068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9FC52-5DC3-DB46-848F-509B5BE2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2B5744FC-67AD-4F47-B37C-B42D69D9D4C4}"/>
              </a:ext>
            </a:extLst>
          </p:cNvPr>
          <p:cNvSpPr txBox="1">
            <a:spLocks/>
          </p:cNvSpPr>
          <p:nvPr/>
        </p:nvSpPr>
        <p:spPr>
          <a:xfrm>
            <a:off x="3848517" y="2857500"/>
            <a:ext cx="53708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M</a:t>
            </a:r>
            <a:r>
              <a:rPr lang="en-US" sz="6600" baseline="-25000" dirty="0">
                <a:solidFill>
                  <a:srgbClr val="FF0000"/>
                </a:solidFill>
              </a:rPr>
              <a:t>1</a:t>
            </a:r>
            <a:r>
              <a:rPr lang="en-US" sz="6600" dirty="0"/>
              <a:t>  A</a:t>
            </a:r>
            <a:r>
              <a:rPr lang="en-US" sz="6600" baseline="-25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0" name="Title 5">
            <a:extLst>
              <a:ext uri="{FF2B5EF4-FFF2-40B4-BE49-F238E27FC236}">
                <a16:creationId xmlns:a16="http://schemas.microsoft.com/office/drawing/2014/main" id="{94CAC64F-A41C-3D42-94D0-FBD3E5A54C8E}"/>
              </a:ext>
            </a:extLst>
          </p:cNvPr>
          <p:cNvSpPr txBox="1">
            <a:spLocks/>
          </p:cNvSpPr>
          <p:nvPr/>
        </p:nvSpPr>
        <p:spPr>
          <a:xfrm>
            <a:off x="669893" y="2857500"/>
            <a:ext cx="3590611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B</a:t>
            </a:r>
            <a:r>
              <a:rPr lang="en-US" sz="6600" baseline="-25000" dirty="0">
                <a:solidFill>
                  <a:srgbClr val="FF0000"/>
                </a:solidFill>
              </a:rPr>
              <a:t>1          </a:t>
            </a:r>
            <a:r>
              <a:rPr lang="en-US" sz="6600" dirty="0"/>
              <a:t>L</a:t>
            </a:r>
            <a:r>
              <a:rPr lang="en-US" sz="6600" baseline="-250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68341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9FC52-5DC3-DB46-848F-509B5BE2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2B5744FC-67AD-4F47-B37C-B42D69D9D4C4}"/>
              </a:ext>
            </a:extLst>
          </p:cNvPr>
          <p:cNvSpPr txBox="1">
            <a:spLocks/>
          </p:cNvSpPr>
          <p:nvPr/>
        </p:nvSpPr>
        <p:spPr>
          <a:xfrm>
            <a:off x="3697792" y="2167599"/>
            <a:ext cx="53708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M</a:t>
            </a:r>
            <a:r>
              <a:rPr lang="en-US" sz="6600" baseline="-25000" dirty="0">
                <a:solidFill>
                  <a:srgbClr val="FF0000"/>
                </a:solidFill>
              </a:rPr>
              <a:t>1</a:t>
            </a:r>
            <a:r>
              <a:rPr lang="en-US" sz="6600" dirty="0"/>
              <a:t>  A</a:t>
            </a:r>
            <a:r>
              <a:rPr lang="en-US" sz="6600" baseline="-25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C697A3A-A38F-0F4A-A21D-868C56DD1829}"/>
              </a:ext>
            </a:extLst>
          </p:cNvPr>
          <p:cNvSpPr txBox="1">
            <a:spLocks/>
          </p:cNvSpPr>
          <p:nvPr/>
        </p:nvSpPr>
        <p:spPr>
          <a:xfrm>
            <a:off x="1528216" y="2571417"/>
            <a:ext cx="2565678" cy="1973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B</a:t>
            </a:r>
            <a:r>
              <a:rPr lang="en-US" sz="6600" baseline="-25000" dirty="0">
                <a:solidFill>
                  <a:srgbClr val="FF0000"/>
                </a:solidFill>
              </a:rPr>
              <a:t>1   </a:t>
            </a:r>
            <a:r>
              <a:rPr lang="en-US" sz="6600" dirty="0"/>
              <a:t>L</a:t>
            </a:r>
            <a:r>
              <a:rPr lang="en-US" sz="6600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A969EC-0DF0-5B4E-B87C-A19EEE818FBD}"/>
              </a:ext>
            </a:extLst>
          </p:cNvPr>
          <p:cNvSpPr/>
          <p:nvPr/>
        </p:nvSpPr>
        <p:spPr>
          <a:xfrm>
            <a:off x="2431448" y="2279873"/>
            <a:ext cx="552659" cy="552659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228292-6EC6-E648-ABC1-E7CB983AD632}"/>
              </a:ext>
            </a:extLst>
          </p:cNvPr>
          <p:cNvCxnSpPr>
            <a:cxnSpLocks/>
          </p:cNvCxnSpPr>
          <p:nvPr/>
        </p:nvCxnSpPr>
        <p:spPr>
          <a:xfrm flipH="1">
            <a:off x="2229802" y="2662917"/>
            <a:ext cx="431644" cy="541866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BF2E6D-6E93-2B49-A4BA-F7A4262BF07C}"/>
              </a:ext>
            </a:extLst>
          </p:cNvPr>
          <p:cNvCxnSpPr>
            <a:cxnSpLocks/>
          </p:cNvCxnSpPr>
          <p:nvPr/>
        </p:nvCxnSpPr>
        <p:spPr>
          <a:xfrm>
            <a:off x="2785312" y="2712339"/>
            <a:ext cx="314536" cy="492444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88E4A6-393A-6241-8BF8-6A5D1907C1CF}"/>
              </a:ext>
            </a:extLst>
          </p:cNvPr>
          <p:cNvSpPr txBox="1"/>
          <p:nvPr/>
        </p:nvSpPr>
        <p:spPr>
          <a:xfrm>
            <a:off x="784791" y="5308711"/>
            <a:ext cx="7574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items in the priority queue are </a:t>
            </a:r>
            <a:r>
              <a:rPr lang="en-US" sz="2800" i="1" dirty="0"/>
              <a:t>weighted</a:t>
            </a:r>
            <a:r>
              <a:rPr lang="en-US" sz="2800" dirty="0"/>
              <a:t> </a:t>
            </a:r>
            <a:r>
              <a:rPr lang="en-US" sz="2800" i="1" dirty="0"/>
              <a:t>trees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7248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9FC52-5DC3-DB46-848F-509B5BE2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2B5744FC-67AD-4F47-B37C-B42D69D9D4C4}"/>
              </a:ext>
            </a:extLst>
          </p:cNvPr>
          <p:cNvSpPr txBox="1">
            <a:spLocks/>
          </p:cNvSpPr>
          <p:nvPr/>
        </p:nvSpPr>
        <p:spPr>
          <a:xfrm>
            <a:off x="457200" y="8221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B</a:t>
            </a:r>
            <a:r>
              <a:rPr lang="en-US" sz="6600" baseline="-25000" dirty="0">
                <a:solidFill>
                  <a:srgbClr val="FF0000"/>
                </a:solidFill>
              </a:rPr>
              <a:t>1  </a:t>
            </a:r>
            <a:r>
              <a:rPr lang="en-US" sz="6600" dirty="0"/>
              <a:t>L</a:t>
            </a:r>
            <a:r>
              <a:rPr lang="en-US" sz="6600" baseline="-25000" dirty="0">
                <a:solidFill>
                  <a:srgbClr val="FF0000"/>
                </a:solidFill>
              </a:rPr>
              <a:t>1</a:t>
            </a:r>
            <a:r>
              <a:rPr lang="en-US" sz="6600" baseline="-25000" dirty="0"/>
              <a:t>  </a:t>
            </a:r>
            <a:r>
              <a:rPr lang="en-US" sz="6600" dirty="0"/>
              <a:t>M</a:t>
            </a:r>
            <a:r>
              <a:rPr lang="en-US" sz="6600" baseline="-25000" dirty="0">
                <a:solidFill>
                  <a:srgbClr val="FF0000"/>
                </a:solidFill>
              </a:rPr>
              <a:t>1</a:t>
            </a:r>
            <a:r>
              <a:rPr lang="en-US" sz="6600" dirty="0"/>
              <a:t>  A</a:t>
            </a:r>
            <a:r>
              <a:rPr lang="en-US" sz="6600" baseline="-25000" dirty="0">
                <a:solidFill>
                  <a:srgbClr val="FF0000"/>
                </a:solidFill>
              </a:rPr>
              <a:t>4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1821212-CDFA-A944-A1B7-2531064B7901}"/>
              </a:ext>
            </a:extLst>
          </p:cNvPr>
          <p:cNvGrpSpPr/>
          <p:nvPr/>
        </p:nvGrpSpPr>
        <p:grpSpPr>
          <a:xfrm>
            <a:off x="468610" y="2580698"/>
            <a:ext cx="8229600" cy="2606944"/>
            <a:chOff x="852436" y="2919366"/>
            <a:chExt cx="8229600" cy="2606944"/>
          </a:xfrm>
        </p:grpSpPr>
        <p:sp>
          <p:nvSpPr>
            <p:cNvPr id="11" name="Title 5">
              <a:extLst>
                <a:ext uri="{FF2B5EF4-FFF2-40B4-BE49-F238E27FC236}">
                  <a16:creationId xmlns:a16="http://schemas.microsoft.com/office/drawing/2014/main" id="{7BBAC253-332B-064B-A902-42F4AD081625}"/>
                </a:ext>
              </a:extLst>
            </p:cNvPr>
            <p:cNvSpPr txBox="1">
              <a:spLocks/>
            </p:cNvSpPr>
            <p:nvPr/>
          </p:nvSpPr>
          <p:spPr>
            <a:xfrm>
              <a:off x="852436" y="2919366"/>
              <a:ext cx="8229600" cy="1143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6600" dirty="0"/>
                <a:t>M</a:t>
              </a:r>
              <a:r>
                <a:rPr lang="en-US" sz="6600" baseline="-25000" dirty="0">
                  <a:solidFill>
                    <a:srgbClr val="FF0000"/>
                  </a:solidFill>
                </a:rPr>
                <a:t>1           </a:t>
              </a:r>
              <a:r>
                <a:rPr lang="en-US" sz="6600" dirty="0"/>
                <a:t>  A</a:t>
              </a:r>
              <a:r>
                <a:rPr lang="en-US" sz="6600" baseline="-25000" dirty="0">
                  <a:solidFill>
                    <a:srgbClr val="FF0000"/>
                  </a:solidFill>
                </a:rPr>
                <a:t>4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75A754E-198B-3449-BAFE-FA8A0F5963AC}"/>
                </a:ext>
              </a:extLst>
            </p:cNvPr>
            <p:cNvGrpSpPr/>
            <p:nvPr/>
          </p:nvGrpSpPr>
          <p:grpSpPr>
            <a:xfrm>
              <a:off x="3811179" y="3261634"/>
              <a:ext cx="2565678" cy="2264676"/>
              <a:chOff x="97135" y="3137456"/>
              <a:chExt cx="2565678" cy="2264676"/>
            </a:xfrm>
          </p:grpSpPr>
          <p:sp>
            <p:nvSpPr>
              <p:cNvPr id="10" name="Title 5">
                <a:extLst>
                  <a:ext uri="{FF2B5EF4-FFF2-40B4-BE49-F238E27FC236}">
                    <a16:creationId xmlns:a16="http://schemas.microsoft.com/office/drawing/2014/main" id="{0C100D12-A3EF-9342-8E03-B4BA3FFD34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135" y="3429000"/>
                <a:ext cx="2565678" cy="197313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6600" dirty="0"/>
                  <a:t>B</a:t>
                </a:r>
                <a:r>
                  <a:rPr lang="en-US" sz="6600" baseline="-25000" dirty="0">
                    <a:solidFill>
                      <a:srgbClr val="FF0000"/>
                    </a:solidFill>
                  </a:rPr>
                  <a:t>1   </a:t>
                </a:r>
                <a:r>
                  <a:rPr lang="en-US" sz="6600" dirty="0"/>
                  <a:t>L</a:t>
                </a:r>
                <a:r>
                  <a:rPr lang="en-US" sz="6600" baseline="-25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5241615-52BC-CB42-8E1E-FC1CC5D9C8BD}"/>
                  </a:ext>
                </a:extLst>
              </p:cNvPr>
              <p:cNvGrpSpPr/>
              <p:nvPr/>
            </p:nvGrpSpPr>
            <p:grpSpPr>
              <a:xfrm>
                <a:off x="798721" y="3137456"/>
                <a:ext cx="870046" cy="924910"/>
                <a:chOff x="766531" y="2074358"/>
                <a:chExt cx="870046" cy="924910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4C752847-00A4-0048-AF53-F52F595AD985}"/>
                    </a:ext>
                  </a:extLst>
                </p:cNvPr>
                <p:cNvSpPr/>
                <p:nvPr/>
              </p:nvSpPr>
              <p:spPr>
                <a:xfrm>
                  <a:off x="968177" y="2074358"/>
                  <a:ext cx="552659" cy="55265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B27EDDDC-41B2-274A-BC96-3DA9FDE3D2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6531" y="2457402"/>
                  <a:ext cx="431644" cy="54186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2B1C86BD-F44A-414D-8281-730F104251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22041" y="2506824"/>
                  <a:ext cx="314536" cy="492444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9E30F7A-99D9-AC4A-94C2-887C5C2A1FC0}"/>
              </a:ext>
            </a:extLst>
          </p:cNvPr>
          <p:cNvSpPr txBox="1"/>
          <p:nvPr/>
        </p:nvSpPr>
        <p:spPr>
          <a:xfrm>
            <a:off x="784791" y="5308711"/>
            <a:ext cx="7574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items in the priority queue are </a:t>
            </a:r>
            <a:r>
              <a:rPr lang="en-US" sz="2800" i="1" dirty="0"/>
              <a:t>weighted</a:t>
            </a:r>
            <a:r>
              <a:rPr lang="en-US" sz="2800" dirty="0"/>
              <a:t> </a:t>
            </a:r>
            <a:r>
              <a:rPr lang="en-US" sz="2800" i="1" dirty="0"/>
              <a:t>trees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3975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9FC52-5DC3-DB46-848F-509B5BE2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0BEBC9-08EA-6141-BAE9-2A3D35CD5DD1}"/>
              </a:ext>
            </a:extLst>
          </p:cNvPr>
          <p:cNvGrpSpPr/>
          <p:nvPr/>
        </p:nvGrpSpPr>
        <p:grpSpPr>
          <a:xfrm>
            <a:off x="3032789" y="3449973"/>
            <a:ext cx="3078421" cy="3168835"/>
            <a:chOff x="2914610" y="2018807"/>
            <a:chExt cx="3078421" cy="316883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5241615-52BC-CB42-8E1E-FC1CC5D9C8BD}"/>
                </a:ext>
              </a:extLst>
            </p:cNvPr>
            <p:cNvGrpSpPr/>
            <p:nvPr/>
          </p:nvGrpSpPr>
          <p:grpSpPr>
            <a:xfrm>
              <a:off x="4128939" y="2922966"/>
              <a:ext cx="870046" cy="924910"/>
              <a:chOff x="766531" y="2074358"/>
              <a:chExt cx="870046" cy="924910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4C752847-00A4-0048-AF53-F52F595AD985}"/>
                  </a:ext>
                </a:extLst>
              </p:cNvPr>
              <p:cNvSpPr/>
              <p:nvPr/>
            </p:nvSpPr>
            <p:spPr>
              <a:xfrm>
                <a:off x="968177" y="2074358"/>
                <a:ext cx="552659" cy="55265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27EDDDC-41B2-274A-BC96-3DA9FDE3D2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6531" y="2457402"/>
                <a:ext cx="431644" cy="54186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B1C86BD-F44A-414D-8281-730F104251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2041" y="2506824"/>
                <a:ext cx="314536" cy="492444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BEC68A0-2BF7-A344-8D97-F3115176B715}"/>
                </a:ext>
              </a:extLst>
            </p:cNvPr>
            <p:cNvGrpSpPr/>
            <p:nvPr/>
          </p:nvGrpSpPr>
          <p:grpSpPr>
            <a:xfrm>
              <a:off x="2914610" y="2018807"/>
              <a:ext cx="3078421" cy="3168835"/>
              <a:chOff x="2914610" y="2018807"/>
              <a:chExt cx="3078421" cy="3168835"/>
            </a:xfrm>
          </p:grpSpPr>
          <p:sp>
            <p:nvSpPr>
              <p:cNvPr id="11" name="Title 5">
                <a:extLst>
                  <a:ext uri="{FF2B5EF4-FFF2-40B4-BE49-F238E27FC236}">
                    <a16:creationId xmlns:a16="http://schemas.microsoft.com/office/drawing/2014/main" id="{7BBAC253-332B-064B-A902-42F4AD0816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14610" y="2718080"/>
                <a:ext cx="1093219" cy="1143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85000" lnSpcReduction="10000"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6600" dirty="0"/>
                  <a:t>M</a:t>
                </a:r>
                <a:r>
                  <a:rPr lang="en-US" sz="6600" baseline="-25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0" name="Title 5">
                <a:extLst>
                  <a:ext uri="{FF2B5EF4-FFF2-40B4-BE49-F238E27FC236}">
                    <a16:creationId xmlns:a16="http://schemas.microsoft.com/office/drawing/2014/main" id="{0C100D12-A3EF-9342-8E03-B4BA3FFD34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27353" y="3214510"/>
                <a:ext cx="2565678" cy="197313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6600" dirty="0"/>
                  <a:t>B</a:t>
                </a:r>
                <a:r>
                  <a:rPr lang="en-US" sz="6600" baseline="-25000" dirty="0">
                    <a:solidFill>
                      <a:srgbClr val="FF0000"/>
                    </a:solidFill>
                  </a:rPr>
                  <a:t>1   </a:t>
                </a:r>
                <a:r>
                  <a:rPr lang="en-US" sz="6600" dirty="0"/>
                  <a:t>L</a:t>
                </a:r>
                <a:r>
                  <a:rPr lang="en-US" sz="6600" baseline="-25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05F8B2D-2516-2D42-8C94-2F36BC7140E6}"/>
                  </a:ext>
                </a:extLst>
              </p:cNvPr>
              <p:cNvGrpSpPr/>
              <p:nvPr/>
            </p:nvGrpSpPr>
            <p:grpSpPr>
              <a:xfrm>
                <a:off x="3636046" y="2018807"/>
                <a:ext cx="870046" cy="924910"/>
                <a:chOff x="766531" y="2074358"/>
                <a:chExt cx="870046" cy="924910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0F4A67B6-9333-8D42-9F6F-DC265D81B480}"/>
                    </a:ext>
                  </a:extLst>
                </p:cNvPr>
                <p:cNvSpPr/>
                <p:nvPr/>
              </p:nvSpPr>
              <p:spPr>
                <a:xfrm>
                  <a:off x="968177" y="2074358"/>
                  <a:ext cx="552659" cy="55265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D0E264ED-FA02-A647-9D3A-B4EA9A8FF7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6531" y="2457402"/>
                  <a:ext cx="431644" cy="54186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52CB5CAA-3B46-6945-B54F-8CB300FF4B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22041" y="2506824"/>
                  <a:ext cx="314536" cy="492444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1" name="Title 5">
            <a:extLst>
              <a:ext uri="{FF2B5EF4-FFF2-40B4-BE49-F238E27FC236}">
                <a16:creationId xmlns:a16="http://schemas.microsoft.com/office/drawing/2014/main" id="{FC855107-BA93-DB41-A12A-E54D7D1E4A1C}"/>
              </a:ext>
            </a:extLst>
          </p:cNvPr>
          <p:cNvSpPr txBox="1">
            <a:spLocks/>
          </p:cNvSpPr>
          <p:nvPr/>
        </p:nvSpPr>
        <p:spPr>
          <a:xfrm>
            <a:off x="598183" y="30204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aseline="-25000" dirty="0">
                <a:solidFill>
                  <a:srgbClr val="FF0000"/>
                </a:solidFill>
              </a:rPr>
              <a:t>           </a:t>
            </a:r>
            <a:r>
              <a:rPr lang="en-US" sz="6600" dirty="0"/>
              <a:t>  A</a:t>
            </a:r>
            <a:r>
              <a:rPr lang="en-US" sz="6600" baseline="-25000" dirty="0">
                <a:solidFill>
                  <a:srgbClr val="FF0000"/>
                </a:solidFill>
              </a:rPr>
              <a:t>4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68FE433-ABBF-D441-AA35-427FEAF0623E}"/>
              </a:ext>
            </a:extLst>
          </p:cNvPr>
          <p:cNvGrpSpPr/>
          <p:nvPr/>
        </p:nvGrpSpPr>
        <p:grpSpPr>
          <a:xfrm>
            <a:off x="352981" y="439190"/>
            <a:ext cx="8229600" cy="2606944"/>
            <a:chOff x="852436" y="2919366"/>
            <a:chExt cx="8229600" cy="2606944"/>
          </a:xfrm>
        </p:grpSpPr>
        <p:sp>
          <p:nvSpPr>
            <p:cNvPr id="23" name="Title 5">
              <a:extLst>
                <a:ext uri="{FF2B5EF4-FFF2-40B4-BE49-F238E27FC236}">
                  <a16:creationId xmlns:a16="http://schemas.microsoft.com/office/drawing/2014/main" id="{9859BF48-8540-4B4F-A894-82C00AAC7BCA}"/>
                </a:ext>
              </a:extLst>
            </p:cNvPr>
            <p:cNvSpPr txBox="1">
              <a:spLocks/>
            </p:cNvSpPr>
            <p:nvPr/>
          </p:nvSpPr>
          <p:spPr>
            <a:xfrm>
              <a:off x="852436" y="2919366"/>
              <a:ext cx="8229600" cy="1143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6600" dirty="0"/>
                <a:t>M</a:t>
              </a:r>
              <a:r>
                <a:rPr lang="en-US" sz="6600" baseline="-25000" dirty="0">
                  <a:solidFill>
                    <a:srgbClr val="FF0000"/>
                  </a:solidFill>
                </a:rPr>
                <a:t>1           </a:t>
              </a:r>
              <a:r>
                <a:rPr lang="en-US" sz="6600" dirty="0"/>
                <a:t>  A</a:t>
              </a:r>
              <a:r>
                <a:rPr lang="en-US" sz="6600" baseline="-25000" dirty="0">
                  <a:solidFill>
                    <a:srgbClr val="FF0000"/>
                  </a:solidFill>
                </a:rPr>
                <a:t>4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9C4735D-FE6D-BD4E-A463-A9955567A546}"/>
                </a:ext>
              </a:extLst>
            </p:cNvPr>
            <p:cNvGrpSpPr/>
            <p:nvPr/>
          </p:nvGrpSpPr>
          <p:grpSpPr>
            <a:xfrm>
              <a:off x="3811179" y="3261634"/>
              <a:ext cx="2565678" cy="2264676"/>
              <a:chOff x="97135" y="3137456"/>
              <a:chExt cx="2565678" cy="2264676"/>
            </a:xfrm>
          </p:grpSpPr>
          <p:sp>
            <p:nvSpPr>
              <p:cNvPr id="25" name="Title 5">
                <a:extLst>
                  <a:ext uri="{FF2B5EF4-FFF2-40B4-BE49-F238E27FC236}">
                    <a16:creationId xmlns:a16="http://schemas.microsoft.com/office/drawing/2014/main" id="{5F3C3729-2308-D940-97FF-BC57F2282D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135" y="3429000"/>
                <a:ext cx="2565678" cy="197313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6600" dirty="0"/>
                  <a:t>B</a:t>
                </a:r>
                <a:r>
                  <a:rPr lang="en-US" sz="6600" baseline="-25000" dirty="0">
                    <a:solidFill>
                      <a:srgbClr val="FF0000"/>
                    </a:solidFill>
                  </a:rPr>
                  <a:t>1   </a:t>
                </a:r>
                <a:r>
                  <a:rPr lang="en-US" sz="6600" dirty="0"/>
                  <a:t>L</a:t>
                </a:r>
                <a:r>
                  <a:rPr lang="en-US" sz="6600" baseline="-25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20F610FA-93E7-3B47-9332-2CE3024A3520}"/>
                  </a:ext>
                </a:extLst>
              </p:cNvPr>
              <p:cNvGrpSpPr/>
              <p:nvPr/>
            </p:nvGrpSpPr>
            <p:grpSpPr>
              <a:xfrm>
                <a:off x="798721" y="3137456"/>
                <a:ext cx="870046" cy="924910"/>
                <a:chOff x="766531" y="2074358"/>
                <a:chExt cx="870046" cy="924910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6E702AAF-B63C-9C41-8939-4E2CC01A4C91}"/>
                    </a:ext>
                  </a:extLst>
                </p:cNvPr>
                <p:cNvSpPr/>
                <p:nvPr/>
              </p:nvSpPr>
              <p:spPr>
                <a:xfrm>
                  <a:off x="968177" y="2074358"/>
                  <a:ext cx="552659" cy="55265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5DE1B9D5-B81F-C640-BF25-7C7DA17B83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6531" y="2457402"/>
                  <a:ext cx="431644" cy="54186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042EE18F-96EE-CA4F-8BDC-A71085764C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22041" y="2506824"/>
                  <a:ext cx="314536" cy="492444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725326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9FC52-5DC3-DB46-848F-509B5BE2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0BEBC9-08EA-6141-BAE9-2A3D35CD5DD1}"/>
              </a:ext>
            </a:extLst>
          </p:cNvPr>
          <p:cNvGrpSpPr/>
          <p:nvPr/>
        </p:nvGrpSpPr>
        <p:grpSpPr>
          <a:xfrm>
            <a:off x="2902164" y="2377523"/>
            <a:ext cx="3078421" cy="3168835"/>
            <a:chOff x="2914610" y="2018807"/>
            <a:chExt cx="3078421" cy="316883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5241615-52BC-CB42-8E1E-FC1CC5D9C8BD}"/>
                </a:ext>
              </a:extLst>
            </p:cNvPr>
            <p:cNvGrpSpPr/>
            <p:nvPr/>
          </p:nvGrpSpPr>
          <p:grpSpPr>
            <a:xfrm>
              <a:off x="4128939" y="2922966"/>
              <a:ext cx="870046" cy="924910"/>
              <a:chOff x="766531" y="2074358"/>
              <a:chExt cx="870046" cy="924910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4C752847-00A4-0048-AF53-F52F595AD985}"/>
                  </a:ext>
                </a:extLst>
              </p:cNvPr>
              <p:cNvSpPr/>
              <p:nvPr/>
            </p:nvSpPr>
            <p:spPr>
              <a:xfrm>
                <a:off x="968177" y="2074358"/>
                <a:ext cx="552659" cy="55265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27EDDDC-41B2-274A-BC96-3DA9FDE3D2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6531" y="2457402"/>
                <a:ext cx="431644" cy="54186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B1C86BD-F44A-414D-8281-730F104251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2041" y="2506824"/>
                <a:ext cx="314536" cy="492444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BEC68A0-2BF7-A344-8D97-F3115176B715}"/>
                </a:ext>
              </a:extLst>
            </p:cNvPr>
            <p:cNvGrpSpPr/>
            <p:nvPr/>
          </p:nvGrpSpPr>
          <p:grpSpPr>
            <a:xfrm>
              <a:off x="2914610" y="2018807"/>
              <a:ext cx="3078421" cy="3168835"/>
              <a:chOff x="2914610" y="2018807"/>
              <a:chExt cx="3078421" cy="3168835"/>
            </a:xfrm>
          </p:grpSpPr>
          <p:sp>
            <p:nvSpPr>
              <p:cNvPr id="11" name="Title 5">
                <a:extLst>
                  <a:ext uri="{FF2B5EF4-FFF2-40B4-BE49-F238E27FC236}">
                    <a16:creationId xmlns:a16="http://schemas.microsoft.com/office/drawing/2014/main" id="{7BBAC253-332B-064B-A902-42F4AD0816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14610" y="2718080"/>
                <a:ext cx="1093219" cy="1143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85000" lnSpcReduction="10000"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6600" dirty="0"/>
                  <a:t>M</a:t>
                </a:r>
                <a:r>
                  <a:rPr lang="en-US" sz="6600" baseline="-25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0" name="Title 5">
                <a:extLst>
                  <a:ext uri="{FF2B5EF4-FFF2-40B4-BE49-F238E27FC236}">
                    <a16:creationId xmlns:a16="http://schemas.microsoft.com/office/drawing/2014/main" id="{0C100D12-A3EF-9342-8E03-B4BA3FFD34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27353" y="3214510"/>
                <a:ext cx="2565678" cy="197313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6600" dirty="0"/>
                  <a:t>B</a:t>
                </a:r>
                <a:r>
                  <a:rPr lang="en-US" sz="6600" baseline="-25000" dirty="0">
                    <a:solidFill>
                      <a:srgbClr val="FF0000"/>
                    </a:solidFill>
                  </a:rPr>
                  <a:t>1   </a:t>
                </a:r>
                <a:r>
                  <a:rPr lang="en-US" sz="6600" dirty="0"/>
                  <a:t>L</a:t>
                </a:r>
                <a:r>
                  <a:rPr lang="en-US" sz="6600" baseline="-25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05F8B2D-2516-2D42-8C94-2F36BC7140E6}"/>
                  </a:ext>
                </a:extLst>
              </p:cNvPr>
              <p:cNvGrpSpPr/>
              <p:nvPr/>
            </p:nvGrpSpPr>
            <p:grpSpPr>
              <a:xfrm>
                <a:off x="3636046" y="2018807"/>
                <a:ext cx="870046" cy="924910"/>
                <a:chOff x="766531" y="2074358"/>
                <a:chExt cx="870046" cy="924910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0F4A67B6-9333-8D42-9F6F-DC265D81B480}"/>
                    </a:ext>
                  </a:extLst>
                </p:cNvPr>
                <p:cNvSpPr/>
                <p:nvPr/>
              </p:nvSpPr>
              <p:spPr>
                <a:xfrm>
                  <a:off x="968177" y="2074358"/>
                  <a:ext cx="552659" cy="55265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D0E264ED-FA02-A647-9D3A-B4EA9A8FF7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6531" y="2457402"/>
                  <a:ext cx="431644" cy="54186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52CB5CAA-3B46-6945-B54F-8CB300FF4B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22041" y="2506824"/>
                  <a:ext cx="314536" cy="492444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1" name="Title 5">
            <a:extLst>
              <a:ext uri="{FF2B5EF4-FFF2-40B4-BE49-F238E27FC236}">
                <a16:creationId xmlns:a16="http://schemas.microsoft.com/office/drawing/2014/main" id="{FC855107-BA93-DB41-A12A-E54D7D1E4A1C}"/>
              </a:ext>
            </a:extLst>
          </p:cNvPr>
          <p:cNvSpPr txBox="1">
            <a:spLocks/>
          </p:cNvSpPr>
          <p:nvPr/>
        </p:nvSpPr>
        <p:spPr>
          <a:xfrm>
            <a:off x="598183" y="194803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aseline="-25000" dirty="0">
                <a:solidFill>
                  <a:srgbClr val="FF0000"/>
                </a:solidFill>
              </a:rPr>
              <a:t>           </a:t>
            </a:r>
            <a:r>
              <a:rPr lang="en-US" sz="6600" dirty="0"/>
              <a:t>  A</a:t>
            </a:r>
            <a:r>
              <a:rPr lang="en-US" sz="6600" baseline="-25000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45247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9FC52-5DC3-DB46-848F-509B5BE2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320BC7E-59B4-124C-B259-B9BF2B048BB2}"/>
              </a:ext>
            </a:extLst>
          </p:cNvPr>
          <p:cNvGrpSpPr/>
          <p:nvPr/>
        </p:nvGrpSpPr>
        <p:grpSpPr>
          <a:xfrm>
            <a:off x="2811513" y="1452460"/>
            <a:ext cx="3520973" cy="4364832"/>
            <a:chOff x="3032789" y="1181526"/>
            <a:chExt cx="3520973" cy="43648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90BEBC9-08EA-6141-BAE9-2A3D35CD5DD1}"/>
                </a:ext>
              </a:extLst>
            </p:cNvPr>
            <p:cNvGrpSpPr/>
            <p:nvPr/>
          </p:nvGrpSpPr>
          <p:grpSpPr>
            <a:xfrm>
              <a:off x="3032789" y="2377523"/>
              <a:ext cx="3078421" cy="3168835"/>
              <a:chOff x="2914610" y="2018807"/>
              <a:chExt cx="3078421" cy="3168835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5241615-52BC-CB42-8E1E-FC1CC5D9C8BD}"/>
                  </a:ext>
                </a:extLst>
              </p:cNvPr>
              <p:cNvGrpSpPr/>
              <p:nvPr/>
            </p:nvGrpSpPr>
            <p:grpSpPr>
              <a:xfrm>
                <a:off x="4128939" y="2922966"/>
                <a:ext cx="870046" cy="924910"/>
                <a:chOff x="766531" y="2074358"/>
                <a:chExt cx="870046" cy="924910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4C752847-00A4-0048-AF53-F52F595AD985}"/>
                    </a:ext>
                  </a:extLst>
                </p:cNvPr>
                <p:cNvSpPr/>
                <p:nvPr/>
              </p:nvSpPr>
              <p:spPr>
                <a:xfrm>
                  <a:off x="968177" y="2074358"/>
                  <a:ext cx="552659" cy="55265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B27EDDDC-41B2-274A-BC96-3DA9FDE3D2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6531" y="2457402"/>
                  <a:ext cx="431644" cy="54186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2B1C86BD-F44A-414D-8281-730F104251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22041" y="2506824"/>
                  <a:ext cx="314536" cy="492444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8BEC68A0-2BF7-A344-8D97-F3115176B715}"/>
                  </a:ext>
                </a:extLst>
              </p:cNvPr>
              <p:cNvGrpSpPr/>
              <p:nvPr/>
            </p:nvGrpSpPr>
            <p:grpSpPr>
              <a:xfrm>
                <a:off x="2914610" y="2018807"/>
                <a:ext cx="3078421" cy="3168835"/>
                <a:chOff x="2914610" y="2018807"/>
                <a:chExt cx="3078421" cy="3168835"/>
              </a:xfrm>
            </p:grpSpPr>
            <p:sp>
              <p:nvSpPr>
                <p:cNvPr id="11" name="Title 5">
                  <a:extLst>
                    <a:ext uri="{FF2B5EF4-FFF2-40B4-BE49-F238E27FC236}">
                      <a16:creationId xmlns:a16="http://schemas.microsoft.com/office/drawing/2014/main" id="{7BBAC253-332B-064B-A902-42F4AD08162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14610" y="2718080"/>
                  <a:ext cx="1093219" cy="11430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4572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en-US" sz="6600" dirty="0"/>
                    <a:t>M</a:t>
                  </a:r>
                  <a:r>
                    <a:rPr lang="en-US" sz="6600" baseline="-25000" dirty="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  <p:sp>
              <p:nvSpPr>
                <p:cNvPr id="10" name="Title 5">
                  <a:extLst>
                    <a:ext uri="{FF2B5EF4-FFF2-40B4-BE49-F238E27FC236}">
                      <a16:creationId xmlns:a16="http://schemas.microsoft.com/office/drawing/2014/main" id="{0C100D12-A3EF-9342-8E03-B4BA3FFD34D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427353" y="3214510"/>
                  <a:ext cx="2565678" cy="197313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ctr" defTabSz="4572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en-US" sz="6600" dirty="0"/>
                    <a:t>B</a:t>
                  </a:r>
                  <a:r>
                    <a:rPr lang="en-US" sz="6600" baseline="-25000" dirty="0">
                      <a:solidFill>
                        <a:srgbClr val="FF0000"/>
                      </a:solidFill>
                    </a:rPr>
                    <a:t>1   </a:t>
                  </a:r>
                  <a:r>
                    <a:rPr lang="en-US" sz="6600" dirty="0"/>
                    <a:t>L</a:t>
                  </a:r>
                  <a:r>
                    <a:rPr lang="en-US" sz="6600" baseline="-25000" dirty="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705F8B2D-2516-2D42-8C94-2F36BC7140E6}"/>
                    </a:ext>
                  </a:extLst>
                </p:cNvPr>
                <p:cNvGrpSpPr/>
                <p:nvPr/>
              </p:nvGrpSpPr>
              <p:grpSpPr>
                <a:xfrm>
                  <a:off x="3636046" y="2018807"/>
                  <a:ext cx="870046" cy="924910"/>
                  <a:chOff x="766531" y="2074358"/>
                  <a:chExt cx="870046" cy="924910"/>
                </a:xfrm>
              </p:grpSpPr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0F4A67B6-9333-8D42-9F6F-DC265D81B480}"/>
                      </a:ext>
                    </a:extLst>
                  </p:cNvPr>
                  <p:cNvSpPr/>
                  <p:nvPr/>
                </p:nvSpPr>
                <p:spPr>
                  <a:xfrm>
                    <a:off x="968177" y="2074358"/>
                    <a:ext cx="552659" cy="552659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</a:t>
                    </a:r>
                  </a:p>
                </p:txBody>
              </p: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D0E264ED-FA02-A647-9D3A-B4EA9A8FF7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66531" y="2457402"/>
                    <a:ext cx="431644" cy="541866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52CB5CAA-3B46-6945-B54F-8CB300FF4B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22041" y="2506824"/>
                    <a:ext cx="314536" cy="492444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1" name="Title 5">
              <a:extLst>
                <a:ext uri="{FF2B5EF4-FFF2-40B4-BE49-F238E27FC236}">
                  <a16:creationId xmlns:a16="http://schemas.microsoft.com/office/drawing/2014/main" id="{FC855107-BA93-DB41-A12A-E54D7D1E4A1C}"/>
                </a:ext>
              </a:extLst>
            </p:cNvPr>
            <p:cNvSpPr txBox="1">
              <a:spLocks/>
            </p:cNvSpPr>
            <p:nvPr/>
          </p:nvSpPr>
          <p:spPr>
            <a:xfrm>
              <a:off x="4847444" y="2040801"/>
              <a:ext cx="1706318" cy="1143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baseline="-25000" dirty="0">
                  <a:solidFill>
                    <a:srgbClr val="FF0000"/>
                  </a:solidFill>
                </a:rPr>
                <a:t>  </a:t>
              </a:r>
              <a:r>
                <a:rPr lang="en-US" sz="5400" dirty="0"/>
                <a:t>A</a:t>
              </a:r>
              <a:r>
                <a:rPr lang="en-US" sz="5400" baseline="-25000" dirty="0">
                  <a:solidFill>
                    <a:srgbClr val="FF0000"/>
                  </a:solidFill>
                </a:rPr>
                <a:t>4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4495483-4814-E344-A200-422A60BF220B}"/>
                </a:ext>
              </a:extLst>
            </p:cNvPr>
            <p:cNvGrpSpPr/>
            <p:nvPr/>
          </p:nvGrpSpPr>
          <p:grpSpPr>
            <a:xfrm>
              <a:off x="4309735" y="1181526"/>
              <a:ext cx="1271458" cy="1146267"/>
              <a:chOff x="584750" y="2074358"/>
              <a:chExt cx="1271458" cy="1146267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D1D90D8-AAD1-BB4C-A0EF-6BC361E00ECC}"/>
                  </a:ext>
                </a:extLst>
              </p:cNvPr>
              <p:cNvSpPr/>
              <p:nvPr/>
            </p:nvSpPr>
            <p:spPr>
              <a:xfrm>
                <a:off x="968177" y="2074358"/>
                <a:ext cx="552659" cy="55265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FF69A85-0001-3D42-8003-1E47A07C3E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750" y="2457402"/>
                <a:ext cx="613425" cy="763223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C64A585-FDD8-6246-AFA9-E78C53158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2041" y="2506824"/>
                <a:ext cx="534167" cy="713801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39500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9FC52-5DC3-DB46-848F-509B5BE2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320BC7E-59B4-124C-B259-B9BF2B048BB2}"/>
              </a:ext>
            </a:extLst>
          </p:cNvPr>
          <p:cNvGrpSpPr/>
          <p:nvPr/>
        </p:nvGrpSpPr>
        <p:grpSpPr>
          <a:xfrm>
            <a:off x="2811513" y="1452460"/>
            <a:ext cx="3520973" cy="4364832"/>
            <a:chOff x="3032789" y="1181526"/>
            <a:chExt cx="3520973" cy="43648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90BEBC9-08EA-6141-BAE9-2A3D35CD5DD1}"/>
                </a:ext>
              </a:extLst>
            </p:cNvPr>
            <p:cNvGrpSpPr/>
            <p:nvPr/>
          </p:nvGrpSpPr>
          <p:grpSpPr>
            <a:xfrm>
              <a:off x="3032789" y="2377523"/>
              <a:ext cx="3078421" cy="3168835"/>
              <a:chOff x="2914610" y="2018807"/>
              <a:chExt cx="3078421" cy="3168835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5241615-52BC-CB42-8E1E-FC1CC5D9C8BD}"/>
                  </a:ext>
                </a:extLst>
              </p:cNvPr>
              <p:cNvGrpSpPr/>
              <p:nvPr/>
            </p:nvGrpSpPr>
            <p:grpSpPr>
              <a:xfrm>
                <a:off x="4128939" y="2922966"/>
                <a:ext cx="870046" cy="924910"/>
                <a:chOff x="766531" y="2074358"/>
                <a:chExt cx="870046" cy="924910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4C752847-00A4-0048-AF53-F52F595AD985}"/>
                    </a:ext>
                  </a:extLst>
                </p:cNvPr>
                <p:cNvSpPr/>
                <p:nvPr/>
              </p:nvSpPr>
              <p:spPr>
                <a:xfrm>
                  <a:off x="968177" y="2074358"/>
                  <a:ext cx="552659" cy="55265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B27EDDDC-41B2-274A-BC96-3DA9FDE3D2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6531" y="2457402"/>
                  <a:ext cx="431644" cy="54186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2B1C86BD-F44A-414D-8281-730F104251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22041" y="2506824"/>
                  <a:ext cx="314536" cy="492444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8BEC68A0-2BF7-A344-8D97-F3115176B715}"/>
                  </a:ext>
                </a:extLst>
              </p:cNvPr>
              <p:cNvGrpSpPr/>
              <p:nvPr/>
            </p:nvGrpSpPr>
            <p:grpSpPr>
              <a:xfrm>
                <a:off x="2914610" y="2018807"/>
                <a:ext cx="3078421" cy="3168835"/>
                <a:chOff x="2914610" y="2018807"/>
                <a:chExt cx="3078421" cy="3168835"/>
              </a:xfrm>
            </p:grpSpPr>
            <p:sp>
              <p:nvSpPr>
                <p:cNvPr id="11" name="Title 5">
                  <a:extLst>
                    <a:ext uri="{FF2B5EF4-FFF2-40B4-BE49-F238E27FC236}">
                      <a16:creationId xmlns:a16="http://schemas.microsoft.com/office/drawing/2014/main" id="{7BBAC253-332B-064B-A902-42F4AD08162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14610" y="2718080"/>
                  <a:ext cx="1093219" cy="11430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4572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en-US" sz="6600" dirty="0"/>
                    <a:t>M</a:t>
                  </a:r>
                  <a:r>
                    <a:rPr lang="en-US" sz="6600" baseline="-25000" dirty="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  <p:sp>
              <p:nvSpPr>
                <p:cNvPr id="10" name="Title 5">
                  <a:extLst>
                    <a:ext uri="{FF2B5EF4-FFF2-40B4-BE49-F238E27FC236}">
                      <a16:creationId xmlns:a16="http://schemas.microsoft.com/office/drawing/2014/main" id="{0C100D12-A3EF-9342-8E03-B4BA3FFD34D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427353" y="3214510"/>
                  <a:ext cx="2565678" cy="197313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ctr" defTabSz="4572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en-US" sz="6600" dirty="0"/>
                    <a:t>B</a:t>
                  </a:r>
                  <a:r>
                    <a:rPr lang="en-US" sz="6600" baseline="-25000" dirty="0">
                      <a:solidFill>
                        <a:srgbClr val="FF0000"/>
                      </a:solidFill>
                    </a:rPr>
                    <a:t>1   </a:t>
                  </a:r>
                  <a:r>
                    <a:rPr lang="en-US" sz="6600" dirty="0"/>
                    <a:t>L</a:t>
                  </a:r>
                  <a:r>
                    <a:rPr lang="en-US" sz="6600" baseline="-25000" dirty="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705F8B2D-2516-2D42-8C94-2F36BC7140E6}"/>
                    </a:ext>
                  </a:extLst>
                </p:cNvPr>
                <p:cNvGrpSpPr/>
                <p:nvPr/>
              </p:nvGrpSpPr>
              <p:grpSpPr>
                <a:xfrm>
                  <a:off x="3636046" y="2018807"/>
                  <a:ext cx="870046" cy="924910"/>
                  <a:chOff x="766531" y="2074358"/>
                  <a:chExt cx="870046" cy="924910"/>
                </a:xfrm>
              </p:grpSpPr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0F4A67B6-9333-8D42-9F6F-DC265D81B480}"/>
                      </a:ext>
                    </a:extLst>
                  </p:cNvPr>
                  <p:cNvSpPr/>
                  <p:nvPr/>
                </p:nvSpPr>
                <p:spPr>
                  <a:xfrm>
                    <a:off x="968177" y="2074358"/>
                    <a:ext cx="552659" cy="552659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</a:t>
                    </a:r>
                  </a:p>
                </p:txBody>
              </p: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D0E264ED-FA02-A647-9D3A-B4EA9A8FF7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66531" y="2457402"/>
                    <a:ext cx="431644" cy="541866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52CB5CAA-3B46-6945-B54F-8CB300FF4B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22041" y="2506824"/>
                    <a:ext cx="314536" cy="492444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1" name="Title 5">
              <a:extLst>
                <a:ext uri="{FF2B5EF4-FFF2-40B4-BE49-F238E27FC236}">
                  <a16:creationId xmlns:a16="http://schemas.microsoft.com/office/drawing/2014/main" id="{FC855107-BA93-DB41-A12A-E54D7D1E4A1C}"/>
                </a:ext>
              </a:extLst>
            </p:cNvPr>
            <p:cNvSpPr txBox="1">
              <a:spLocks/>
            </p:cNvSpPr>
            <p:nvPr/>
          </p:nvSpPr>
          <p:spPr>
            <a:xfrm>
              <a:off x="4847444" y="2040801"/>
              <a:ext cx="1706318" cy="1143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baseline="-25000" dirty="0">
                  <a:solidFill>
                    <a:srgbClr val="FF0000"/>
                  </a:solidFill>
                </a:rPr>
                <a:t>  </a:t>
              </a:r>
              <a:r>
                <a:rPr lang="en-US" sz="5400" dirty="0"/>
                <a:t>A</a:t>
              </a:r>
              <a:r>
                <a:rPr lang="en-US" sz="5400" baseline="-25000" dirty="0">
                  <a:solidFill>
                    <a:srgbClr val="FF0000"/>
                  </a:solidFill>
                </a:rPr>
                <a:t>4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4495483-4814-E344-A200-422A60BF220B}"/>
                </a:ext>
              </a:extLst>
            </p:cNvPr>
            <p:cNvGrpSpPr/>
            <p:nvPr/>
          </p:nvGrpSpPr>
          <p:grpSpPr>
            <a:xfrm>
              <a:off x="4309735" y="1181526"/>
              <a:ext cx="1271458" cy="1146267"/>
              <a:chOff x="584750" y="2074358"/>
              <a:chExt cx="1271458" cy="1146267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D1D90D8-AAD1-BB4C-A0EF-6BC361E00ECC}"/>
                  </a:ext>
                </a:extLst>
              </p:cNvPr>
              <p:cNvSpPr/>
              <p:nvPr/>
            </p:nvSpPr>
            <p:spPr>
              <a:xfrm>
                <a:off x="968177" y="2074358"/>
                <a:ext cx="552659" cy="55265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FF69A85-0001-3D42-8003-1E47A07C3E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750" y="2457402"/>
                <a:ext cx="613425" cy="763223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C64A585-FDD8-6246-AFA9-E78C53158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2041" y="2506824"/>
                <a:ext cx="534167" cy="713801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5966D5B-17D8-CC40-9C22-7E125065EF0F}"/>
              </a:ext>
            </a:extLst>
          </p:cNvPr>
          <p:cNvSpPr txBox="1"/>
          <p:nvPr/>
        </p:nvSpPr>
        <p:spPr>
          <a:xfrm>
            <a:off x="931140" y="1016786"/>
            <a:ext cx="2625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Huffman Coding Tree</a:t>
            </a:r>
          </a:p>
        </p:txBody>
      </p:sp>
    </p:spTree>
    <p:extLst>
      <p:ext uri="{BB962C8B-B14F-4D97-AF65-F5344CB8AC3E}">
        <p14:creationId xmlns:p14="http://schemas.microsoft.com/office/powerpoint/2010/main" val="2594382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9FC52-5DC3-DB46-848F-509B5BE2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320BC7E-59B4-124C-B259-B9BF2B048BB2}"/>
              </a:ext>
            </a:extLst>
          </p:cNvPr>
          <p:cNvGrpSpPr/>
          <p:nvPr/>
        </p:nvGrpSpPr>
        <p:grpSpPr>
          <a:xfrm>
            <a:off x="2811513" y="1452460"/>
            <a:ext cx="3520973" cy="4364832"/>
            <a:chOff x="3032789" y="1181526"/>
            <a:chExt cx="3520973" cy="43648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90BEBC9-08EA-6141-BAE9-2A3D35CD5DD1}"/>
                </a:ext>
              </a:extLst>
            </p:cNvPr>
            <p:cNvGrpSpPr/>
            <p:nvPr/>
          </p:nvGrpSpPr>
          <p:grpSpPr>
            <a:xfrm>
              <a:off x="3032789" y="2377523"/>
              <a:ext cx="3078421" cy="3168835"/>
              <a:chOff x="2914610" y="2018807"/>
              <a:chExt cx="3078421" cy="3168835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5241615-52BC-CB42-8E1E-FC1CC5D9C8BD}"/>
                  </a:ext>
                </a:extLst>
              </p:cNvPr>
              <p:cNvGrpSpPr/>
              <p:nvPr/>
            </p:nvGrpSpPr>
            <p:grpSpPr>
              <a:xfrm>
                <a:off x="4128939" y="2922966"/>
                <a:ext cx="870046" cy="924910"/>
                <a:chOff x="766531" y="2074358"/>
                <a:chExt cx="870046" cy="924910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4C752847-00A4-0048-AF53-F52F595AD985}"/>
                    </a:ext>
                  </a:extLst>
                </p:cNvPr>
                <p:cNvSpPr/>
                <p:nvPr/>
              </p:nvSpPr>
              <p:spPr>
                <a:xfrm>
                  <a:off x="968177" y="2074358"/>
                  <a:ext cx="552659" cy="55265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B27EDDDC-41B2-274A-BC96-3DA9FDE3D2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6531" y="2457402"/>
                  <a:ext cx="431644" cy="54186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2B1C86BD-F44A-414D-8281-730F104251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22041" y="2506824"/>
                  <a:ext cx="314536" cy="492444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8BEC68A0-2BF7-A344-8D97-F3115176B715}"/>
                  </a:ext>
                </a:extLst>
              </p:cNvPr>
              <p:cNvGrpSpPr/>
              <p:nvPr/>
            </p:nvGrpSpPr>
            <p:grpSpPr>
              <a:xfrm>
                <a:off x="2914610" y="2018807"/>
                <a:ext cx="3078421" cy="3168835"/>
                <a:chOff x="2914610" y="2018807"/>
                <a:chExt cx="3078421" cy="3168835"/>
              </a:xfrm>
            </p:grpSpPr>
            <p:sp>
              <p:nvSpPr>
                <p:cNvPr id="11" name="Title 5">
                  <a:extLst>
                    <a:ext uri="{FF2B5EF4-FFF2-40B4-BE49-F238E27FC236}">
                      <a16:creationId xmlns:a16="http://schemas.microsoft.com/office/drawing/2014/main" id="{7BBAC253-332B-064B-A902-42F4AD08162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14610" y="2718080"/>
                  <a:ext cx="1093219" cy="11430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4572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en-US" sz="6600" dirty="0"/>
                    <a:t>M</a:t>
                  </a:r>
                  <a:r>
                    <a:rPr lang="en-US" sz="6600" baseline="-25000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</a:p>
              </p:txBody>
            </p:sp>
            <p:sp>
              <p:nvSpPr>
                <p:cNvPr id="10" name="Title 5">
                  <a:extLst>
                    <a:ext uri="{FF2B5EF4-FFF2-40B4-BE49-F238E27FC236}">
                      <a16:creationId xmlns:a16="http://schemas.microsoft.com/office/drawing/2014/main" id="{0C100D12-A3EF-9342-8E03-B4BA3FFD34D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427353" y="3214510"/>
                  <a:ext cx="2565678" cy="197313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ctr" defTabSz="4572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en-US" sz="6600" dirty="0"/>
                    <a:t>B</a:t>
                  </a:r>
                  <a:r>
                    <a:rPr lang="en-US" sz="6600" baseline="-25000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r>
                    <a:rPr lang="en-US" sz="6600" baseline="-25000" dirty="0">
                      <a:solidFill>
                        <a:srgbClr val="FF0000"/>
                      </a:solidFill>
                    </a:rPr>
                    <a:t>   </a:t>
                  </a:r>
                  <a:r>
                    <a:rPr lang="en-US" sz="6600" dirty="0"/>
                    <a:t>L</a:t>
                  </a:r>
                  <a:r>
                    <a:rPr lang="en-US" sz="6600" baseline="-25000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705F8B2D-2516-2D42-8C94-2F36BC7140E6}"/>
                    </a:ext>
                  </a:extLst>
                </p:cNvPr>
                <p:cNvGrpSpPr/>
                <p:nvPr/>
              </p:nvGrpSpPr>
              <p:grpSpPr>
                <a:xfrm>
                  <a:off x="3636046" y="2018807"/>
                  <a:ext cx="870046" cy="924910"/>
                  <a:chOff x="766531" y="2074358"/>
                  <a:chExt cx="870046" cy="924910"/>
                </a:xfrm>
              </p:grpSpPr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0F4A67B6-9333-8D42-9F6F-DC265D81B480}"/>
                      </a:ext>
                    </a:extLst>
                  </p:cNvPr>
                  <p:cNvSpPr/>
                  <p:nvPr/>
                </p:nvSpPr>
                <p:spPr>
                  <a:xfrm>
                    <a:off x="968177" y="2074358"/>
                    <a:ext cx="552659" cy="552659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</a:t>
                    </a:r>
                  </a:p>
                </p:txBody>
              </p: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D0E264ED-FA02-A647-9D3A-B4EA9A8FF7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66531" y="2457402"/>
                    <a:ext cx="431644" cy="541866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52CB5CAA-3B46-6945-B54F-8CB300FF4B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22041" y="2506824"/>
                    <a:ext cx="314536" cy="492444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1" name="Title 5">
              <a:extLst>
                <a:ext uri="{FF2B5EF4-FFF2-40B4-BE49-F238E27FC236}">
                  <a16:creationId xmlns:a16="http://schemas.microsoft.com/office/drawing/2014/main" id="{FC855107-BA93-DB41-A12A-E54D7D1E4A1C}"/>
                </a:ext>
              </a:extLst>
            </p:cNvPr>
            <p:cNvSpPr txBox="1">
              <a:spLocks/>
            </p:cNvSpPr>
            <p:nvPr/>
          </p:nvSpPr>
          <p:spPr>
            <a:xfrm>
              <a:off x="4847444" y="2040801"/>
              <a:ext cx="1706318" cy="1143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baseline="-25000" dirty="0">
                  <a:solidFill>
                    <a:srgbClr val="FF0000"/>
                  </a:solidFill>
                </a:rPr>
                <a:t>  </a:t>
              </a:r>
              <a:r>
                <a:rPr lang="en-US" sz="5400" dirty="0"/>
                <a:t>A</a:t>
              </a:r>
              <a:r>
                <a:rPr lang="en-US" sz="5400" baseline="-25000" dirty="0">
                  <a:solidFill>
                    <a:schemeClr val="bg1">
                      <a:lumMod val="65000"/>
                    </a:schemeClr>
                  </a:solidFill>
                </a:rPr>
                <a:t>4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4495483-4814-E344-A200-422A60BF220B}"/>
                </a:ext>
              </a:extLst>
            </p:cNvPr>
            <p:cNvGrpSpPr/>
            <p:nvPr/>
          </p:nvGrpSpPr>
          <p:grpSpPr>
            <a:xfrm>
              <a:off x="4309735" y="1181526"/>
              <a:ext cx="1271458" cy="1146267"/>
              <a:chOff x="584750" y="2074358"/>
              <a:chExt cx="1271458" cy="1146267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D1D90D8-AAD1-BB4C-A0EF-6BC361E00ECC}"/>
                  </a:ext>
                </a:extLst>
              </p:cNvPr>
              <p:cNvSpPr/>
              <p:nvPr/>
            </p:nvSpPr>
            <p:spPr>
              <a:xfrm>
                <a:off x="968177" y="2074358"/>
                <a:ext cx="552659" cy="55265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FF69A85-0001-3D42-8003-1E47A07C3E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750" y="2457402"/>
                <a:ext cx="613425" cy="763223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C64A585-FDD8-6246-AFA9-E78C53158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2041" y="2506824"/>
                <a:ext cx="534167" cy="713801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5966D5B-17D8-CC40-9C22-7E125065EF0F}"/>
              </a:ext>
            </a:extLst>
          </p:cNvPr>
          <p:cNvSpPr txBox="1"/>
          <p:nvPr/>
        </p:nvSpPr>
        <p:spPr>
          <a:xfrm>
            <a:off x="931140" y="1016786"/>
            <a:ext cx="2625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Huffman Coding Tree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6F2533-C685-3143-89A2-710C30A441C7}"/>
              </a:ext>
            </a:extLst>
          </p:cNvPr>
          <p:cNvSpPr txBox="1"/>
          <p:nvPr/>
        </p:nvSpPr>
        <p:spPr>
          <a:xfrm>
            <a:off x="6011044" y="4194950"/>
            <a:ext cx="2625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Left = </a:t>
            </a:r>
            <a:r>
              <a:rPr lang="en-US" sz="3600" dirty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sz="3600" dirty="0"/>
              <a:t>Right = </a:t>
            </a:r>
            <a:r>
              <a:rPr lang="en-US" sz="36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7283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9FC52-5DC3-DB46-848F-509B5BE2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8CC52-1C1C-8F40-90D7-DCADD915E439}"/>
              </a:ext>
            </a:extLst>
          </p:cNvPr>
          <p:cNvGrpSpPr/>
          <p:nvPr/>
        </p:nvGrpSpPr>
        <p:grpSpPr>
          <a:xfrm>
            <a:off x="2811513" y="1452460"/>
            <a:ext cx="3520973" cy="4364832"/>
            <a:chOff x="2811513" y="1452460"/>
            <a:chExt cx="3520973" cy="436483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320BC7E-59B4-124C-B259-B9BF2B048BB2}"/>
                </a:ext>
              </a:extLst>
            </p:cNvPr>
            <p:cNvGrpSpPr/>
            <p:nvPr/>
          </p:nvGrpSpPr>
          <p:grpSpPr>
            <a:xfrm>
              <a:off x="2811513" y="1452460"/>
              <a:ext cx="3520973" cy="4364832"/>
              <a:chOff x="3032789" y="1181526"/>
              <a:chExt cx="3520973" cy="436483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90BEBC9-08EA-6141-BAE9-2A3D35CD5DD1}"/>
                  </a:ext>
                </a:extLst>
              </p:cNvPr>
              <p:cNvGrpSpPr/>
              <p:nvPr/>
            </p:nvGrpSpPr>
            <p:grpSpPr>
              <a:xfrm>
                <a:off x="3032789" y="2377523"/>
                <a:ext cx="3078421" cy="3168835"/>
                <a:chOff x="2914610" y="2018807"/>
                <a:chExt cx="3078421" cy="3168835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75241615-52BC-CB42-8E1E-FC1CC5D9C8BD}"/>
                    </a:ext>
                  </a:extLst>
                </p:cNvPr>
                <p:cNvGrpSpPr/>
                <p:nvPr/>
              </p:nvGrpSpPr>
              <p:grpSpPr>
                <a:xfrm>
                  <a:off x="4128939" y="2922966"/>
                  <a:ext cx="870046" cy="924910"/>
                  <a:chOff x="766531" y="2074358"/>
                  <a:chExt cx="870046" cy="924910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4C752847-00A4-0048-AF53-F52F595AD985}"/>
                      </a:ext>
                    </a:extLst>
                  </p:cNvPr>
                  <p:cNvSpPr/>
                  <p:nvPr/>
                </p:nvSpPr>
                <p:spPr>
                  <a:xfrm>
                    <a:off x="968177" y="2074358"/>
                    <a:ext cx="552659" cy="552659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B27EDDDC-41B2-274A-BC96-3DA9FDE3D2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66531" y="2457402"/>
                    <a:ext cx="431644" cy="541866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2B1C86BD-F44A-414D-8281-730F104251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22041" y="2506824"/>
                    <a:ext cx="314536" cy="492444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8BEC68A0-2BF7-A344-8D97-F3115176B715}"/>
                    </a:ext>
                  </a:extLst>
                </p:cNvPr>
                <p:cNvGrpSpPr/>
                <p:nvPr/>
              </p:nvGrpSpPr>
              <p:grpSpPr>
                <a:xfrm>
                  <a:off x="2914610" y="2018807"/>
                  <a:ext cx="3078421" cy="3168835"/>
                  <a:chOff x="2914610" y="2018807"/>
                  <a:chExt cx="3078421" cy="3168835"/>
                </a:xfrm>
              </p:grpSpPr>
              <p:sp>
                <p:nvSpPr>
                  <p:cNvPr id="11" name="Title 5">
                    <a:extLst>
                      <a:ext uri="{FF2B5EF4-FFF2-40B4-BE49-F238E27FC236}">
                        <a16:creationId xmlns:a16="http://schemas.microsoft.com/office/drawing/2014/main" id="{7BBAC253-332B-064B-A902-42F4AD081625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914610" y="2718080"/>
                    <a:ext cx="1093219" cy="11430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ctr">
                    <a:normAutofit fontScale="85000" lnSpcReduction="10000"/>
                  </a:bodyPr>
                  <a:lstStyle>
                    <a:lvl1pPr algn="ctr" defTabSz="4572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r>
                      <a:rPr lang="en-US" sz="6600" dirty="0"/>
                      <a:t>M</a:t>
                    </a:r>
                    <a:r>
                      <a:rPr lang="en-US" sz="6600" baseline="-25000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0" name="Title 5">
                    <a:extLst>
                      <a:ext uri="{FF2B5EF4-FFF2-40B4-BE49-F238E27FC236}">
                        <a16:creationId xmlns:a16="http://schemas.microsoft.com/office/drawing/2014/main" id="{0C100D12-A3EF-9342-8E03-B4BA3FFD34D2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3427353" y="3214510"/>
                    <a:ext cx="2565678" cy="1973132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ctr">
                    <a:normAutofit/>
                  </a:bodyPr>
                  <a:lstStyle>
                    <a:lvl1pPr algn="ctr" defTabSz="4572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r>
                      <a:rPr lang="en-US" sz="6600" dirty="0"/>
                      <a:t>B</a:t>
                    </a:r>
                    <a:r>
                      <a:rPr lang="en-US" sz="6600" baseline="-25000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1</a:t>
                    </a:r>
                    <a:r>
                      <a:rPr lang="en-US" sz="6600" baseline="-25000" dirty="0">
                        <a:solidFill>
                          <a:srgbClr val="FF0000"/>
                        </a:solidFill>
                      </a:rPr>
                      <a:t>   </a:t>
                    </a:r>
                    <a:r>
                      <a:rPr lang="en-US" sz="6600" dirty="0"/>
                      <a:t>L</a:t>
                    </a:r>
                    <a:r>
                      <a:rPr lang="en-US" sz="6600" baseline="-25000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1</a:t>
                    </a:r>
                  </a:p>
                </p:txBody>
              </p:sp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705F8B2D-2516-2D42-8C94-2F36BC7140E6}"/>
                      </a:ext>
                    </a:extLst>
                  </p:cNvPr>
                  <p:cNvGrpSpPr/>
                  <p:nvPr/>
                </p:nvGrpSpPr>
                <p:grpSpPr>
                  <a:xfrm>
                    <a:off x="3636046" y="2018807"/>
                    <a:ext cx="870046" cy="924910"/>
                    <a:chOff x="766531" y="2074358"/>
                    <a:chExt cx="870046" cy="924910"/>
                  </a:xfrm>
                </p:grpSpPr>
                <p:sp>
                  <p:nvSpPr>
                    <p:cNvPr id="15" name="Oval 14">
                      <a:extLst>
                        <a:ext uri="{FF2B5EF4-FFF2-40B4-BE49-F238E27FC236}">
                          <a16:creationId xmlns:a16="http://schemas.microsoft.com/office/drawing/2014/main" id="{0F4A67B6-9333-8D42-9F6F-DC265D81B4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8177" y="2074358"/>
                      <a:ext cx="552659" cy="55265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p:txBody>
                </p:sp>
                <p:cxnSp>
                  <p:nvCxnSpPr>
                    <p:cNvPr id="16" name="Straight Connector 15">
                      <a:extLst>
                        <a:ext uri="{FF2B5EF4-FFF2-40B4-BE49-F238E27FC236}">
                          <a16:creationId xmlns:a16="http://schemas.microsoft.com/office/drawing/2014/main" id="{D0E264ED-FA02-A647-9D3A-B4EA9A8FF7F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66531" y="2457402"/>
                      <a:ext cx="431644" cy="541866"/>
                    </a:xfrm>
                    <a:prstGeom prst="line">
                      <a:avLst/>
                    </a:prstGeom>
                    <a:ln w="412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>
                      <a:extLst>
                        <a:ext uri="{FF2B5EF4-FFF2-40B4-BE49-F238E27FC236}">
                          <a16:creationId xmlns:a16="http://schemas.microsoft.com/office/drawing/2014/main" id="{52CB5CAA-3B46-6945-B54F-8CB300FF4B5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22041" y="2506824"/>
                      <a:ext cx="314536" cy="492444"/>
                    </a:xfrm>
                    <a:prstGeom prst="line">
                      <a:avLst/>
                    </a:prstGeom>
                    <a:ln w="412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21" name="Title 5">
                <a:extLst>
                  <a:ext uri="{FF2B5EF4-FFF2-40B4-BE49-F238E27FC236}">
                    <a16:creationId xmlns:a16="http://schemas.microsoft.com/office/drawing/2014/main" id="{FC855107-BA93-DB41-A12A-E54D7D1E4A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7444" y="2040801"/>
                <a:ext cx="1706318" cy="1143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5400" baseline="-25000" dirty="0">
                    <a:solidFill>
                      <a:srgbClr val="FF0000"/>
                    </a:solidFill>
                  </a:rPr>
                  <a:t>  </a:t>
                </a:r>
                <a:r>
                  <a:rPr lang="en-US" sz="5400" dirty="0"/>
                  <a:t>A</a:t>
                </a:r>
                <a:r>
                  <a:rPr lang="en-US" sz="5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4</a:t>
                </a: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4495483-4814-E344-A200-422A60BF220B}"/>
                  </a:ext>
                </a:extLst>
              </p:cNvPr>
              <p:cNvGrpSpPr/>
              <p:nvPr/>
            </p:nvGrpSpPr>
            <p:grpSpPr>
              <a:xfrm>
                <a:off x="4309735" y="1181526"/>
                <a:ext cx="1271458" cy="1146267"/>
                <a:chOff x="584750" y="2074358"/>
                <a:chExt cx="1271458" cy="1146267"/>
              </a:xfrm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6D1D90D8-AAD1-BB4C-A0EF-6BC361E00ECC}"/>
                    </a:ext>
                  </a:extLst>
                </p:cNvPr>
                <p:cNvSpPr/>
                <p:nvPr/>
              </p:nvSpPr>
              <p:spPr>
                <a:xfrm>
                  <a:off x="968177" y="2074358"/>
                  <a:ext cx="552659" cy="55265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7</a:t>
                  </a:r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1FF69A85-0001-3D42-8003-1E47A07C3E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84750" y="2457402"/>
                  <a:ext cx="613425" cy="763223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4C64A585-FDD8-6246-AFA9-E78C53158E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22041" y="2506824"/>
                  <a:ext cx="534167" cy="713801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638BD62-534A-104F-986E-D6A85BD02C6D}"/>
                </a:ext>
              </a:extLst>
            </p:cNvPr>
            <p:cNvSpPr txBox="1"/>
            <p:nvPr/>
          </p:nvSpPr>
          <p:spPr>
            <a:xfrm>
              <a:off x="3990661" y="1884926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A12B80F-402B-EB48-9F76-593DC1FB7565}"/>
                </a:ext>
              </a:extLst>
            </p:cNvPr>
            <p:cNvSpPr txBox="1"/>
            <p:nvPr/>
          </p:nvSpPr>
          <p:spPr>
            <a:xfrm>
              <a:off x="5148411" y="192231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5EA9BCA-2D00-7E4A-9831-94362CA72BE1}"/>
                </a:ext>
              </a:extLst>
            </p:cNvPr>
            <p:cNvSpPr txBox="1"/>
            <p:nvPr/>
          </p:nvSpPr>
          <p:spPr>
            <a:xfrm>
              <a:off x="3406364" y="296944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0DE9308-9F31-124E-996D-739189494094}"/>
                </a:ext>
              </a:extLst>
            </p:cNvPr>
            <p:cNvSpPr txBox="1"/>
            <p:nvPr/>
          </p:nvSpPr>
          <p:spPr>
            <a:xfrm>
              <a:off x="3893667" y="3849308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6B9F9F8-E829-F848-9E47-4FC06468EDDB}"/>
                </a:ext>
              </a:extLst>
            </p:cNvPr>
            <p:cNvSpPr txBox="1"/>
            <p:nvPr/>
          </p:nvSpPr>
          <p:spPr>
            <a:xfrm>
              <a:off x="4825750" y="395116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2B28D93-88F4-974B-BCA5-F8799A2F6639}"/>
                </a:ext>
              </a:extLst>
            </p:cNvPr>
            <p:cNvSpPr txBox="1"/>
            <p:nvPr/>
          </p:nvSpPr>
          <p:spPr>
            <a:xfrm>
              <a:off x="4256445" y="299403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562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27528-55E7-DF44-91EC-96B994E06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3CC9FB-11FD-EF40-8EF4-F0FFE5147A3B}"/>
              </a:ext>
            </a:extLst>
          </p:cNvPr>
          <p:cNvSpPr txBox="1"/>
          <p:nvPr/>
        </p:nvSpPr>
        <p:spPr>
          <a:xfrm>
            <a:off x="2664713" y="5921338"/>
            <a:ext cx="3558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Claude Shannon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2EFD428-4EA2-F246-96E8-11DE16615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116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CB2D6B-5F5B-FB4B-9C8B-EADD0B8F7DB8}"/>
              </a:ext>
            </a:extLst>
          </p:cNvPr>
          <p:cNvSpPr txBox="1"/>
          <p:nvPr/>
        </p:nvSpPr>
        <p:spPr>
          <a:xfrm>
            <a:off x="5081959" y="228776"/>
            <a:ext cx="3763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John Backus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Turing Award 1977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41D86-3BDD-5141-B616-D1D134D853EC}"/>
              </a:ext>
            </a:extLst>
          </p:cNvPr>
          <p:cNvSpPr txBox="1"/>
          <p:nvPr/>
        </p:nvSpPr>
        <p:spPr>
          <a:xfrm>
            <a:off x="5081956" y="2460644"/>
            <a:ext cx="37639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Inventor of first high-level programming language FORTRAN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Co-Inventor of Backus-Naur Form (BNF), a notation for describing syntax structure.</a:t>
            </a:r>
          </a:p>
        </p:txBody>
      </p:sp>
    </p:spTree>
    <p:extLst>
      <p:ext uri="{BB962C8B-B14F-4D97-AF65-F5344CB8AC3E}">
        <p14:creationId xmlns:p14="http://schemas.microsoft.com/office/powerpoint/2010/main" val="1691925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9FC52-5DC3-DB46-848F-509B5BE2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8CC52-1C1C-8F40-90D7-DCADD915E439}"/>
              </a:ext>
            </a:extLst>
          </p:cNvPr>
          <p:cNvGrpSpPr/>
          <p:nvPr/>
        </p:nvGrpSpPr>
        <p:grpSpPr>
          <a:xfrm>
            <a:off x="2811513" y="537328"/>
            <a:ext cx="3520973" cy="4364832"/>
            <a:chOff x="2811513" y="1452460"/>
            <a:chExt cx="3520973" cy="436483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320BC7E-59B4-124C-B259-B9BF2B048BB2}"/>
                </a:ext>
              </a:extLst>
            </p:cNvPr>
            <p:cNvGrpSpPr/>
            <p:nvPr/>
          </p:nvGrpSpPr>
          <p:grpSpPr>
            <a:xfrm>
              <a:off x="2811513" y="1452460"/>
              <a:ext cx="3520973" cy="4364832"/>
              <a:chOff x="3032789" y="1181526"/>
              <a:chExt cx="3520973" cy="436483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90BEBC9-08EA-6141-BAE9-2A3D35CD5DD1}"/>
                  </a:ext>
                </a:extLst>
              </p:cNvPr>
              <p:cNvGrpSpPr/>
              <p:nvPr/>
            </p:nvGrpSpPr>
            <p:grpSpPr>
              <a:xfrm>
                <a:off x="3032789" y="2377523"/>
                <a:ext cx="3078421" cy="3168835"/>
                <a:chOff x="2914610" y="2018807"/>
                <a:chExt cx="3078421" cy="3168835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75241615-52BC-CB42-8E1E-FC1CC5D9C8BD}"/>
                    </a:ext>
                  </a:extLst>
                </p:cNvPr>
                <p:cNvGrpSpPr/>
                <p:nvPr/>
              </p:nvGrpSpPr>
              <p:grpSpPr>
                <a:xfrm>
                  <a:off x="4128939" y="2922966"/>
                  <a:ext cx="870046" cy="924910"/>
                  <a:chOff x="766531" y="2074358"/>
                  <a:chExt cx="870046" cy="924910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4C752847-00A4-0048-AF53-F52F595AD985}"/>
                      </a:ext>
                    </a:extLst>
                  </p:cNvPr>
                  <p:cNvSpPr/>
                  <p:nvPr/>
                </p:nvSpPr>
                <p:spPr>
                  <a:xfrm>
                    <a:off x="968177" y="2074358"/>
                    <a:ext cx="552659" cy="552659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B27EDDDC-41B2-274A-BC96-3DA9FDE3D2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66531" y="2457402"/>
                    <a:ext cx="431644" cy="541866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2B1C86BD-F44A-414D-8281-730F104251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22041" y="2506824"/>
                    <a:ext cx="314536" cy="492444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8BEC68A0-2BF7-A344-8D97-F3115176B715}"/>
                    </a:ext>
                  </a:extLst>
                </p:cNvPr>
                <p:cNvGrpSpPr/>
                <p:nvPr/>
              </p:nvGrpSpPr>
              <p:grpSpPr>
                <a:xfrm>
                  <a:off x="2914610" y="2018807"/>
                  <a:ext cx="3078421" cy="3168835"/>
                  <a:chOff x="2914610" y="2018807"/>
                  <a:chExt cx="3078421" cy="3168835"/>
                </a:xfrm>
              </p:grpSpPr>
              <p:sp>
                <p:nvSpPr>
                  <p:cNvPr id="11" name="Title 5">
                    <a:extLst>
                      <a:ext uri="{FF2B5EF4-FFF2-40B4-BE49-F238E27FC236}">
                        <a16:creationId xmlns:a16="http://schemas.microsoft.com/office/drawing/2014/main" id="{7BBAC253-332B-064B-A902-42F4AD081625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914610" y="2718080"/>
                    <a:ext cx="1093219" cy="11430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ctr">
                    <a:normAutofit fontScale="85000" lnSpcReduction="10000"/>
                  </a:bodyPr>
                  <a:lstStyle>
                    <a:lvl1pPr algn="ctr" defTabSz="4572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r>
                      <a:rPr lang="en-US" sz="6600" dirty="0"/>
                      <a:t>M</a:t>
                    </a:r>
                    <a:r>
                      <a:rPr lang="en-US" sz="6600" baseline="-25000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0" name="Title 5">
                    <a:extLst>
                      <a:ext uri="{FF2B5EF4-FFF2-40B4-BE49-F238E27FC236}">
                        <a16:creationId xmlns:a16="http://schemas.microsoft.com/office/drawing/2014/main" id="{0C100D12-A3EF-9342-8E03-B4BA3FFD34D2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3427353" y="3214510"/>
                    <a:ext cx="2565678" cy="1973132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ctr">
                    <a:normAutofit/>
                  </a:bodyPr>
                  <a:lstStyle>
                    <a:lvl1pPr algn="ctr" defTabSz="4572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r>
                      <a:rPr lang="en-US" sz="6600" dirty="0"/>
                      <a:t>B</a:t>
                    </a:r>
                    <a:r>
                      <a:rPr lang="en-US" sz="6600" baseline="-25000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1</a:t>
                    </a:r>
                    <a:r>
                      <a:rPr lang="en-US" sz="6600" baseline="-25000" dirty="0">
                        <a:solidFill>
                          <a:srgbClr val="FF0000"/>
                        </a:solidFill>
                      </a:rPr>
                      <a:t>   </a:t>
                    </a:r>
                    <a:r>
                      <a:rPr lang="en-US" sz="6600" dirty="0"/>
                      <a:t>L</a:t>
                    </a:r>
                    <a:r>
                      <a:rPr lang="en-US" sz="6600" baseline="-25000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1</a:t>
                    </a:r>
                  </a:p>
                </p:txBody>
              </p:sp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705F8B2D-2516-2D42-8C94-2F36BC7140E6}"/>
                      </a:ext>
                    </a:extLst>
                  </p:cNvPr>
                  <p:cNvGrpSpPr/>
                  <p:nvPr/>
                </p:nvGrpSpPr>
                <p:grpSpPr>
                  <a:xfrm>
                    <a:off x="3636046" y="2018807"/>
                    <a:ext cx="870046" cy="924910"/>
                    <a:chOff x="766531" y="2074358"/>
                    <a:chExt cx="870046" cy="924910"/>
                  </a:xfrm>
                </p:grpSpPr>
                <p:sp>
                  <p:nvSpPr>
                    <p:cNvPr id="15" name="Oval 14">
                      <a:extLst>
                        <a:ext uri="{FF2B5EF4-FFF2-40B4-BE49-F238E27FC236}">
                          <a16:creationId xmlns:a16="http://schemas.microsoft.com/office/drawing/2014/main" id="{0F4A67B6-9333-8D42-9F6F-DC265D81B4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8177" y="2074358"/>
                      <a:ext cx="552659" cy="55265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p:txBody>
                </p:sp>
                <p:cxnSp>
                  <p:nvCxnSpPr>
                    <p:cNvPr id="16" name="Straight Connector 15">
                      <a:extLst>
                        <a:ext uri="{FF2B5EF4-FFF2-40B4-BE49-F238E27FC236}">
                          <a16:creationId xmlns:a16="http://schemas.microsoft.com/office/drawing/2014/main" id="{D0E264ED-FA02-A647-9D3A-B4EA9A8FF7F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66531" y="2457402"/>
                      <a:ext cx="431644" cy="541866"/>
                    </a:xfrm>
                    <a:prstGeom prst="line">
                      <a:avLst/>
                    </a:prstGeom>
                    <a:ln w="412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>
                      <a:extLst>
                        <a:ext uri="{FF2B5EF4-FFF2-40B4-BE49-F238E27FC236}">
                          <a16:creationId xmlns:a16="http://schemas.microsoft.com/office/drawing/2014/main" id="{52CB5CAA-3B46-6945-B54F-8CB300FF4B5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22041" y="2506824"/>
                      <a:ext cx="314536" cy="492444"/>
                    </a:xfrm>
                    <a:prstGeom prst="line">
                      <a:avLst/>
                    </a:prstGeom>
                    <a:ln w="412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21" name="Title 5">
                <a:extLst>
                  <a:ext uri="{FF2B5EF4-FFF2-40B4-BE49-F238E27FC236}">
                    <a16:creationId xmlns:a16="http://schemas.microsoft.com/office/drawing/2014/main" id="{FC855107-BA93-DB41-A12A-E54D7D1E4A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7444" y="2040801"/>
                <a:ext cx="1706318" cy="1143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5400" baseline="-25000" dirty="0">
                    <a:solidFill>
                      <a:srgbClr val="FF0000"/>
                    </a:solidFill>
                  </a:rPr>
                  <a:t>  </a:t>
                </a:r>
                <a:r>
                  <a:rPr lang="en-US" sz="5400" dirty="0"/>
                  <a:t>A</a:t>
                </a:r>
                <a:r>
                  <a:rPr lang="en-US" sz="5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4</a:t>
                </a: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4495483-4814-E344-A200-422A60BF220B}"/>
                  </a:ext>
                </a:extLst>
              </p:cNvPr>
              <p:cNvGrpSpPr/>
              <p:nvPr/>
            </p:nvGrpSpPr>
            <p:grpSpPr>
              <a:xfrm>
                <a:off x="4309735" y="1181526"/>
                <a:ext cx="1271458" cy="1146267"/>
                <a:chOff x="584750" y="2074358"/>
                <a:chExt cx="1271458" cy="1146267"/>
              </a:xfrm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6D1D90D8-AAD1-BB4C-A0EF-6BC361E00ECC}"/>
                    </a:ext>
                  </a:extLst>
                </p:cNvPr>
                <p:cNvSpPr/>
                <p:nvPr/>
              </p:nvSpPr>
              <p:spPr>
                <a:xfrm>
                  <a:off x="968177" y="2074358"/>
                  <a:ext cx="552659" cy="55265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7</a:t>
                  </a:r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1FF69A85-0001-3D42-8003-1E47A07C3E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84750" y="2457402"/>
                  <a:ext cx="613425" cy="763223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4C64A585-FDD8-6246-AFA9-E78C53158E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22041" y="2506824"/>
                  <a:ext cx="534167" cy="713801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638BD62-534A-104F-986E-D6A85BD02C6D}"/>
                </a:ext>
              </a:extLst>
            </p:cNvPr>
            <p:cNvSpPr txBox="1"/>
            <p:nvPr/>
          </p:nvSpPr>
          <p:spPr>
            <a:xfrm>
              <a:off x="3990661" y="1884926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A12B80F-402B-EB48-9F76-593DC1FB7565}"/>
                </a:ext>
              </a:extLst>
            </p:cNvPr>
            <p:cNvSpPr txBox="1"/>
            <p:nvPr/>
          </p:nvSpPr>
          <p:spPr>
            <a:xfrm>
              <a:off x="5148411" y="192231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5EA9BCA-2D00-7E4A-9831-94362CA72BE1}"/>
                </a:ext>
              </a:extLst>
            </p:cNvPr>
            <p:cNvSpPr txBox="1"/>
            <p:nvPr/>
          </p:nvSpPr>
          <p:spPr>
            <a:xfrm>
              <a:off x="3406364" y="296944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0DE9308-9F31-124E-996D-739189494094}"/>
                </a:ext>
              </a:extLst>
            </p:cNvPr>
            <p:cNvSpPr txBox="1"/>
            <p:nvPr/>
          </p:nvSpPr>
          <p:spPr>
            <a:xfrm>
              <a:off x="3893667" y="3849308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6B9F9F8-E829-F848-9E47-4FC06468EDDB}"/>
                </a:ext>
              </a:extLst>
            </p:cNvPr>
            <p:cNvSpPr txBox="1"/>
            <p:nvPr/>
          </p:nvSpPr>
          <p:spPr>
            <a:xfrm>
              <a:off x="4825750" y="395116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2B28D93-88F4-974B-BCA5-F8799A2F6639}"/>
                </a:ext>
              </a:extLst>
            </p:cNvPr>
            <p:cNvSpPr txBox="1"/>
            <p:nvPr/>
          </p:nvSpPr>
          <p:spPr>
            <a:xfrm>
              <a:off x="4256445" y="299403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9D313A8-C092-6944-A169-E82FC102CC37}"/>
              </a:ext>
            </a:extLst>
          </p:cNvPr>
          <p:cNvSpPr txBox="1"/>
          <p:nvPr/>
        </p:nvSpPr>
        <p:spPr>
          <a:xfrm>
            <a:off x="646030" y="5120702"/>
            <a:ext cx="7715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M = </a:t>
            </a:r>
            <a:r>
              <a:rPr lang="en-US" sz="4800" dirty="0">
                <a:solidFill>
                  <a:srgbClr val="FF0000"/>
                </a:solidFill>
              </a:rPr>
              <a:t>00</a:t>
            </a:r>
            <a:r>
              <a:rPr lang="en-US" sz="4800" dirty="0"/>
              <a:t>, B = </a:t>
            </a:r>
            <a:r>
              <a:rPr lang="en-US" sz="4800" dirty="0">
                <a:solidFill>
                  <a:srgbClr val="FF0000"/>
                </a:solidFill>
              </a:rPr>
              <a:t>010</a:t>
            </a:r>
            <a:r>
              <a:rPr lang="en-US" sz="4800" dirty="0"/>
              <a:t>; L = </a:t>
            </a:r>
            <a:r>
              <a:rPr lang="en-US" sz="4800" dirty="0">
                <a:solidFill>
                  <a:srgbClr val="FF0000"/>
                </a:solidFill>
              </a:rPr>
              <a:t>011</a:t>
            </a:r>
            <a:r>
              <a:rPr lang="en-US" sz="4800" dirty="0"/>
              <a:t>; A = </a:t>
            </a:r>
            <a:r>
              <a:rPr lang="en-US" sz="48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70263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9FC52-5DC3-DB46-848F-509B5BE2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D313A8-C092-6944-A169-E82FC102CC37}"/>
              </a:ext>
            </a:extLst>
          </p:cNvPr>
          <p:cNvSpPr txBox="1"/>
          <p:nvPr/>
        </p:nvSpPr>
        <p:spPr>
          <a:xfrm>
            <a:off x="646030" y="5120702"/>
            <a:ext cx="7715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M = </a:t>
            </a:r>
            <a:r>
              <a:rPr lang="en-US" sz="4800" dirty="0">
                <a:solidFill>
                  <a:srgbClr val="FF0000"/>
                </a:solidFill>
              </a:rPr>
              <a:t>00</a:t>
            </a:r>
            <a:r>
              <a:rPr lang="en-US" sz="4800" dirty="0"/>
              <a:t>, B = </a:t>
            </a:r>
            <a:r>
              <a:rPr lang="en-US" sz="4800" dirty="0">
                <a:solidFill>
                  <a:srgbClr val="FF0000"/>
                </a:solidFill>
              </a:rPr>
              <a:t>010</a:t>
            </a:r>
            <a:r>
              <a:rPr lang="en-US" sz="4800" dirty="0"/>
              <a:t>; L = </a:t>
            </a:r>
            <a:r>
              <a:rPr lang="en-US" sz="4800" dirty="0">
                <a:solidFill>
                  <a:srgbClr val="FF0000"/>
                </a:solidFill>
              </a:rPr>
              <a:t>011</a:t>
            </a:r>
            <a:r>
              <a:rPr lang="en-US" sz="4800" dirty="0"/>
              <a:t>; A = </a:t>
            </a:r>
            <a:r>
              <a:rPr lang="en-US" sz="4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DAE8F4-1B9D-8C4E-A09D-5D14A044F7B1}"/>
              </a:ext>
            </a:extLst>
          </p:cNvPr>
          <p:cNvSpPr txBox="1"/>
          <p:nvPr/>
        </p:nvSpPr>
        <p:spPr>
          <a:xfrm>
            <a:off x="944353" y="1524999"/>
            <a:ext cx="725529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 A   L   A   B    A  M A</a:t>
            </a:r>
          </a:p>
          <a:p>
            <a:r>
              <a:rPr lang="en-US" sz="6600" dirty="0">
                <a:solidFill>
                  <a:srgbClr val="FF0000"/>
                </a:solidFill>
              </a:rPr>
              <a:t> 1 011 1 010  1 00 1</a:t>
            </a:r>
          </a:p>
        </p:txBody>
      </p:sp>
    </p:spTree>
    <p:extLst>
      <p:ext uri="{BB962C8B-B14F-4D97-AF65-F5344CB8AC3E}">
        <p14:creationId xmlns:p14="http://schemas.microsoft.com/office/powerpoint/2010/main" val="2199899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9FC52-5DC3-DB46-848F-509B5BE2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D313A8-C092-6944-A169-E82FC102CC37}"/>
              </a:ext>
            </a:extLst>
          </p:cNvPr>
          <p:cNvSpPr txBox="1"/>
          <p:nvPr/>
        </p:nvSpPr>
        <p:spPr>
          <a:xfrm>
            <a:off x="646030" y="5120702"/>
            <a:ext cx="7715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M = </a:t>
            </a:r>
            <a:r>
              <a:rPr lang="en-US" sz="4800" dirty="0">
                <a:solidFill>
                  <a:srgbClr val="FF0000"/>
                </a:solidFill>
              </a:rPr>
              <a:t>00</a:t>
            </a:r>
            <a:r>
              <a:rPr lang="en-US" sz="4800" dirty="0"/>
              <a:t>, B = </a:t>
            </a:r>
            <a:r>
              <a:rPr lang="en-US" sz="4800" dirty="0">
                <a:solidFill>
                  <a:srgbClr val="FF0000"/>
                </a:solidFill>
              </a:rPr>
              <a:t>010</a:t>
            </a:r>
            <a:r>
              <a:rPr lang="en-US" sz="4800" dirty="0"/>
              <a:t>; L = </a:t>
            </a:r>
            <a:r>
              <a:rPr lang="en-US" sz="4800" dirty="0">
                <a:solidFill>
                  <a:srgbClr val="FF0000"/>
                </a:solidFill>
              </a:rPr>
              <a:t>011</a:t>
            </a:r>
            <a:r>
              <a:rPr lang="en-US" sz="4800" dirty="0"/>
              <a:t>; A = </a:t>
            </a:r>
            <a:r>
              <a:rPr lang="en-US" sz="4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EB302F-4BBC-7E4B-B982-10D8E7B7D525}"/>
              </a:ext>
            </a:extLst>
          </p:cNvPr>
          <p:cNvSpPr txBox="1"/>
          <p:nvPr/>
        </p:nvSpPr>
        <p:spPr>
          <a:xfrm>
            <a:off x="3238942" y="4116433"/>
            <a:ext cx="2666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12 bits &lt;&lt; 56 bits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07314-025A-E844-A5A1-A5004FA18B70}"/>
              </a:ext>
            </a:extLst>
          </p:cNvPr>
          <p:cNvSpPr txBox="1"/>
          <p:nvPr/>
        </p:nvSpPr>
        <p:spPr>
          <a:xfrm>
            <a:off x="944353" y="1524999"/>
            <a:ext cx="725529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ALABAMA</a:t>
            </a:r>
          </a:p>
          <a:p>
            <a:pPr algn="ctr"/>
            <a:r>
              <a:rPr lang="en-US" sz="6600" dirty="0">
                <a:solidFill>
                  <a:srgbClr val="FF0000"/>
                </a:solidFill>
              </a:rPr>
              <a:t>101110101001</a:t>
            </a:r>
          </a:p>
        </p:txBody>
      </p:sp>
    </p:spTree>
    <p:extLst>
      <p:ext uri="{BB962C8B-B14F-4D97-AF65-F5344CB8AC3E}">
        <p14:creationId xmlns:p14="http://schemas.microsoft.com/office/powerpoint/2010/main" val="1873912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DCE3-078E-3B47-B7AA-FEBB1AC0116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.zip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4CF629-B499-4C4A-9183-AEBEBA05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174E1B-7BFC-194B-BAB8-EAEFB608FD28}"/>
              </a:ext>
            </a:extLst>
          </p:cNvPr>
          <p:cNvGrpSpPr/>
          <p:nvPr/>
        </p:nvGrpSpPr>
        <p:grpSpPr>
          <a:xfrm>
            <a:off x="2402958" y="1814317"/>
            <a:ext cx="4338084" cy="4145354"/>
            <a:chOff x="2328530" y="1536192"/>
            <a:chExt cx="4338084" cy="414535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3EC453-51C9-D64E-BA6C-B8028D5B1854}"/>
                </a:ext>
              </a:extLst>
            </p:cNvPr>
            <p:cNvSpPr/>
            <p:nvPr/>
          </p:nvSpPr>
          <p:spPr>
            <a:xfrm>
              <a:off x="2328530" y="1536192"/>
              <a:ext cx="4338084" cy="658950"/>
            </a:xfrm>
            <a:prstGeom prst="rect">
              <a:avLst/>
            </a:prstGeom>
            <a:solidFill>
              <a:srgbClr val="C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Magic Number 0x00BC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E7DB21-022A-884F-A3C7-AD0EB6007080}"/>
                </a:ext>
              </a:extLst>
            </p:cNvPr>
            <p:cNvSpPr/>
            <p:nvPr/>
          </p:nvSpPr>
          <p:spPr>
            <a:xfrm>
              <a:off x="2328530" y="2195142"/>
              <a:ext cx="4338084" cy="6589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Frequency Table Size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5A94F4-0962-2943-A9D4-E93C70AB4609}"/>
                </a:ext>
              </a:extLst>
            </p:cNvPr>
            <p:cNvSpPr/>
            <p:nvPr/>
          </p:nvSpPr>
          <p:spPr>
            <a:xfrm>
              <a:off x="2328530" y="4830942"/>
              <a:ext cx="4338084" cy="850604"/>
            </a:xfrm>
            <a:prstGeom prst="rect">
              <a:avLst/>
            </a:prstGeom>
            <a:solidFill>
              <a:srgbClr val="C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Bit String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0A87DE3-A05B-AE4B-BBEF-E8D4A985E527}"/>
                </a:ext>
              </a:extLst>
            </p:cNvPr>
            <p:cNvGrpSpPr/>
            <p:nvPr/>
          </p:nvGrpSpPr>
          <p:grpSpPr>
            <a:xfrm>
              <a:off x="2328530" y="2854092"/>
              <a:ext cx="4338084" cy="658950"/>
              <a:chOff x="2328530" y="3695340"/>
              <a:chExt cx="4338084" cy="658950"/>
            </a:xfrm>
            <a:solidFill>
              <a:schemeClr val="bg1">
                <a:lumMod val="50000"/>
              </a:schemeClr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590B794-E156-5041-967D-38B0FFF757B8}"/>
                  </a:ext>
                </a:extLst>
              </p:cNvPr>
              <p:cNvSpPr/>
              <p:nvPr/>
            </p:nvSpPr>
            <p:spPr>
              <a:xfrm>
                <a:off x="3450336" y="3695340"/>
                <a:ext cx="3216278" cy="658950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Frequency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AD11248-861B-3A4F-A470-5310823D8B09}"/>
                  </a:ext>
                </a:extLst>
              </p:cNvPr>
              <p:cNvSpPr/>
              <p:nvPr/>
            </p:nvSpPr>
            <p:spPr>
              <a:xfrm>
                <a:off x="2328530" y="3695340"/>
                <a:ext cx="1121806" cy="658950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Char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8E20CB6-0F62-7D42-BC54-719F2D608DF9}"/>
                </a:ext>
              </a:extLst>
            </p:cNvPr>
            <p:cNvGrpSpPr/>
            <p:nvPr/>
          </p:nvGrpSpPr>
          <p:grpSpPr>
            <a:xfrm>
              <a:off x="2328530" y="4171992"/>
              <a:ext cx="4338084" cy="658950"/>
              <a:chOff x="2328530" y="3695340"/>
              <a:chExt cx="4338084" cy="658950"/>
            </a:xfrm>
            <a:solidFill>
              <a:schemeClr val="bg1">
                <a:lumMod val="50000"/>
              </a:schemeClr>
            </a:solidFill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4773F77-4F00-E44D-B011-5AF7BCB68D04}"/>
                  </a:ext>
                </a:extLst>
              </p:cNvPr>
              <p:cNvSpPr/>
              <p:nvPr/>
            </p:nvSpPr>
            <p:spPr>
              <a:xfrm>
                <a:off x="3450336" y="3695340"/>
                <a:ext cx="3216278" cy="658950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Frequency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5F14517-3FAC-FD45-9B09-38469B3FC3B3}"/>
                  </a:ext>
                </a:extLst>
              </p:cNvPr>
              <p:cNvSpPr/>
              <p:nvPr/>
            </p:nvSpPr>
            <p:spPr>
              <a:xfrm>
                <a:off x="2328530" y="3695340"/>
                <a:ext cx="1121806" cy="658950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Char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6AFC97-10C1-124B-81AE-8B0E959FFD98}"/>
                </a:ext>
              </a:extLst>
            </p:cNvPr>
            <p:cNvSpPr txBox="1"/>
            <p:nvPr/>
          </p:nvSpPr>
          <p:spPr>
            <a:xfrm>
              <a:off x="4230624" y="3425952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4580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DCE3-078E-3B47-B7AA-FEBB1AC0116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/>
              <a:t>BinaryIn</a:t>
            </a:r>
            <a:r>
              <a:rPr lang="en-US" dirty="0"/>
              <a:t>/</a:t>
            </a:r>
            <a:r>
              <a:rPr lang="en-US" dirty="0" err="1"/>
              <a:t>BinaryOut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4CF629-B499-4C4A-9183-AEBEBA05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174E1B-7BFC-194B-BAB8-EAEFB608FD28}"/>
              </a:ext>
            </a:extLst>
          </p:cNvPr>
          <p:cNvGrpSpPr/>
          <p:nvPr/>
        </p:nvGrpSpPr>
        <p:grpSpPr>
          <a:xfrm>
            <a:off x="2402958" y="1814317"/>
            <a:ext cx="4338084" cy="4145354"/>
            <a:chOff x="2328530" y="1536192"/>
            <a:chExt cx="4338084" cy="414535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3EC453-51C9-D64E-BA6C-B8028D5B1854}"/>
                </a:ext>
              </a:extLst>
            </p:cNvPr>
            <p:cNvSpPr/>
            <p:nvPr/>
          </p:nvSpPr>
          <p:spPr>
            <a:xfrm>
              <a:off x="2328530" y="1536192"/>
              <a:ext cx="4338084" cy="658950"/>
            </a:xfrm>
            <a:prstGeom prst="rect">
              <a:avLst/>
            </a:prstGeom>
            <a:solidFill>
              <a:srgbClr val="C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Magic Number 0x00BC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E7DB21-022A-884F-A3C7-AD0EB6007080}"/>
                </a:ext>
              </a:extLst>
            </p:cNvPr>
            <p:cNvSpPr/>
            <p:nvPr/>
          </p:nvSpPr>
          <p:spPr>
            <a:xfrm>
              <a:off x="2328530" y="2195142"/>
              <a:ext cx="4338084" cy="6589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Frequency Table Size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5A94F4-0962-2943-A9D4-E93C70AB4609}"/>
                </a:ext>
              </a:extLst>
            </p:cNvPr>
            <p:cNvSpPr/>
            <p:nvPr/>
          </p:nvSpPr>
          <p:spPr>
            <a:xfrm>
              <a:off x="2328530" y="4830942"/>
              <a:ext cx="4338084" cy="850604"/>
            </a:xfrm>
            <a:prstGeom prst="rect">
              <a:avLst/>
            </a:prstGeom>
            <a:solidFill>
              <a:srgbClr val="C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Bit String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0A87DE3-A05B-AE4B-BBEF-E8D4A985E527}"/>
                </a:ext>
              </a:extLst>
            </p:cNvPr>
            <p:cNvGrpSpPr/>
            <p:nvPr/>
          </p:nvGrpSpPr>
          <p:grpSpPr>
            <a:xfrm>
              <a:off x="2328530" y="2854092"/>
              <a:ext cx="4338084" cy="658950"/>
              <a:chOff x="2328530" y="3695340"/>
              <a:chExt cx="4338084" cy="658950"/>
            </a:xfrm>
            <a:solidFill>
              <a:schemeClr val="bg1">
                <a:lumMod val="50000"/>
              </a:schemeClr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590B794-E156-5041-967D-38B0FFF757B8}"/>
                  </a:ext>
                </a:extLst>
              </p:cNvPr>
              <p:cNvSpPr/>
              <p:nvPr/>
            </p:nvSpPr>
            <p:spPr>
              <a:xfrm>
                <a:off x="3450336" y="3695340"/>
                <a:ext cx="3216278" cy="658950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Frequency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AD11248-861B-3A4F-A470-5310823D8B09}"/>
                  </a:ext>
                </a:extLst>
              </p:cNvPr>
              <p:cNvSpPr/>
              <p:nvPr/>
            </p:nvSpPr>
            <p:spPr>
              <a:xfrm>
                <a:off x="2328530" y="3695340"/>
                <a:ext cx="1121806" cy="658950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Char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8E20CB6-0F62-7D42-BC54-719F2D608DF9}"/>
                </a:ext>
              </a:extLst>
            </p:cNvPr>
            <p:cNvGrpSpPr/>
            <p:nvPr/>
          </p:nvGrpSpPr>
          <p:grpSpPr>
            <a:xfrm>
              <a:off x="2328530" y="4171992"/>
              <a:ext cx="4338084" cy="658950"/>
              <a:chOff x="2328530" y="3695340"/>
              <a:chExt cx="4338084" cy="658950"/>
            </a:xfrm>
            <a:solidFill>
              <a:schemeClr val="bg1">
                <a:lumMod val="50000"/>
              </a:schemeClr>
            </a:solidFill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4773F77-4F00-E44D-B011-5AF7BCB68D04}"/>
                  </a:ext>
                </a:extLst>
              </p:cNvPr>
              <p:cNvSpPr/>
              <p:nvPr/>
            </p:nvSpPr>
            <p:spPr>
              <a:xfrm>
                <a:off x="3450336" y="3695340"/>
                <a:ext cx="3216278" cy="658950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Frequency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5F14517-3FAC-FD45-9B09-38469B3FC3B3}"/>
                  </a:ext>
                </a:extLst>
              </p:cNvPr>
              <p:cNvSpPr/>
              <p:nvPr/>
            </p:nvSpPr>
            <p:spPr>
              <a:xfrm>
                <a:off x="2328530" y="3695340"/>
                <a:ext cx="1121806" cy="658950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Char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6AFC97-10C1-124B-81AE-8B0E959FFD98}"/>
                </a:ext>
              </a:extLst>
            </p:cNvPr>
            <p:cNvSpPr txBox="1"/>
            <p:nvPr/>
          </p:nvSpPr>
          <p:spPr>
            <a:xfrm>
              <a:off x="4230624" y="3425952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7AD1D6A-63A5-1A45-8FAC-5AFF929D4D43}"/>
              </a:ext>
            </a:extLst>
          </p:cNvPr>
          <p:cNvSpPr txBox="1"/>
          <p:nvPr/>
        </p:nvSpPr>
        <p:spPr>
          <a:xfrm>
            <a:off x="377145" y="1959126"/>
            <a:ext cx="174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read/write Short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9E2FE9-0433-1E42-A99C-2DE1CF9DDCE5}"/>
              </a:ext>
            </a:extLst>
          </p:cNvPr>
          <p:cNvSpPr txBox="1"/>
          <p:nvPr/>
        </p:nvSpPr>
        <p:spPr>
          <a:xfrm>
            <a:off x="457200" y="2564545"/>
            <a:ext cx="14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read/write Int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0361FD-B7E8-ED41-B6CE-1979E6C5B2B3}"/>
              </a:ext>
            </a:extLst>
          </p:cNvPr>
          <p:cNvSpPr txBox="1"/>
          <p:nvPr/>
        </p:nvSpPr>
        <p:spPr>
          <a:xfrm>
            <a:off x="300574" y="3277026"/>
            <a:ext cx="165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read/write Byte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0207DC-BEE8-D648-89AF-80533A76DE69}"/>
              </a:ext>
            </a:extLst>
          </p:cNvPr>
          <p:cNvSpPr txBox="1"/>
          <p:nvPr/>
        </p:nvSpPr>
        <p:spPr>
          <a:xfrm>
            <a:off x="652593" y="5349703"/>
            <a:ext cx="1387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readInt</a:t>
            </a:r>
            <a:r>
              <a:rPr lang="en-US" dirty="0"/>
              <a:t>(int r)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E7B87A-B0A2-8745-BCDC-2666A6770689}"/>
              </a:ext>
            </a:extLst>
          </p:cNvPr>
          <p:cNvSpPr txBox="1"/>
          <p:nvPr/>
        </p:nvSpPr>
        <p:spPr>
          <a:xfrm>
            <a:off x="6925056" y="3277026"/>
            <a:ext cx="14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read/write Int</a:t>
            </a:r>
          </a:p>
        </p:txBody>
      </p:sp>
    </p:spTree>
    <p:extLst>
      <p:ext uri="{BB962C8B-B14F-4D97-AF65-F5344CB8AC3E}">
        <p14:creationId xmlns:p14="http://schemas.microsoft.com/office/powerpoint/2010/main" val="1698040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6F816-1803-9C44-AD66-14B29E4E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</a:t>
            </a:r>
            <a:r>
              <a:rPr lang="en-US" dirty="0" err="1"/>
              <a:t>hexdump</a:t>
            </a:r>
            <a:r>
              <a:rPr lang="en-US" dirty="0"/>
              <a:t> of </a:t>
            </a:r>
            <a:r>
              <a:rPr lang="en-US" dirty="0" err="1"/>
              <a:t>lincoln.zip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705AA-479F-F242-B8FE-84301375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693EB8-2CA9-984A-95EB-8C1F9B76D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3149"/>
            <a:ext cx="9144000" cy="373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34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6F816-1803-9C44-AD66-14B29E4E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number 0x0bc0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705AA-479F-F242-B8FE-84301375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693EB8-2CA9-984A-95EB-8C1F9B76D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3149"/>
            <a:ext cx="9144000" cy="373637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7B6EB93-4E04-234D-B58E-F96C9B4103B9}"/>
              </a:ext>
            </a:extLst>
          </p:cNvPr>
          <p:cNvSpPr/>
          <p:nvPr/>
        </p:nvSpPr>
        <p:spPr>
          <a:xfrm>
            <a:off x="1438656" y="1963149"/>
            <a:ext cx="987552" cy="365523"/>
          </a:xfrm>
          <a:prstGeom prst="rect">
            <a:avLst/>
          </a:prstGeom>
          <a:solidFill>
            <a:srgbClr val="00B0F0">
              <a:alpha val="26000"/>
            </a:srgbClr>
          </a:solidFill>
          <a:ln w="6032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02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6F816-1803-9C44-AD66-14B29E4E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table size 0x23 = 35</a:t>
            </a:r>
            <a:r>
              <a:rPr lang="en-US" baseline="-25000" dirty="0"/>
              <a:t>10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705AA-479F-F242-B8FE-84301375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693EB8-2CA9-984A-95EB-8C1F9B76D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3149"/>
            <a:ext cx="9144000" cy="37363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315DBED-40E5-F742-9ACF-D8BD7F6F1EC1}"/>
              </a:ext>
            </a:extLst>
          </p:cNvPr>
          <p:cNvSpPr/>
          <p:nvPr/>
        </p:nvSpPr>
        <p:spPr>
          <a:xfrm>
            <a:off x="2401824" y="1963149"/>
            <a:ext cx="1950720" cy="328947"/>
          </a:xfrm>
          <a:prstGeom prst="rect">
            <a:avLst/>
          </a:prstGeom>
          <a:solidFill>
            <a:srgbClr val="00B0F0">
              <a:alpha val="26000"/>
            </a:srgbClr>
          </a:solidFill>
          <a:ln w="6032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94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6F816-1803-9C44-AD66-14B29E4E2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2104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Table entry: 0x0a = newline, 0x19 =25</a:t>
            </a:r>
            <a:r>
              <a:rPr lang="en-US" baseline="-25000" dirty="0"/>
              <a:t>10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705AA-479F-F242-B8FE-84301375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693EB8-2CA9-984A-95EB-8C1F9B76D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3149"/>
            <a:ext cx="9144000" cy="37363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9D7F9E0-F674-5F4E-BE40-15CE0995257B}"/>
              </a:ext>
            </a:extLst>
          </p:cNvPr>
          <p:cNvSpPr/>
          <p:nvPr/>
        </p:nvSpPr>
        <p:spPr>
          <a:xfrm>
            <a:off x="4315968" y="1963148"/>
            <a:ext cx="2389632" cy="353331"/>
          </a:xfrm>
          <a:prstGeom prst="rect">
            <a:avLst/>
          </a:prstGeom>
          <a:solidFill>
            <a:srgbClr val="00B0F0">
              <a:alpha val="26000"/>
            </a:srgbClr>
          </a:solidFill>
          <a:ln w="6032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26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6F816-1803-9C44-AD66-14B29E4E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Table</a:t>
            </a:r>
            <a:endParaRPr lang="en-US" baseline="-25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705AA-479F-F242-B8FE-84301375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693EB8-2CA9-984A-95EB-8C1F9B76D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3149"/>
            <a:ext cx="9144000" cy="37363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8BC6889-9574-EE45-B808-20A08A813B0B}"/>
              </a:ext>
            </a:extLst>
          </p:cNvPr>
          <p:cNvSpPr/>
          <p:nvPr/>
        </p:nvSpPr>
        <p:spPr>
          <a:xfrm>
            <a:off x="4364736" y="1963149"/>
            <a:ext cx="4779264" cy="3410792"/>
          </a:xfrm>
          <a:prstGeom prst="rect">
            <a:avLst/>
          </a:prstGeom>
          <a:solidFill>
            <a:srgbClr val="00B0F0">
              <a:alpha val="26000"/>
            </a:srgbClr>
          </a:solidFill>
          <a:ln w="6032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74CAF2-BD18-1D48-89E1-7C29B3E125D9}"/>
              </a:ext>
            </a:extLst>
          </p:cNvPr>
          <p:cNvSpPr/>
          <p:nvPr/>
        </p:nvSpPr>
        <p:spPr>
          <a:xfrm>
            <a:off x="1383792" y="2288730"/>
            <a:ext cx="2444496" cy="3410792"/>
          </a:xfrm>
          <a:prstGeom prst="rect">
            <a:avLst/>
          </a:prstGeom>
          <a:solidFill>
            <a:srgbClr val="00B0F0">
              <a:alpha val="26000"/>
            </a:srgbClr>
          </a:solidFill>
          <a:ln w="6032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E4460A-5C40-1244-9532-5C140D3004D7}"/>
              </a:ext>
            </a:extLst>
          </p:cNvPr>
          <p:cNvSpPr/>
          <p:nvPr/>
        </p:nvSpPr>
        <p:spPr>
          <a:xfrm>
            <a:off x="3828288" y="2301478"/>
            <a:ext cx="536448" cy="3072463"/>
          </a:xfrm>
          <a:prstGeom prst="rect">
            <a:avLst/>
          </a:prstGeom>
          <a:solidFill>
            <a:srgbClr val="00B0F0">
              <a:alpha val="26000"/>
            </a:srgbClr>
          </a:solidFill>
          <a:ln w="6032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88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9DC61-DD7D-B443-8152-5E9CD0F3F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Huffman Coding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3B0716-E559-7944-BA6C-A8BEE5C9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1011490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6F816-1803-9C44-AD66-14B29E4E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of Bit Stream</a:t>
            </a:r>
            <a:endParaRPr lang="en-US" baseline="-25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705AA-479F-F242-B8FE-84301375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693EB8-2CA9-984A-95EB-8C1F9B76D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3149"/>
            <a:ext cx="9144000" cy="373637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DBDBD69-1730-D442-815C-0468572E74C8}"/>
              </a:ext>
            </a:extLst>
          </p:cNvPr>
          <p:cNvSpPr/>
          <p:nvPr/>
        </p:nvSpPr>
        <p:spPr>
          <a:xfrm>
            <a:off x="3889248" y="5334396"/>
            <a:ext cx="5254752" cy="365125"/>
          </a:xfrm>
          <a:prstGeom prst="rect">
            <a:avLst/>
          </a:prstGeom>
          <a:solidFill>
            <a:srgbClr val="00B0F0">
              <a:alpha val="26000"/>
            </a:srgbClr>
          </a:solidFill>
          <a:ln w="6032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708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9FC52-5DC3-DB46-848F-509B5BE2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5122" name="Picture 2" descr="David Huffman">
            <a:extLst>
              <a:ext uri="{FF2B5EF4-FFF2-40B4-BE49-F238E27FC236}">
                <a16:creationId xmlns:a16="http://schemas.microsoft.com/office/drawing/2014/main" id="{45451FC2-0630-A840-88CE-44571941A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293" y="541866"/>
            <a:ext cx="4619413" cy="577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819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9FC52-5DC3-DB46-848F-509B5BE2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517F325-09FE-4C44-A9B0-E2D430273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58193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dirty="0"/>
              <a:t>“ALABAMA”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A20D86-B486-E64B-99DD-79E91DFEB4A0}"/>
              </a:ext>
            </a:extLst>
          </p:cNvPr>
          <p:cNvSpPr txBox="1"/>
          <p:nvPr/>
        </p:nvSpPr>
        <p:spPr>
          <a:xfrm>
            <a:off x="1333725" y="4343941"/>
            <a:ext cx="66899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‘A’ is run of the mill, ‘B’, ‘L’, &amp; ‘M’</a:t>
            </a:r>
          </a:p>
          <a:p>
            <a:pPr algn="ctr"/>
            <a:r>
              <a:rPr lang="en-US" sz="3200" dirty="0"/>
              <a:t>are more </a:t>
            </a:r>
            <a:r>
              <a:rPr lang="en-US" sz="3200" i="1" dirty="0"/>
              <a:t>interesting, </a:t>
            </a:r>
            <a:r>
              <a:rPr lang="en-US" sz="3200" dirty="0"/>
              <a:t>i.e., contain more</a:t>
            </a:r>
          </a:p>
          <a:p>
            <a:pPr algn="ctr"/>
            <a:r>
              <a:rPr lang="en-US" sz="3200" dirty="0"/>
              <a:t>Information than ‘A’.</a:t>
            </a:r>
          </a:p>
        </p:txBody>
      </p:sp>
    </p:spTree>
    <p:extLst>
      <p:ext uri="{BB962C8B-B14F-4D97-AF65-F5344CB8AC3E}">
        <p14:creationId xmlns:p14="http://schemas.microsoft.com/office/powerpoint/2010/main" val="360226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D4B3-9737-7146-A563-5E5AE6A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233" y="1517302"/>
            <a:ext cx="7103533" cy="3687744"/>
          </a:xfrm>
        </p:spPr>
        <p:txBody>
          <a:bodyPr>
            <a:normAutofit/>
          </a:bodyPr>
          <a:lstStyle/>
          <a:p>
            <a:r>
              <a:rPr lang="en-US" dirty="0"/>
              <a:t>Instead of an 8-bit fixed-length code for a letter, choose a variable-length code reflecting the amount of information in the letter.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1C6A1-2D68-9B4D-9301-85EFB252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569603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9FC52-5DC3-DB46-848F-509B5BE2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517F325-09FE-4C44-A9B0-E2D430273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78" y="1606727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dirty="0"/>
              <a:t>“ALABAMA”</a:t>
            </a: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2B5744FC-67AD-4F47-B37C-B42D69D9D4C4}"/>
              </a:ext>
            </a:extLst>
          </p:cNvPr>
          <p:cNvSpPr txBox="1">
            <a:spLocks/>
          </p:cNvSpPr>
          <p:nvPr/>
        </p:nvSpPr>
        <p:spPr>
          <a:xfrm>
            <a:off x="403578" y="37121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A</a:t>
            </a:r>
            <a:r>
              <a:rPr lang="en-US" sz="6600" baseline="-25000" dirty="0">
                <a:solidFill>
                  <a:srgbClr val="FF0000"/>
                </a:solidFill>
              </a:rPr>
              <a:t>4</a:t>
            </a:r>
            <a:r>
              <a:rPr lang="en-US" sz="6600" baseline="-25000" dirty="0"/>
              <a:t>  </a:t>
            </a:r>
            <a:r>
              <a:rPr lang="en-US" sz="6600" dirty="0"/>
              <a:t>L</a:t>
            </a:r>
            <a:r>
              <a:rPr lang="en-US" sz="6600" baseline="-25000" dirty="0">
                <a:solidFill>
                  <a:srgbClr val="FF0000"/>
                </a:solidFill>
              </a:rPr>
              <a:t>1</a:t>
            </a:r>
            <a:r>
              <a:rPr lang="en-US" sz="6600" baseline="-25000" dirty="0"/>
              <a:t>  </a:t>
            </a:r>
            <a:r>
              <a:rPr lang="en-US" sz="6600" dirty="0"/>
              <a:t>B</a:t>
            </a:r>
            <a:r>
              <a:rPr lang="en-US" sz="6600" baseline="-25000" dirty="0">
                <a:solidFill>
                  <a:srgbClr val="FF0000"/>
                </a:solidFill>
              </a:rPr>
              <a:t>1</a:t>
            </a:r>
            <a:r>
              <a:rPr lang="en-US" sz="6600" baseline="-25000" dirty="0"/>
              <a:t>  </a:t>
            </a:r>
            <a:r>
              <a:rPr lang="en-US" sz="6600" dirty="0"/>
              <a:t>M</a:t>
            </a:r>
            <a:r>
              <a:rPr lang="en-US" sz="6600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95C03E-87DA-0349-AB87-9D63DE0E5C4F}"/>
              </a:ext>
            </a:extLst>
          </p:cNvPr>
          <p:cNvSpPr txBox="1"/>
          <p:nvPr/>
        </p:nvSpPr>
        <p:spPr>
          <a:xfrm>
            <a:off x="2771122" y="5364617"/>
            <a:ext cx="3601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 </a:t>
            </a:r>
            <a:r>
              <a:rPr lang="en-US" sz="3600" i="1" dirty="0"/>
              <a:t>Frequency Table</a:t>
            </a:r>
          </a:p>
        </p:txBody>
      </p:sp>
    </p:spTree>
    <p:extLst>
      <p:ext uri="{BB962C8B-B14F-4D97-AF65-F5344CB8AC3E}">
        <p14:creationId xmlns:p14="http://schemas.microsoft.com/office/powerpoint/2010/main" val="385717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9FC52-5DC3-DB46-848F-509B5BE2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2B5744FC-67AD-4F47-B37C-B42D69D9D4C4}"/>
              </a:ext>
            </a:extLst>
          </p:cNvPr>
          <p:cNvSpPr txBox="1">
            <a:spLocks/>
          </p:cNvSpPr>
          <p:nvPr/>
        </p:nvSpPr>
        <p:spPr>
          <a:xfrm>
            <a:off x="457200" y="8221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B</a:t>
            </a:r>
            <a:r>
              <a:rPr lang="en-US" sz="6600" baseline="-25000" dirty="0">
                <a:solidFill>
                  <a:srgbClr val="FF0000"/>
                </a:solidFill>
              </a:rPr>
              <a:t>1  </a:t>
            </a:r>
            <a:r>
              <a:rPr lang="en-US" sz="6600" dirty="0"/>
              <a:t>L</a:t>
            </a:r>
            <a:r>
              <a:rPr lang="en-US" sz="6600" baseline="-25000" dirty="0">
                <a:solidFill>
                  <a:srgbClr val="FF0000"/>
                </a:solidFill>
              </a:rPr>
              <a:t>1</a:t>
            </a:r>
            <a:r>
              <a:rPr lang="en-US" sz="6600" baseline="-25000" dirty="0"/>
              <a:t>  </a:t>
            </a:r>
            <a:r>
              <a:rPr lang="en-US" sz="6600" dirty="0"/>
              <a:t>M</a:t>
            </a:r>
            <a:r>
              <a:rPr lang="en-US" sz="6600" baseline="-25000" dirty="0">
                <a:solidFill>
                  <a:srgbClr val="FF0000"/>
                </a:solidFill>
              </a:rPr>
              <a:t>1</a:t>
            </a:r>
            <a:r>
              <a:rPr lang="en-US" sz="6600" dirty="0"/>
              <a:t>  A</a:t>
            </a:r>
            <a:r>
              <a:rPr lang="en-US" sz="6600" baseline="-25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C2189E-66B3-5745-BE4B-06581376B99F}"/>
              </a:ext>
            </a:extLst>
          </p:cNvPr>
          <p:cNvSpPr txBox="1"/>
          <p:nvPr/>
        </p:nvSpPr>
        <p:spPr>
          <a:xfrm>
            <a:off x="1049867" y="2879791"/>
            <a:ext cx="37366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Low frequency</a:t>
            </a:r>
          </a:p>
          <a:p>
            <a:r>
              <a:rPr lang="en-US" sz="3200" dirty="0"/>
              <a:t>=&gt; High Priority, head of the queue!</a:t>
            </a:r>
          </a:p>
          <a:p>
            <a:r>
              <a:rPr lang="en-US" sz="3200" dirty="0"/>
              <a:t>(</a:t>
            </a:r>
            <a:r>
              <a:rPr lang="en-US" sz="3200" b="1" dirty="0"/>
              <a:t>letters arrived in</a:t>
            </a:r>
          </a:p>
          <a:p>
            <a:r>
              <a:rPr lang="en-US" sz="3200" b="1" dirty="0"/>
              <a:t>alphabetical order</a:t>
            </a:r>
            <a:r>
              <a:rPr lang="en-US" sz="32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59E942-B2CA-2A48-965C-B59825319E94}"/>
              </a:ext>
            </a:extLst>
          </p:cNvPr>
          <p:cNvSpPr txBox="1"/>
          <p:nvPr/>
        </p:nvSpPr>
        <p:spPr>
          <a:xfrm>
            <a:off x="5300134" y="2879791"/>
            <a:ext cx="33249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High frequency</a:t>
            </a:r>
          </a:p>
          <a:p>
            <a:pPr marL="457200" indent="-457200">
              <a:buFont typeface="Symbol" pitchFamily="2" charset="2"/>
              <a:buChar char="Þ"/>
            </a:pPr>
            <a:r>
              <a:rPr lang="en-US" sz="3200" dirty="0"/>
              <a:t>Low Priority, </a:t>
            </a:r>
          </a:p>
          <a:p>
            <a:r>
              <a:rPr lang="en-US" sz="3200" dirty="0"/>
              <a:t>back of the queue!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B401D8CE-565B-4A46-8F77-0BF7328B265D}"/>
              </a:ext>
            </a:extLst>
          </p:cNvPr>
          <p:cNvSpPr/>
          <p:nvPr/>
        </p:nvSpPr>
        <p:spPr>
          <a:xfrm rot="2042988">
            <a:off x="2481674" y="1852715"/>
            <a:ext cx="418589" cy="109531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048DC56C-68DE-8049-8304-768FA53B8A00}"/>
              </a:ext>
            </a:extLst>
          </p:cNvPr>
          <p:cNvSpPr/>
          <p:nvPr/>
        </p:nvSpPr>
        <p:spPr>
          <a:xfrm>
            <a:off x="6249141" y="1983394"/>
            <a:ext cx="418589" cy="89639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48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9FC52-5DC3-DB46-848F-509B5BE2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2B5744FC-67AD-4F47-B37C-B42D69D9D4C4}"/>
              </a:ext>
            </a:extLst>
          </p:cNvPr>
          <p:cNvSpPr txBox="1">
            <a:spLocks/>
          </p:cNvSpPr>
          <p:nvPr/>
        </p:nvSpPr>
        <p:spPr>
          <a:xfrm>
            <a:off x="457200" y="83219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B</a:t>
            </a:r>
            <a:r>
              <a:rPr lang="en-US" sz="6600" baseline="-25000" dirty="0">
                <a:solidFill>
                  <a:srgbClr val="FF0000"/>
                </a:solidFill>
              </a:rPr>
              <a:t>1  </a:t>
            </a:r>
            <a:r>
              <a:rPr lang="en-US" sz="6600" dirty="0"/>
              <a:t>L</a:t>
            </a:r>
            <a:r>
              <a:rPr lang="en-US" sz="6600" baseline="-25000" dirty="0">
                <a:solidFill>
                  <a:srgbClr val="FF0000"/>
                </a:solidFill>
              </a:rPr>
              <a:t>1</a:t>
            </a:r>
            <a:r>
              <a:rPr lang="en-US" sz="6600" baseline="-25000" dirty="0"/>
              <a:t>  </a:t>
            </a:r>
            <a:r>
              <a:rPr lang="en-US" sz="6600" dirty="0"/>
              <a:t>M</a:t>
            </a:r>
            <a:r>
              <a:rPr lang="en-US" sz="6600" baseline="-25000" dirty="0">
                <a:solidFill>
                  <a:srgbClr val="FF0000"/>
                </a:solidFill>
              </a:rPr>
              <a:t>1</a:t>
            </a:r>
            <a:r>
              <a:rPr lang="en-US" sz="6600" dirty="0"/>
              <a:t>  A</a:t>
            </a:r>
            <a:r>
              <a:rPr lang="en-US" sz="6600" baseline="-25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C2189E-66B3-5745-BE4B-06581376B99F}"/>
              </a:ext>
            </a:extLst>
          </p:cNvPr>
          <p:cNvSpPr txBox="1"/>
          <p:nvPr/>
        </p:nvSpPr>
        <p:spPr>
          <a:xfrm>
            <a:off x="1399822" y="2883476"/>
            <a:ext cx="65475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Algorithm step</a:t>
            </a:r>
            <a:r>
              <a:rPr lang="en-US" sz="3200" dirty="0"/>
              <a:t>: while the priority queue has more than one entry, remove two entries, combine them and reinsert the result back into the priority queue.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2327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50299</TotalTime>
  <Words>612</Words>
  <Application>Microsoft Macintosh PowerPoint</Application>
  <PresentationFormat>On-screen Show (4:3)</PresentationFormat>
  <Paragraphs>167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Symbol</vt:lpstr>
      <vt:lpstr>Office Theme</vt:lpstr>
      <vt:lpstr>PowerPoint Presentation</vt:lpstr>
      <vt:lpstr>PowerPoint Presentation</vt:lpstr>
      <vt:lpstr>Huffman Coding</vt:lpstr>
      <vt:lpstr>PowerPoint Presentation</vt:lpstr>
      <vt:lpstr>“ALABAMA”</vt:lpstr>
      <vt:lpstr>Instead of an 8-bit fixed-length code for a letter, choose a variable-length code reflecting the amount of information in the letter.</vt:lpstr>
      <vt:lpstr>“ALABAMA”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.zip File</vt:lpstr>
      <vt:lpstr>BinaryIn/BinaryOut</vt:lpstr>
      <vt:lpstr>Unix hexdump of lincoln.zip</vt:lpstr>
      <vt:lpstr>magic number 0x0bc0</vt:lpstr>
      <vt:lpstr>Frequency table size 0x23 = 3510</vt:lpstr>
      <vt:lpstr>Table entry: 0x0a = newline, 0x19 =2510</vt:lpstr>
      <vt:lpstr>Frequency Table</vt:lpstr>
      <vt:lpstr>Start of Bit Stream</vt:lpstr>
    </vt:vector>
  </TitlesOfParts>
  <Company>Boston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Audio</dc:title>
  <dc:creator>Robert Muller</dc:creator>
  <cp:lastModifiedBy>Microsoft Office User</cp:lastModifiedBy>
  <cp:revision>577</cp:revision>
  <cp:lastPrinted>2021-03-08T20:57:25Z</cp:lastPrinted>
  <dcterms:created xsi:type="dcterms:W3CDTF">2010-11-01T18:39:22Z</dcterms:created>
  <dcterms:modified xsi:type="dcterms:W3CDTF">2021-04-12T20:13:07Z</dcterms:modified>
</cp:coreProperties>
</file>