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40" r:id="rId2"/>
    <p:sldId id="267" r:id="rId3"/>
    <p:sldId id="904" r:id="rId4"/>
    <p:sldId id="911" r:id="rId5"/>
    <p:sldId id="922" r:id="rId6"/>
    <p:sldId id="912" r:id="rId7"/>
    <p:sldId id="913" r:id="rId8"/>
    <p:sldId id="905" r:id="rId9"/>
    <p:sldId id="906" r:id="rId10"/>
    <p:sldId id="907" r:id="rId11"/>
    <p:sldId id="908" r:id="rId12"/>
    <p:sldId id="914" r:id="rId13"/>
    <p:sldId id="915" r:id="rId14"/>
    <p:sldId id="916" r:id="rId15"/>
    <p:sldId id="930" r:id="rId16"/>
    <p:sldId id="924" r:id="rId17"/>
    <p:sldId id="910" r:id="rId18"/>
    <p:sldId id="923" r:id="rId19"/>
    <p:sldId id="918" r:id="rId20"/>
    <p:sldId id="919" r:id="rId21"/>
    <p:sldId id="920" r:id="rId22"/>
    <p:sldId id="921" r:id="rId23"/>
    <p:sldId id="925" r:id="rId24"/>
    <p:sldId id="926" r:id="rId25"/>
    <p:sldId id="927" r:id="rId26"/>
    <p:sldId id="928" r:id="rId27"/>
    <p:sldId id="929" r:id="rId28"/>
    <p:sldId id="727" r:id="rId29"/>
    <p:sldId id="852" r:id="rId30"/>
    <p:sldId id="850" r:id="rId31"/>
    <p:sldId id="610" r:id="rId32"/>
    <p:sldId id="6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2"/>
    <p:restoredTop sz="94986"/>
  </p:normalViewPr>
  <p:slideViewPr>
    <p:cSldViewPr snapToGrid="0" snapToObjects="1">
      <p:cViewPr varScale="1">
        <p:scale>
          <a:sx n="106" d="100"/>
          <a:sy n="106" d="100"/>
        </p:scale>
        <p:origin x="17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950028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20: Thursday 4/8/2021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More on BSTs</a:t>
            </a:r>
          </a:p>
        </p:txBody>
      </p:sp>
    </p:spTree>
    <p:extLst>
      <p:ext uri="{BB962C8B-B14F-4D97-AF65-F5344CB8AC3E}">
        <p14:creationId xmlns:p14="http://schemas.microsoft.com/office/powerpoint/2010/main" val="36922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9851CB-8AB4-0B4E-B271-2070A5B9966B}"/>
              </a:ext>
            </a:extLst>
          </p:cNvPr>
          <p:cNvGrpSpPr/>
          <p:nvPr/>
        </p:nvGrpSpPr>
        <p:grpSpPr>
          <a:xfrm>
            <a:off x="3693695" y="1147609"/>
            <a:ext cx="3657600" cy="4186990"/>
            <a:chOff x="2286000" y="878305"/>
            <a:chExt cx="3657600" cy="4186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4114800" y="87830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32004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22860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50292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363F6-455E-9A46-9E5C-2736497F9F2A}"/>
                </a:ext>
              </a:extLst>
            </p:cNvPr>
            <p:cNvSpPr/>
            <p:nvPr/>
          </p:nvSpPr>
          <p:spPr>
            <a:xfrm>
              <a:off x="41148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CB3CCF-CCCC-E246-8FD6-33AF3C3DE834}"/>
                </a:ext>
              </a:extLst>
            </p:cNvPr>
            <p:cNvCxnSpPr/>
            <p:nvPr/>
          </p:nvCxnSpPr>
          <p:spPr>
            <a:xfrm flipH="1">
              <a:off x="3886200" y="1792705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AFBCA4-022D-7444-AAC4-6A45F4A5E6AB}"/>
                </a:ext>
              </a:extLst>
            </p:cNvPr>
            <p:cNvCxnSpPr/>
            <p:nvPr/>
          </p:nvCxnSpPr>
          <p:spPr>
            <a:xfrm flipH="1">
              <a:off x="2911642" y="3429000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6E36D-AD96-1E42-8CAE-0AE8C05EE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444707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F2224-1F68-804C-806F-639957EE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42" y="1800559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557449" y="1195811"/>
            <a:ext cx="4014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Balanced binary search trees ensure that the tree remains well-balanced.</a:t>
            </a:r>
          </a:p>
        </p:txBody>
      </p:sp>
    </p:spTree>
    <p:extLst>
      <p:ext uri="{BB962C8B-B14F-4D97-AF65-F5344CB8AC3E}">
        <p14:creationId xmlns:p14="http://schemas.microsoft.com/office/powerpoint/2010/main" val="179281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9851CB-8AB4-0B4E-B271-2070A5B9966B}"/>
              </a:ext>
            </a:extLst>
          </p:cNvPr>
          <p:cNvGrpSpPr/>
          <p:nvPr/>
        </p:nvGrpSpPr>
        <p:grpSpPr>
          <a:xfrm>
            <a:off x="3693695" y="1147609"/>
            <a:ext cx="3657600" cy="4186990"/>
            <a:chOff x="2286000" y="878305"/>
            <a:chExt cx="3657600" cy="4186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4114800" y="87830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32004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2286000" y="415089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5029200" y="2514600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363F6-455E-9A46-9E5C-2736497F9F2A}"/>
                </a:ext>
              </a:extLst>
            </p:cNvPr>
            <p:cNvSpPr/>
            <p:nvPr/>
          </p:nvSpPr>
          <p:spPr>
            <a:xfrm>
              <a:off x="41148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CB3CCF-CCCC-E246-8FD6-33AF3C3DE834}"/>
                </a:ext>
              </a:extLst>
            </p:cNvPr>
            <p:cNvCxnSpPr/>
            <p:nvPr/>
          </p:nvCxnSpPr>
          <p:spPr>
            <a:xfrm flipH="1">
              <a:off x="3886200" y="1792705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AFBCA4-022D-7444-AAC4-6A45F4A5E6AB}"/>
                </a:ext>
              </a:extLst>
            </p:cNvPr>
            <p:cNvCxnSpPr/>
            <p:nvPr/>
          </p:nvCxnSpPr>
          <p:spPr>
            <a:xfrm flipH="1">
              <a:off x="2911642" y="3429000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6E36D-AD96-1E42-8CAE-0AE8C05EE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444707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F2224-1F68-804C-806F-639957EE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42" y="1800559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557449" y="1195811"/>
            <a:ext cx="4014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Finding the </a:t>
            </a:r>
            <a:r>
              <a:rPr lang="en-US" sz="3200" i="1" dirty="0"/>
              <a:t>minimal</a:t>
            </a:r>
            <a:r>
              <a:rPr lang="en-US" sz="3200" dirty="0"/>
              <a:t> key E – go left.</a:t>
            </a:r>
          </a:p>
          <a:p>
            <a:endParaRPr lang="en-US" sz="3200" dirty="0"/>
          </a:p>
          <a:p>
            <a:r>
              <a:rPr lang="en-US" sz="3200" dirty="0"/>
              <a:t>Finding the </a:t>
            </a:r>
            <a:r>
              <a:rPr lang="en-US" sz="3200" i="1" dirty="0"/>
              <a:t>maximal</a:t>
            </a:r>
            <a:r>
              <a:rPr lang="en-US" sz="3200" dirty="0"/>
              <a:t> key R – go right.</a:t>
            </a:r>
          </a:p>
        </p:txBody>
      </p:sp>
    </p:spTree>
    <p:extLst>
      <p:ext uri="{BB962C8B-B14F-4D97-AF65-F5344CB8AC3E}">
        <p14:creationId xmlns:p14="http://schemas.microsoft.com/office/powerpoint/2010/main" val="13941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9851CB-8AB4-0B4E-B271-2070A5B9966B}"/>
              </a:ext>
            </a:extLst>
          </p:cNvPr>
          <p:cNvGrpSpPr/>
          <p:nvPr/>
        </p:nvGrpSpPr>
        <p:grpSpPr>
          <a:xfrm>
            <a:off x="4369979" y="1270666"/>
            <a:ext cx="3657600" cy="4186990"/>
            <a:chOff x="2286000" y="878305"/>
            <a:chExt cx="3657600" cy="4186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4114800" y="87830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32004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22860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50292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363F6-455E-9A46-9E5C-2736497F9F2A}"/>
                </a:ext>
              </a:extLst>
            </p:cNvPr>
            <p:cNvSpPr/>
            <p:nvPr/>
          </p:nvSpPr>
          <p:spPr>
            <a:xfrm>
              <a:off x="41148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CB3CCF-CCCC-E246-8FD6-33AF3C3DE834}"/>
                </a:ext>
              </a:extLst>
            </p:cNvPr>
            <p:cNvCxnSpPr/>
            <p:nvPr/>
          </p:nvCxnSpPr>
          <p:spPr>
            <a:xfrm flipH="1">
              <a:off x="3886200" y="1792705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AFBCA4-022D-7444-AAC4-6A45F4A5E6AB}"/>
                </a:ext>
              </a:extLst>
            </p:cNvPr>
            <p:cNvCxnSpPr/>
            <p:nvPr/>
          </p:nvCxnSpPr>
          <p:spPr>
            <a:xfrm flipH="1">
              <a:off x="2911642" y="3429000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6E36D-AD96-1E42-8CAE-0AE8C05EE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444707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F2224-1F68-804C-806F-639957EE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42" y="1800559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557449" y="440898"/>
            <a:ext cx="42792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i="1" dirty="0"/>
              <a:t>floor</a:t>
            </a:r>
            <a:r>
              <a:rPr lang="en-US" sz="3200" dirty="0"/>
              <a:t> of </a:t>
            </a:r>
            <a:r>
              <a:rPr lang="en-US" sz="3200" dirty="0">
                <a:solidFill>
                  <a:srgbClr val="C00000"/>
                </a:solidFill>
              </a:rPr>
              <a:t>key</a:t>
            </a:r>
            <a:r>
              <a:rPr lang="en-US" sz="3200" dirty="0"/>
              <a:t> is the greatest key less than or equal to </a:t>
            </a:r>
            <a:r>
              <a:rPr lang="en-US" sz="3200" dirty="0">
                <a:solidFill>
                  <a:srgbClr val="C00000"/>
                </a:solidFill>
              </a:rPr>
              <a:t>key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The floor of Z is R.</a:t>
            </a:r>
          </a:p>
          <a:p>
            <a:endParaRPr lang="en-US" sz="3200" dirty="0"/>
          </a:p>
          <a:p>
            <a:r>
              <a:rPr lang="en-US" sz="3200" dirty="0"/>
              <a:t>The floor of H is H.</a:t>
            </a:r>
          </a:p>
          <a:p>
            <a:endParaRPr lang="en-US" sz="3200" dirty="0"/>
          </a:p>
          <a:p>
            <a:r>
              <a:rPr lang="en-US" sz="3200" dirty="0"/>
              <a:t>The floor of B</a:t>
            </a:r>
          </a:p>
          <a:p>
            <a:r>
              <a:rPr lang="en-US" sz="3200" dirty="0"/>
              <a:t>doesn’t exist.</a:t>
            </a:r>
          </a:p>
        </p:txBody>
      </p:sp>
    </p:spTree>
    <p:extLst>
      <p:ext uri="{BB962C8B-B14F-4D97-AF65-F5344CB8AC3E}">
        <p14:creationId xmlns:p14="http://schemas.microsoft.com/office/powerpoint/2010/main" val="353022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528388" y="440898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613988" y="207719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699588" y="3713488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442788" y="207719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528388" y="3713488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6299788" y="1355298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5325230" y="299159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6299788" y="3007300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7154030" y="1363152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972119" y="1716245"/>
            <a:ext cx="3110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err="1"/>
              <a:t>deleteMin</a:t>
            </a:r>
            <a:endParaRPr lang="en-US" sz="4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6B6A7-3356-534E-BA21-7D7B8DE60BE6}"/>
              </a:ext>
            </a:extLst>
          </p:cNvPr>
          <p:cNvSpPr/>
          <p:nvPr/>
        </p:nvSpPr>
        <p:spPr>
          <a:xfrm>
            <a:off x="5617623" y="531837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3625D2-DA6D-934D-81C7-C248571F75C3}"/>
              </a:ext>
            </a:extLst>
          </p:cNvPr>
          <p:cNvCxnSpPr>
            <a:cxnSpLocks/>
          </p:cNvCxnSpPr>
          <p:nvPr/>
        </p:nvCxnSpPr>
        <p:spPr>
          <a:xfrm>
            <a:off x="5389023" y="4612182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C910C3-E436-8744-AB22-3FBF83551C6A}"/>
              </a:ext>
            </a:extLst>
          </p:cNvPr>
          <p:cNvCxnSpPr>
            <a:cxnSpLocks/>
          </p:cNvCxnSpPr>
          <p:nvPr/>
        </p:nvCxnSpPr>
        <p:spPr>
          <a:xfrm>
            <a:off x="2779295" y="2671011"/>
            <a:ext cx="1842226" cy="1227221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6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528388" y="440898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613988" y="207719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3626398" y="2269141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442788" y="207719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528388" y="3713488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6299788" y="1355298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40798" y="2534393"/>
            <a:ext cx="1073190" cy="1925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6299788" y="3007300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7154030" y="1363152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515614" y="989412"/>
            <a:ext cx="3110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err="1"/>
              <a:t>deleteMin</a:t>
            </a:r>
            <a:endParaRPr lang="en-US" sz="4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6B6A7-3356-534E-BA21-7D7B8DE60BE6}"/>
              </a:ext>
            </a:extLst>
          </p:cNvPr>
          <p:cNvSpPr/>
          <p:nvPr/>
        </p:nvSpPr>
        <p:spPr>
          <a:xfrm>
            <a:off x="4759746" y="3713488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3625D2-DA6D-934D-81C7-C248571F75C3}"/>
              </a:ext>
            </a:extLst>
          </p:cNvPr>
          <p:cNvCxnSpPr>
            <a:cxnSpLocks/>
          </p:cNvCxnSpPr>
          <p:nvPr/>
        </p:nvCxnSpPr>
        <p:spPr>
          <a:xfrm>
            <a:off x="4401179" y="3087846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7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528388" y="440898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613988" y="207719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3626398" y="2269141"/>
            <a:ext cx="914400" cy="914400"/>
          </a:xfrm>
          <a:prstGeom prst="ellipse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442788" y="207719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528388" y="3713488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6299788" y="1355298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40798" y="2534393"/>
            <a:ext cx="1073190" cy="192505"/>
          </a:xfrm>
          <a:prstGeom prst="line">
            <a:avLst/>
          </a:prstGeom>
          <a:ln w="508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6299788" y="3007300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7154030" y="1363152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515614" y="989412"/>
            <a:ext cx="3110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err="1"/>
              <a:t>deleteMin</a:t>
            </a:r>
            <a:endParaRPr lang="en-US" sz="4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6B6A7-3356-534E-BA21-7D7B8DE60BE6}"/>
              </a:ext>
            </a:extLst>
          </p:cNvPr>
          <p:cNvSpPr/>
          <p:nvPr/>
        </p:nvSpPr>
        <p:spPr>
          <a:xfrm>
            <a:off x="4759746" y="3713488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3625D2-DA6D-934D-81C7-C248571F75C3}"/>
              </a:ext>
            </a:extLst>
          </p:cNvPr>
          <p:cNvCxnSpPr>
            <a:cxnSpLocks/>
          </p:cNvCxnSpPr>
          <p:nvPr/>
        </p:nvCxnSpPr>
        <p:spPr>
          <a:xfrm>
            <a:off x="4401179" y="3087846"/>
            <a:ext cx="517358" cy="721895"/>
          </a:xfrm>
          <a:prstGeom prst="line">
            <a:avLst/>
          </a:prstGeom>
          <a:ln w="50800"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289E3-DEB6-BE47-98FB-EDB5D4AA4CD6}"/>
              </a:ext>
            </a:extLst>
          </p:cNvPr>
          <p:cNvCxnSpPr>
            <a:cxnSpLocks/>
          </p:cNvCxnSpPr>
          <p:nvPr/>
        </p:nvCxnSpPr>
        <p:spPr>
          <a:xfrm flipH="1">
            <a:off x="5346400" y="2985378"/>
            <a:ext cx="517358" cy="72189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2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43EAC-C50D-2A49-8C58-17D3893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83CBE-FB02-834E-B712-0BC84CA2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409"/>
            <a:ext cx="9144000" cy="46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260430" y="2867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346030" y="1664966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4316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174830" y="1664966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2604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6031830" y="94307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5057272" y="2579366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6031830" y="259507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886072" y="95092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557449" y="1195811"/>
            <a:ext cx="4279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delete key H?</a:t>
            </a:r>
          </a:p>
          <a:p>
            <a:endParaRPr lang="en-US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D02A07-B540-984D-B83A-D851918C1101}"/>
              </a:ext>
            </a:extLst>
          </p:cNvPr>
          <p:cNvSpPr/>
          <p:nvPr/>
        </p:nvSpPr>
        <p:spPr>
          <a:xfrm>
            <a:off x="5346030" y="495326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5DC22-8DFE-1441-BA69-497656315494}"/>
              </a:ext>
            </a:extLst>
          </p:cNvPr>
          <p:cNvSpPr/>
          <p:nvPr/>
        </p:nvSpPr>
        <p:spPr>
          <a:xfrm>
            <a:off x="7174830" y="495326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F0613-CDA8-BF49-B2F1-953CEE2888D2}"/>
              </a:ext>
            </a:extLst>
          </p:cNvPr>
          <p:cNvCxnSpPr/>
          <p:nvPr/>
        </p:nvCxnSpPr>
        <p:spPr>
          <a:xfrm flipH="1">
            <a:off x="5971672" y="4231368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A461A-7372-884F-8254-CE53CDC6EE5F}"/>
              </a:ext>
            </a:extLst>
          </p:cNvPr>
          <p:cNvCxnSpPr>
            <a:cxnSpLocks/>
          </p:cNvCxnSpPr>
          <p:nvPr/>
        </p:nvCxnSpPr>
        <p:spPr>
          <a:xfrm>
            <a:off x="6946230" y="424707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DAB5C00-DA32-A24A-82E8-86C566C731DE}"/>
              </a:ext>
            </a:extLst>
          </p:cNvPr>
          <p:cNvSpPr/>
          <p:nvPr/>
        </p:nvSpPr>
        <p:spPr>
          <a:xfrm>
            <a:off x="6360692" y="6039853"/>
            <a:ext cx="814138" cy="8181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F9BC9E-56D8-FF4D-8360-0E98319FCCB9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6126519" y="5733752"/>
            <a:ext cx="353401" cy="4259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260430" y="2867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346030" y="1664966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4316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174830" y="1664966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2604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6031830" y="94307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5057272" y="2579366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6031830" y="259507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886072" y="95092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557449" y="1195811"/>
            <a:ext cx="4279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delete key H?</a:t>
            </a:r>
          </a:p>
          <a:p>
            <a:endParaRPr lang="en-US" sz="3200" dirty="0"/>
          </a:p>
          <a:p>
            <a:r>
              <a:rPr lang="en-US" sz="3200" dirty="0"/>
              <a:t>Replace it with its successor</a:t>
            </a:r>
          </a:p>
          <a:p>
            <a:r>
              <a:rPr lang="en-US" sz="3200" dirty="0"/>
              <a:t>(or</a:t>
            </a:r>
          </a:p>
          <a:p>
            <a:r>
              <a:rPr lang="en-US" sz="3200" dirty="0"/>
              <a:t> predecessor).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D02A07-B540-984D-B83A-D851918C1101}"/>
              </a:ext>
            </a:extLst>
          </p:cNvPr>
          <p:cNvSpPr/>
          <p:nvPr/>
        </p:nvSpPr>
        <p:spPr>
          <a:xfrm>
            <a:off x="5346030" y="4953263"/>
            <a:ext cx="91440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5DC22-8DFE-1441-BA69-497656315494}"/>
              </a:ext>
            </a:extLst>
          </p:cNvPr>
          <p:cNvSpPr/>
          <p:nvPr/>
        </p:nvSpPr>
        <p:spPr>
          <a:xfrm>
            <a:off x="7174830" y="495326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F0613-CDA8-BF49-B2F1-953CEE2888D2}"/>
              </a:ext>
            </a:extLst>
          </p:cNvPr>
          <p:cNvCxnSpPr/>
          <p:nvPr/>
        </p:nvCxnSpPr>
        <p:spPr>
          <a:xfrm flipH="1">
            <a:off x="5971672" y="4231368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A461A-7372-884F-8254-CE53CDC6EE5F}"/>
              </a:ext>
            </a:extLst>
          </p:cNvPr>
          <p:cNvCxnSpPr>
            <a:cxnSpLocks/>
          </p:cNvCxnSpPr>
          <p:nvPr/>
        </p:nvCxnSpPr>
        <p:spPr>
          <a:xfrm>
            <a:off x="6946230" y="424707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554B9-A46A-264E-8A5D-6D8A601381C0}"/>
              </a:ext>
            </a:extLst>
          </p:cNvPr>
          <p:cNvCxnSpPr>
            <a:cxnSpLocks/>
          </p:cNvCxnSpPr>
          <p:nvPr/>
        </p:nvCxnSpPr>
        <p:spPr>
          <a:xfrm>
            <a:off x="2450430" y="3063350"/>
            <a:ext cx="2895600" cy="206210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DAB5C00-DA32-A24A-82E8-86C566C731DE}"/>
              </a:ext>
            </a:extLst>
          </p:cNvPr>
          <p:cNvSpPr/>
          <p:nvPr/>
        </p:nvSpPr>
        <p:spPr>
          <a:xfrm>
            <a:off x="6360692" y="6039853"/>
            <a:ext cx="814138" cy="8181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F9BC9E-56D8-FF4D-8360-0E98319FCCB9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6126519" y="5733752"/>
            <a:ext cx="353401" cy="4259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3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260430" y="2867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346030" y="1664966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4316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174830" y="1664966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2604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6031830" y="94307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5057272" y="2579366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6031830" y="259507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886072" y="95092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D02A07-B540-984D-B83A-D851918C1101}"/>
              </a:ext>
            </a:extLst>
          </p:cNvPr>
          <p:cNvSpPr/>
          <p:nvPr/>
        </p:nvSpPr>
        <p:spPr>
          <a:xfrm>
            <a:off x="5346030" y="4953263"/>
            <a:ext cx="91440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5DC22-8DFE-1441-BA69-497656315494}"/>
              </a:ext>
            </a:extLst>
          </p:cNvPr>
          <p:cNvSpPr/>
          <p:nvPr/>
        </p:nvSpPr>
        <p:spPr>
          <a:xfrm>
            <a:off x="7174830" y="495326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F0613-CDA8-BF49-B2F1-953CEE2888D2}"/>
              </a:ext>
            </a:extLst>
          </p:cNvPr>
          <p:cNvCxnSpPr/>
          <p:nvPr/>
        </p:nvCxnSpPr>
        <p:spPr>
          <a:xfrm flipH="1">
            <a:off x="5971672" y="4231368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A461A-7372-884F-8254-CE53CDC6EE5F}"/>
              </a:ext>
            </a:extLst>
          </p:cNvPr>
          <p:cNvCxnSpPr>
            <a:cxnSpLocks/>
          </p:cNvCxnSpPr>
          <p:nvPr/>
        </p:nvCxnSpPr>
        <p:spPr>
          <a:xfrm>
            <a:off x="6946230" y="424707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554B9-A46A-264E-8A5D-6D8A601381C0}"/>
              </a:ext>
            </a:extLst>
          </p:cNvPr>
          <p:cNvCxnSpPr>
            <a:cxnSpLocks/>
          </p:cNvCxnSpPr>
          <p:nvPr/>
        </p:nvCxnSpPr>
        <p:spPr>
          <a:xfrm>
            <a:off x="4251158" y="4953263"/>
            <a:ext cx="980574" cy="24664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F9BC9E-56D8-FF4D-8360-0E98319FCCB9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126519" y="5733752"/>
            <a:ext cx="338718" cy="4100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3E4417-DB67-6B41-8867-2A00B4838C6D}"/>
              </a:ext>
            </a:extLst>
          </p:cNvPr>
          <p:cNvCxnSpPr>
            <a:cxnSpLocks/>
          </p:cNvCxnSpPr>
          <p:nvPr/>
        </p:nvCxnSpPr>
        <p:spPr>
          <a:xfrm>
            <a:off x="2815391" y="2122166"/>
            <a:ext cx="25005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0B559A-3BF1-4F47-A429-FA1AC1995F07}"/>
              </a:ext>
            </a:extLst>
          </p:cNvPr>
          <p:cNvSpPr txBox="1"/>
          <p:nvPr/>
        </p:nvSpPr>
        <p:spPr>
          <a:xfrm>
            <a:off x="2230605" y="1672820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660FDF-0AEB-6549-855E-F1DBD0A7BDBA}"/>
              </a:ext>
            </a:extLst>
          </p:cNvPr>
          <p:cNvSpPr txBox="1"/>
          <p:nvPr/>
        </p:nvSpPr>
        <p:spPr>
          <a:xfrm>
            <a:off x="7813631" y="2609082"/>
            <a:ext cx="146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t.right</a:t>
            </a:r>
            <a:endParaRPr lang="en-US" sz="4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F20999-D0F9-7F41-9CC6-9485BD3EA54C}"/>
              </a:ext>
            </a:extLst>
          </p:cNvPr>
          <p:cNvCxnSpPr>
            <a:cxnSpLocks/>
          </p:cNvCxnSpPr>
          <p:nvPr/>
        </p:nvCxnSpPr>
        <p:spPr>
          <a:xfrm flipH="1">
            <a:off x="7182849" y="3163464"/>
            <a:ext cx="673769" cy="4043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5DAC03-4C63-AD40-941F-677857E74999}"/>
              </a:ext>
            </a:extLst>
          </p:cNvPr>
          <p:cNvSpPr txBox="1"/>
          <p:nvPr/>
        </p:nvSpPr>
        <p:spPr>
          <a:xfrm>
            <a:off x="3828796" y="4470301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4698B-2540-C648-8DA1-5185B353CF38}"/>
              </a:ext>
            </a:extLst>
          </p:cNvPr>
          <p:cNvSpPr txBox="1"/>
          <p:nvPr/>
        </p:nvSpPr>
        <p:spPr>
          <a:xfrm>
            <a:off x="553788" y="3062527"/>
            <a:ext cx="3534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x, the </a:t>
            </a:r>
            <a:r>
              <a:rPr lang="en-US" sz="3600" i="1" dirty="0"/>
              <a:t>successor</a:t>
            </a:r>
            <a:r>
              <a:rPr lang="en-US" sz="3600" dirty="0"/>
              <a:t> is</a:t>
            </a:r>
          </a:p>
          <a:p>
            <a:r>
              <a:rPr lang="en-US" sz="3600" dirty="0"/>
              <a:t>min(</a:t>
            </a:r>
            <a:r>
              <a:rPr lang="en-US" sz="3600" dirty="0" err="1"/>
              <a:t>t.right</a:t>
            </a:r>
            <a:r>
              <a:rPr lang="en-US" sz="3600" dirty="0"/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141AE8-59A7-1846-B828-603E7711E3B0}"/>
              </a:ext>
            </a:extLst>
          </p:cNvPr>
          <p:cNvSpPr/>
          <p:nvPr/>
        </p:nvSpPr>
        <p:spPr>
          <a:xfrm>
            <a:off x="6356680" y="6035841"/>
            <a:ext cx="814138" cy="8181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256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hoto of Donald Knuth in a yellow shirt sits and reads from a volume of The Art of Computer Programming">
            <a:extLst>
              <a:ext uri="{FF2B5EF4-FFF2-40B4-BE49-F238E27FC236}">
                <a16:creationId xmlns:a16="http://schemas.microsoft.com/office/drawing/2014/main" id="{5C0D532B-14D7-B844-9335-861DDE81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7250"/>
            <a:ext cx="8229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9E2F9A-A9FB-F348-B94D-DA5D4ABA4DCD}"/>
              </a:ext>
            </a:extLst>
          </p:cNvPr>
          <p:cNvSpPr txBox="1"/>
          <p:nvPr/>
        </p:nvSpPr>
        <p:spPr>
          <a:xfrm>
            <a:off x="7096786" y="5527733"/>
            <a:ext cx="1508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Turing Award 1974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686E5-3F14-F147-862A-7028F187699A}"/>
              </a:ext>
            </a:extLst>
          </p:cNvPr>
          <p:cNvSpPr txBox="1"/>
          <p:nvPr/>
        </p:nvSpPr>
        <p:spPr>
          <a:xfrm>
            <a:off x="6221060" y="4988467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Donald Knuth</a:t>
            </a:r>
          </a:p>
        </p:txBody>
      </p:sp>
    </p:spTree>
    <p:extLst>
      <p:ext uri="{BB962C8B-B14F-4D97-AF65-F5344CB8AC3E}">
        <p14:creationId xmlns:p14="http://schemas.microsoft.com/office/powerpoint/2010/main" val="167757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260430" y="2867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346030" y="1664966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4316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174830" y="1664966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2604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6031830" y="94307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5057272" y="2579366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6031830" y="259507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886072" y="95092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D02A07-B540-984D-B83A-D851918C1101}"/>
              </a:ext>
            </a:extLst>
          </p:cNvPr>
          <p:cNvSpPr/>
          <p:nvPr/>
        </p:nvSpPr>
        <p:spPr>
          <a:xfrm>
            <a:off x="4034587" y="4508093"/>
            <a:ext cx="91440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5DC22-8DFE-1441-BA69-497656315494}"/>
              </a:ext>
            </a:extLst>
          </p:cNvPr>
          <p:cNvSpPr/>
          <p:nvPr/>
        </p:nvSpPr>
        <p:spPr>
          <a:xfrm>
            <a:off x="7174830" y="495326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F0613-CDA8-BF49-B2F1-953CEE2888D2}"/>
              </a:ext>
            </a:extLst>
          </p:cNvPr>
          <p:cNvCxnSpPr/>
          <p:nvPr/>
        </p:nvCxnSpPr>
        <p:spPr>
          <a:xfrm flipH="1">
            <a:off x="5971672" y="4231368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A461A-7372-884F-8254-CE53CDC6EE5F}"/>
              </a:ext>
            </a:extLst>
          </p:cNvPr>
          <p:cNvCxnSpPr>
            <a:cxnSpLocks/>
          </p:cNvCxnSpPr>
          <p:nvPr/>
        </p:nvCxnSpPr>
        <p:spPr>
          <a:xfrm>
            <a:off x="6946230" y="424707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3E4417-DB67-6B41-8867-2A00B4838C6D}"/>
              </a:ext>
            </a:extLst>
          </p:cNvPr>
          <p:cNvCxnSpPr>
            <a:cxnSpLocks/>
          </p:cNvCxnSpPr>
          <p:nvPr/>
        </p:nvCxnSpPr>
        <p:spPr>
          <a:xfrm>
            <a:off x="2815391" y="2122166"/>
            <a:ext cx="25005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0B559A-3BF1-4F47-A429-FA1AC1995F07}"/>
              </a:ext>
            </a:extLst>
          </p:cNvPr>
          <p:cNvSpPr txBox="1"/>
          <p:nvPr/>
        </p:nvSpPr>
        <p:spPr>
          <a:xfrm>
            <a:off x="2230605" y="1672820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660FDF-0AEB-6549-855E-F1DBD0A7BDBA}"/>
              </a:ext>
            </a:extLst>
          </p:cNvPr>
          <p:cNvSpPr txBox="1"/>
          <p:nvPr/>
        </p:nvSpPr>
        <p:spPr>
          <a:xfrm>
            <a:off x="7753471" y="2609082"/>
            <a:ext cx="146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t.right</a:t>
            </a:r>
            <a:endParaRPr lang="en-US" sz="4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F20999-D0F9-7F41-9CC6-9485BD3EA54C}"/>
              </a:ext>
            </a:extLst>
          </p:cNvPr>
          <p:cNvCxnSpPr>
            <a:cxnSpLocks/>
          </p:cNvCxnSpPr>
          <p:nvPr/>
        </p:nvCxnSpPr>
        <p:spPr>
          <a:xfrm flipH="1">
            <a:off x="7182849" y="3163464"/>
            <a:ext cx="673769" cy="4043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5DAC03-4C63-AD40-941F-677857E74999}"/>
              </a:ext>
            </a:extLst>
          </p:cNvPr>
          <p:cNvSpPr txBox="1"/>
          <p:nvPr/>
        </p:nvSpPr>
        <p:spPr>
          <a:xfrm>
            <a:off x="2424740" y="4544189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4698B-2540-C648-8DA1-5185B353CF38}"/>
              </a:ext>
            </a:extLst>
          </p:cNvPr>
          <p:cNvSpPr txBox="1"/>
          <p:nvPr/>
        </p:nvSpPr>
        <p:spPr>
          <a:xfrm>
            <a:off x="326565" y="3023693"/>
            <a:ext cx="353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deleteMin</a:t>
            </a:r>
            <a:r>
              <a:rPr lang="en-US" sz="3600" dirty="0"/>
              <a:t>(</a:t>
            </a:r>
            <a:r>
              <a:rPr lang="en-US" sz="3600" dirty="0" err="1"/>
              <a:t>t.right</a:t>
            </a:r>
            <a:r>
              <a:rPr lang="en-US" sz="3600" dirty="0"/>
              <a:t>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960BB1-A0E8-9246-BFE9-E94C415E8CB1}"/>
              </a:ext>
            </a:extLst>
          </p:cNvPr>
          <p:cNvSpPr/>
          <p:nvPr/>
        </p:nvSpPr>
        <p:spPr>
          <a:xfrm>
            <a:off x="5436266" y="4968971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26AF8E-E6FF-844F-A6D1-2D28B027F952}"/>
              </a:ext>
            </a:extLst>
          </p:cNvPr>
          <p:cNvCxnSpPr>
            <a:cxnSpLocks/>
          </p:cNvCxnSpPr>
          <p:nvPr/>
        </p:nvCxnSpPr>
        <p:spPr>
          <a:xfrm>
            <a:off x="4900862" y="5029597"/>
            <a:ext cx="547436" cy="180275"/>
          </a:xfrm>
          <a:prstGeom prst="line">
            <a:avLst/>
          </a:prstGeom>
          <a:ln w="50800">
            <a:solidFill>
              <a:schemeClr val="tx1">
                <a:alpha val="1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D8DC37-339A-5E4C-8C84-312C718BBAE0}"/>
              </a:ext>
            </a:extLst>
          </p:cNvPr>
          <p:cNvCxnSpPr>
            <a:cxnSpLocks/>
          </p:cNvCxnSpPr>
          <p:nvPr/>
        </p:nvCxnSpPr>
        <p:spPr>
          <a:xfrm>
            <a:off x="2815391" y="4968970"/>
            <a:ext cx="1219196" cy="5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514EBC-BAF2-B249-AE53-F1322AC99B8B}"/>
              </a:ext>
            </a:extLst>
          </p:cNvPr>
          <p:cNvSpPr txBox="1"/>
          <p:nvPr/>
        </p:nvSpPr>
        <p:spPr>
          <a:xfrm>
            <a:off x="8650705" y="35613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260430" y="2867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346030" y="1664966"/>
            <a:ext cx="914400" cy="914400"/>
          </a:xfrm>
          <a:prstGeom prst="ellipse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4316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174830" y="1664966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2604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6031830" y="94307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5057272" y="2579366"/>
            <a:ext cx="517358" cy="721895"/>
          </a:xfrm>
          <a:prstGeom prst="line">
            <a:avLst/>
          </a:prstGeom>
          <a:ln w="50800"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6031830" y="2595073"/>
            <a:ext cx="517358" cy="721895"/>
          </a:xfrm>
          <a:prstGeom prst="line">
            <a:avLst/>
          </a:prstGeom>
          <a:ln w="50800"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886072" y="95092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D02A07-B540-984D-B83A-D851918C1101}"/>
              </a:ext>
            </a:extLst>
          </p:cNvPr>
          <p:cNvSpPr/>
          <p:nvPr/>
        </p:nvSpPr>
        <p:spPr>
          <a:xfrm>
            <a:off x="4962583" y="1091488"/>
            <a:ext cx="91440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5DC22-8DFE-1441-BA69-497656315494}"/>
              </a:ext>
            </a:extLst>
          </p:cNvPr>
          <p:cNvSpPr/>
          <p:nvPr/>
        </p:nvSpPr>
        <p:spPr>
          <a:xfrm>
            <a:off x="7174830" y="495326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F0613-CDA8-BF49-B2F1-953CEE2888D2}"/>
              </a:ext>
            </a:extLst>
          </p:cNvPr>
          <p:cNvCxnSpPr/>
          <p:nvPr/>
        </p:nvCxnSpPr>
        <p:spPr>
          <a:xfrm flipH="1">
            <a:off x="5971672" y="4231368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A461A-7372-884F-8254-CE53CDC6EE5F}"/>
              </a:ext>
            </a:extLst>
          </p:cNvPr>
          <p:cNvCxnSpPr>
            <a:cxnSpLocks/>
          </p:cNvCxnSpPr>
          <p:nvPr/>
        </p:nvCxnSpPr>
        <p:spPr>
          <a:xfrm>
            <a:off x="6946230" y="424707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554B9-A46A-264E-8A5D-6D8A601381C0}"/>
              </a:ext>
            </a:extLst>
          </p:cNvPr>
          <p:cNvCxnSpPr>
            <a:cxnSpLocks/>
          </p:cNvCxnSpPr>
          <p:nvPr/>
        </p:nvCxnSpPr>
        <p:spPr>
          <a:xfrm>
            <a:off x="3982009" y="1009713"/>
            <a:ext cx="980574" cy="24664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3E4417-DB67-6B41-8867-2A00B4838C6D}"/>
              </a:ext>
            </a:extLst>
          </p:cNvPr>
          <p:cNvCxnSpPr>
            <a:cxnSpLocks/>
          </p:cNvCxnSpPr>
          <p:nvPr/>
        </p:nvCxnSpPr>
        <p:spPr>
          <a:xfrm>
            <a:off x="2863519" y="2266547"/>
            <a:ext cx="25005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0B559A-3BF1-4F47-A429-FA1AC1995F07}"/>
              </a:ext>
            </a:extLst>
          </p:cNvPr>
          <p:cNvSpPr txBox="1"/>
          <p:nvPr/>
        </p:nvSpPr>
        <p:spPr>
          <a:xfrm>
            <a:off x="2435144" y="1865327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DAC03-4C63-AD40-941F-677857E74999}"/>
              </a:ext>
            </a:extLst>
          </p:cNvPr>
          <p:cNvSpPr txBox="1"/>
          <p:nvPr/>
        </p:nvSpPr>
        <p:spPr>
          <a:xfrm>
            <a:off x="3549320" y="45763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4698B-2540-C648-8DA1-5185B353CF38}"/>
              </a:ext>
            </a:extLst>
          </p:cNvPr>
          <p:cNvSpPr txBox="1"/>
          <p:nvPr/>
        </p:nvSpPr>
        <p:spPr>
          <a:xfrm>
            <a:off x="326565" y="3023693"/>
            <a:ext cx="3479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Now plug </a:t>
            </a:r>
            <a:r>
              <a:rPr lang="en-US" sz="3600" dirty="0" err="1"/>
              <a:t>t.left</a:t>
            </a:r>
            <a:r>
              <a:rPr lang="en-US" sz="3600" dirty="0"/>
              <a:t> &amp;</a:t>
            </a:r>
          </a:p>
          <a:p>
            <a:r>
              <a:rPr lang="en-US" sz="3600" dirty="0" err="1"/>
              <a:t>t.right</a:t>
            </a:r>
            <a:r>
              <a:rPr lang="en-US" sz="3600" dirty="0"/>
              <a:t> into the left and right fields of 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960BB1-A0E8-9246-BFE9-E94C415E8CB1}"/>
              </a:ext>
            </a:extLst>
          </p:cNvPr>
          <p:cNvSpPr/>
          <p:nvPr/>
        </p:nvSpPr>
        <p:spPr>
          <a:xfrm>
            <a:off x="5436266" y="4968971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2C3140-F585-3044-9D03-87490C3D3E7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34788" y="2005888"/>
            <a:ext cx="759553" cy="14292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DEACA7-6176-CF46-9FA9-AB40866DFD5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888830" y="2005888"/>
            <a:ext cx="362734" cy="12953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9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260430" y="2867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346030" y="1664966"/>
            <a:ext cx="914400" cy="914400"/>
          </a:xfrm>
          <a:prstGeom prst="ellipse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4316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174830" y="1664966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260430" y="330126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6031830" y="943071"/>
            <a:ext cx="517358" cy="721895"/>
          </a:xfrm>
          <a:prstGeom prst="line">
            <a:avLst/>
          </a:prstGeom>
          <a:ln w="508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5057272" y="2579366"/>
            <a:ext cx="517358" cy="721895"/>
          </a:xfrm>
          <a:prstGeom prst="line">
            <a:avLst/>
          </a:prstGeom>
          <a:ln w="50800"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6031830" y="2595073"/>
            <a:ext cx="517358" cy="721895"/>
          </a:xfrm>
          <a:prstGeom prst="line">
            <a:avLst/>
          </a:prstGeom>
          <a:ln w="50800"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886072" y="95092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D02A07-B540-984D-B83A-D851918C1101}"/>
              </a:ext>
            </a:extLst>
          </p:cNvPr>
          <p:cNvSpPr/>
          <p:nvPr/>
        </p:nvSpPr>
        <p:spPr>
          <a:xfrm>
            <a:off x="4962583" y="1091488"/>
            <a:ext cx="91440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5DC22-8DFE-1441-BA69-497656315494}"/>
              </a:ext>
            </a:extLst>
          </p:cNvPr>
          <p:cNvSpPr/>
          <p:nvPr/>
        </p:nvSpPr>
        <p:spPr>
          <a:xfrm>
            <a:off x="7174830" y="495326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F0613-CDA8-BF49-B2F1-953CEE2888D2}"/>
              </a:ext>
            </a:extLst>
          </p:cNvPr>
          <p:cNvCxnSpPr/>
          <p:nvPr/>
        </p:nvCxnSpPr>
        <p:spPr>
          <a:xfrm flipH="1">
            <a:off x="5971672" y="4231368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A461A-7372-884F-8254-CE53CDC6EE5F}"/>
              </a:ext>
            </a:extLst>
          </p:cNvPr>
          <p:cNvCxnSpPr>
            <a:cxnSpLocks/>
          </p:cNvCxnSpPr>
          <p:nvPr/>
        </p:nvCxnSpPr>
        <p:spPr>
          <a:xfrm>
            <a:off x="6946230" y="4247075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554B9-A46A-264E-8A5D-6D8A601381C0}"/>
              </a:ext>
            </a:extLst>
          </p:cNvPr>
          <p:cNvCxnSpPr>
            <a:cxnSpLocks/>
          </p:cNvCxnSpPr>
          <p:nvPr/>
        </p:nvCxnSpPr>
        <p:spPr>
          <a:xfrm>
            <a:off x="3982009" y="1009713"/>
            <a:ext cx="980574" cy="24664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5DAC03-4C63-AD40-941F-677857E74999}"/>
              </a:ext>
            </a:extLst>
          </p:cNvPr>
          <p:cNvSpPr txBox="1"/>
          <p:nvPr/>
        </p:nvSpPr>
        <p:spPr>
          <a:xfrm>
            <a:off x="3549320" y="45763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4698B-2540-C648-8DA1-5185B353CF38}"/>
              </a:ext>
            </a:extLst>
          </p:cNvPr>
          <p:cNvSpPr txBox="1"/>
          <p:nvPr/>
        </p:nvSpPr>
        <p:spPr>
          <a:xfrm>
            <a:off x="326565" y="3023693"/>
            <a:ext cx="3509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Finally, plug x into the left field of the parent node.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960BB1-A0E8-9246-BFE9-E94C415E8CB1}"/>
              </a:ext>
            </a:extLst>
          </p:cNvPr>
          <p:cNvSpPr/>
          <p:nvPr/>
        </p:nvSpPr>
        <p:spPr>
          <a:xfrm>
            <a:off x="5436266" y="4968971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2C3140-F585-3044-9D03-87490C3D3E7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34788" y="2005888"/>
            <a:ext cx="759553" cy="14292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DEACA7-6176-CF46-9FA9-AB40866DFD5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888830" y="2005888"/>
            <a:ext cx="362734" cy="12953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5C9444-D22D-D945-9404-23B22F431D3C}"/>
              </a:ext>
            </a:extLst>
          </p:cNvPr>
          <p:cNvCxnSpPr>
            <a:cxnSpLocks/>
          </p:cNvCxnSpPr>
          <p:nvPr/>
        </p:nvCxnSpPr>
        <p:spPr>
          <a:xfrm flipH="1">
            <a:off x="5876983" y="838965"/>
            <a:ext cx="571501" cy="575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0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77053-3F40-9D42-B223-5718A2AB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D6477-EFED-CA46-8830-DE8707B8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238"/>
            <a:ext cx="9144000" cy="21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12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77053-3F40-9D42-B223-5718A2AB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3E1A89-0315-434D-8708-D67DF4A2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36"/>
            <a:ext cx="9144000" cy="61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5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7BF-9849-4D46-87F6-95A36639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An Alternative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7CC80-5B97-3242-B1C9-6EE37855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88238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64F0F-6082-E745-AC9D-B110B8E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6EFB5-8A5A-5F41-A383-588645F8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9" y="0"/>
            <a:ext cx="8337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5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A17-88D6-8040-BA03-B43558F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02D51-4BDD-B947-8789-617D04C2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0"/>
            <a:ext cx="8085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8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448931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7CC5-E1AA-4142-87FD-BF17E741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C3BD4-CD0E-B54D-9C25-0626328D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981"/>
            <a:ext cx="9144000" cy="32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9851CB-8AB4-0B4E-B271-2070A5B9966B}"/>
              </a:ext>
            </a:extLst>
          </p:cNvPr>
          <p:cNvGrpSpPr/>
          <p:nvPr/>
        </p:nvGrpSpPr>
        <p:grpSpPr>
          <a:xfrm>
            <a:off x="4186991" y="1147609"/>
            <a:ext cx="3657600" cy="4186990"/>
            <a:chOff x="2286000" y="878305"/>
            <a:chExt cx="3657600" cy="4186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4114800" y="87830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32004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22860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50292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363F6-455E-9A46-9E5C-2736497F9F2A}"/>
                </a:ext>
              </a:extLst>
            </p:cNvPr>
            <p:cNvSpPr/>
            <p:nvPr/>
          </p:nvSpPr>
          <p:spPr>
            <a:xfrm>
              <a:off x="41148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CB3CCF-CCCC-E246-8FD6-33AF3C3DE834}"/>
                </a:ext>
              </a:extLst>
            </p:cNvPr>
            <p:cNvCxnSpPr/>
            <p:nvPr/>
          </p:nvCxnSpPr>
          <p:spPr>
            <a:xfrm flipH="1">
              <a:off x="3886200" y="1792705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AFBCA4-022D-7444-AAC4-6A45F4A5E6AB}"/>
                </a:ext>
              </a:extLst>
            </p:cNvPr>
            <p:cNvCxnSpPr/>
            <p:nvPr/>
          </p:nvCxnSpPr>
          <p:spPr>
            <a:xfrm flipH="1">
              <a:off x="2911642" y="3429000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6E36D-AD96-1E42-8CAE-0AE8C05EE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444707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F2224-1F68-804C-806F-639957EE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42" y="1800559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288308" y="446006"/>
            <a:ext cx="44682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Binary Search Trees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Smaller keys to the left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Larger keys to the right</a:t>
            </a:r>
          </a:p>
        </p:txBody>
      </p:sp>
    </p:spTree>
    <p:extLst>
      <p:ext uri="{BB962C8B-B14F-4D97-AF65-F5344CB8AC3E}">
        <p14:creationId xmlns:p14="http://schemas.microsoft.com/office/powerpoint/2010/main" val="410958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512230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BC1B-6EA8-584F-8963-A84BB709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F59B-BB58-AC48-B9A3-3680621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time does an operation take?</a:t>
            </a:r>
          </a:p>
          <a:p>
            <a:endParaRPr lang="en-US" dirty="0"/>
          </a:p>
          <a:p>
            <a:r>
              <a:rPr lang="en-US" dirty="0"/>
              <a:t>How much memory does it use?</a:t>
            </a:r>
          </a:p>
          <a:p>
            <a:endParaRPr lang="en-US" dirty="0"/>
          </a:p>
          <a:p>
            <a:r>
              <a:rPr lang="en-US" dirty="0"/>
              <a:t>In the worst case? On average?</a:t>
            </a:r>
          </a:p>
          <a:p>
            <a:endParaRPr lang="en-US" dirty="0"/>
          </a:p>
          <a:p>
            <a:r>
              <a:rPr lang="en-US" dirty="0"/>
              <a:t>How does the work grow as the input grows?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422E7-8925-6042-B656-DE63D727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03138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A4FC0-3119-9240-B703-AF438ABFC5E9}"/>
              </a:ext>
            </a:extLst>
          </p:cNvPr>
          <p:cNvCxnSpPr>
            <a:cxnSpLocks/>
          </p:cNvCxnSpPr>
          <p:nvPr/>
        </p:nvCxnSpPr>
        <p:spPr>
          <a:xfrm>
            <a:off x="1478843" y="6129866"/>
            <a:ext cx="5991174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9675B0-AA91-E442-B2DC-A1188FF13600}"/>
              </a:ext>
            </a:extLst>
          </p:cNvPr>
          <p:cNvCxnSpPr/>
          <p:nvPr/>
        </p:nvCxnSpPr>
        <p:spPr>
          <a:xfrm flipV="1">
            <a:off x="1369180" y="2122311"/>
            <a:ext cx="5358997" cy="374791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D762D1-A3AA-5648-8EBA-B55D103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 Input Size – 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5171D-B7F8-6242-BE52-8437FDBF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447C8-8F9E-E34F-8A0F-4A916D82F157}"/>
              </a:ext>
            </a:extLst>
          </p:cNvPr>
          <p:cNvSpPr/>
          <p:nvPr/>
        </p:nvSpPr>
        <p:spPr>
          <a:xfrm>
            <a:off x="1369180" y="1428927"/>
            <a:ext cx="6360607" cy="44412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4D792-7154-F447-A8BA-F5B325E5C8A3}"/>
              </a:ext>
            </a:extLst>
          </p:cNvPr>
          <p:cNvSpPr txBox="1"/>
          <p:nvPr/>
        </p:nvSpPr>
        <p:spPr>
          <a:xfrm>
            <a:off x="3826628" y="5928620"/>
            <a:ext cx="1468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 Size – 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60137-8D55-DE4E-BF3B-4D9BD97DF2C3}"/>
              </a:ext>
            </a:extLst>
          </p:cNvPr>
          <p:cNvCxnSpPr>
            <a:cxnSpLocks/>
          </p:cNvCxnSpPr>
          <p:nvPr/>
        </p:nvCxnSpPr>
        <p:spPr>
          <a:xfrm flipV="1">
            <a:off x="900440" y="1476036"/>
            <a:ext cx="0" cy="4322763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44516-4A59-0F44-B274-8B2E97314E0B}"/>
              </a:ext>
            </a:extLst>
          </p:cNvPr>
          <p:cNvSpPr txBox="1"/>
          <p:nvPr/>
        </p:nvSpPr>
        <p:spPr>
          <a:xfrm>
            <a:off x="457200" y="3249560"/>
            <a:ext cx="88648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Units of Work</a:t>
            </a:r>
          </a:p>
        </p:txBody>
      </p:sp>
    </p:spTree>
    <p:extLst>
      <p:ext uri="{BB962C8B-B14F-4D97-AF65-F5344CB8AC3E}">
        <p14:creationId xmlns:p14="http://schemas.microsoft.com/office/powerpoint/2010/main" val="55953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9851CB-8AB4-0B4E-B271-2070A5B9966B}"/>
              </a:ext>
            </a:extLst>
          </p:cNvPr>
          <p:cNvGrpSpPr/>
          <p:nvPr/>
        </p:nvGrpSpPr>
        <p:grpSpPr>
          <a:xfrm>
            <a:off x="4186991" y="1147609"/>
            <a:ext cx="3657600" cy="4186990"/>
            <a:chOff x="2286000" y="878305"/>
            <a:chExt cx="3657600" cy="4186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4114800" y="87830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32004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22860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50292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363F6-455E-9A46-9E5C-2736497F9F2A}"/>
                </a:ext>
              </a:extLst>
            </p:cNvPr>
            <p:cNvSpPr/>
            <p:nvPr/>
          </p:nvSpPr>
          <p:spPr>
            <a:xfrm>
              <a:off x="41148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CB3CCF-CCCC-E246-8FD6-33AF3C3DE834}"/>
                </a:ext>
              </a:extLst>
            </p:cNvPr>
            <p:cNvCxnSpPr/>
            <p:nvPr/>
          </p:nvCxnSpPr>
          <p:spPr>
            <a:xfrm flipH="1">
              <a:off x="3886200" y="1792705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AFBCA4-022D-7444-AAC4-6A45F4A5E6AB}"/>
                </a:ext>
              </a:extLst>
            </p:cNvPr>
            <p:cNvCxnSpPr/>
            <p:nvPr/>
          </p:nvCxnSpPr>
          <p:spPr>
            <a:xfrm flipH="1">
              <a:off x="2911642" y="3429000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6E36D-AD96-1E42-8CAE-0AE8C05EE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444707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F2224-1F68-804C-806F-639957EE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42" y="1800559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288308" y="446006"/>
            <a:ext cx="44682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Binary Search Trees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Smaller keys to the left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Larger keys to the 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B3701-4958-C44A-BB11-86E047D576AE}"/>
              </a:ext>
            </a:extLst>
          </p:cNvPr>
          <p:cNvSpPr txBox="1"/>
          <p:nvPr/>
        </p:nvSpPr>
        <p:spPr>
          <a:xfrm>
            <a:off x="1212567" y="3529248"/>
            <a:ext cx="21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bst.get</a:t>
            </a:r>
            <a:r>
              <a:rPr lang="en-US" sz="4000" dirty="0">
                <a:solidFill>
                  <a:srgbClr val="C00000"/>
                </a:solidFill>
              </a:rPr>
              <a:t>(K)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58A6DF-2975-0C45-9977-8F4B5839CC87}"/>
              </a:ext>
            </a:extLst>
          </p:cNvPr>
          <p:cNvCxnSpPr>
            <a:cxnSpLocks/>
          </p:cNvCxnSpPr>
          <p:nvPr/>
        </p:nvCxnSpPr>
        <p:spPr>
          <a:xfrm flipH="1">
            <a:off x="5558591" y="1947281"/>
            <a:ext cx="397042" cy="5525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C30C1-A1EA-E242-BD94-01E143FD88C3}"/>
              </a:ext>
            </a:extLst>
          </p:cNvPr>
          <p:cNvCxnSpPr>
            <a:cxnSpLocks/>
          </p:cNvCxnSpPr>
          <p:nvPr/>
        </p:nvCxnSpPr>
        <p:spPr>
          <a:xfrm>
            <a:off x="6045870" y="363029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0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2A39-A5E0-3347-9B69-790C9DD0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531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Operations on BSTs must </a:t>
            </a:r>
            <a:br>
              <a:rPr lang="en-US" dirty="0"/>
            </a:br>
            <a:r>
              <a:rPr lang="en-US" dirty="0"/>
              <a:t>Preserve the Invariants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DAC90-7BAF-F34E-92A5-93A19959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83722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9851CB-8AB4-0B4E-B271-2070A5B9966B}"/>
              </a:ext>
            </a:extLst>
          </p:cNvPr>
          <p:cNvGrpSpPr/>
          <p:nvPr/>
        </p:nvGrpSpPr>
        <p:grpSpPr>
          <a:xfrm>
            <a:off x="4186991" y="1147609"/>
            <a:ext cx="3657600" cy="4186990"/>
            <a:chOff x="2286000" y="878305"/>
            <a:chExt cx="3657600" cy="4186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4114800" y="87830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32004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22860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50292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363F6-455E-9A46-9E5C-2736497F9F2A}"/>
                </a:ext>
              </a:extLst>
            </p:cNvPr>
            <p:cNvSpPr/>
            <p:nvPr/>
          </p:nvSpPr>
          <p:spPr>
            <a:xfrm>
              <a:off x="41148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CB3CCF-CCCC-E246-8FD6-33AF3C3DE834}"/>
                </a:ext>
              </a:extLst>
            </p:cNvPr>
            <p:cNvCxnSpPr/>
            <p:nvPr/>
          </p:nvCxnSpPr>
          <p:spPr>
            <a:xfrm flipH="1">
              <a:off x="3886200" y="1792705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AFBCA4-022D-7444-AAC4-6A45F4A5E6AB}"/>
                </a:ext>
              </a:extLst>
            </p:cNvPr>
            <p:cNvCxnSpPr/>
            <p:nvPr/>
          </p:nvCxnSpPr>
          <p:spPr>
            <a:xfrm flipH="1">
              <a:off x="2911642" y="3429000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6E36D-AD96-1E42-8CAE-0AE8C05EE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444707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F2224-1F68-804C-806F-639957EE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42" y="1800559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288308" y="446006"/>
            <a:ext cx="44682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Binary Search Trees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Smaller keys to the left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Larger keys to the 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B3701-4958-C44A-BB11-86E047D576AE}"/>
              </a:ext>
            </a:extLst>
          </p:cNvPr>
          <p:cNvSpPr txBox="1"/>
          <p:nvPr/>
        </p:nvSpPr>
        <p:spPr>
          <a:xfrm>
            <a:off x="1168677" y="3457340"/>
            <a:ext cx="2707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bst.put</a:t>
            </a:r>
            <a:r>
              <a:rPr lang="en-US" sz="4000" dirty="0">
                <a:solidFill>
                  <a:srgbClr val="C00000"/>
                </a:solidFill>
              </a:rPr>
              <a:t>(S, 3)</a:t>
            </a:r>
          </a:p>
        </p:txBody>
      </p:sp>
    </p:spTree>
    <p:extLst>
      <p:ext uri="{BB962C8B-B14F-4D97-AF65-F5344CB8AC3E}">
        <p14:creationId xmlns:p14="http://schemas.microsoft.com/office/powerpoint/2010/main" val="390760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015791" y="1147609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101391" y="2783904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186991" y="4420199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6930191" y="2783904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015791" y="4420199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5787191" y="2062009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4812633" y="3698304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5787191" y="371401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641433" y="206986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288308" y="446006"/>
            <a:ext cx="44682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Binary Search Trees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Smaller keys to the left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Larger keys to the 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B3701-4958-C44A-BB11-86E047D576AE}"/>
              </a:ext>
            </a:extLst>
          </p:cNvPr>
          <p:cNvSpPr txBox="1"/>
          <p:nvPr/>
        </p:nvSpPr>
        <p:spPr>
          <a:xfrm>
            <a:off x="1088644" y="3443589"/>
            <a:ext cx="2707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bst.put</a:t>
            </a:r>
            <a:r>
              <a:rPr lang="en-US" sz="4000" dirty="0">
                <a:solidFill>
                  <a:srgbClr val="C00000"/>
                </a:solidFill>
              </a:rPr>
              <a:t>(S, 3)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C30C1-A1EA-E242-BD94-01E143FD88C3}"/>
              </a:ext>
            </a:extLst>
          </p:cNvPr>
          <p:cNvCxnSpPr>
            <a:cxnSpLocks/>
          </p:cNvCxnSpPr>
          <p:nvPr/>
        </p:nvCxnSpPr>
        <p:spPr>
          <a:xfrm>
            <a:off x="6986242" y="202128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E99E2A2-BF6A-3A4F-8D92-01DC7FF2BCCE}"/>
              </a:ext>
            </a:extLst>
          </p:cNvPr>
          <p:cNvSpPr/>
          <p:nvPr/>
        </p:nvSpPr>
        <p:spPr>
          <a:xfrm>
            <a:off x="7928812" y="4399642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D78EC5-E460-F44F-AADE-5B250C08AE6A}"/>
              </a:ext>
            </a:extLst>
          </p:cNvPr>
          <p:cNvCxnSpPr>
            <a:cxnSpLocks/>
          </p:cNvCxnSpPr>
          <p:nvPr/>
        </p:nvCxnSpPr>
        <p:spPr>
          <a:xfrm>
            <a:off x="7700212" y="3693454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32D0C9-163D-134F-AA07-8B7E2DF1AB02}"/>
              </a:ext>
            </a:extLst>
          </p:cNvPr>
          <p:cNvCxnSpPr>
            <a:cxnSpLocks/>
          </p:cNvCxnSpPr>
          <p:nvPr/>
        </p:nvCxnSpPr>
        <p:spPr>
          <a:xfrm>
            <a:off x="7961899" y="3600696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9851CB-8AB4-0B4E-B271-2070A5B9966B}"/>
              </a:ext>
            </a:extLst>
          </p:cNvPr>
          <p:cNvGrpSpPr/>
          <p:nvPr/>
        </p:nvGrpSpPr>
        <p:grpSpPr>
          <a:xfrm>
            <a:off x="3693695" y="1147609"/>
            <a:ext cx="3657600" cy="4186990"/>
            <a:chOff x="2286000" y="878305"/>
            <a:chExt cx="3657600" cy="4186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4114800" y="87830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32004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22860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50292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363F6-455E-9A46-9E5C-2736497F9F2A}"/>
                </a:ext>
              </a:extLst>
            </p:cNvPr>
            <p:cNvSpPr/>
            <p:nvPr/>
          </p:nvSpPr>
          <p:spPr>
            <a:xfrm>
              <a:off x="41148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CB3CCF-CCCC-E246-8FD6-33AF3C3DE834}"/>
                </a:ext>
              </a:extLst>
            </p:cNvPr>
            <p:cNvCxnSpPr/>
            <p:nvPr/>
          </p:nvCxnSpPr>
          <p:spPr>
            <a:xfrm flipH="1">
              <a:off x="3886200" y="1792705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AFBCA4-022D-7444-AAC4-6A45F4A5E6AB}"/>
                </a:ext>
              </a:extLst>
            </p:cNvPr>
            <p:cNvCxnSpPr/>
            <p:nvPr/>
          </p:nvCxnSpPr>
          <p:spPr>
            <a:xfrm flipH="1">
              <a:off x="2911642" y="3429000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6E36D-AD96-1E42-8CAE-0AE8C05EE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444707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F2224-1F68-804C-806F-639957EE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42" y="1800559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557449" y="1195811"/>
            <a:ext cx="4014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the tree is balanced, log</a:t>
            </a:r>
            <a:r>
              <a:rPr lang="en-US" sz="3200" baseline="-25000" dirty="0"/>
              <a:t>2</a:t>
            </a:r>
            <a:r>
              <a:rPr lang="en-US" sz="3200" dirty="0"/>
              <a:t> insertion and find time.</a:t>
            </a:r>
          </a:p>
        </p:txBody>
      </p:sp>
    </p:spTree>
    <p:extLst>
      <p:ext uri="{BB962C8B-B14F-4D97-AF65-F5344CB8AC3E}">
        <p14:creationId xmlns:p14="http://schemas.microsoft.com/office/powerpoint/2010/main" val="80715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5CDF5A-A002-D743-987E-DDE09349CD1B}"/>
              </a:ext>
            </a:extLst>
          </p:cNvPr>
          <p:cNvGrpSpPr/>
          <p:nvPr/>
        </p:nvGrpSpPr>
        <p:grpSpPr>
          <a:xfrm>
            <a:off x="4156912" y="521971"/>
            <a:ext cx="3807996" cy="5382329"/>
            <a:chOff x="3844088" y="521971"/>
            <a:chExt cx="3807996" cy="538232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EF8287-BEF0-AC42-9C3C-588A65F14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0892" y="979171"/>
              <a:ext cx="3043992" cy="468028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5811252" y="194454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4806616" y="34290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3844088" y="49899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6737684" y="521971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535378" y="504215"/>
            <a:ext cx="44577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Structure of tree depends on insertion order. </a:t>
            </a:r>
          </a:p>
          <a:p>
            <a:endParaRPr lang="en-US" sz="3200" dirty="0"/>
          </a:p>
          <a:p>
            <a:r>
              <a:rPr lang="en-US" sz="3200" dirty="0"/>
              <a:t>With an unlucky insertion order, the tree behaves like a singly-linked list.</a:t>
            </a:r>
          </a:p>
        </p:txBody>
      </p:sp>
    </p:spTree>
    <p:extLst>
      <p:ext uri="{BB962C8B-B14F-4D97-AF65-F5344CB8AC3E}">
        <p14:creationId xmlns:p14="http://schemas.microsoft.com/office/powerpoint/2010/main" val="169451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56683</TotalTime>
  <Words>604</Words>
  <Application>Microsoft Macintosh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Operations on BSTs must  Preserve the Invariants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Alternative API</vt:lpstr>
      <vt:lpstr>PowerPoint Presentation</vt:lpstr>
      <vt:lpstr>PowerPoint Presentation</vt:lpstr>
      <vt:lpstr>Code</vt:lpstr>
      <vt:lpstr>PowerPoint Presentation</vt:lpstr>
      <vt:lpstr>Work</vt:lpstr>
      <vt:lpstr>How Much?</vt:lpstr>
      <vt:lpstr>Measure the Input Size – N 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626</cp:revision>
  <cp:lastPrinted>2021-03-08T20:57:25Z</cp:lastPrinted>
  <dcterms:created xsi:type="dcterms:W3CDTF">2010-11-01T18:39:22Z</dcterms:created>
  <dcterms:modified xsi:type="dcterms:W3CDTF">2021-04-10T12:17:02Z</dcterms:modified>
</cp:coreProperties>
</file>