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6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73" r:id="rId26"/>
    <p:sldId id="290" r:id="rId27"/>
    <p:sldId id="291" r:id="rId28"/>
    <p:sldId id="292" r:id="rId29"/>
    <p:sldId id="260" r:id="rId30"/>
    <p:sldId id="274" r:id="rId31"/>
    <p:sldId id="258" r:id="rId32"/>
    <p:sldId id="259" r:id="rId33"/>
    <p:sldId id="275" r:id="rId34"/>
    <p:sldId id="25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5"/>
    <p:restoredTop sz="94628"/>
  </p:normalViewPr>
  <p:slideViewPr>
    <p:cSldViewPr snapToGrid="0" snapToObjects="1">
      <p:cViewPr varScale="1">
        <p:scale>
          <a:sx n="86" d="100"/>
          <a:sy n="86" d="100"/>
        </p:scale>
        <p:origin x="23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8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3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6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2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074B-8323-4E46-B2E6-6EDAC854477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8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1103 CS 1 Honors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3288"/>
            <a:ext cx="9144000" cy="1254512"/>
          </a:xfrm>
        </p:spPr>
        <p:txBody>
          <a:bodyPr>
            <a:normAutofit/>
          </a:bodyPr>
          <a:lstStyle/>
          <a:p>
            <a:r>
              <a:rPr lang="en-US" sz="3600" dirty="0"/>
              <a:t>Meeting 23</a:t>
            </a:r>
            <a:r>
              <a:rPr lang="en-US" sz="3600"/>
              <a:t>: Tuesday 11/8</a:t>
            </a:r>
            <a:endParaRPr lang="en-US" sz="3600" dirty="0"/>
          </a:p>
          <a:p>
            <a:r>
              <a:rPr lang="en-US" sz="3600" dirty="0"/>
              <a:t>Working with Memory</a:t>
            </a:r>
          </a:p>
        </p:txBody>
      </p:sp>
    </p:spTree>
    <p:extLst>
      <p:ext uri="{BB962C8B-B14F-4D97-AF65-F5344CB8AC3E}">
        <p14:creationId xmlns:p14="http://schemas.microsoft.com/office/powerpoint/2010/main" val="59383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34642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01295" y="2139233"/>
            <a:ext cx="3083919" cy="869430"/>
            <a:chOff x="4051399" y="1690688"/>
            <a:chExt cx="3083919" cy="869430"/>
          </a:xfrm>
        </p:grpSpPr>
        <p:sp>
          <p:nvSpPr>
            <p:cNvPr id="28" name="Rectangle 2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01295" y="3200259"/>
            <a:ext cx="3083919" cy="869430"/>
            <a:chOff x="4051399" y="1690688"/>
            <a:chExt cx="3083919" cy="869430"/>
          </a:xfrm>
        </p:grpSpPr>
        <p:sp>
          <p:nvSpPr>
            <p:cNvPr id="34" name="Rectangle 3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R2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1392836" y="4775152"/>
            <a:ext cx="4423348" cy="111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STO R0, 0(R2)</a:t>
            </a:r>
          </a:p>
        </p:txBody>
      </p:sp>
    </p:spTree>
    <p:extLst>
      <p:ext uri="{BB962C8B-B14F-4D97-AF65-F5344CB8AC3E}">
        <p14:creationId xmlns:p14="http://schemas.microsoft.com/office/powerpoint/2010/main" val="9615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Offsets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0x8F24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34642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01295" y="2139233"/>
            <a:ext cx="3083919" cy="869430"/>
            <a:chOff x="4051399" y="1690688"/>
            <a:chExt cx="3083919" cy="869430"/>
          </a:xfrm>
        </p:grpSpPr>
        <p:sp>
          <p:nvSpPr>
            <p:cNvPr id="28" name="Rectangle 2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01295" y="3200259"/>
            <a:ext cx="3083919" cy="869430"/>
            <a:chOff x="4051399" y="1690688"/>
            <a:chExt cx="3083919" cy="869430"/>
          </a:xfrm>
        </p:grpSpPr>
        <p:sp>
          <p:nvSpPr>
            <p:cNvPr id="34" name="Rectangle 3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R2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1392836" y="4775152"/>
            <a:ext cx="4423348" cy="111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STO R0, </a:t>
            </a:r>
            <a:r>
              <a:rPr lang="en-US" dirty="0">
                <a:solidFill>
                  <a:srgbClr val="FF0000"/>
                </a:solidFill>
              </a:rPr>
              <a:t>-2</a:t>
            </a:r>
            <a:r>
              <a:rPr lang="en-US" dirty="0"/>
              <a:t>(R2)</a:t>
            </a:r>
          </a:p>
        </p:txBody>
      </p:sp>
    </p:spTree>
    <p:extLst>
      <p:ext uri="{BB962C8B-B14F-4D97-AF65-F5344CB8AC3E}">
        <p14:creationId xmlns:p14="http://schemas.microsoft.com/office/powerpoint/2010/main" val="42472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Offsets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99817" y="2877681"/>
            <a:ext cx="2218544" cy="8694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0xFFFF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34642" y="3050786"/>
            <a:ext cx="1011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0002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0x8F24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34642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01295" y="2139233"/>
            <a:ext cx="3083919" cy="869430"/>
            <a:chOff x="4051399" y="1690688"/>
            <a:chExt cx="3083919" cy="869430"/>
          </a:xfrm>
        </p:grpSpPr>
        <p:sp>
          <p:nvSpPr>
            <p:cNvPr id="28" name="Rectangle 2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01295" y="3200259"/>
            <a:ext cx="3083919" cy="869430"/>
            <a:chOff x="4051399" y="1690688"/>
            <a:chExt cx="3083919" cy="869430"/>
          </a:xfrm>
        </p:grpSpPr>
        <p:sp>
          <p:nvSpPr>
            <p:cNvPr id="34" name="Rectangle 3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R2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1392836" y="4775152"/>
            <a:ext cx="4423348" cy="111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STO R0, </a:t>
            </a:r>
            <a:r>
              <a:rPr lang="en-US" dirty="0">
                <a:solidFill>
                  <a:srgbClr val="FF0000"/>
                </a:solidFill>
              </a:rPr>
              <a:t>-2</a:t>
            </a:r>
            <a:r>
              <a:rPr lang="en-US" dirty="0"/>
              <a:t>(R2)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31A073-671E-8C45-A15F-BC535EC48070}"/>
              </a:ext>
            </a:extLst>
          </p:cNvPr>
          <p:cNvGrpSpPr/>
          <p:nvPr/>
        </p:nvGrpSpPr>
        <p:grpSpPr>
          <a:xfrm>
            <a:off x="6734642" y="1992933"/>
            <a:ext cx="3383719" cy="869430"/>
            <a:chOff x="3751599" y="1690688"/>
            <a:chExt cx="3383719" cy="86943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54C7D52-2F99-2840-AFFB-E25C1607298B}"/>
                </a:ext>
              </a:extLst>
            </p:cNvPr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73128C-66B9-5B4C-AA00-296206E65F8A}"/>
                </a:ext>
              </a:extLst>
            </p:cNvPr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13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Offsets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C91A44DE-A0DB-E84A-A47D-C3644D5FC3BE}"/>
              </a:ext>
            </a:extLst>
          </p:cNvPr>
          <p:cNvSpPr txBox="1">
            <a:spLocks/>
          </p:cNvSpPr>
          <p:nvPr/>
        </p:nvSpPr>
        <p:spPr>
          <a:xfrm>
            <a:off x="1240971" y="1853974"/>
            <a:ext cx="5144839" cy="3716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0070C0"/>
                </a:solidFill>
              </a:rPr>
              <a:t>type t = { a : int</a:t>
            </a:r>
          </a:p>
          <a:p>
            <a:r>
              <a:rPr lang="en-US" sz="6000" dirty="0">
                <a:solidFill>
                  <a:srgbClr val="0070C0"/>
                </a:solidFill>
              </a:rPr>
              <a:t>               ; b : int</a:t>
            </a:r>
          </a:p>
          <a:p>
            <a:r>
              <a:rPr lang="en-US" sz="6000" dirty="0">
                <a:solidFill>
                  <a:srgbClr val="0070C0"/>
                </a:solidFill>
              </a:rPr>
              <a:t>               ; c : int</a:t>
            </a:r>
          </a:p>
          <a:p>
            <a:r>
              <a:rPr lang="en-US" sz="6000" dirty="0">
                <a:solidFill>
                  <a:srgbClr val="0070C0"/>
                </a:solidFill>
              </a:rPr>
              <a:t>               } </a:t>
            </a:r>
          </a:p>
        </p:txBody>
      </p:sp>
    </p:spTree>
    <p:extLst>
      <p:ext uri="{BB962C8B-B14F-4D97-AF65-F5344CB8AC3E}">
        <p14:creationId xmlns:p14="http://schemas.microsoft.com/office/powerpoint/2010/main" val="421992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Offsets are known by the Compiler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C91A44DE-A0DB-E84A-A47D-C3644D5FC3BE}"/>
              </a:ext>
            </a:extLst>
          </p:cNvPr>
          <p:cNvSpPr txBox="1">
            <a:spLocks/>
          </p:cNvSpPr>
          <p:nvPr/>
        </p:nvSpPr>
        <p:spPr>
          <a:xfrm>
            <a:off x="1240971" y="1853974"/>
            <a:ext cx="5144839" cy="3716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0070C0"/>
                </a:solidFill>
              </a:rPr>
              <a:t>type t = { a : int</a:t>
            </a:r>
          </a:p>
          <a:p>
            <a:r>
              <a:rPr lang="en-US" sz="6000" dirty="0">
                <a:solidFill>
                  <a:srgbClr val="0070C0"/>
                </a:solidFill>
              </a:rPr>
              <a:t>               ; b : int</a:t>
            </a:r>
          </a:p>
          <a:p>
            <a:r>
              <a:rPr lang="en-US" sz="6000" dirty="0">
                <a:solidFill>
                  <a:srgbClr val="0070C0"/>
                </a:solidFill>
              </a:rPr>
              <a:t>               ; c : int</a:t>
            </a:r>
          </a:p>
          <a:p>
            <a:r>
              <a:rPr lang="en-US" sz="6000" dirty="0">
                <a:solidFill>
                  <a:srgbClr val="0070C0"/>
                </a:solidFill>
              </a:rPr>
              <a:t>               } 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40469143-9393-F747-94E3-A0EDE1EB45FB}"/>
              </a:ext>
            </a:extLst>
          </p:cNvPr>
          <p:cNvSpPr txBox="1">
            <a:spLocks/>
          </p:cNvSpPr>
          <p:nvPr/>
        </p:nvSpPr>
        <p:spPr>
          <a:xfrm>
            <a:off x="7734924" y="1853974"/>
            <a:ext cx="2278504" cy="3021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a = 0</a:t>
            </a:r>
          </a:p>
          <a:p>
            <a:r>
              <a:rPr lang="en-US" sz="6000" dirty="0"/>
              <a:t>b = 2</a:t>
            </a:r>
          </a:p>
          <a:p>
            <a:r>
              <a:rPr lang="en-US" sz="6000" dirty="0"/>
              <a:t>c = 4 </a:t>
            </a:r>
          </a:p>
        </p:txBody>
      </p:sp>
    </p:spTree>
    <p:extLst>
      <p:ext uri="{BB962C8B-B14F-4D97-AF65-F5344CB8AC3E}">
        <p14:creationId xmlns:p14="http://schemas.microsoft.com/office/powerpoint/2010/main" val="36504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Offsets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7B850B9-141A-D547-8A79-A0B20083206B}"/>
              </a:ext>
            </a:extLst>
          </p:cNvPr>
          <p:cNvSpPr txBox="1">
            <a:spLocks/>
          </p:cNvSpPr>
          <p:nvPr/>
        </p:nvSpPr>
        <p:spPr>
          <a:xfrm>
            <a:off x="403488" y="1960508"/>
            <a:ext cx="4547373" cy="40860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0070C0"/>
                </a:solidFill>
              </a:rPr>
              <a:t>let p = { a = 10</a:t>
            </a:r>
          </a:p>
          <a:p>
            <a:r>
              <a:rPr lang="en-US" sz="5400" dirty="0">
                <a:solidFill>
                  <a:srgbClr val="0070C0"/>
                </a:solidFill>
              </a:rPr>
              <a:t>            ; b = 20</a:t>
            </a:r>
          </a:p>
          <a:p>
            <a:r>
              <a:rPr lang="en-US" sz="5400" dirty="0">
                <a:solidFill>
                  <a:srgbClr val="0070C0"/>
                </a:solidFill>
              </a:rPr>
              <a:t>            ; c = 30</a:t>
            </a:r>
          </a:p>
          <a:p>
            <a:r>
              <a:rPr lang="en-US" sz="5400" dirty="0">
                <a:solidFill>
                  <a:srgbClr val="0070C0"/>
                </a:solidFill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460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Offsets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43514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43514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43514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443514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398544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79877" y="1974343"/>
            <a:ext cx="2218544" cy="86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0x0000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9372" y="2147448"/>
            <a:ext cx="60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79877" y="3035369"/>
            <a:ext cx="2218544" cy="86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0x0002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09372" y="3208474"/>
            <a:ext cx="60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R2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7B850B9-141A-D547-8A79-A0B20083206B}"/>
              </a:ext>
            </a:extLst>
          </p:cNvPr>
          <p:cNvSpPr txBox="1">
            <a:spLocks/>
          </p:cNvSpPr>
          <p:nvPr/>
        </p:nvSpPr>
        <p:spPr>
          <a:xfrm>
            <a:off x="403488" y="1960508"/>
            <a:ext cx="4547373" cy="40860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0070C0"/>
                </a:solidFill>
              </a:rPr>
              <a:t>let </a:t>
            </a:r>
            <a:r>
              <a:rPr lang="en-US" sz="5400" dirty="0">
                <a:solidFill>
                  <a:srgbClr val="FF0000"/>
                </a:solidFill>
              </a:rPr>
              <a:t>p</a:t>
            </a:r>
            <a:r>
              <a:rPr lang="en-US" sz="5400" dirty="0">
                <a:solidFill>
                  <a:srgbClr val="0070C0"/>
                </a:solidFill>
              </a:rPr>
              <a:t> = { a = 10</a:t>
            </a:r>
          </a:p>
          <a:p>
            <a:r>
              <a:rPr lang="en-US" sz="5400" dirty="0">
                <a:solidFill>
                  <a:srgbClr val="0070C0"/>
                </a:solidFill>
              </a:rPr>
              <a:t>            ; b = 20</a:t>
            </a:r>
          </a:p>
          <a:p>
            <a:r>
              <a:rPr lang="en-US" sz="5400" dirty="0">
                <a:solidFill>
                  <a:srgbClr val="0070C0"/>
                </a:solidFill>
              </a:rPr>
              <a:t>            ; c = 30</a:t>
            </a:r>
          </a:p>
          <a:p>
            <a:r>
              <a:rPr lang="en-US" sz="5400" dirty="0">
                <a:solidFill>
                  <a:srgbClr val="0070C0"/>
                </a:solidFill>
              </a:rPr>
              <a:t>           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2FA93-1C5A-2D41-A1BA-127ED915007E}"/>
              </a:ext>
            </a:extLst>
          </p:cNvPr>
          <p:cNvSpPr txBox="1"/>
          <p:nvPr/>
        </p:nvSpPr>
        <p:spPr>
          <a:xfrm>
            <a:off x="6692593" y="3627191"/>
            <a:ext cx="54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+mj-lt"/>
              </a:rPr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AE1157-8561-1D4F-9C66-145CD5130367}"/>
              </a:ext>
            </a:extLst>
          </p:cNvPr>
          <p:cNvSpPr txBox="1"/>
          <p:nvPr/>
        </p:nvSpPr>
        <p:spPr>
          <a:xfrm>
            <a:off x="9544781" y="2746809"/>
            <a:ext cx="510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  <a:latin typeface="+mj-lt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9CCB9A-4DD9-C24F-A2F8-9E3625B697CB}"/>
              </a:ext>
            </a:extLst>
          </p:cNvPr>
          <p:cNvSpPr txBox="1"/>
          <p:nvPr/>
        </p:nvSpPr>
        <p:spPr>
          <a:xfrm>
            <a:off x="9544781" y="3695510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  <a:latin typeface="+mj-lt"/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82272D-CA28-D14C-91B4-E9861C6B82D0}"/>
              </a:ext>
            </a:extLst>
          </p:cNvPr>
          <p:cNvSpPr txBox="1"/>
          <p:nvPr/>
        </p:nvSpPr>
        <p:spPr>
          <a:xfrm>
            <a:off x="9544781" y="4550521"/>
            <a:ext cx="479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  <a:latin typeface="+mj-lt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3983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Addresses as Arrows/Pointers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43514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43514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43514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443514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398544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79877" y="1974343"/>
            <a:ext cx="2218544" cy="86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0x0000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9372" y="2147448"/>
            <a:ext cx="60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79877" y="3035369"/>
            <a:ext cx="2218544" cy="86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0x0002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09372" y="3208474"/>
            <a:ext cx="60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R2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7B850B9-141A-D547-8A79-A0B20083206B}"/>
              </a:ext>
            </a:extLst>
          </p:cNvPr>
          <p:cNvSpPr txBox="1">
            <a:spLocks/>
          </p:cNvSpPr>
          <p:nvPr/>
        </p:nvSpPr>
        <p:spPr>
          <a:xfrm>
            <a:off x="403488" y="1960508"/>
            <a:ext cx="4547373" cy="40860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0070C0"/>
                </a:solidFill>
              </a:rPr>
              <a:t>let </a:t>
            </a:r>
            <a:r>
              <a:rPr lang="en-US" sz="5400" dirty="0">
                <a:solidFill>
                  <a:srgbClr val="FF0000"/>
                </a:solidFill>
              </a:rPr>
              <a:t>p</a:t>
            </a:r>
            <a:r>
              <a:rPr lang="en-US" sz="5400" dirty="0">
                <a:solidFill>
                  <a:srgbClr val="0070C0"/>
                </a:solidFill>
              </a:rPr>
              <a:t> = { a = 10</a:t>
            </a:r>
          </a:p>
          <a:p>
            <a:r>
              <a:rPr lang="en-US" sz="5400" dirty="0">
                <a:solidFill>
                  <a:srgbClr val="0070C0"/>
                </a:solidFill>
              </a:rPr>
              <a:t>            ; b = 20</a:t>
            </a:r>
          </a:p>
          <a:p>
            <a:r>
              <a:rPr lang="en-US" sz="5400" dirty="0">
                <a:solidFill>
                  <a:srgbClr val="0070C0"/>
                </a:solidFill>
              </a:rPr>
              <a:t>            ; c = 30</a:t>
            </a:r>
          </a:p>
          <a:p>
            <a:r>
              <a:rPr lang="en-US" sz="5400" dirty="0">
                <a:solidFill>
                  <a:srgbClr val="0070C0"/>
                </a:solidFill>
              </a:rPr>
              <a:t>            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FE2821-AD04-A746-8DF2-E4E9B0B3770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760707" y="3312396"/>
            <a:ext cx="1847982" cy="117214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63116D-7EEA-8648-B909-37BEE05F0239}"/>
              </a:ext>
            </a:extLst>
          </p:cNvPr>
          <p:cNvSpPr txBox="1"/>
          <p:nvPr/>
        </p:nvSpPr>
        <p:spPr>
          <a:xfrm>
            <a:off x="6692593" y="3627191"/>
            <a:ext cx="54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+mj-lt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825053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Field Access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43514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43514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43514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443514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398544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79877" y="1974343"/>
            <a:ext cx="2218544" cy="86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0x0000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9372" y="2147448"/>
            <a:ext cx="60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79877" y="3035369"/>
            <a:ext cx="2218544" cy="86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0x0002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09372" y="3208474"/>
            <a:ext cx="60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R2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7B850B9-141A-D547-8A79-A0B20083206B}"/>
              </a:ext>
            </a:extLst>
          </p:cNvPr>
          <p:cNvSpPr txBox="1">
            <a:spLocks/>
          </p:cNvSpPr>
          <p:nvPr/>
        </p:nvSpPr>
        <p:spPr>
          <a:xfrm>
            <a:off x="403488" y="1960508"/>
            <a:ext cx="4547373" cy="40860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0070C0"/>
                </a:solidFill>
              </a:rPr>
              <a:t>let </a:t>
            </a:r>
            <a:r>
              <a:rPr lang="en-US" sz="5400" dirty="0">
                <a:solidFill>
                  <a:srgbClr val="FF0000"/>
                </a:solidFill>
              </a:rPr>
              <a:t>p</a:t>
            </a:r>
            <a:r>
              <a:rPr lang="en-US" sz="5400" dirty="0">
                <a:solidFill>
                  <a:srgbClr val="0070C0"/>
                </a:solidFill>
              </a:rPr>
              <a:t> = { a = 10</a:t>
            </a:r>
          </a:p>
          <a:p>
            <a:r>
              <a:rPr lang="en-US" sz="5400" dirty="0">
                <a:solidFill>
                  <a:srgbClr val="0070C0"/>
                </a:solidFill>
              </a:rPr>
              <a:t>            ; b = 20</a:t>
            </a:r>
          </a:p>
          <a:p>
            <a:r>
              <a:rPr lang="en-US" sz="5400" dirty="0">
                <a:solidFill>
                  <a:srgbClr val="0070C0"/>
                </a:solidFill>
              </a:rPr>
              <a:t>            ; c = 30</a:t>
            </a:r>
          </a:p>
          <a:p>
            <a:r>
              <a:rPr lang="en-US" sz="5400" dirty="0">
                <a:solidFill>
                  <a:srgbClr val="0070C0"/>
                </a:solidFill>
              </a:rPr>
              <a:t>            }</a:t>
            </a:r>
          </a:p>
          <a:p>
            <a:r>
              <a:rPr lang="en-US" sz="5400" dirty="0">
                <a:solidFill>
                  <a:srgbClr val="0070C0"/>
                </a:solidFill>
              </a:rPr>
              <a:t>let </a:t>
            </a:r>
            <a:r>
              <a:rPr lang="en-US" sz="5400" dirty="0">
                <a:solidFill>
                  <a:srgbClr val="FF0000"/>
                </a:solidFill>
              </a:rPr>
              <a:t>q</a:t>
            </a:r>
            <a:r>
              <a:rPr lang="en-US" sz="5400" dirty="0">
                <a:solidFill>
                  <a:srgbClr val="0070C0"/>
                </a:solidFill>
              </a:rPr>
              <a:t> = </a:t>
            </a:r>
            <a:r>
              <a:rPr lang="en-US" sz="5400" dirty="0" err="1">
                <a:solidFill>
                  <a:srgbClr val="0070C0"/>
                </a:solidFill>
              </a:rPr>
              <a:t>p.b</a:t>
            </a:r>
            <a:endParaRPr lang="en-US" sz="5400" dirty="0">
              <a:solidFill>
                <a:srgbClr val="0070C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FE2821-AD04-A746-8DF2-E4E9B0B3770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760707" y="3312396"/>
            <a:ext cx="1847982" cy="117214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48BE3F-588A-9540-80B4-B5DE6E76A888}"/>
              </a:ext>
            </a:extLst>
          </p:cNvPr>
          <p:cNvSpPr txBox="1"/>
          <p:nvPr/>
        </p:nvSpPr>
        <p:spPr>
          <a:xfrm>
            <a:off x="6692593" y="3627191"/>
            <a:ext cx="54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+mj-lt"/>
              </a:rPr>
              <a:t>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9A2CEE-FA29-404C-B2FD-CD4FB7E3B203}"/>
              </a:ext>
            </a:extLst>
          </p:cNvPr>
          <p:cNvSpPr txBox="1"/>
          <p:nvPr/>
        </p:nvSpPr>
        <p:spPr>
          <a:xfrm>
            <a:off x="6731227" y="1077115"/>
            <a:ext cx="54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+mj-lt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375351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Field Access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43514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43514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43514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443514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398544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79877" y="1974343"/>
            <a:ext cx="2218544" cy="86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0x0000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9372" y="2147448"/>
            <a:ext cx="60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79877" y="3035369"/>
            <a:ext cx="2218544" cy="86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0x0002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09372" y="3208474"/>
            <a:ext cx="60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R2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7B850B9-141A-D547-8A79-A0B20083206B}"/>
              </a:ext>
            </a:extLst>
          </p:cNvPr>
          <p:cNvSpPr txBox="1">
            <a:spLocks/>
          </p:cNvSpPr>
          <p:nvPr/>
        </p:nvSpPr>
        <p:spPr>
          <a:xfrm>
            <a:off x="403488" y="1960508"/>
            <a:ext cx="4547373" cy="40860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0070C0"/>
                </a:solidFill>
              </a:rPr>
              <a:t>let </a:t>
            </a:r>
            <a:r>
              <a:rPr lang="en-US" sz="5400" dirty="0">
                <a:solidFill>
                  <a:srgbClr val="FF0000"/>
                </a:solidFill>
              </a:rPr>
              <a:t>p</a:t>
            </a:r>
            <a:r>
              <a:rPr lang="en-US" sz="5400" dirty="0">
                <a:solidFill>
                  <a:srgbClr val="0070C0"/>
                </a:solidFill>
              </a:rPr>
              <a:t> = { a = 10</a:t>
            </a:r>
          </a:p>
          <a:p>
            <a:r>
              <a:rPr lang="en-US" sz="5400" dirty="0">
                <a:solidFill>
                  <a:srgbClr val="0070C0"/>
                </a:solidFill>
              </a:rPr>
              <a:t>            ; b = 20</a:t>
            </a:r>
          </a:p>
          <a:p>
            <a:r>
              <a:rPr lang="en-US" sz="5400" dirty="0">
                <a:solidFill>
                  <a:srgbClr val="0070C0"/>
                </a:solidFill>
              </a:rPr>
              <a:t>            ; c = 30</a:t>
            </a:r>
          </a:p>
          <a:p>
            <a:r>
              <a:rPr lang="en-US" sz="5400" dirty="0">
                <a:solidFill>
                  <a:srgbClr val="0070C0"/>
                </a:solidFill>
              </a:rPr>
              <a:t>            }</a:t>
            </a:r>
          </a:p>
          <a:p>
            <a:r>
              <a:rPr lang="en-US" sz="5400" dirty="0">
                <a:solidFill>
                  <a:srgbClr val="0070C0"/>
                </a:solidFill>
              </a:rPr>
              <a:t>let </a:t>
            </a:r>
            <a:r>
              <a:rPr lang="en-US" sz="5400" dirty="0">
                <a:solidFill>
                  <a:srgbClr val="FF0000"/>
                </a:solidFill>
              </a:rPr>
              <a:t>q</a:t>
            </a:r>
            <a:r>
              <a:rPr lang="en-US" sz="5400" dirty="0">
                <a:solidFill>
                  <a:srgbClr val="0070C0"/>
                </a:solidFill>
              </a:rPr>
              <a:t> = </a:t>
            </a:r>
            <a:r>
              <a:rPr lang="en-US" sz="5400" dirty="0" err="1">
                <a:solidFill>
                  <a:srgbClr val="0070C0"/>
                </a:solidFill>
              </a:rPr>
              <a:t>p.b</a:t>
            </a:r>
            <a:endParaRPr lang="en-US" sz="5400" dirty="0">
              <a:solidFill>
                <a:srgbClr val="0070C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FE2821-AD04-A746-8DF2-E4E9B0B3770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760707" y="3312396"/>
            <a:ext cx="1847982" cy="117214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2231A2E9-87D6-B94F-B1EE-AEDEACD61DE9}"/>
              </a:ext>
            </a:extLst>
          </p:cNvPr>
          <p:cNvSpPr txBox="1">
            <a:spLocks/>
          </p:cNvSpPr>
          <p:nvPr/>
        </p:nvSpPr>
        <p:spPr>
          <a:xfrm>
            <a:off x="3643557" y="5456050"/>
            <a:ext cx="48230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Lod R0, 2(R2)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48BE3F-588A-9540-80B4-B5DE6E76A888}"/>
              </a:ext>
            </a:extLst>
          </p:cNvPr>
          <p:cNvSpPr txBox="1"/>
          <p:nvPr/>
        </p:nvSpPr>
        <p:spPr>
          <a:xfrm>
            <a:off x="6692593" y="3627191"/>
            <a:ext cx="54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+mj-lt"/>
              </a:rPr>
              <a:t>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9A2CEE-FA29-404C-B2FD-CD4FB7E3B203}"/>
              </a:ext>
            </a:extLst>
          </p:cNvPr>
          <p:cNvSpPr txBox="1"/>
          <p:nvPr/>
        </p:nvSpPr>
        <p:spPr>
          <a:xfrm>
            <a:off x="6731227" y="1077115"/>
            <a:ext cx="54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+mj-lt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98755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3413" y="36979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95400" y="82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23214" y="547505"/>
            <a:ext cx="10515600" cy="2692166"/>
            <a:chOff x="1076795" y="547505"/>
            <a:chExt cx="10515600" cy="2692166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1076795" y="54750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ADD SUB MUL DIV</a:t>
              </a: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76795" y="1914108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MOV LI LOD STO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23214" y="3488073"/>
            <a:ext cx="10515600" cy="2692166"/>
            <a:chOff x="1076795" y="547505"/>
            <a:chExt cx="10515600" cy="2692166"/>
          </a:xfrm>
        </p:grpSpPr>
        <p:sp>
          <p:nvSpPr>
            <p:cNvPr id="24" name="Title 1"/>
            <p:cNvSpPr txBox="1">
              <a:spLocks/>
            </p:cNvSpPr>
            <p:nvPr/>
          </p:nvSpPr>
          <p:spPr>
            <a:xfrm>
              <a:off x="1076795" y="54750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CMP BEQ BLT BGT</a:t>
              </a: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76795" y="1914108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JMP JSR R HLT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974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Field Access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43514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43514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43514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443514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398544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79877" y="1974343"/>
            <a:ext cx="2218544" cy="8694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0x0014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9372" y="2147448"/>
            <a:ext cx="60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79877" y="3035369"/>
            <a:ext cx="2218544" cy="86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0x0002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09372" y="3208474"/>
            <a:ext cx="60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R2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7B850B9-141A-D547-8A79-A0B20083206B}"/>
              </a:ext>
            </a:extLst>
          </p:cNvPr>
          <p:cNvSpPr txBox="1">
            <a:spLocks/>
          </p:cNvSpPr>
          <p:nvPr/>
        </p:nvSpPr>
        <p:spPr>
          <a:xfrm>
            <a:off x="403488" y="1960508"/>
            <a:ext cx="4547373" cy="40860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0070C0"/>
                </a:solidFill>
              </a:rPr>
              <a:t>let </a:t>
            </a:r>
            <a:r>
              <a:rPr lang="en-US" sz="5400" dirty="0">
                <a:solidFill>
                  <a:srgbClr val="FF0000"/>
                </a:solidFill>
              </a:rPr>
              <a:t>p</a:t>
            </a:r>
            <a:r>
              <a:rPr lang="en-US" sz="5400" dirty="0">
                <a:solidFill>
                  <a:srgbClr val="0070C0"/>
                </a:solidFill>
              </a:rPr>
              <a:t> = { a = 10</a:t>
            </a:r>
          </a:p>
          <a:p>
            <a:r>
              <a:rPr lang="en-US" sz="5400" dirty="0">
                <a:solidFill>
                  <a:srgbClr val="0070C0"/>
                </a:solidFill>
              </a:rPr>
              <a:t>            ; b = 20</a:t>
            </a:r>
          </a:p>
          <a:p>
            <a:r>
              <a:rPr lang="en-US" sz="5400" dirty="0">
                <a:solidFill>
                  <a:srgbClr val="0070C0"/>
                </a:solidFill>
              </a:rPr>
              <a:t>            ; c = 30</a:t>
            </a:r>
          </a:p>
          <a:p>
            <a:r>
              <a:rPr lang="en-US" sz="5400" dirty="0">
                <a:solidFill>
                  <a:srgbClr val="0070C0"/>
                </a:solidFill>
              </a:rPr>
              <a:t>            }</a:t>
            </a:r>
          </a:p>
          <a:p>
            <a:r>
              <a:rPr lang="en-US" sz="5400" dirty="0">
                <a:solidFill>
                  <a:srgbClr val="0070C0"/>
                </a:solidFill>
              </a:rPr>
              <a:t>let </a:t>
            </a:r>
            <a:r>
              <a:rPr lang="en-US" sz="5400" dirty="0">
                <a:solidFill>
                  <a:srgbClr val="FF0000"/>
                </a:solidFill>
              </a:rPr>
              <a:t>q</a:t>
            </a:r>
            <a:r>
              <a:rPr lang="en-US" sz="5400" dirty="0">
                <a:solidFill>
                  <a:srgbClr val="0070C0"/>
                </a:solidFill>
              </a:rPr>
              <a:t> = </a:t>
            </a:r>
            <a:r>
              <a:rPr lang="en-US" sz="5400" dirty="0" err="1">
                <a:solidFill>
                  <a:srgbClr val="0070C0"/>
                </a:solidFill>
              </a:rPr>
              <a:t>p.b</a:t>
            </a:r>
            <a:endParaRPr lang="en-US" sz="5400" dirty="0">
              <a:solidFill>
                <a:srgbClr val="0070C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FE2821-AD04-A746-8DF2-E4E9B0B3770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760707" y="3312396"/>
            <a:ext cx="1847982" cy="117214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2231A2E9-87D6-B94F-B1EE-AEDEACD61DE9}"/>
              </a:ext>
            </a:extLst>
          </p:cNvPr>
          <p:cNvSpPr txBox="1">
            <a:spLocks/>
          </p:cNvSpPr>
          <p:nvPr/>
        </p:nvSpPr>
        <p:spPr>
          <a:xfrm>
            <a:off x="3643557" y="5456050"/>
            <a:ext cx="48230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Lod R0, 2(R2)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48BE3F-588A-9540-80B4-B5DE6E76A888}"/>
              </a:ext>
            </a:extLst>
          </p:cNvPr>
          <p:cNvSpPr txBox="1"/>
          <p:nvPr/>
        </p:nvSpPr>
        <p:spPr>
          <a:xfrm>
            <a:off x="6692593" y="3627191"/>
            <a:ext cx="54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+mj-lt"/>
              </a:rPr>
              <a:t>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9A2CEE-FA29-404C-B2FD-CD4FB7E3B203}"/>
              </a:ext>
            </a:extLst>
          </p:cNvPr>
          <p:cNvSpPr txBox="1"/>
          <p:nvPr/>
        </p:nvSpPr>
        <p:spPr>
          <a:xfrm>
            <a:off x="6731227" y="1077115"/>
            <a:ext cx="54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+mj-lt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675135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017" y="3309576"/>
            <a:ext cx="4371172" cy="923331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       (20, 30)</a:t>
            </a:r>
          </a:p>
        </p:txBody>
      </p:sp>
    </p:spTree>
    <p:extLst>
      <p:ext uri="{BB962C8B-B14F-4D97-AF65-F5344CB8AC3E}">
        <p14:creationId xmlns:p14="http://schemas.microsoft.com/office/powerpoint/2010/main" val="2393233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017" y="3309576"/>
            <a:ext cx="4371172" cy="923331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       (20, 30)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169352" y="997485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69352" y="1888333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69352" y="2779181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8334527" y="3648611"/>
            <a:ext cx="2218544" cy="86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24382" y="7013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05715" y="984995"/>
            <a:ext cx="2218544" cy="8694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0x07FA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35210" y="1158100"/>
            <a:ext cx="60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FE2821-AD04-A746-8DF2-E4E9B0B37707}"/>
              </a:ext>
            </a:extLst>
          </p:cNvPr>
          <p:cNvCxnSpPr>
            <a:cxnSpLocks/>
          </p:cNvCxnSpPr>
          <p:nvPr/>
        </p:nvCxnSpPr>
        <p:spPr>
          <a:xfrm>
            <a:off x="6475751" y="1470529"/>
            <a:ext cx="1858776" cy="3220617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CD11C8-F4C3-E94D-92DB-CD7ABFCCB2AE}"/>
              </a:ext>
            </a:extLst>
          </p:cNvPr>
          <p:cNvGrpSpPr/>
          <p:nvPr/>
        </p:nvGrpSpPr>
        <p:grpSpPr>
          <a:xfrm>
            <a:off x="7169352" y="4518041"/>
            <a:ext cx="3383719" cy="869430"/>
            <a:chOff x="3751599" y="1690688"/>
            <a:chExt cx="3383719" cy="86943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7374E8-D5F5-DC4A-B628-6EFBB5A4B38B}"/>
                </a:ext>
              </a:extLst>
            </p:cNvPr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220A50-ED1D-AA4F-806B-E1EDBCBD8E90}"/>
                </a:ext>
              </a:extLst>
            </p:cNvPr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07FA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787AC84-F6E0-3649-9425-A0678F0EA274}"/>
              </a:ext>
            </a:extLst>
          </p:cNvPr>
          <p:cNvGrpSpPr/>
          <p:nvPr/>
        </p:nvGrpSpPr>
        <p:grpSpPr>
          <a:xfrm>
            <a:off x="7169352" y="5395820"/>
            <a:ext cx="3383719" cy="869430"/>
            <a:chOff x="3751599" y="1690688"/>
            <a:chExt cx="3383719" cy="86943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69AF04-66B6-7543-AA32-D11C288BAEB8}"/>
                </a:ext>
              </a:extLst>
            </p:cNvPr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FEE3E5-2E7C-A146-8068-61E81A270E69}"/>
                </a:ext>
              </a:extLst>
            </p:cNvPr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07FC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3926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017" y="3309576"/>
            <a:ext cx="4371172" cy="923331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(10, (20, 30))</a:t>
            </a:r>
          </a:p>
        </p:txBody>
      </p:sp>
    </p:spTree>
    <p:extLst>
      <p:ext uri="{BB962C8B-B14F-4D97-AF65-F5344CB8AC3E}">
        <p14:creationId xmlns:p14="http://schemas.microsoft.com/office/powerpoint/2010/main" val="4197611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017" y="3309576"/>
            <a:ext cx="4371172" cy="923331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(10, (20, 30))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169352" y="997485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69352" y="1888333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69352" y="2779181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0x07FA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8334527" y="3648611"/>
            <a:ext cx="2218544" cy="86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24382" y="7013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05715" y="984995"/>
            <a:ext cx="2218544" cy="8694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0x0002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35210" y="1158100"/>
            <a:ext cx="60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FE2821-AD04-A746-8DF2-E4E9B0B3770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475751" y="1470529"/>
            <a:ext cx="1858776" cy="852519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CD11C8-F4C3-E94D-92DB-CD7ABFCCB2AE}"/>
              </a:ext>
            </a:extLst>
          </p:cNvPr>
          <p:cNvGrpSpPr/>
          <p:nvPr/>
        </p:nvGrpSpPr>
        <p:grpSpPr>
          <a:xfrm>
            <a:off x="7169352" y="4518041"/>
            <a:ext cx="3383719" cy="869430"/>
            <a:chOff x="3751599" y="1690688"/>
            <a:chExt cx="3383719" cy="86943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7374E8-D5F5-DC4A-B628-6EFBB5A4B38B}"/>
                </a:ext>
              </a:extLst>
            </p:cNvPr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220A50-ED1D-AA4F-806B-E1EDBCBD8E90}"/>
                </a:ext>
              </a:extLst>
            </p:cNvPr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07FA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787AC84-F6E0-3649-9425-A0678F0EA274}"/>
              </a:ext>
            </a:extLst>
          </p:cNvPr>
          <p:cNvGrpSpPr/>
          <p:nvPr/>
        </p:nvGrpSpPr>
        <p:grpSpPr>
          <a:xfrm>
            <a:off x="7169352" y="5395820"/>
            <a:ext cx="3383719" cy="869430"/>
            <a:chOff x="3751599" y="1690688"/>
            <a:chExt cx="3383719" cy="86943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69AF04-66B6-7543-AA32-D11C288BAEB8}"/>
                </a:ext>
              </a:extLst>
            </p:cNvPr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FEE3E5-2E7C-A146-8068-61E81A270E69}"/>
                </a:ext>
              </a:extLst>
            </p:cNvPr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07FC</a:t>
              </a:r>
            </a:p>
          </p:txBody>
        </p:sp>
      </p:grpSp>
      <p:sp>
        <p:nvSpPr>
          <p:cNvPr id="4" name="Curved Left Arrow 3">
            <a:extLst>
              <a:ext uri="{FF2B5EF4-FFF2-40B4-BE49-F238E27FC236}">
                <a16:creationId xmlns:a16="http://schemas.microsoft.com/office/drawing/2014/main" id="{AA27A174-FBE2-4B4D-B14C-AB8B63A1CFAC}"/>
              </a:ext>
            </a:extLst>
          </p:cNvPr>
          <p:cNvSpPr/>
          <p:nvPr/>
        </p:nvSpPr>
        <p:spPr>
          <a:xfrm>
            <a:off x="10568066" y="3162146"/>
            <a:ext cx="959369" cy="2000470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4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Storage &amp; Linked Storage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83025" y="3333175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0x0004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427034" y="4775183"/>
            <a:ext cx="3260364" cy="869430"/>
            <a:chOff x="3166670" y="2139233"/>
            <a:chExt cx="3260364" cy="869430"/>
          </a:xfrm>
        </p:grpSpPr>
        <p:sp>
          <p:nvSpPr>
            <p:cNvPr id="29" name="Rectangle 28"/>
            <p:cNvSpPr/>
            <p:nvPr/>
          </p:nvSpPr>
          <p:spPr>
            <a:xfrm>
              <a:off x="3166670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96852" y="2139233"/>
              <a:ext cx="1630182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7268360" y="3891923"/>
            <a:ext cx="0" cy="904127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00050" y="1663275"/>
            <a:ext cx="3672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Consecutive words drawn side by side, i.e., 2-word blocks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AFDFF69-2E2F-B84D-B68B-49874B0C8E38}"/>
              </a:ext>
            </a:extLst>
          </p:cNvPr>
          <p:cNvSpPr txBox="1">
            <a:spLocks/>
          </p:cNvSpPr>
          <p:nvPr/>
        </p:nvSpPr>
        <p:spPr>
          <a:xfrm>
            <a:off x="460154" y="4768504"/>
            <a:ext cx="48554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                  30 :: []</a:t>
            </a:r>
          </a:p>
        </p:txBody>
      </p:sp>
    </p:spTree>
    <p:extLst>
      <p:ext uri="{BB962C8B-B14F-4D97-AF65-F5344CB8AC3E}">
        <p14:creationId xmlns:p14="http://schemas.microsoft.com/office/powerpoint/2010/main" val="1798390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Storage &amp; Linked Storage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83025" y="3333175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0x0004</a:t>
            </a:r>
            <a:endParaRPr lang="en-US" sz="2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96852" y="3457208"/>
            <a:ext cx="3260364" cy="869430"/>
            <a:chOff x="3166670" y="2139233"/>
            <a:chExt cx="3260364" cy="869430"/>
          </a:xfrm>
        </p:grpSpPr>
        <p:sp>
          <p:nvSpPr>
            <p:cNvPr id="26" name="Rectangle 25"/>
            <p:cNvSpPr/>
            <p:nvPr/>
          </p:nvSpPr>
          <p:spPr>
            <a:xfrm>
              <a:off x="3166670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0x0014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96852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27034" y="4775183"/>
            <a:ext cx="3260364" cy="869430"/>
            <a:chOff x="3166670" y="2139233"/>
            <a:chExt cx="3260364" cy="869430"/>
          </a:xfrm>
        </p:grpSpPr>
        <p:sp>
          <p:nvSpPr>
            <p:cNvPr id="29" name="Rectangle 28"/>
            <p:cNvSpPr/>
            <p:nvPr/>
          </p:nvSpPr>
          <p:spPr>
            <a:xfrm>
              <a:off x="3166670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96852" y="2139233"/>
              <a:ext cx="1630182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cxnSp>
        <p:nvCxnSpPr>
          <p:cNvPr id="32" name="Straight Arrow Connector 31"/>
          <p:cNvCxnSpPr>
            <a:endCxn id="26" idx="0"/>
          </p:cNvCxnSpPr>
          <p:nvPr/>
        </p:nvCxnSpPr>
        <p:spPr>
          <a:xfrm>
            <a:off x="5611943" y="2553081"/>
            <a:ext cx="0" cy="904127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268360" y="3891923"/>
            <a:ext cx="0" cy="904127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00050" y="1663275"/>
            <a:ext cx="3672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Consecutive words drawn side by side, i.e., 2-word blocks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AFDFF69-2E2F-B84D-B68B-49874B0C8E38}"/>
              </a:ext>
            </a:extLst>
          </p:cNvPr>
          <p:cNvSpPr txBox="1">
            <a:spLocks/>
          </p:cNvSpPr>
          <p:nvPr/>
        </p:nvSpPr>
        <p:spPr>
          <a:xfrm>
            <a:off x="460154" y="4768504"/>
            <a:ext cx="48554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         20 :: 30 :: []</a:t>
            </a:r>
          </a:p>
        </p:txBody>
      </p:sp>
    </p:spTree>
    <p:extLst>
      <p:ext uri="{BB962C8B-B14F-4D97-AF65-F5344CB8AC3E}">
        <p14:creationId xmlns:p14="http://schemas.microsoft.com/office/powerpoint/2010/main" val="794049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Storage &amp; Linked Storage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63710" y="2511980"/>
            <a:ext cx="1114865" cy="0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83025" y="3333175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0x0004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3166670" y="2139233"/>
            <a:ext cx="3260364" cy="869430"/>
            <a:chOff x="3166670" y="2139233"/>
            <a:chExt cx="3260364" cy="869430"/>
          </a:xfrm>
        </p:grpSpPr>
        <p:sp>
          <p:nvSpPr>
            <p:cNvPr id="17" name="Rectangle 16"/>
            <p:cNvSpPr/>
            <p:nvPr/>
          </p:nvSpPr>
          <p:spPr>
            <a:xfrm>
              <a:off x="3166670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0x000A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96852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96852" y="3457208"/>
            <a:ext cx="3260364" cy="869430"/>
            <a:chOff x="3166670" y="2139233"/>
            <a:chExt cx="3260364" cy="869430"/>
          </a:xfrm>
        </p:grpSpPr>
        <p:sp>
          <p:nvSpPr>
            <p:cNvPr id="26" name="Rectangle 25"/>
            <p:cNvSpPr/>
            <p:nvPr/>
          </p:nvSpPr>
          <p:spPr>
            <a:xfrm>
              <a:off x="3166670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0x0014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96852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27034" y="4775183"/>
            <a:ext cx="3260364" cy="869430"/>
            <a:chOff x="3166670" y="2139233"/>
            <a:chExt cx="3260364" cy="869430"/>
          </a:xfrm>
        </p:grpSpPr>
        <p:sp>
          <p:nvSpPr>
            <p:cNvPr id="29" name="Rectangle 28"/>
            <p:cNvSpPr/>
            <p:nvPr/>
          </p:nvSpPr>
          <p:spPr>
            <a:xfrm>
              <a:off x="3166670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96852" y="2139233"/>
              <a:ext cx="1630182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cxnSp>
        <p:nvCxnSpPr>
          <p:cNvPr id="32" name="Straight Arrow Connector 31"/>
          <p:cNvCxnSpPr>
            <a:endCxn id="26" idx="0"/>
          </p:cNvCxnSpPr>
          <p:nvPr/>
        </p:nvCxnSpPr>
        <p:spPr>
          <a:xfrm>
            <a:off x="5611943" y="2553081"/>
            <a:ext cx="0" cy="904127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268360" y="3891923"/>
            <a:ext cx="0" cy="904127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00050" y="1663275"/>
            <a:ext cx="3672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Consecutive words drawn side by side, i.e., 2-word blocks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AFDFF69-2E2F-B84D-B68B-49874B0C8E38}"/>
              </a:ext>
            </a:extLst>
          </p:cNvPr>
          <p:cNvSpPr txBox="1">
            <a:spLocks/>
          </p:cNvSpPr>
          <p:nvPr/>
        </p:nvSpPr>
        <p:spPr>
          <a:xfrm>
            <a:off x="460154" y="4768504"/>
            <a:ext cx="48554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10 :: 20 :: 30 :: []</a:t>
            </a:r>
          </a:p>
        </p:txBody>
      </p:sp>
    </p:spTree>
    <p:extLst>
      <p:ext uri="{BB962C8B-B14F-4D97-AF65-F5344CB8AC3E}">
        <p14:creationId xmlns:p14="http://schemas.microsoft.com/office/powerpoint/2010/main" val="3105188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Storage &amp; Linked Storage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63710" y="2511980"/>
            <a:ext cx="1114865" cy="0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83025" y="3333175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0x0004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3166670" y="2139233"/>
            <a:ext cx="3260364" cy="869430"/>
            <a:chOff x="3166670" y="2139233"/>
            <a:chExt cx="3260364" cy="869430"/>
          </a:xfrm>
        </p:grpSpPr>
        <p:sp>
          <p:nvSpPr>
            <p:cNvPr id="17" name="Rectangle 16"/>
            <p:cNvSpPr/>
            <p:nvPr/>
          </p:nvSpPr>
          <p:spPr>
            <a:xfrm>
              <a:off x="3166670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0x000A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96852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96852" y="3457208"/>
            <a:ext cx="3260364" cy="869430"/>
            <a:chOff x="3166670" y="2139233"/>
            <a:chExt cx="3260364" cy="869430"/>
          </a:xfrm>
        </p:grpSpPr>
        <p:sp>
          <p:nvSpPr>
            <p:cNvPr id="26" name="Rectangle 25"/>
            <p:cNvSpPr/>
            <p:nvPr/>
          </p:nvSpPr>
          <p:spPr>
            <a:xfrm>
              <a:off x="3166670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0x0014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96852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27034" y="4775183"/>
            <a:ext cx="3260364" cy="869430"/>
            <a:chOff x="3166670" y="2139233"/>
            <a:chExt cx="3260364" cy="869430"/>
          </a:xfrm>
        </p:grpSpPr>
        <p:sp>
          <p:nvSpPr>
            <p:cNvPr id="29" name="Rectangle 28"/>
            <p:cNvSpPr/>
            <p:nvPr/>
          </p:nvSpPr>
          <p:spPr>
            <a:xfrm>
              <a:off x="3166670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96852" y="2139233"/>
              <a:ext cx="1630182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cxnSp>
        <p:nvCxnSpPr>
          <p:cNvPr id="32" name="Straight Arrow Connector 31"/>
          <p:cNvCxnSpPr>
            <a:endCxn id="26" idx="0"/>
          </p:cNvCxnSpPr>
          <p:nvPr/>
        </p:nvCxnSpPr>
        <p:spPr>
          <a:xfrm>
            <a:off x="5611943" y="2553081"/>
            <a:ext cx="0" cy="904127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268360" y="3891923"/>
            <a:ext cx="0" cy="904127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00050" y="1663275"/>
            <a:ext cx="3672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Consecutive words drawn side by side, i.e., 2-word blocks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AFDFF69-2E2F-B84D-B68B-49874B0C8E38}"/>
              </a:ext>
            </a:extLst>
          </p:cNvPr>
          <p:cNvSpPr txBox="1">
            <a:spLocks/>
          </p:cNvSpPr>
          <p:nvPr/>
        </p:nvSpPr>
        <p:spPr>
          <a:xfrm>
            <a:off x="299808" y="3567659"/>
            <a:ext cx="4632531" cy="3290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3 </a:t>
            </a:r>
            <a:r>
              <a:rPr lang="en-US" sz="5400" i="1" dirty="0"/>
              <a:t>cons cells </a:t>
            </a:r>
            <a:r>
              <a:rPr lang="en-US" sz="5400" dirty="0"/>
              <a:t>likely far away from one another in RAM</a:t>
            </a:r>
          </a:p>
        </p:txBody>
      </p:sp>
    </p:spTree>
    <p:extLst>
      <p:ext uri="{BB962C8B-B14F-4D97-AF65-F5344CB8AC3E}">
        <p14:creationId xmlns:p14="http://schemas.microsoft.com/office/powerpoint/2010/main" val="262877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Storage &amp; Linked Storage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8" name="Rectangle 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0x0014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11" name="Rectangle 10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14" name="Rectangle 1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-1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4586990" y="2344947"/>
            <a:ext cx="3028013" cy="15117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2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3413" y="36979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95400" y="82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23214" y="547505"/>
            <a:ext cx="10515600" cy="2692166"/>
            <a:chOff x="1076795" y="547505"/>
            <a:chExt cx="10515600" cy="2692166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1076795" y="54750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ADD SUB MUL DIV</a:t>
              </a: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76795" y="1914108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MOV LI </a:t>
              </a:r>
              <a:r>
                <a:rPr lang="en-US" sz="6600" dirty="0">
                  <a:solidFill>
                    <a:srgbClr val="FF0000"/>
                  </a:solidFill>
                </a:rPr>
                <a:t>LOD</a:t>
              </a:r>
              <a:r>
                <a:rPr lang="en-US" sz="6600" dirty="0"/>
                <a:t> </a:t>
              </a:r>
              <a:r>
                <a:rPr lang="en-US" sz="6600" dirty="0">
                  <a:solidFill>
                    <a:srgbClr val="FF0000"/>
                  </a:solidFill>
                </a:rPr>
                <a:t>STO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23214" y="3488073"/>
            <a:ext cx="10515600" cy="2692166"/>
            <a:chOff x="1076795" y="547505"/>
            <a:chExt cx="10515600" cy="2692166"/>
          </a:xfrm>
        </p:grpSpPr>
        <p:sp>
          <p:nvSpPr>
            <p:cNvPr id="24" name="Title 1"/>
            <p:cNvSpPr txBox="1">
              <a:spLocks/>
            </p:cNvSpPr>
            <p:nvPr/>
          </p:nvSpPr>
          <p:spPr>
            <a:xfrm>
              <a:off x="1076795" y="54750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CMP BEQ BLT BGT</a:t>
              </a: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76795" y="1914108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JMP JSR R HLT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367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Storage &amp; Linked Storage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8" name="Rectangle 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11" name="Rectangle 10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14" name="Rectangle 1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4586990" y="2344947"/>
            <a:ext cx="3028013" cy="15117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7069457C-2760-D046-A431-D0DB84A9F7DE}"/>
              </a:ext>
            </a:extLst>
          </p:cNvPr>
          <p:cNvSpPr txBox="1">
            <a:spLocks/>
          </p:cNvSpPr>
          <p:nvPr/>
        </p:nvSpPr>
        <p:spPr>
          <a:xfrm>
            <a:off x="287114" y="2753030"/>
            <a:ext cx="6132734" cy="26025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Array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/>
              <a:t>[| 10; 20; 30 |]</a:t>
            </a:r>
          </a:p>
        </p:txBody>
      </p:sp>
    </p:spTree>
    <p:extLst>
      <p:ext uri="{BB962C8B-B14F-4D97-AF65-F5344CB8AC3E}">
        <p14:creationId xmlns:p14="http://schemas.microsoft.com/office/powerpoint/2010/main" val="1204705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9093" y="122663"/>
            <a:ext cx="7683190" cy="66126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4996" y="144967"/>
            <a:ext cx="271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Motherboard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4186" y="1494265"/>
            <a:ext cx="1460810" cy="126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91125" y="1801143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CPU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44186" y="4305855"/>
            <a:ext cx="1460810" cy="1260088"/>
            <a:chOff x="7232605" y="1494264"/>
            <a:chExt cx="1460810" cy="1260088"/>
          </a:xfrm>
        </p:grpSpPr>
        <p:sp>
          <p:nvSpPr>
            <p:cNvPr id="8" name="Rectangle 7"/>
            <p:cNvSpPr/>
            <p:nvPr/>
          </p:nvSpPr>
          <p:spPr>
            <a:xfrm>
              <a:off x="7232605" y="1494264"/>
              <a:ext cx="1460810" cy="1260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79544" y="1787536"/>
              <a:ext cx="8915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SSD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5629" y="1494265"/>
            <a:ext cx="2532146" cy="1954284"/>
            <a:chOff x="6625629" y="1494265"/>
            <a:chExt cx="2532146" cy="1954284"/>
          </a:xfrm>
        </p:grpSpPr>
        <p:grpSp>
          <p:nvGrpSpPr>
            <p:cNvPr id="15" name="Group 14"/>
            <p:cNvGrpSpPr/>
            <p:nvPr/>
          </p:nvGrpSpPr>
          <p:grpSpPr>
            <a:xfrm>
              <a:off x="6625629" y="1494265"/>
              <a:ext cx="2532146" cy="1954284"/>
              <a:chOff x="3191983" y="3907542"/>
              <a:chExt cx="2532146" cy="195428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191983" y="4469635"/>
                <a:ext cx="2532146" cy="293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91983" y="5031286"/>
                <a:ext cx="2532146" cy="293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191983" y="5568179"/>
                <a:ext cx="2532146" cy="293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191983" y="3907542"/>
                <a:ext cx="2532146" cy="293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343315" y="2108022"/>
              <a:ext cx="10967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RAM</a:t>
              </a:r>
            </a:p>
          </p:txBody>
        </p:sp>
      </p:grpSp>
      <p:sp>
        <p:nvSpPr>
          <p:cNvPr id="18" name="Up-Down Arrow 17"/>
          <p:cNvSpPr/>
          <p:nvPr/>
        </p:nvSpPr>
        <p:spPr>
          <a:xfrm>
            <a:off x="5364302" y="1488183"/>
            <a:ext cx="484632" cy="4071678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4704997" y="4599127"/>
            <a:ext cx="766414" cy="48463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4704174" y="1946555"/>
            <a:ext cx="766414" cy="48463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5746686" y="2280200"/>
            <a:ext cx="766414" cy="48463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8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11463142" y="0"/>
            <a:ext cx="728857" cy="6857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1437495" cy="685799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16155" y="247175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CPU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988508" y="4947060"/>
            <a:ext cx="5081345" cy="1503768"/>
            <a:chOff x="5988508" y="4947060"/>
            <a:chExt cx="5081345" cy="1503768"/>
          </a:xfrm>
        </p:grpSpPr>
        <p:sp>
          <p:nvSpPr>
            <p:cNvPr id="6" name="Rectangle 5"/>
            <p:cNvSpPr/>
            <p:nvPr/>
          </p:nvSpPr>
          <p:spPr>
            <a:xfrm>
              <a:off x="5988508" y="4947060"/>
              <a:ext cx="5081345" cy="150376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8021" y="5328050"/>
              <a:ext cx="3722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CACHE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56400" y="2141986"/>
            <a:ext cx="3280526" cy="2568833"/>
            <a:chOff x="3244185" y="5115322"/>
            <a:chExt cx="5629992" cy="1260088"/>
          </a:xfrm>
        </p:grpSpPr>
        <p:sp>
          <p:nvSpPr>
            <p:cNvPr id="8" name="Rectangle 7"/>
            <p:cNvSpPr/>
            <p:nvPr/>
          </p:nvSpPr>
          <p:spPr>
            <a:xfrm>
              <a:off x="3244185" y="5115322"/>
              <a:ext cx="5629992" cy="126008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68209" y="5420768"/>
              <a:ext cx="4812688" cy="588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 Arithmetic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&amp; Logic Unit</a:t>
              </a:r>
            </a:p>
          </p:txBody>
        </p:sp>
      </p:grpSp>
      <p:sp>
        <p:nvSpPr>
          <p:cNvPr id="18" name="Up-Down Arrow 17"/>
          <p:cNvSpPr/>
          <p:nvPr/>
        </p:nvSpPr>
        <p:spPr>
          <a:xfrm>
            <a:off x="6626222" y="1760312"/>
            <a:ext cx="484632" cy="1589751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650997" y="488569"/>
            <a:ext cx="4610551" cy="48463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5414492" y="1084001"/>
            <a:ext cx="2752104" cy="886026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427688" y="1703883"/>
            <a:ext cx="2641463" cy="6355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Counter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6370" y="1344504"/>
            <a:ext cx="1544536" cy="6355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 In 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92390" y="1344504"/>
            <a:ext cx="1544536" cy="6355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 In 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77710" y="4866321"/>
            <a:ext cx="1544536" cy="6355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 Out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4726219" y="104932"/>
            <a:ext cx="835931" cy="6594852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224852" y="5846276"/>
            <a:ext cx="4661942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775554" y="1980102"/>
            <a:ext cx="14990" cy="479683"/>
          </a:xfrm>
          <a:prstGeom prst="straightConnector1">
            <a:avLst/>
          </a:prstGeom>
          <a:ln>
            <a:noFil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427688" y="197554"/>
            <a:ext cx="2641463" cy="12096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Registers</a:t>
            </a:r>
          </a:p>
        </p:txBody>
      </p:sp>
      <p:sp>
        <p:nvSpPr>
          <p:cNvPr id="44" name="Down Arrow 43"/>
          <p:cNvSpPr/>
          <p:nvPr/>
        </p:nvSpPr>
        <p:spPr>
          <a:xfrm>
            <a:off x="3149254" y="842423"/>
            <a:ext cx="230808" cy="48315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1433234" y="842423"/>
            <a:ext cx="230808" cy="48315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2090098" y="5501919"/>
            <a:ext cx="230808" cy="48315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4062572" y="2428853"/>
            <a:ext cx="6999749" cy="635598"/>
            <a:chOff x="4009369" y="3208879"/>
            <a:chExt cx="7055464" cy="635598"/>
          </a:xfrm>
        </p:grpSpPr>
        <p:sp>
          <p:nvSpPr>
            <p:cNvPr id="25" name="Rectangle 24"/>
            <p:cNvSpPr/>
            <p:nvPr/>
          </p:nvSpPr>
          <p:spPr>
            <a:xfrm>
              <a:off x="8423370" y="3208879"/>
              <a:ext cx="2641463" cy="63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 Register</a:t>
              </a:r>
            </a:p>
          </p:txBody>
        </p:sp>
        <p:sp>
          <p:nvSpPr>
            <p:cNvPr id="48" name="Down Arrow 47"/>
            <p:cNvSpPr/>
            <p:nvPr/>
          </p:nvSpPr>
          <p:spPr>
            <a:xfrm rot="5400000" flipH="1">
              <a:off x="6065796" y="1319679"/>
              <a:ext cx="301146" cy="441399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8427688" y="4206800"/>
            <a:ext cx="2641463" cy="6355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Data Register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427688" y="3484973"/>
            <a:ext cx="2641463" cy="6355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Address Register</a:t>
            </a:r>
          </a:p>
        </p:txBody>
      </p:sp>
      <p:sp>
        <p:nvSpPr>
          <p:cNvPr id="53" name="Down Arrow 52"/>
          <p:cNvSpPr/>
          <p:nvPr/>
        </p:nvSpPr>
        <p:spPr>
          <a:xfrm rot="16200000">
            <a:off x="11293456" y="3395505"/>
            <a:ext cx="349713" cy="80836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362138" y="7869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9129" y="5752448"/>
            <a:ext cx="594419" cy="624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18747" y="3380043"/>
            <a:ext cx="5583837" cy="3214811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>
            <a:off x="11062321" y="4334394"/>
            <a:ext cx="810173" cy="380410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47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E57C97-08CA-1746-A751-2B167D499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06" y="0"/>
            <a:ext cx="8722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02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28B7776-9C79-5D46-B191-7F59BA235614}"/>
              </a:ext>
            </a:extLst>
          </p:cNvPr>
          <p:cNvGrpSpPr/>
          <p:nvPr/>
        </p:nvGrpSpPr>
        <p:grpSpPr>
          <a:xfrm>
            <a:off x="374650" y="1898650"/>
            <a:ext cx="11442700" cy="3060700"/>
            <a:chOff x="374650" y="1898650"/>
            <a:chExt cx="11442700" cy="30607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B6D2A2-9578-3D4E-B26F-4FC73B872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650" y="1898650"/>
              <a:ext cx="11442700" cy="30607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06AEF66-DCE0-8948-9839-B96115E59335}"/>
                </a:ext>
              </a:extLst>
            </p:cNvPr>
            <p:cNvSpPr/>
            <p:nvPr/>
          </p:nvSpPr>
          <p:spPr>
            <a:xfrm>
              <a:off x="783771" y="2612570"/>
              <a:ext cx="6215743" cy="381000"/>
            </a:xfrm>
            <a:prstGeom prst="rect">
              <a:avLst/>
            </a:prstGeom>
            <a:solidFill>
              <a:srgbClr val="FFFE1A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03CAF8-93D8-B648-B110-3B40153C57B9}"/>
                </a:ext>
              </a:extLst>
            </p:cNvPr>
            <p:cNvSpPr/>
            <p:nvPr/>
          </p:nvSpPr>
          <p:spPr>
            <a:xfrm>
              <a:off x="783771" y="4245430"/>
              <a:ext cx="10668000" cy="381000"/>
            </a:xfrm>
            <a:prstGeom prst="rect">
              <a:avLst/>
            </a:prstGeom>
            <a:solidFill>
              <a:srgbClr val="FFFE1A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408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542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LOD Rd, </a:t>
            </a:r>
            <a:r>
              <a:rPr lang="en-US" sz="7200" dirty="0" err="1"/>
              <a:t>disp</a:t>
            </a:r>
            <a:r>
              <a:rPr lang="en-US" sz="7200" dirty="0"/>
              <a:t>(</a:t>
            </a:r>
            <a:r>
              <a:rPr lang="en-US" sz="7200" dirty="0" err="1"/>
              <a:t>Rs</a:t>
            </a:r>
            <a:r>
              <a:rPr lang="en-US" sz="7200" dirty="0"/>
              <a:t>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33356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STO </a:t>
            </a:r>
            <a:r>
              <a:rPr lang="en-US" sz="7200" dirty="0" err="1"/>
              <a:t>Rs</a:t>
            </a:r>
            <a:r>
              <a:rPr lang="en-US" sz="7200" dirty="0"/>
              <a:t>, </a:t>
            </a:r>
            <a:r>
              <a:rPr lang="en-US" sz="7200" dirty="0" err="1"/>
              <a:t>disp</a:t>
            </a:r>
            <a:r>
              <a:rPr lang="en-US" sz="7200" dirty="0"/>
              <a:t>(</a:t>
            </a:r>
            <a:r>
              <a:rPr lang="en-US" sz="7200" dirty="0" err="1"/>
              <a:t>Rt</a:t>
            </a:r>
            <a:r>
              <a:rPr lang="en-US" sz="7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332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Memory: Numbered 8-bit Storage Cells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46274" y="1900550"/>
            <a:ext cx="3383719" cy="3520556"/>
            <a:chOff x="3751599" y="1690688"/>
            <a:chExt cx="3383719" cy="3520556"/>
          </a:xfrm>
        </p:grpSpPr>
        <p:grpSp>
          <p:nvGrpSpPr>
            <p:cNvPr id="9" name="Group 8"/>
            <p:cNvGrpSpPr/>
            <p:nvPr/>
          </p:nvGrpSpPr>
          <p:grpSpPr>
            <a:xfrm>
              <a:off x="3751599" y="1690688"/>
              <a:ext cx="3383719" cy="869430"/>
              <a:chOff x="3751599" y="1690688"/>
              <a:chExt cx="3383719" cy="8694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0000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751599" y="2581536"/>
              <a:ext cx="3383719" cy="869430"/>
              <a:chOff x="3751599" y="1690688"/>
              <a:chExt cx="3383719" cy="86943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0001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751599" y="3472384"/>
              <a:ext cx="3383719" cy="869430"/>
              <a:chOff x="3751599" y="1690688"/>
              <a:chExt cx="3383719" cy="86943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0002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751599" y="4341814"/>
              <a:ext cx="3383719" cy="869430"/>
              <a:chOff x="3751599" y="1690688"/>
              <a:chExt cx="3383719" cy="86943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0003</a:t>
                </a: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246274" y="1604405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3762" y="3487723"/>
            <a:ext cx="2514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Addresses are natural </a:t>
            </a:r>
            <a:r>
              <a:rPr lang="en-US" sz="4000" dirty="0"/>
              <a:t>numbers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01527" y="2850591"/>
            <a:ext cx="1976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Integers</a:t>
            </a:r>
            <a:endParaRPr lang="en-US" sz="4000" dirty="0"/>
          </a:p>
        </p:txBody>
      </p:sp>
      <p:sp>
        <p:nvSpPr>
          <p:cNvPr id="4" name="Right Arrow 3"/>
          <p:cNvSpPr/>
          <p:nvPr/>
        </p:nvSpPr>
        <p:spPr>
          <a:xfrm flipH="1">
            <a:off x="7111581" y="2979494"/>
            <a:ext cx="1929985" cy="48549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968052" y="3893078"/>
            <a:ext cx="1201240" cy="48549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6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2-byte Words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46274" y="1900550"/>
            <a:ext cx="3383719" cy="3520556"/>
            <a:chOff x="3751599" y="1690688"/>
            <a:chExt cx="3383719" cy="3520556"/>
          </a:xfrm>
        </p:grpSpPr>
        <p:grpSp>
          <p:nvGrpSpPr>
            <p:cNvPr id="9" name="Group 8"/>
            <p:cNvGrpSpPr/>
            <p:nvPr/>
          </p:nvGrpSpPr>
          <p:grpSpPr>
            <a:xfrm>
              <a:off x="3751599" y="1690688"/>
              <a:ext cx="3383719" cy="869430"/>
              <a:chOff x="3751599" y="1690688"/>
              <a:chExt cx="3383719" cy="8694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0x0000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0000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751599" y="2581536"/>
              <a:ext cx="3383719" cy="869430"/>
              <a:chOff x="3751599" y="1690688"/>
              <a:chExt cx="3383719" cy="86943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0x0000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0002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751599" y="3472384"/>
              <a:ext cx="3383719" cy="869430"/>
              <a:chOff x="3751599" y="1690688"/>
              <a:chExt cx="3383719" cy="86943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0x8F24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0004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751599" y="4341814"/>
              <a:ext cx="3383719" cy="869430"/>
              <a:chOff x="3751599" y="1690688"/>
              <a:chExt cx="3383719" cy="86943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0x0000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0006</a:t>
                </a: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246274" y="1604405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66173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Loading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0x8F24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34642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01295" y="2139233"/>
            <a:ext cx="3083919" cy="869430"/>
            <a:chOff x="4051399" y="1690688"/>
            <a:chExt cx="3083919" cy="869430"/>
          </a:xfrm>
        </p:grpSpPr>
        <p:sp>
          <p:nvSpPr>
            <p:cNvPr id="28" name="Rectangle 2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01295" y="3200259"/>
            <a:ext cx="3083919" cy="869430"/>
            <a:chOff x="4051399" y="1690688"/>
            <a:chExt cx="3083919" cy="869430"/>
          </a:xfrm>
        </p:grpSpPr>
        <p:sp>
          <p:nvSpPr>
            <p:cNvPr id="34" name="Rectangle 3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R2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1392836" y="4775152"/>
            <a:ext cx="4423348" cy="111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LOD R0, 0(R2)</a:t>
            </a:r>
          </a:p>
        </p:txBody>
      </p:sp>
    </p:spTree>
    <p:extLst>
      <p:ext uri="{BB962C8B-B14F-4D97-AF65-F5344CB8AC3E}">
        <p14:creationId xmlns:p14="http://schemas.microsoft.com/office/powerpoint/2010/main" val="88464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Loading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0x8F24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34642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01295" y="2139233"/>
            <a:ext cx="3083919" cy="869430"/>
            <a:chOff x="4051399" y="1690688"/>
            <a:chExt cx="3083919" cy="869430"/>
          </a:xfrm>
        </p:grpSpPr>
        <p:sp>
          <p:nvSpPr>
            <p:cNvPr id="28" name="Rectangle 2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0x8F24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01295" y="3200259"/>
            <a:ext cx="3083919" cy="869430"/>
            <a:chOff x="4051399" y="1690688"/>
            <a:chExt cx="3083919" cy="869430"/>
          </a:xfrm>
        </p:grpSpPr>
        <p:sp>
          <p:nvSpPr>
            <p:cNvPr id="34" name="Rectangle 3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R2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1392836" y="4775152"/>
            <a:ext cx="4423348" cy="111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LOD R0, 0(R2)</a:t>
            </a:r>
          </a:p>
        </p:txBody>
      </p:sp>
    </p:spTree>
    <p:extLst>
      <p:ext uri="{BB962C8B-B14F-4D97-AF65-F5344CB8AC3E}">
        <p14:creationId xmlns:p14="http://schemas.microsoft.com/office/powerpoint/2010/main" val="124105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0x8F24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34642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01295" y="2139233"/>
            <a:ext cx="3083919" cy="869430"/>
            <a:chOff x="4051399" y="1690688"/>
            <a:chExt cx="3083919" cy="869430"/>
          </a:xfrm>
        </p:grpSpPr>
        <p:sp>
          <p:nvSpPr>
            <p:cNvPr id="28" name="Rectangle 2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01295" y="3200259"/>
            <a:ext cx="3083919" cy="869430"/>
            <a:chOff x="4051399" y="1690688"/>
            <a:chExt cx="3083919" cy="869430"/>
          </a:xfrm>
        </p:grpSpPr>
        <p:sp>
          <p:nvSpPr>
            <p:cNvPr id="34" name="Rectangle 3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R2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1392836" y="4775152"/>
            <a:ext cx="4423348" cy="111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STO R0, 0(R2)</a:t>
            </a:r>
          </a:p>
        </p:txBody>
      </p:sp>
    </p:spTree>
    <p:extLst>
      <p:ext uri="{BB962C8B-B14F-4D97-AF65-F5344CB8AC3E}">
        <p14:creationId xmlns:p14="http://schemas.microsoft.com/office/powerpoint/2010/main" val="148266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7139</TotalTime>
  <Words>746</Words>
  <Application>Microsoft Macintosh PowerPoint</Application>
  <PresentationFormat>Widescreen</PresentationFormat>
  <Paragraphs>347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CSCI 1103 CS 1 Honors</vt:lpstr>
      <vt:lpstr>PowerPoint Presentation</vt:lpstr>
      <vt:lpstr>PowerPoint Presentation</vt:lpstr>
      <vt:lpstr>LOD Rd, disp(Rs)</vt:lpstr>
      <vt:lpstr>Memory: Numbered 8-bit Storage Cells</vt:lpstr>
      <vt:lpstr>2-byte Words</vt:lpstr>
      <vt:lpstr>Loading</vt:lpstr>
      <vt:lpstr>Loading</vt:lpstr>
      <vt:lpstr>Storing</vt:lpstr>
      <vt:lpstr>Storing</vt:lpstr>
      <vt:lpstr>Offsets</vt:lpstr>
      <vt:lpstr>Offsets</vt:lpstr>
      <vt:lpstr>Offsets</vt:lpstr>
      <vt:lpstr>Offsets are known by the Compiler</vt:lpstr>
      <vt:lpstr>Offsets</vt:lpstr>
      <vt:lpstr>Offsets</vt:lpstr>
      <vt:lpstr>Addresses as Arrows/Pointers</vt:lpstr>
      <vt:lpstr>Field Access</vt:lpstr>
      <vt:lpstr>Field Access</vt:lpstr>
      <vt:lpstr>Field Access</vt:lpstr>
      <vt:lpstr>       (20, 30)</vt:lpstr>
      <vt:lpstr>       (20, 30)</vt:lpstr>
      <vt:lpstr>(10, (20, 30))</vt:lpstr>
      <vt:lpstr>(10, (20, 30))</vt:lpstr>
      <vt:lpstr>Block Storage &amp; Linked Storage</vt:lpstr>
      <vt:lpstr>Block Storage &amp; Linked Storage</vt:lpstr>
      <vt:lpstr>Block Storage &amp; Linked Storage</vt:lpstr>
      <vt:lpstr>Block Storage &amp; Linked Storage</vt:lpstr>
      <vt:lpstr>Block Storage &amp; Linked Storage</vt:lpstr>
      <vt:lpstr>Block Storage &amp; Linked Storage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1103 CS 1 Honors</dc:title>
  <dc:creator>Bob Muller</dc:creator>
  <cp:lastModifiedBy>Microsoft Office User</cp:lastModifiedBy>
  <cp:revision>24</cp:revision>
  <dcterms:created xsi:type="dcterms:W3CDTF">2020-10-22T18:37:25Z</dcterms:created>
  <dcterms:modified xsi:type="dcterms:W3CDTF">2022-11-08T16:59:57Z</dcterms:modified>
</cp:coreProperties>
</file>