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4" r:id="rId2"/>
    <p:sldId id="260" r:id="rId3"/>
    <p:sldId id="268" r:id="rId4"/>
    <p:sldId id="257" r:id="rId5"/>
    <p:sldId id="258" r:id="rId6"/>
    <p:sldId id="269" r:id="rId7"/>
    <p:sldId id="321" r:id="rId8"/>
    <p:sldId id="293" r:id="rId9"/>
    <p:sldId id="308" r:id="rId10"/>
    <p:sldId id="309" r:id="rId11"/>
    <p:sldId id="310" r:id="rId12"/>
    <p:sldId id="275" r:id="rId13"/>
    <p:sldId id="278" r:id="rId14"/>
    <p:sldId id="329" r:id="rId15"/>
    <p:sldId id="327" r:id="rId16"/>
    <p:sldId id="325" r:id="rId17"/>
    <p:sldId id="326" r:id="rId18"/>
    <p:sldId id="288" r:id="rId19"/>
    <p:sldId id="289" r:id="rId20"/>
    <p:sldId id="322" r:id="rId21"/>
    <p:sldId id="323" r:id="rId22"/>
    <p:sldId id="328" r:id="rId23"/>
    <p:sldId id="279" r:id="rId24"/>
    <p:sldId id="280" r:id="rId25"/>
    <p:sldId id="281" r:id="rId26"/>
    <p:sldId id="282" r:id="rId27"/>
    <p:sldId id="283" r:id="rId28"/>
    <p:sldId id="290" r:id="rId29"/>
    <p:sldId id="292" r:id="rId30"/>
    <p:sldId id="291" r:id="rId31"/>
    <p:sldId id="314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26: Friday 10/30 </a:t>
            </a:r>
          </a:p>
          <a:p>
            <a:r>
              <a:rPr lang="en-US" sz="2700" dirty="0"/>
              <a:t>Applications: Working with Digital Audio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Transducers : microphones e.g.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7" name="Picture 6" descr="microphon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72" y="1593005"/>
            <a:ext cx="558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4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Code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time up into discrete intervals;</a:t>
            </a:r>
          </a:p>
          <a:p>
            <a:endParaRPr lang="en-US" dirty="0"/>
          </a:p>
          <a:p>
            <a:r>
              <a:rPr lang="en-US" dirty="0"/>
              <a:t>Record the integer quantifying the amplitude at each interval;</a:t>
            </a:r>
          </a:p>
          <a:p>
            <a:endParaRPr lang="en-US" dirty="0"/>
          </a:p>
          <a:p>
            <a:r>
              <a:rPr lang="en-US" dirty="0"/>
              <a:t>The audio signal is represented by the </a:t>
            </a:r>
            <a:r>
              <a:rPr lang="en-US" i="1" dirty="0"/>
              <a:t>sequence of discrete samples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5093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 and PCM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3" y="1502708"/>
            <a:ext cx="7530965" cy="44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Bit Depth </a:t>
            </a:r>
            <a:r>
              <a:rPr lang="en-US" dirty="0"/>
              <a:t>: How many bits are used to record a given amplitude. We’ll use 16-bit samples.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Sample Rate </a:t>
            </a:r>
            <a:r>
              <a:rPr lang="en-US" dirty="0"/>
              <a:t>: How many samples are required for one second? CDs use 44.1K samples/sec. We’ll use 11,025 samples/sec.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106867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F3509-DA37-2045-B2D2-10840871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E0462-CE42-F647-B853-A4711226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847"/>
            <a:ext cx="9144000" cy="5330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31539-6CFF-724D-9039-37F82D6B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02" y="896050"/>
            <a:ext cx="1975845" cy="23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9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5F8A4-1C3C-D046-B7B3-A3692E7E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597"/>
            <a:ext cx="9144000" cy="2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19644-EA12-1D44-B40E-BF161907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768"/>
            <a:ext cx="9144000" cy="40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9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AB862-7C1B-8E48-A337-2DCD6DF3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759"/>
            <a:ext cx="9144000" cy="45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2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anokeys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8478" b="-1847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900" y="5756831"/>
            <a:ext cx="129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Middle C</a:t>
            </a:r>
          </a:p>
        </p:txBody>
      </p:sp>
      <p:sp>
        <p:nvSpPr>
          <p:cNvPr id="8" name="Up Arrow 7"/>
          <p:cNvSpPr/>
          <p:nvPr/>
        </p:nvSpPr>
        <p:spPr>
          <a:xfrm>
            <a:off x="5239851" y="4942909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472499" y="4942909"/>
            <a:ext cx="518742" cy="1252703"/>
            <a:chOff x="7472499" y="4942909"/>
            <a:chExt cx="518742" cy="1252703"/>
          </a:xfrm>
        </p:grpSpPr>
        <p:sp>
          <p:nvSpPr>
            <p:cNvPr id="9" name="TextBox 8"/>
            <p:cNvSpPr txBox="1"/>
            <p:nvPr/>
          </p:nvSpPr>
          <p:spPr>
            <a:xfrm>
              <a:off x="7472499" y="5733947"/>
              <a:ext cx="518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A4</a:t>
              </a:r>
            </a:p>
          </p:txBody>
        </p:sp>
        <p:sp>
          <p:nvSpPr>
            <p:cNvPr id="10" name="Up Arrow 9"/>
            <p:cNvSpPr/>
            <p:nvPr/>
          </p:nvSpPr>
          <p:spPr>
            <a:xfrm>
              <a:off x="7600312" y="4942909"/>
              <a:ext cx="194492" cy="84824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73900" y="4946563"/>
            <a:ext cx="518742" cy="1252703"/>
            <a:chOff x="7472499" y="4942909"/>
            <a:chExt cx="518742" cy="1252703"/>
          </a:xfrm>
        </p:grpSpPr>
        <p:sp>
          <p:nvSpPr>
            <p:cNvPr id="13" name="TextBox 12"/>
            <p:cNvSpPr txBox="1"/>
            <p:nvPr/>
          </p:nvSpPr>
          <p:spPr>
            <a:xfrm>
              <a:off x="7472499" y="5733947"/>
              <a:ext cx="518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A3</a:t>
              </a:r>
            </a:p>
          </p:txBody>
        </p:sp>
        <p:sp>
          <p:nvSpPr>
            <p:cNvPr id="14" name="Up Arrow 13"/>
            <p:cNvSpPr/>
            <p:nvPr/>
          </p:nvSpPr>
          <p:spPr>
            <a:xfrm>
              <a:off x="7600312" y="4942909"/>
              <a:ext cx="194492" cy="84824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anokeys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8478" b="-1847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900" y="5756831"/>
            <a:ext cx="129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Middle C</a:t>
            </a:r>
          </a:p>
        </p:txBody>
      </p:sp>
      <p:sp>
        <p:nvSpPr>
          <p:cNvPr id="8" name="Up Arrow 7"/>
          <p:cNvSpPr/>
          <p:nvPr/>
        </p:nvSpPr>
        <p:spPr>
          <a:xfrm>
            <a:off x="5239851" y="4942909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49617" y="5733947"/>
            <a:ext cx="51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A4</a:t>
            </a:r>
          </a:p>
        </p:txBody>
      </p:sp>
      <p:sp>
        <p:nvSpPr>
          <p:cNvPr id="10" name="Up Arrow 9"/>
          <p:cNvSpPr/>
          <p:nvPr/>
        </p:nvSpPr>
        <p:spPr>
          <a:xfrm>
            <a:off x="7600312" y="4942909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2211" y="1323599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220 Hz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2357" y="1323599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440 Hz</a:t>
            </a:r>
          </a:p>
        </p:txBody>
      </p:sp>
      <p:sp>
        <p:nvSpPr>
          <p:cNvPr id="13" name="Up Arrow 12"/>
          <p:cNvSpPr/>
          <p:nvPr/>
        </p:nvSpPr>
        <p:spPr>
          <a:xfrm flipV="1">
            <a:off x="7541145" y="1773822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flipV="1">
            <a:off x="4291980" y="1785264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173900" y="4946563"/>
            <a:ext cx="518742" cy="1252703"/>
            <a:chOff x="7472499" y="4942909"/>
            <a:chExt cx="518742" cy="1252703"/>
          </a:xfrm>
        </p:grpSpPr>
        <p:sp>
          <p:nvSpPr>
            <p:cNvPr id="16" name="TextBox 15"/>
            <p:cNvSpPr txBox="1"/>
            <p:nvPr/>
          </p:nvSpPr>
          <p:spPr>
            <a:xfrm>
              <a:off x="7472499" y="5733947"/>
              <a:ext cx="518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A3</a:t>
              </a:r>
            </a:p>
          </p:txBody>
        </p:sp>
        <p:sp>
          <p:nvSpPr>
            <p:cNvPr id="17" name="Up Arrow 16"/>
            <p:cNvSpPr/>
            <p:nvPr/>
          </p:nvSpPr>
          <p:spPr>
            <a:xfrm>
              <a:off x="7600312" y="4942909"/>
              <a:ext cx="194492" cy="84824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Waves</a:t>
            </a:r>
          </a:p>
          <a:p>
            <a:r>
              <a:rPr lang="en-US" dirty="0"/>
              <a:t>Analog Recording</a:t>
            </a:r>
          </a:p>
          <a:p>
            <a:r>
              <a:rPr lang="en-US" dirty="0"/>
              <a:t>Pulse Code Modulation and Digital Recording</a:t>
            </a:r>
          </a:p>
          <a:p>
            <a:r>
              <a:rPr lang="en-US" dirty="0"/>
              <a:t>Uncompressed Sound Protocols:</a:t>
            </a:r>
          </a:p>
          <a:p>
            <a:pPr lvl="1"/>
            <a:r>
              <a:rPr lang="en-US" dirty="0"/>
              <a:t>CDs, Wave Files</a:t>
            </a:r>
          </a:p>
          <a:p>
            <a:pPr lvl="1"/>
            <a:r>
              <a:rPr lang="en-US" dirty="0"/>
              <a:t>Working with Wave Files</a:t>
            </a:r>
          </a:p>
          <a:p>
            <a:r>
              <a:rPr lang="en-US" dirty="0"/>
              <a:t>Sound Protocols with Compression:</a:t>
            </a:r>
          </a:p>
          <a:p>
            <a:pPr lvl="1"/>
            <a:r>
              <a:rPr lang="en-US" dirty="0"/>
              <a:t>MP3s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26B3-DC2D-9240-9DAE-F3437F21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Well-tempered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frequency is associated with a give note?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Given a frequency f</a:t>
            </a:r>
            <a:r>
              <a:rPr lang="en-US" baseline="-25000" dirty="0"/>
              <a:t>0</a:t>
            </a:r>
            <a:r>
              <a:rPr lang="en-US" dirty="0"/>
              <a:t> of some fixed note, (typically A4 = 440Hz):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</a:t>
            </a:r>
            <a:r>
              <a:rPr lang="en-US" baseline="-25000" dirty="0"/>
              <a:t>n</a:t>
            </a:r>
            <a:r>
              <a:rPr lang="en-US" dirty="0"/>
              <a:t> = f</a:t>
            </a:r>
            <a:r>
              <a:rPr lang="en-US" baseline="-25000" dirty="0"/>
              <a:t>0</a:t>
            </a:r>
            <a:r>
              <a:rPr lang="en-US" dirty="0"/>
              <a:t> * 2</a:t>
            </a:r>
            <a:r>
              <a:rPr lang="en-US" baseline="30000" dirty="0"/>
              <a:t>n/12</a:t>
            </a:r>
            <a:endParaRPr lang="en-US" dirty="0"/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n</a:t>
            </a:r>
            <a:r>
              <a:rPr lang="en-US" dirty="0"/>
              <a:t> is the number of half-steps from f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90AB-6ED9-D34D-AB23-5920864B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8456C-0AEC-0547-A02F-540A2E81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564"/>
            <a:ext cx="9144000" cy="49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9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C50D7-7652-AD4B-934E-653C5110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62"/>
            <a:ext cx="9144000" cy="56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Nyquist</a:t>
            </a:r>
            <a:r>
              <a:rPr lang="en-US" dirty="0"/>
              <a:t>/Shannon Sampling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a signal contains no frequencies higher than W cycles per second, it is completely determined by giving its ordinates at a series of points spaced 1/(2W) seconds apart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Psychoacoustic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most humans top-out at 22KHz, recordings that sample at 44KHz should capture everything that humans can hear.</a:t>
            </a:r>
          </a:p>
          <a:p>
            <a:endParaRPr lang="en-US" dirty="0"/>
          </a:p>
          <a:p>
            <a:r>
              <a:rPr lang="en-US" dirty="0"/>
              <a:t>Most experts believe that humans can only resolve between 16 and 18 bits per sample.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representation protocols, some proprietary, some public</a:t>
            </a:r>
          </a:p>
          <a:p>
            <a:endParaRPr lang="en-US" dirty="0"/>
          </a:p>
          <a:p>
            <a:r>
              <a:rPr lang="en-US" dirty="0"/>
              <a:t>representation protocols and format information packed into “headers”</a:t>
            </a:r>
          </a:p>
          <a:p>
            <a:endParaRPr lang="en-US" dirty="0"/>
          </a:p>
          <a:p>
            <a:r>
              <a:rPr lang="en-US" dirty="0"/>
              <a:t>software parses the header to “understand” the layout of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Bit-stream may or may not:</a:t>
            </a:r>
          </a:p>
          <a:p>
            <a:pPr lvl="1"/>
            <a:r>
              <a:rPr lang="en-US" dirty="0"/>
              <a:t>be packaged-up with error detection/correction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compressed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encrypted (e.g., Digital Rights Management DRM). More on these topics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Uncompressed 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398" y="1830387"/>
            <a:ext cx="4766365" cy="4525963"/>
          </a:xfrm>
        </p:spPr>
        <p:txBody>
          <a:bodyPr/>
          <a:lstStyle/>
          <a:p>
            <a:r>
              <a:rPr lang="en-US" dirty="0"/>
              <a:t>Sony Compact Discs</a:t>
            </a:r>
          </a:p>
          <a:p>
            <a:endParaRPr lang="en-US" dirty="0"/>
          </a:p>
          <a:p>
            <a:r>
              <a:rPr lang="en-US" dirty="0"/>
              <a:t>Microsoft WAV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WAV protocol : uncompressed PCM</a:t>
            </a:r>
          </a:p>
          <a:p>
            <a:r>
              <a:rPr lang="en-US" dirty="0"/>
              <a:t>3 Chunks: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223106"/>
            <a:ext cx="68199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 Format Chunk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467330"/>
            <a:ext cx="66675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90500"/>
            <a:ext cx="8509000" cy="647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746"/>
            <a:ext cx="8992410" cy="915353"/>
          </a:xfrm>
        </p:spPr>
        <p:txBody>
          <a:bodyPr>
            <a:normAutofit/>
          </a:bodyPr>
          <a:lstStyle/>
          <a:p>
            <a:r>
              <a:rPr lang="en-US" sz="3600" dirty="0"/>
              <a:t>Humans “hear” Fluctuations in Air Pressure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 Data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2425700"/>
            <a:ext cx="65659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/>
              <a:t>Many</a:t>
            </a:r>
            <a:r>
              <a:rPr lang="en-US" dirty="0"/>
              <a:t> different protocols: MP3, OGG, ACC, M4p, …</a:t>
            </a:r>
          </a:p>
          <a:p>
            <a:endParaRPr lang="en-US" dirty="0"/>
          </a:p>
          <a:p>
            <a:r>
              <a:rPr lang="en-US" dirty="0"/>
              <a:t>MP3: a </a:t>
            </a:r>
            <a:r>
              <a:rPr lang="en-US" i="1" dirty="0"/>
              <a:t>de facto </a:t>
            </a:r>
            <a:r>
              <a:rPr lang="en-US" dirty="0"/>
              <a:t>standard, reasonable fidelity + small size</a:t>
            </a:r>
          </a:p>
          <a:p>
            <a:endParaRPr lang="en-US" dirty="0"/>
          </a:p>
          <a:p>
            <a:r>
              <a:rPr lang="en-US" dirty="0"/>
              <a:t>Motion Picture Experts Group (MPEG)</a:t>
            </a:r>
          </a:p>
          <a:p>
            <a:endParaRPr lang="en-US" dirty="0"/>
          </a:p>
          <a:p>
            <a:pPr lvl="1"/>
            <a:r>
              <a:rPr lang="en-US" dirty="0"/>
              <a:t>1991: MPEG-1 Standard, Audio Layer 3, </a:t>
            </a:r>
            <a:r>
              <a:rPr lang="en-US" i="1" dirty="0"/>
              <a:t>aka</a:t>
            </a:r>
            <a:r>
              <a:rPr lang="en-US" dirty="0"/>
              <a:t> MP3 (not to be confused with MPEG-3).</a:t>
            </a:r>
          </a:p>
          <a:p>
            <a:pPr lvl="1"/>
            <a:endParaRPr lang="en-US" dirty="0"/>
          </a:p>
          <a:p>
            <a:r>
              <a:rPr lang="en-US" dirty="0"/>
              <a:t>User specifies desired bits/sec for audio. E.g., at 128 bps, 11 X compression .vs. CD file.</a:t>
            </a:r>
          </a:p>
          <a:p>
            <a:endParaRPr lang="en-US" dirty="0"/>
          </a:p>
          <a:p>
            <a:r>
              <a:rPr lang="en-US" dirty="0"/>
              <a:t>Uses both </a:t>
            </a:r>
            <a:r>
              <a:rPr lang="en-US" dirty="0" err="1"/>
              <a:t>lossy</a:t>
            </a:r>
            <a:r>
              <a:rPr lang="en-US" dirty="0"/>
              <a:t> and lossless compression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Lossless Compression</a:t>
            </a:r>
            <a:r>
              <a:rPr lang="en-US" dirty="0"/>
              <a:t>: the data can be compressed and then expanded without loss of information (more on this later)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Lossy</a:t>
            </a:r>
            <a:r>
              <a:rPr lang="en-US" dirty="0">
                <a:solidFill>
                  <a:srgbClr val="0000FF"/>
                </a:solidFill>
              </a:rPr>
              <a:t> Compression</a:t>
            </a:r>
            <a:r>
              <a:rPr lang="en-US" dirty="0"/>
              <a:t>: when we compress the data we’ll lose information (but it won’t matter)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11" name="Content Placeholder 10" descr="800px-Simple_sine_wav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cxnSp>
        <p:nvCxnSpPr>
          <p:cNvPr id="13" name="Straight Arrow Connector 12"/>
          <p:cNvCxnSpPr/>
          <p:nvPr/>
        </p:nvCxnSpPr>
        <p:spPr>
          <a:xfrm rot="5400000">
            <a:off x="1066800" y="31242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7000" y="2209799"/>
            <a:ext cx="38100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1524000"/>
            <a:ext cx="336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length of a complete wave (cycle) </a:t>
            </a:r>
          </a:p>
          <a:p>
            <a:r>
              <a:rPr lang="en-US" dirty="0"/>
              <a:t>measured in meters (</a:t>
            </a:r>
            <a:r>
              <a:rPr lang="en-US" dirty="0" err="1"/>
              <a:t>m</a:t>
            </a:r>
            <a:r>
              <a:rPr lang="en-US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2831068"/>
            <a:ext cx="11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11" name="Content Placeholder 10" descr="800px-Simple_sine_wav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457200" y="1600200"/>
            <a:ext cx="3200400" cy="4525963"/>
          </a:xfrm>
        </p:spPr>
      </p:pic>
      <p:sp>
        <p:nvSpPr>
          <p:cNvPr id="19" name="TextBox 18"/>
          <p:cNvSpPr txBox="1"/>
          <p:nvPr/>
        </p:nvSpPr>
        <p:spPr>
          <a:xfrm>
            <a:off x="4114800" y="1600200"/>
            <a:ext cx="42065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Cycles per second</a:t>
            </a:r>
          </a:p>
          <a:p>
            <a:endParaRPr lang="en-US" sz="2400" dirty="0"/>
          </a:p>
          <a:p>
            <a:r>
              <a:rPr lang="en-US" sz="2400" dirty="0"/>
              <a:t>Measured in Hertz (Hz, </a:t>
            </a:r>
            <a:r>
              <a:rPr lang="en-US" sz="2400" dirty="0" err="1"/>
              <a:t>hz</a:t>
            </a:r>
            <a:r>
              <a:rPr lang="en-US" sz="2400" dirty="0"/>
              <a:t>)</a:t>
            </a:r>
          </a:p>
        </p:txBody>
      </p:sp>
      <p:pic>
        <p:nvPicPr>
          <p:cNvPr id="12" name="Picture 11" descr="hert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48000"/>
            <a:ext cx="2715705" cy="27376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39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Amplitude = Loudness</a:t>
            </a:r>
          </a:p>
          <a:p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Frequency = Pitch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" y="878438"/>
            <a:ext cx="9128767" cy="557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33" y="118223"/>
            <a:ext cx="909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Human Hearing: 20Hz – 20KHz; Speech: 340Hz – 3KHz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Audio signal sensed by a transducer and recorded on a physical artifact, i.e., a record</a:t>
            </a:r>
          </a:p>
          <a:p>
            <a:endParaRPr lang="en-US" dirty="0"/>
          </a:p>
          <a:p>
            <a:r>
              <a:rPr lang="en-US" dirty="0"/>
              <a:t>Record has a co-designed “player” that uses the recording to reconstruct the recorded signal and to amplify it so that it can drive a “speaker” which emits the acoustic signal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05" y="1766956"/>
            <a:ext cx="7869582" cy="4589393"/>
          </a:xfrm>
        </p:spPr>
        <p:txBody>
          <a:bodyPr/>
          <a:lstStyle/>
          <a:p>
            <a:r>
              <a:rPr lang="en-US" dirty="0"/>
              <a:t>A transducer is a device that converts one type of energy to another or to a physical attribute.</a:t>
            </a:r>
          </a:p>
          <a:p>
            <a:endParaRPr lang="en-US" dirty="0"/>
          </a:p>
          <a:p>
            <a:r>
              <a:rPr lang="en-US" dirty="0"/>
              <a:t>Examples: Ears, Microphones, Speakers, Voice Boxes, Radios, Televisions, Sonar Devices, ….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07370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13807</TotalTime>
  <Words>822</Words>
  <Application>Microsoft Macintosh PowerPoint</Application>
  <PresentationFormat>On-screen Show (4:3)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CSCI 1103 CS 1 Honors</vt:lpstr>
      <vt:lpstr>Today</vt:lpstr>
      <vt:lpstr>Humans “hear” Fluctuations in Air Pressure</vt:lpstr>
      <vt:lpstr>Waves</vt:lpstr>
      <vt:lpstr>Frequency</vt:lpstr>
      <vt:lpstr>PowerPoint Presentation</vt:lpstr>
      <vt:lpstr>PowerPoint Presentation</vt:lpstr>
      <vt:lpstr>Recording Audio</vt:lpstr>
      <vt:lpstr>Transducers</vt:lpstr>
      <vt:lpstr>Transducers : microphones e.g.</vt:lpstr>
      <vt:lpstr>Pulse Code Modulation</vt:lpstr>
      <vt:lpstr>Digital Audio and PCM</vt:lpstr>
      <vt:lpstr>Digital Audio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Well-tempered Scale</vt:lpstr>
      <vt:lpstr>PowerPoint Presentation</vt:lpstr>
      <vt:lpstr>PowerPoint Presentation</vt:lpstr>
      <vt:lpstr>Nyquist/Shannon Sampling Theorem</vt:lpstr>
      <vt:lpstr>Psychoacoustic Factors</vt:lpstr>
      <vt:lpstr>Digital Audio</vt:lpstr>
      <vt:lpstr>Digital Audio</vt:lpstr>
      <vt:lpstr>Uncompressed Digital Audio</vt:lpstr>
      <vt:lpstr>WAV Protocol</vt:lpstr>
      <vt:lpstr>WAV Format Chunk</vt:lpstr>
      <vt:lpstr>WAV Data Chunk</vt:lpstr>
      <vt:lpstr>Compressed Digital Audio</vt:lpstr>
      <vt:lpstr>Compression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60</cp:revision>
  <cp:lastPrinted>2009-10-28T21:22:07Z</cp:lastPrinted>
  <dcterms:created xsi:type="dcterms:W3CDTF">2010-11-01T18:39:22Z</dcterms:created>
  <dcterms:modified xsi:type="dcterms:W3CDTF">2020-11-03T13:40:07Z</dcterms:modified>
</cp:coreProperties>
</file>