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4" r:id="rId2"/>
    <p:sldId id="260" r:id="rId3"/>
    <p:sldId id="268" r:id="rId4"/>
    <p:sldId id="257" r:id="rId5"/>
    <p:sldId id="258" r:id="rId6"/>
    <p:sldId id="269" r:id="rId7"/>
    <p:sldId id="321" r:id="rId8"/>
    <p:sldId id="271" r:id="rId9"/>
    <p:sldId id="272" r:id="rId10"/>
    <p:sldId id="273" r:id="rId11"/>
    <p:sldId id="293" r:id="rId12"/>
    <p:sldId id="308" r:id="rId13"/>
    <p:sldId id="309" r:id="rId14"/>
    <p:sldId id="310" r:id="rId15"/>
    <p:sldId id="275" r:id="rId16"/>
    <p:sldId id="278" r:id="rId17"/>
    <p:sldId id="329" r:id="rId18"/>
    <p:sldId id="327" r:id="rId19"/>
    <p:sldId id="325" r:id="rId20"/>
    <p:sldId id="326" r:id="rId21"/>
    <p:sldId id="288" r:id="rId22"/>
    <p:sldId id="289" r:id="rId23"/>
    <p:sldId id="322" r:id="rId24"/>
    <p:sldId id="323" r:id="rId25"/>
    <p:sldId id="328" r:id="rId26"/>
    <p:sldId id="279" r:id="rId27"/>
    <p:sldId id="280" r:id="rId28"/>
    <p:sldId id="281" r:id="rId29"/>
    <p:sldId id="282" r:id="rId30"/>
    <p:sldId id="283" r:id="rId31"/>
    <p:sldId id="290" r:id="rId32"/>
    <p:sldId id="292" r:id="rId33"/>
    <p:sldId id="291" r:id="rId34"/>
    <p:sldId id="314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316686569392096E-2"/>
          <c:y val="3.5066462728744273E-2"/>
          <c:w val="0.8561151901332239"/>
          <c:h val="0.9212670443633570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Sheet1!$A$1:$A$32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2-8B4F-8371-D051F16CB59D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Sheet1!$B$1:$B$32</c:f>
            </c:numRef>
          </c:val>
          <c:smooth val="0"/>
          <c:extLst>
            <c:ext xmlns:c16="http://schemas.microsoft.com/office/drawing/2014/chart" uri="{C3380CC4-5D6E-409C-BE32-E72D297353CC}">
              <c16:uniqueId val="{00000001-DE72-8B4F-8371-D051F16CB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575208"/>
        <c:axId val="505578232"/>
      </c:lineChart>
      <c:catAx>
        <c:axId val="505575208"/>
        <c:scaling>
          <c:orientation val="minMax"/>
        </c:scaling>
        <c:delete val="0"/>
        <c:axPos val="b"/>
        <c:majorTickMark val="out"/>
        <c:minorTickMark val="none"/>
        <c:tickLblPos val="nextTo"/>
        <c:crossAx val="505578232"/>
        <c:crosses val="autoZero"/>
        <c:auto val="1"/>
        <c:lblAlgn val="ctr"/>
        <c:lblOffset val="100"/>
        <c:noMultiLvlLbl val="0"/>
      </c:catAx>
      <c:valAx>
        <c:axId val="505578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557520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4D-1142-9677-303B1C50F301}"/>
            </c:ext>
          </c:extLst>
        </c:ser>
        <c:ser>
          <c:idx val="1"/>
          <c:order val="1"/>
          <c:val>
            <c:numRef>
              <c:f>Sheet1!$B$1:$B$36</c:f>
            </c:numRef>
          </c:val>
          <c:smooth val="0"/>
          <c:extLst>
            <c:ext xmlns:c16="http://schemas.microsoft.com/office/drawing/2014/chart" uri="{C3380CC4-5D6E-409C-BE32-E72D297353CC}">
              <c16:uniqueId val="{00000001-374D-1142-9677-303B1C50F301}"/>
            </c:ext>
          </c:extLst>
        </c:ser>
        <c:ser>
          <c:idx val="2"/>
          <c:order val="2"/>
          <c:val>
            <c:numRef>
              <c:f>Sheet1!$C$1:$C$36</c:f>
            </c:numRef>
          </c:val>
          <c:smooth val="0"/>
          <c:extLst>
            <c:ext xmlns:c16="http://schemas.microsoft.com/office/drawing/2014/chart" uri="{C3380CC4-5D6E-409C-BE32-E72D297353CC}">
              <c16:uniqueId val="{00000002-374D-1142-9677-303B1C50F301}"/>
            </c:ext>
          </c:extLst>
        </c:ser>
        <c:ser>
          <c:idx val="3"/>
          <c:order val="3"/>
          <c:val>
            <c:numRef>
              <c:f>Sheet1!$D$1:$D$36</c:f>
            </c:numRef>
          </c:val>
          <c:smooth val="0"/>
          <c:extLst>
            <c:ext xmlns:c16="http://schemas.microsoft.com/office/drawing/2014/chart" uri="{C3380CC4-5D6E-409C-BE32-E72D297353CC}">
              <c16:uniqueId val="{00000003-374D-1142-9677-303B1C50F301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Sheet1!$E$1:$E$36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4D-1142-9677-303B1C50F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848680"/>
        <c:axId val="505851768"/>
      </c:lineChart>
      <c:catAx>
        <c:axId val="505848680"/>
        <c:scaling>
          <c:orientation val="minMax"/>
        </c:scaling>
        <c:delete val="0"/>
        <c:axPos val="b"/>
        <c:majorTickMark val="out"/>
        <c:minorTickMark val="none"/>
        <c:tickLblPos val="nextTo"/>
        <c:crossAx val="505851768"/>
        <c:crosses val="autoZero"/>
        <c:auto val="1"/>
        <c:lblAlgn val="ctr"/>
        <c:lblOffset val="100"/>
        <c:noMultiLvlLbl val="0"/>
      </c:catAx>
      <c:valAx>
        <c:axId val="505851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58486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637025599880601E-2"/>
          <c:y val="3.4843205574912897E-2"/>
          <c:w val="0.84194441075493498"/>
          <c:h val="0.90575821696068504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E1-B440-A0AA-B1EBC7265D29}"/>
            </c:ext>
          </c:extLst>
        </c:ser>
        <c:ser>
          <c:idx val="1"/>
          <c:order val="1"/>
          <c:val>
            <c:numRef>
              <c:f>Sheet1!$B$1:$B$36</c:f>
            </c:numRef>
          </c:val>
          <c:smooth val="0"/>
          <c:extLst>
            <c:ext xmlns:c16="http://schemas.microsoft.com/office/drawing/2014/chart" uri="{C3380CC4-5D6E-409C-BE32-E72D297353CC}">
              <c16:uniqueId val="{00000001-D0E1-B440-A0AA-B1EBC7265D29}"/>
            </c:ext>
          </c:extLst>
        </c:ser>
        <c:ser>
          <c:idx val="2"/>
          <c:order val="2"/>
          <c:val>
            <c:numRef>
              <c:f>Sheet1!$C$1:$C$36</c:f>
            </c:numRef>
          </c:val>
          <c:smooth val="0"/>
          <c:extLst>
            <c:ext xmlns:c16="http://schemas.microsoft.com/office/drawing/2014/chart" uri="{C3380CC4-5D6E-409C-BE32-E72D297353CC}">
              <c16:uniqueId val="{00000002-D0E1-B440-A0AA-B1EBC7265D29}"/>
            </c:ext>
          </c:extLst>
        </c:ser>
        <c:ser>
          <c:idx val="3"/>
          <c:order val="3"/>
          <c:val>
            <c:numRef>
              <c:f>Sheet1!$D$1:$D$36</c:f>
            </c:numRef>
          </c:val>
          <c:smooth val="0"/>
          <c:extLst>
            <c:ext xmlns:c16="http://schemas.microsoft.com/office/drawing/2014/chart" uri="{C3380CC4-5D6E-409C-BE32-E72D297353CC}">
              <c16:uniqueId val="{00000003-D0E1-B440-A0AA-B1EBC7265D29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Sheet1!$E$1:$E$36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E1-B440-A0AA-B1EBC7265D29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Sheet1!$F$1:$F$36</c:f>
              <c:numCache>
                <c:formatCode>General</c:formatCode>
                <c:ptCount val="3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11</c:v>
                </c:pt>
                <c:pt idx="9">
                  <c:v>10</c:v>
                </c:pt>
                <c:pt idx="10">
                  <c:v>8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6</c:v>
                </c:pt>
                <c:pt idx="20">
                  <c:v>8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8</c:v>
                </c:pt>
                <c:pt idx="28">
                  <c:v>6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E1-B440-A0AA-B1EBC7265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02392"/>
        <c:axId val="505905560"/>
      </c:lineChart>
      <c:catAx>
        <c:axId val="505902392"/>
        <c:scaling>
          <c:orientation val="minMax"/>
        </c:scaling>
        <c:delete val="0"/>
        <c:axPos val="b"/>
        <c:majorTickMark val="out"/>
        <c:minorTickMark val="none"/>
        <c:tickLblPos val="nextTo"/>
        <c:crossAx val="505905560"/>
        <c:crosses val="autoZero"/>
        <c:auto val="1"/>
        <c:lblAlgn val="ctr"/>
        <c:lblOffset val="100"/>
        <c:noMultiLvlLbl val="0"/>
      </c:catAx>
      <c:valAx>
        <c:axId val="505905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5902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0.67224</cdr:x>
      <cdr:y>0.26008</cdr:y>
    </cdr:from>
    <cdr:to>
      <cdr:x>0.88792</cdr:x>
      <cdr:y>0.32725</cdr:y>
    </cdr:to>
    <cdr:sp macro="" textlink="">
      <cdr:nvSpPr>
        <cdr:cNvPr id="2" name="Left Arrow 1"/>
        <cdr:cNvSpPr/>
      </cdr:nvSpPr>
      <cdr:spPr>
        <a:xfrm xmlns:a="http://schemas.openxmlformats.org/drawingml/2006/main" rot="19657235">
          <a:off x="5764475" y="1516744"/>
          <a:ext cx="1849471" cy="391739"/>
        </a:xfrm>
        <a:prstGeom xmlns:a="http://schemas.openxmlformats.org/drawingml/2006/main" prst="leftArrow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26: Friday 10/30 </a:t>
            </a:r>
          </a:p>
          <a:p>
            <a:r>
              <a:rPr lang="en-US" sz="2700" dirty="0"/>
              <a:t>Applications: Working with Digital Audio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 are Additive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16440" y="513080"/>
          <a:ext cx="8575040" cy="5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7344" y="109447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Audio signal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 signal sensed by a transducer and recorded on a physical artifact, i.e., a record</a:t>
            </a:r>
          </a:p>
          <a:p>
            <a:endParaRPr lang="en-US" dirty="0"/>
          </a:p>
          <a:p>
            <a:r>
              <a:rPr lang="en-US" dirty="0"/>
              <a:t>Record has a co-designed “player” that uses the recording to reconstruct the recorded signal and to amplify it so that it can drive a “speaker” which emits the acoustic signal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05" y="1766956"/>
            <a:ext cx="7869582" cy="4589393"/>
          </a:xfrm>
        </p:spPr>
        <p:txBody>
          <a:bodyPr/>
          <a:lstStyle/>
          <a:p>
            <a:r>
              <a:rPr lang="en-US" dirty="0"/>
              <a:t>A transducer is a device that converts one type of energy to another or to a physical attribute.</a:t>
            </a:r>
          </a:p>
          <a:p>
            <a:endParaRPr lang="en-US" dirty="0"/>
          </a:p>
          <a:p>
            <a:r>
              <a:rPr lang="en-US" dirty="0"/>
              <a:t>Examples: Ears, Microphones, Speakers, Voice Boxes, Radios, Televisions, Sonar Devices, 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7370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Transducers : microphones e.g.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 descr="microphon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2" y="1593005"/>
            <a:ext cx="558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Code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time up into discrete intervals;</a:t>
            </a:r>
          </a:p>
          <a:p>
            <a:endParaRPr lang="en-US" dirty="0"/>
          </a:p>
          <a:p>
            <a:r>
              <a:rPr lang="en-US" dirty="0"/>
              <a:t>Record the integer quantifying the amplitude at each interval;</a:t>
            </a:r>
          </a:p>
          <a:p>
            <a:endParaRPr lang="en-US" dirty="0"/>
          </a:p>
          <a:p>
            <a:r>
              <a:rPr lang="en-US" dirty="0"/>
              <a:t>The audio signal is represented by the </a:t>
            </a:r>
            <a:r>
              <a:rPr lang="en-US" i="1" dirty="0"/>
              <a:t>sequence of discrete samples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50938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 and PCM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3" y="1502708"/>
            <a:ext cx="7530965" cy="44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Bit Depth </a:t>
            </a:r>
            <a:r>
              <a:rPr lang="en-US" dirty="0"/>
              <a:t>: How many bits are used to record a given amplitude. We’ll use 16-bit samples.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Sample Rate </a:t>
            </a:r>
            <a:r>
              <a:rPr lang="en-US" dirty="0"/>
              <a:t>: How many samples are required for one second? CDs use 44.1K samples/sec. We’ll use 11,025 samples/sec.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06867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F3509-DA37-2045-B2D2-10840871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E0462-CE42-F647-B853-A4711226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847"/>
            <a:ext cx="9144000" cy="5330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31539-6CFF-724D-9039-37F82D6B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2" y="896050"/>
            <a:ext cx="1975845" cy="23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9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F8A4-1C3C-D046-B7B3-A3692E7E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597"/>
            <a:ext cx="9144000" cy="2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19644-EA12-1D44-B40E-BF161907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768"/>
            <a:ext cx="9144000" cy="40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Waves</a:t>
            </a:r>
          </a:p>
          <a:p>
            <a:r>
              <a:rPr lang="en-US" dirty="0"/>
              <a:t>Analog Recording</a:t>
            </a:r>
          </a:p>
          <a:p>
            <a:r>
              <a:rPr lang="en-US" dirty="0"/>
              <a:t>Pulse Code Modulation and Digital Recording</a:t>
            </a:r>
          </a:p>
          <a:p>
            <a:r>
              <a:rPr lang="en-US" dirty="0"/>
              <a:t>Uncompressed Sound Protocols:</a:t>
            </a:r>
          </a:p>
          <a:p>
            <a:pPr lvl="1"/>
            <a:r>
              <a:rPr lang="en-US" dirty="0"/>
              <a:t>CDs, Wave Files</a:t>
            </a:r>
          </a:p>
          <a:p>
            <a:pPr lvl="1"/>
            <a:r>
              <a:rPr lang="en-US" dirty="0"/>
              <a:t>Working with Wave Files</a:t>
            </a:r>
          </a:p>
          <a:p>
            <a:r>
              <a:rPr lang="en-US" dirty="0"/>
              <a:t>Sound Protocols with Compression:</a:t>
            </a:r>
          </a:p>
          <a:p>
            <a:pPr lvl="1"/>
            <a:r>
              <a:rPr lang="en-US" dirty="0"/>
              <a:t>MP3s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26B3-DC2D-9240-9DAE-F3437F21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B862-7C1B-8E48-A337-2DCD6DF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759"/>
            <a:ext cx="9144000" cy="4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anokeys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478" b="-184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900" y="5756831"/>
            <a:ext cx="129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Middle C</a:t>
            </a:r>
          </a:p>
        </p:txBody>
      </p:sp>
      <p:sp>
        <p:nvSpPr>
          <p:cNvPr id="8" name="Up Arrow 7"/>
          <p:cNvSpPr/>
          <p:nvPr/>
        </p:nvSpPr>
        <p:spPr>
          <a:xfrm>
            <a:off x="5239851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72499" y="4942909"/>
            <a:ext cx="518742" cy="1252703"/>
            <a:chOff x="7472499" y="4942909"/>
            <a:chExt cx="518742" cy="1252703"/>
          </a:xfrm>
        </p:grpSpPr>
        <p:sp>
          <p:nvSpPr>
            <p:cNvPr id="9" name="TextBox 8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A4</a:t>
              </a:r>
            </a:p>
          </p:txBody>
        </p:sp>
        <p:sp>
          <p:nvSpPr>
            <p:cNvPr id="10" name="Up Arrow 9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73900" y="4946563"/>
            <a:ext cx="518742" cy="1252703"/>
            <a:chOff x="7472499" y="4942909"/>
            <a:chExt cx="518742" cy="1252703"/>
          </a:xfrm>
        </p:grpSpPr>
        <p:sp>
          <p:nvSpPr>
            <p:cNvPr id="13" name="TextBox 12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A3</a:t>
              </a:r>
            </a:p>
          </p:txBody>
        </p:sp>
        <p:sp>
          <p:nvSpPr>
            <p:cNvPr id="14" name="Up Arrow 13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anokeys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478" b="-184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900" y="5756831"/>
            <a:ext cx="129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Middle C</a:t>
            </a:r>
          </a:p>
        </p:txBody>
      </p:sp>
      <p:sp>
        <p:nvSpPr>
          <p:cNvPr id="8" name="Up Arrow 7"/>
          <p:cNvSpPr/>
          <p:nvPr/>
        </p:nvSpPr>
        <p:spPr>
          <a:xfrm>
            <a:off x="5239851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9617" y="5733947"/>
            <a:ext cx="51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A4</a:t>
            </a:r>
          </a:p>
        </p:txBody>
      </p:sp>
      <p:sp>
        <p:nvSpPr>
          <p:cNvPr id="10" name="Up Arrow 9"/>
          <p:cNvSpPr/>
          <p:nvPr/>
        </p:nvSpPr>
        <p:spPr>
          <a:xfrm>
            <a:off x="7600312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2211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 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2357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440 Hz</a:t>
            </a:r>
          </a:p>
        </p:txBody>
      </p:sp>
      <p:sp>
        <p:nvSpPr>
          <p:cNvPr id="13" name="Up Arrow 12"/>
          <p:cNvSpPr/>
          <p:nvPr/>
        </p:nvSpPr>
        <p:spPr>
          <a:xfrm flipV="1">
            <a:off x="7541145" y="1773822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flipV="1">
            <a:off x="4291980" y="1785264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73900" y="4946563"/>
            <a:ext cx="518742" cy="1252703"/>
            <a:chOff x="7472499" y="4942909"/>
            <a:chExt cx="518742" cy="1252703"/>
          </a:xfrm>
        </p:grpSpPr>
        <p:sp>
          <p:nvSpPr>
            <p:cNvPr id="16" name="TextBox 15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A3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Well-tempered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frequency is associated with a give note?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Given a frequency f</a:t>
            </a:r>
            <a:r>
              <a:rPr lang="en-US" baseline="-25000" dirty="0"/>
              <a:t>0</a:t>
            </a:r>
            <a:r>
              <a:rPr lang="en-US" dirty="0"/>
              <a:t> of some fixed note, (typically A4 = 440Hz):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 = f</a:t>
            </a:r>
            <a:r>
              <a:rPr lang="en-US" baseline="-25000" dirty="0"/>
              <a:t>0</a:t>
            </a:r>
            <a:r>
              <a:rPr lang="en-US" dirty="0"/>
              <a:t> * 2</a:t>
            </a:r>
            <a:r>
              <a:rPr lang="en-US" baseline="30000" dirty="0"/>
              <a:t>n/12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n</a:t>
            </a:r>
            <a:r>
              <a:rPr lang="en-US" dirty="0"/>
              <a:t> is the number of half-steps from f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90AB-6ED9-D34D-AB23-5920864B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8456C-0AEC-0547-A02F-540A2E81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564"/>
            <a:ext cx="9144000" cy="49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C50D7-7652-AD4B-934E-653C5110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62"/>
            <a:ext cx="9144000" cy="56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Nyquist</a:t>
            </a:r>
            <a:r>
              <a:rPr lang="en-US" dirty="0"/>
              <a:t>/Shannon Sampling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a signal contains no frequencies higher than W cycles per second, it is completely determined by giving its ordinates at a series of points spaced 1/(2W) seconds apart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Psychoacoustic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most humans top-out at 22KHz, recordings that sample at 44KHz should capture everything that humans can hear.</a:t>
            </a:r>
          </a:p>
          <a:p>
            <a:endParaRPr lang="en-US" dirty="0"/>
          </a:p>
          <a:p>
            <a:r>
              <a:rPr lang="en-US" dirty="0"/>
              <a:t>Most experts believe that humans can only resolve between 16 and 18 bits per sample.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representation protocols, some proprietary, some public</a:t>
            </a:r>
          </a:p>
          <a:p>
            <a:endParaRPr lang="en-US" dirty="0"/>
          </a:p>
          <a:p>
            <a:r>
              <a:rPr lang="en-US" dirty="0"/>
              <a:t>representation protocols and format information packed into “headers”</a:t>
            </a:r>
          </a:p>
          <a:p>
            <a:endParaRPr lang="en-US" dirty="0"/>
          </a:p>
          <a:p>
            <a:r>
              <a:rPr lang="en-US" dirty="0"/>
              <a:t>software parses the header to “understand” the layout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Bit-stream may or may not:</a:t>
            </a:r>
          </a:p>
          <a:p>
            <a:pPr lvl="1"/>
            <a:r>
              <a:rPr lang="en-US" dirty="0"/>
              <a:t>be packaged-up with error detection/correction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compressed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encrypted (e.g., Digital Rights Management DRM). More on these topics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0500"/>
            <a:ext cx="85090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46"/>
            <a:ext cx="8992410" cy="915353"/>
          </a:xfrm>
        </p:spPr>
        <p:txBody>
          <a:bodyPr>
            <a:normAutofit/>
          </a:bodyPr>
          <a:lstStyle/>
          <a:p>
            <a:r>
              <a:rPr lang="en-US" sz="3600" dirty="0"/>
              <a:t>Humans “hear” Fluctuations in Air Pressure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Uncompressed 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398" y="1830387"/>
            <a:ext cx="4766365" cy="4525963"/>
          </a:xfrm>
        </p:spPr>
        <p:txBody>
          <a:bodyPr/>
          <a:lstStyle/>
          <a:p>
            <a:r>
              <a:rPr lang="en-US" dirty="0"/>
              <a:t>Sony Compact Discs</a:t>
            </a:r>
          </a:p>
          <a:p>
            <a:endParaRPr lang="en-US" dirty="0"/>
          </a:p>
          <a:p>
            <a:r>
              <a:rPr lang="en-US" dirty="0"/>
              <a:t>Microsoft WAV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WAV protocol : uncompressed PCM</a:t>
            </a:r>
          </a:p>
          <a:p>
            <a:r>
              <a:rPr lang="en-US" dirty="0"/>
              <a:t>3 Chunks: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223106"/>
            <a:ext cx="68199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Format Chunk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67330"/>
            <a:ext cx="66675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Data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425700"/>
            <a:ext cx="65659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Many</a:t>
            </a:r>
            <a:r>
              <a:rPr lang="en-US" dirty="0"/>
              <a:t> different protocols: MP3, OGG, ACC, M4p, …</a:t>
            </a:r>
          </a:p>
          <a:p>
            <a:endParaRPr lang="en-US" dirty="0"/>
          </a:p>
          <a:p>
            <a:r>
              <a:rPr lang="en-US" dirty="0"/>
              <a:t>MP3: a </a:t>
            </a:r>
            <a:r>
              <a:rPr lang="en-US" i="1" dirty="0"/>
              <a:t>de facto </a:t>
            </a:r>
            <a:r>
              <a:rPr lang="en-US" dirty="0"/>
              <a:t>standard, reasonable fidelity + small size</a:t>
            </a:r>
          </a:p>
          <a:p>
            <a:endParaRPr lang="en-US" dirty="0"/>
          </a:p>
          <a:p>
            <a:r>
              <a:rPr lang="en-US" dirty="0"/>
              <a:t>Motion Picture Experts Group (MPEG)</a:t>
            </a:r>
          </a:p>
          <a:p>
            <a:endParaRPr lang="en-US" dirty="0"/>
          </a:p>
          <a:p>
            <a:pPr lvl="1"/>
            <a:r>
              <a:rPr lang="en-US" dirty="0"/>
              <a:t>1991: MPEG-1 Standard, Audio Layer 3, </a:t>
            </a:r>
            <a:r>
              <a:rPr lang="en-US" i="1" dirty="0"/>
              <a:t>aka</a:t>
            </a:r>
            <a:r>
              <a:rPr lang="en-US" dirty="0"/>
              <a:t> MP3 (not to be confused with MPEG-3).</a:t>
            </a:r>
          </a:p>
          <a:p>
            <a:pPr lvl="1"/>
            <a:endParaRPr lang="en-US" dirty="0"/>
          </a:p>
          <a:p>
            <a:r>
              <a:rPr lang="en-US" dirty="0"/>
              <a:t>User specifies desired bits/sec for audio. E.g., at 128 bps, 11 X compression .vs. CD file.</a:t>
            </a:r>
          </a:p>
          <a:p>
            <a:endParaRPr lang="en-US" dirty="0"/>
          </a:p>
          <a:p>
            <a:r>
              <a:rPr lang="en-US" dirty="0"/>
              <a:t>Uses both </a:t>
            </a:r>
            <a:r>
              <a:rPr lang="en-US" dirty="0" err="1"/>
              <a:t>lossy</a:t>
            </a:r>
            <a:r>
              <a:rPr lang="en-US" dirty="0"/>
              <a:t> and lossless compression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Lossless Compression</a:t>
            </a:r>
            <a:r>
              <a:rPr lang="en-US" dirty="0"/>
              <a:t>: the data can be compressed and then expanded without loss of information (more on this later)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Lossy</a:t>
            </a:r>
            <a:r>
              <a:rPr lang="en-US" dirty="0">
                <a:solidFill>
                  <a:srgbClr val="0000FF"/>
                </a:solidFill>
              </a:rPr>
              <a:t> Compression</a:t>
            </a:r>
            <a:r>
              <a:rPr lang="en-US" dirty="0"/>
              <a:t>: when we compress the data we’ll lose information (but it won’t matter)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cxnSp>
        <p:nvCxnSpPr>
          <p:cNvPr id="13" name="Straight Arrow Connector 12"/>
          <p:cNvCxnSpPr/>
          <p:nvPr/>
        </p:nvCxnSpPr>
        <p:spPr>
          <a:xfrm rot="5400000">
            <a:off x="1066800" y="3124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2209799"/>
            <a:ext cx="38100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1524000"/>
            <a:ext cx="336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length of a complete wave (cycle) </a:t>
            </a:r>
          </a:p>
          <a:p>
            <a:r>
              <a:rPr lang="en-US" dirty="0"/>
              <a:t>measured in meters (</a:t>
            </a:r>
            <a:r>
              <a:rPr lang="en-US" dirty="0" err="1"/>
              <a:t>m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2831068"/>
            <a:ext cx="11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457200" y="1600200"/>
            <a:ext cx="3200400" cy="4525963"/>
          </a:xfrm>
        </p:spPr>
      </p:pic>
      <p:sp>
        <p:nvSpPr>
          <p:cNvPr id="19" name="TextBox 18"/>
          <p:cNvSpPr txBox="1"/>
          <p:nvPr/>
        </p:nvSpPr>
        <p:spPr>
          <a:xfrm>
            <a:off x="4114800" y="1600200"/>
            <a:ext cx="42065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Cycles per second</a:t>
            </a:r>
          </a:p>
          <a:p>
            <a:endParaRPr lang="en-US" sz="2400" dirty="0"/>
          </a:p>
          <a:p>
            <a:r>
              <a:rPr lang="en-US" sz="2400" dirty="0"/>
              <a:t>Measured in Hertz (Hz, </a:t>
            </a:r>
            <a:r>
              <a:rPr lang="en-US" sz="2400" dirty="0" err="1"/>
              <a:t>hz</a:t>
            </a:r>
            <a:r>
              <a:rPr lang="en-US" sz="2400" dirty="0"/>
              <a:t>)</a:t>
            </a:r>
          </a:p>
        </p:txBody>
      </p:sp>
      <p:pic>
        <p:nvPicPr>
          <p:cNvPr id="12" name="Picture 11" descr="hert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0"/>
            <a:ext cx="2715705" cy="2737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9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Amplitude = Loudness</a:t>
            </a:r>
          </a:p>
          <a:p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Frequency = Pitch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" y="878438"/>
            <a:ext cx="9128767" cy="55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3" y="118223"/>
            <a:ext cx="909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Human Hearing: 20Hz – 20KHz; Speech: 340Hz – 3KHz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4622"/>
              </p:ext>
            </p:extLst>
          </p:nvPr>
        </p:nvGraphicFramePr>
        <p:xfrm>
          <a:off x="457200" y="537665"/>
          <a:ext cx="8575040" cy="5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417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Waves are Additive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84480" y="513080"/>
          <a:ext cx="8575040" cy="5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850</Words>
  <Application>Microsoft Macintosh PowerPoint</Application>
  <PresentationFormat>On-screen Show (4:3)</PresentationFormat>
  <Paragraphs>144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CSCI 1103 CS 1 Honors</vt:lpstr>
      <vt:lpstr>Today</vt:lpstr>
      <vt:lpstr>Humans “hear” Fluctuations in Air Pressure</vt:lpstr>
      <vt:lpstr>Waves</vt:lpstr>
      <vt:lpstr>Frequency</vt:lpstr>
      <vt:lpstr>PowerPoint Presentation</vt:lpstr>
      <vt:lpstr>PowerPoint Presentation</vt:lpstr>
      <vt:lpstr>Waves are Additive</vt:lpstr>
      <vt:lpstr>Asynchronous Waves</vt:lpstr>
      <vt:lpstr>Waves are Additive</vt:lpstr>
      <vt:lpstr>Recording Audio</vt:lpstr>
      <vt:lpstr>Transducers</vt:lpstr>
      <vt:lpstr>Transducers : microphones e.g.</vt:lpstr>
      <vt:lpstr>Pulse Code Modulation</vt:lpstr>
      <vt:lpstr>Digital Audio and PCM</vt:lpstr>
      <vt:lpstr>Digital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Well-tempered Scale</vt:lpstr>
      <vt:lpstr>PowerPoint Presentation</vt:lpstr>
      <vt:lpstr>PowerPoint Presentation</vt:lpstr>
      <vt:lpstr>Nyquist/Shannon Sampling Theorem</vt:lpstr>
      <vt:lpstr>Psychoacoustic Factors</vt:lpstr>
      <vt:lpstr>Digital Audio</vt:lpstr>
      <vt:lpstr>Digital Audio</vt:lpstr>
      <vt:lpstr>Uncompressed Digital Audio</vt:lpstr>
      <vt:lpstr>WAV Protocol</vt:lpstr>
      <vt:lpstr>WAV Format Chunk</vt:lpstr>
      <vt:lpstr>WAV Data Chunk</vt:lpstr>
      <vt:lpstr>Compressed Digital Audio</vt:lpstr>
      <vt:lpstr>Compression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Bob Muller</cp:lastModifiedBy>
  <cp:revision>59</cp:revision>
  <cp:lastPrinted>2009-10-28T21:22:07Z</cp:lastPrinted>
  <dcterms:created xsi:type="dcterms:W3CDTF">2010-11-01T18:39:22Z</dcterms:created>
  <dcterms:modified xsi:type="dcterms:W3CDTF">2020-10-30T17:46:09Z</dcterms:modified>
</cp:coreProperties>
</file>