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4" r:id="rId2"/>
    <p:sldId id="257" r:id="rId3"/>
    <p:sldId id="258" r:id="rId4"/>
    <p:sldId id="275" r:id="rId5"/>
    <p:sldId id="278" r:id="rId6"/>
    <p:sldId id="327" r:id="rId7"/>
    <p:sldId id="325" r:id="rId8"/>
    <p:sldId id="326" r:id="rId9"/>
    <p:sldId id="322" r:id="rId10"/>
    <p:sldId id="289" r:id="rId11"/>
    <p:sldId id="328" r:id="rId12"/>
    <p:sldId id="329" r:id="rId13"/>
    <p:sldId id="273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637025599880601E-2"/>
          <c:y val="3.4843205574912897E-2"/>
          <c:w val="0.84194441075493498"/>
          <c:h val="0.90575821696068504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Sheet1!$A$1:$A$36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6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6</c:v>
                </c:pt>
                <c:pt idx="27">
                  <c:v>5</c:v>
                </c:pt>
                <c:pt idx="28">
                  <c:v>4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E1-B440-A0AA-B1EBC7265D29}"/>
            </c:ext>
          </c:extLst>
        </c:ser>
        <c:ser>
          <c:idx val="1"/>
          <c:order val="1"/>
          <c:val>
            <c:numRef>
              <c:f>Sheet1!$B$1:$B$36</c:f>
            </c:numRef>
          </c:val>
          <c:smooth val="0"/>
          <c:extLst>
            <c:ext xmlns:c16="http://schemas.microsoft.com/office/drawing/2014/chart" uri="{C3380CC4-5D6E-409C-BE32-E72D297353CC}">
              <c16:uniqueId val="{00000001-D0E1-B440-A0AA-B1EBC7265D29}"/>
            </c:ext>
          </c:extLst>
        </c:ser>
        <c:ser>
          <c:idx val="2"/>
          <c:order val="2"/>
          <c:val>
            <c:numRef>
              <c:f>Sheet1!$C$1:$C$36</c:f>
            </c:numRef>
          </c:val>
          <c:smooth val="0"/>
          <c:extLst>
            <c:ext xmlns:c16="http://schemas.microsoft.com/office/drawing/2014/chart" uri="{C3380CC4-5D6E-409C-BE32-E72D297353CC}">
              <c16:uniqueId val="{00000002-D0E1-B440-A0AA-B1EBC7265D29}"/>
            </c:ext>
          </c:extLst>
        </c:ser>
        <c:ser>
          <c:idx val="3"/>
          <c:order val="3"/>
          <c:val>
            <c:numRef>
              <c:f>Sheet1!$D$1:$D$36</c:f>
            </c:numRef>
          </c:val>
          <c:smooth val="0"/>
          <c:extLst>
            <c:ext xmlns:c16="http://schemas.microsoft.com/office/drawing/2014/chart" uri="{C3380CC4-5D6E-409C-BE32-E72D297353CC}">
              <c16:uniqueId val="{00000003-D0E1-B440-A0AA-B1EBC7265D29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Sheet1!$E$1:$E$36</c:f>
              <c:numCache>
                <c:formatCode>General</c:formatCode>
                <c:ptCount val="3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E1-B440-A0AA-B1EBC7265D29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Sheet1!$F$1:$F$36</c:f>
              <c:numCache>
                <c:formatCode>General</c:formatCode>
                <c:ptCount val="3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  <c:pt idx="8">
                  <c:v>11</c:v>
                </c:pt>
                <c:pt idx="9">
                  <c:v>10</c:v>
                </c:pt>
                <c:pt idx="10">
                  <c:v>8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6</c:v>
                </c:pt>
                <c:pt idx="20">
                  <c:v>8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8</c:v>
                </c:pt>
                <c:pt idx="28">
                  <c:v>6</c:v>
                </c:pt>
                <c:pt idx="29">
                  <c:v>4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E1-B440-A0AA-B1EBC7265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902392"/>
        <c:axId val="505905560"/>
      </c:lineChart>
      <c:catAx>
        <c:axId val="505902392"/>
        <c:scaling>
          <c:orientation val="minMax"/>
        </c:scaling>
        <c:delete val="0"/>
        <c:axPos val="b"/>
        <c:majorTickMark val="out"/>
        <c:minorTickMark val="none"/>
        <c:tickLblPos val="nextTo"/>
        <c:crossAx val="505905560"/>
        <c:crosses val="autoZero"/>
        <c:auto val="1"/>
        <c:lblAlgn val="ctr"/>
        <c:lblOffset val="100"/>
        <c:noMultiLvlLbl val="0"/>
      </c:catAx>
      <c:valAx>
        <c:axId val="505905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5902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0.67224</cdr:x>
      <cdr:y>0.26008</cdr:y>
    </cdr:from>
    <cdr:to>
      <cdr:x>0.88792</cdr:x>
      <cdr:y>0.32725</cdr:y>
    </cdr:to>
    <cdr:sp macro="" textlink="">
      <cdr:nvSpPr>
        <cdr:cNvPr id="2" name="Left Arrow 1"/>
        <cdr:cNvSpPr/>
      </cdr:nvSpPr>
      <cdr:spPr>
        <a:xfrm xmlns:a="http://schemas.openxmlformats.org/drawingml/2006/main" rot="19657235">
          <a:off x="5764475" y="1516744"/>
          <a:ext cx="1849471" cy="391739"/>
        </a:xfrm>
        <a:prstGeom xmlns:a="http://schemas.openxmlformats.org/drawingml/2006/main" prst="leftArrow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1103 Computer Science 1 Honors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9716"/>
            <a:ext cx="6858000" cy="940884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Meeting 27: Monday 11/2 </a:t>
            </a:r>
          </a:p>
          <a:p>
            <a:r>
              <a:rPr lang="en-US" sz="2700" dirty="0"/>
              <a:t>Applications: Working with Digital Audio</a:t>
            </a:r>
          </a:p>
        </p:txBody>
      </p:sp>
    </p:spTree>
    <p:extLst>
      <p:ext uri="{BB962C8B-B14F-4D97-AF65-F5344CB8AC3E}">
        <p14:creationId xmlns:p14="http://schemas.microsoft.com/office/powerpoint/2010/main" val="77836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ianokeys.jpg"/>
          <p:cNvPicPr>
            <a:picLocks noGrp="1" noChangeAspect="1"/>
          </p:cNvPicPr>
          <p:nvPr>
            <p:ph idx="1"/>
          </p:nvPr>
        </p:nvPicPr>
        <p:blipFill>
          <a:blip r:embed="rId2"/>
          <a:srcRect t="-18478" b="-1847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900" y="5756831"/>
            <a:ext cx="129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Middle C</a:t>
            </a:r>
          </a:p>
        </p:txBody>
      </p:sp>
      <p:sp>
        <p:nvSpPr>
          <p:cNvPr id="8" name="Up Arrow 7"/>
          <p:cNvSpPr/>
          <p:nvPr/>
        </p:nvSpPr>
        <p:spPr>
          <a:xfrm>
            <a:off x="5239851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49617" y="5733947"/>
            <a:ext cx="51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A4</a:t>
            </a:r>
          </a:p>
        </p:txBody>
      </p:sp>
      <p:sp>
        <p:nvSpPr>
          <p:cNvPr id="10" name="Up Arrow 9"/>
          <p:cNvSpPr/>
          <p:nvPr/>
        </p:nvSpPr>
        <p:spPr>
          <a:xfrm>
            <a:off x="7600312" y="4942909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2211" y="1323599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 Hz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2357" y="1323599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440 Hz</a:t>
            </a:r>
          </a:p>
        </p:txBody>
      </p:sp>
      <p:sp>
        <p:nvSpPr>
          <p:cNvPr id="13" name="Up Arrow 12"/>
          <p:cNvSpPr/>
          <p:nvPr/>
        </p:nvSpPr>
        <p:spPr>
          <a:xfrm flipV="1">
            <a:off x="7541145" y="1773822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flipV="1">
            <a:off x="4291980" y="1785264"/>
            <a:ext cx="194492" cy="8482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173900" y="4946563"/>
            <a:ext cx="518742" cy="1252703"/>
            <a:chOff x="7472499" y="4942909"/>
            <a:chExt cx="518742" cy="1252703"/>
          </a:xfrm>
        </p:grpSpPr>
        <p:sp>
          <p:nvSpPr>
            <p:cNvPr id="16" name="TextBox 15"/>
            <p:cNvSpPr txBox="1"/>
            <p:nvPr/>
          </p:nvSpPr>
          <p:spPr>
            <a:xfrm>
              <a:off x="7472499" y="5733947"/>
              <a:ext cx="518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A3</a:t>
              </a:r>
            </a:p>
          </p:txBody>
        </p:sp>
        <p:sp>
          <p:nvSpPr>
            <p:cNvPr id="17" name="Up Arrow 16"/>
            <p:cNvSpPr/>
            <p:nvPr/>
          </p:nvSpPr>
          <p:spPr>
            <a:xfrm>
              <a:off x="7600312" y="4942909"/>
              <a:ext cx="194492" cy="848247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C50D7-7652-AD4B-934E-653C5110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62"/>
            <a:ext cx="9144000" cy="56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64155-F330-EA40-88E8-627C9FB7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263"/>
            <a:ext cx="9144000" cy="3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 are Additive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216440" y="513080"/>
          <a:ext cx="8575040" cy="58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7344" y="1094472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Audio signal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C7B9F-A7BC-344D-8165-EAF43067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160"/>
            <a:ext cx="9144000" cy="59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1" name="Content Placeholder 10" descr="800px-Simple_sine_wav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cxnSp>
        <p:nvCxnSpPr>
          <p:cNvPr id="13" name="Straight Arrow Connector 12"/>
          <p:cNvCxnSpPr/>
          <p:nvPr/>
        </p:nvCxnSpPr>
        <p:spPr>
          <a:xfrm rot="5400000">
            <a:off x="1066800" y="3124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7000" y="2209799"/>
            <a:ext cx="38100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1524000"/>
            <a:ext cx="336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length of a complete wave (cycle) </a:t>
            </a:r>
          </a:p>
          <a:p>
            <a:r>
              <a:rPr lang="en-US" dirty="0"/>
              <a:t>measured in meters (</a:t>
            </a:r>
            <a:r>
              <a:rPr lang="en-US" dirty="0" err="1"/>
              <a:t>m</a:t>
            </a:r>
            <a:r>
              <a:rPr lang="en-US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9600" y="2831068"/>
            <a:ext cx="11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1" name="Content Placeholder 10" descr="800px-Simple_sine_wav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457200" y="1600200"/>
            <a:ext cx="3200400" cy="4525963"/>
          </a:xfrm>
        </p:spPr>
      </p:pic>
      <p:sp>
        <p:nvSpPr>
          <p:cNvPr id="19" name="TextBox 18"/>
          <p:cNvSpPr txBox="1"/>
          <p:nvPr/>
        </p:nvSpPr>
        <p:spPr>
          <a:xfrm>
            <a:off x="4114800" y="1600200"/>
            <a:ext cx="42065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Cycles per second</a:t>
            </a:r>
          </a:p>
          <a:p>
            <a:endParaRPr lang="en-US" sz="2400" dirty="0"/>
          </a:p>
          <a:p>
            <a:r>
              <a:rPr lang="en-US" sz="2400" dirty="0"/>
              <a:t>Measured in Hertz (Hz, </a:t>
            </a:r>
            <a:r>
              <a:rPr lang="en-US" sz="2400" dirty="0" err="1"/>
              <a:t>hz</a:t>
            </a:r>
            <a:r>
              <a:rPr lang="en-US" sz="2400" dirty="0"/>
              <a:t>)</a:t>
            </a:r>
          </a:p>
        </p:txBody>
      </p:sp>
      <p:pic>
        <p:nvPicPr>
          <p:cNvPr id="12" name="Picture 11" descr="hert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048000"/>
            <a:ext cx="2715705" cy="2737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 and PCM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3" y="1502708"/>
            <a:ext cx="7530965" cy="44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Bit Depth </a:t>
            </a:r>
            <a:r>
              <a:rPr lang="en-US" dirty="0"/>
              <a:t>: How many bits are used to record a given amplitude. We’ll use 16-bit samples.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Sample Rate </a:t>
            </a:r>
            <a:r>
              <a:rPr lang="en-US" dirty="0"/>
              <a:t>: How many samples are required for one second? CDs use 44.1K samples/sec. We’ll use 11,025 samples/sec.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  <p:extLst>
      <p:ext uri="{BB962C8B-B14F-4D97-AF65-F5344CB8AC3E}">
        <p14:creationId xmlns:p14="http://schemas.microsoft.com/office/powerpoint/2010/main" val="106867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F8A4-1C3C-D046-B7B3-A3692E7E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597"/>
            <a:ext cx="9144000" cy="2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19644-EA12-1D44-B40E-BF161907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768"/>
            <a:ext cx="9144000" cy="40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9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60926-FFC4-C64A-A46A-2C41C2C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AB862-7C1B-8E48-A337-2DCD6DF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759"/>
            <a:ext cx="9144000" cy="45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Well-tempered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frequency is associated with a give note?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Given a frequency f</a:t>
            </a:r>
            <a:r>
              <a:rPr lang="en-US" baseline="-25000" dirty="0"/>
              <a:t>0</a:t>
            </a:r>
            <a:r>
              <a:rPr lang="en-US" dirty="0"/>
              <a:t> of some fixed note, (typically A4 = 440Hz):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</a:t>
            </a:r>
            <a:r>
              <a:rPr lang="en-US" baseline="-25000" dirty="0"/>
              <a:t>n</a:t>
            </a:r>
            <a:r>
              <a:rPr lang="en-US" dirty="0"/>
              <a:t> = f</a:t>
            </a:r>
            <a:r>
              <a:rPr lang="en-US" baseline="-25000" dirty="0"/>
              <a:t>0</a:t>
            </a:r>
            <a:r>
              <a:rPr lang="en-US" dirty="0"/>
              <a:t> * 2</a:t>
            </a:r>
            <a:r>
              <a:rPr lang="en-US" baseline="30000" dirty="0"/>
              <a:t>n/12</a:t>
            </a:r>
            <a:endParaRPr lang="en-US" dirty="0"/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n</a:t>
            </a:r>
            <a:r>
              <a:rPr lang="en-US" dirty="0"/>
              <a:t> is the number of half-steps from f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12949</TotalTime>
  <Words>230</Words>
  <Application>Microsoft Macintosh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CSCI 1103 CS 1 Honors</vt:lpstr>
      <vt:lpstr>Waves</vt:lpstr>
      <vt:lpstr>Frequency</vt:lpstr>
      <vt:lpstr>Digital Audio and PCM</vt:lpstr>
      <vt:lpstr>Digital Audio</vt:lpstr>
      <vt:lpstr>PowerPoint Presentation</vt:lpstr>
      <vt:lpstr>PowerPoint Presentation</vt:lpstr>
      <vt:lpstr>PowerPoint Presentation</vt:lpstr>
      <vt:lpstr>Well-tempered Scale</vt:lpstr>
      <vt:lpstr>PowerPoint Presentation</vt:lpstr>
      <vt:lpstr>PowerPoint Presentation</vt:lpstr>
      <vt:lpstr>PowerPoint Presentation</vt:lpstr>
      <vt:lpstr>Waves are Additive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62</cp:revision>
  <cp:lastPrinted>2009-10-28T21:22:07Z</cp:lastPrinted>
  <dcterms:created xsi:type="dcterms:W3CDTF">2010-11-01T18:39:22Z</dcterms:created>
  <dcterms:modified xsi:type="dcterms:W3CDTF">2020-11-02T15:23:58Z</dcterms:modified>
</cp:coreProperties>
</file>