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24" r:id="rId2"/>
    <p:sldId id="339" r:id="rId3"/>
    <p:sldId id="358" r:id="rId4"/>
    <p:sldId id="340" r:id="rId5"/>
    <p:sldId id="341" r:id="rId6"/>
    <p:sldId id="342" r:id="rId7"/>
    <p:sldId id="344" r:id="rId8"/>
    <p:sldId id="346" r:id="rId9"/>
    <p:sldId id="343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60" r:id="rId21"/>
    <p:sldId id="35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3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4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7D56-AB77-CE4B-B078-A8BFFB2FAE95}" type="datetimeFigureOut">
              <a:rPr lang="en-US" smtClean="0"/>
              <a:pPr/>
              <a:t>11/24/20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68EB-2DBD-1048-B78B-A0350A0AC7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44734-BC72-CD49-B3A6-8834D3D26B66}" type="datetimeFigureOut">
              <a:rPr lang="en-US" smtClean="0"/>
              <a:pPr/>
              <a:t>11/24/20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1503-D583-024E-8A01-2BDE1B193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8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1103 CS 1 Honors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59716"/>
            <a:ext cx="6858000" cy="940884"/>
          </a:xfrm>
        </p:spPr>
        <p:txBody>
          <a:bodyPr>
            <a:normAutofit lnSpcReduction="10000"/>
          </a:bodyPr>
          <a:lstStyle/>
          <a:p>
            <a:r>
              <a:rPr lang="en-US" sz="2700" dirty="0"/>
              <a:t>Meeting 32: Friday 11/13 </a:t>
            </a:r>
          </a:p>
          <a:p>
            <a:r>
              <a:rPr lang="en-US" sz="2700" dirty="0"/>
              <a:t>Dictionaries; Files; Modules</a:t>
            </a:r>
          </a:p>
        </p:txBody>
      </p:sp>
    </p:spTree>
    <p:extLst>
      <p:ext uri="{BB962C8B-B14F-4D97-AF65-F5344CB8AC3E}">
        <p14:creationId xmlns:p14="http://schemas.microsoft.com/office/powerpoint/2010/main" val="77836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9508-1F75-6540-BAC9-281BF78E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List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7189-E9F1-B440-949C-C70B8E552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Unit time work for </a:t>
            </a:r>
            <a:r>
              <a:rPr lang="en-US" sz="4400" dirty="0">
                <a:solidFill>
                  <a:srgbClr val="FF0000"/>
                </a:solidFill>
              </a:rPr>
              <a:t>add</a:t>
            </a:r>
            <a:r>
              <a:rPr lang="en-US" sz="4400" dirty="0"/>
              <a:t> operation</a:t>
            </a:r>
          </a:p>
          <a:p>
            <a:endParaRPr lang="en-US" sz="4400" dirty="0"/>
          </a:p>
          <a:p>
            <a:r>
              <a:rPr lang="en-US" sz="4400" dirty="0"/>
              <a:t>Linear time work for </a:t>
            </a:r>
            <a:r>
              <a:rPr lang="en-US" sz="4400" dirty="0">
                <a:solidFill>
                  <a:srgbClr val="FF0000"/>
                </a:solidFill>
              </a:rPr>
              <a:t>find</a:t>
            </a:r>
            <a:r>
              <a:rPr lang="en-US" sz="4400" dirty="0"/>
              <a:t> operation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C50F0-5272-9249-98BD-8E2A8B5E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374482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03A0-3214-2C4E-AB94-34451367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keys are ordered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2630-5501-B348-8880-0126B21A5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speed up the </a:t>
            </a:r>
            <a:r>
              <a:rPr lang="en-US" dirty="0">
                <a:solidFill>
                  <a:srgbClr val="FF0000"/>
                </a:solidFill>
              </a:rPr>
              <a:t>find</a:t>
            </a:r>
            <a:r>
              <a:rPr lang="en-US" dirty="0"/>
              <a:t> operation by sorting the keys/value pairs</a:t>
            </a:r>
          </a:p>
          <a:p>
            <a:endParaRPr lang="en-US" dirty="0"/>
          </a:p>
          <a:p>
            <a:r>
              <a:rPr lang="en-US" dirty="0"/>
              <a:t>Use binary 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CF1A1-9D1A-2040-ABCA-9B97D0BE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653801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B55B3-98D8-AF46-A87F-B6E828D5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4D6C4C-A55D-9D4E-8B1F-D697EB5DC21E}"/>
              </a:ext>
            </a:extLst>
          </p:cNvPr>
          <p:cNvGrpSpPr/>
          <p:nvPr/>
        </p:nvGrpSpPr>
        <p:grpSpPr>
          <a:xfrm>
            <a:off x="3391823" y="829339"/>
            <a:ext cx="4214037" cy="404037"/>
            <a:chOff x="2169042" y="1020726"/>
            <a:chExt cx="4214037" cy="4040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1B084A-72AD-4940-A8F0-258D89551BCE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A36864-0F6C-C44A-9BD9-2999D1EFA569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6BABE0E-0AEB-0141-8905-2D6AEA87C364}"/>
              </a:ext>
            </a:extLst>
          </p:cNvPr>
          <p:cNvGrpSpPr/>
          <p:nvPr/>
        </p:nvGrpSpPr>
        <p:grpSpPr>
          <a:xfrm>
            <a:off x="3391823" y="1233376"/>
            <a:ext cx="4214037" cy="404037"/>
            <a:chOff x="2169042" y="1020726"/>
            <a:chExt cx="4214037" cy="4040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F959FB-75A4-AA48-8D7F-925D76847803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20DEEA-0ED6-AA47-825C-1C309CCB1F55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EA7A73-BF5B-C544-B95D-9B7D1BF226BB}"/>
              </a:ext>
            </a:extLst>
          </p:cNvPr>
          <p:cNvGrpSpPr/>
          <p:nvPr/>
        </p:nvGrpSpPr>
        <p:grpSpPr>
          <a:xfrm>
            <a:off x="3391823" y="1637413"/>
            <a:ext cx="4214037" cy="404037"/>
            <a:chOff x="2169042" y="1020726"/>
            <a:chExt cx="4214037" cy="40403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5E0BB8-198E-9F44-9273-A608E6872BA7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ABD65C-5A10-7E45-8DB6-41955739CFB5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EA4A35-7A6D-8E4E-A851-2F3EB4E53456}"/>
              </a:ext>
            </a:extLst>
          </p:cNvPr>
          <p:cNvGrpSpPr/>
          <p:nvPr/>
        </p:nvGrpSpPr>
        <p:grpSpPr>
          <a:xfrm>
            <a:off x="3391823" y="2041450"/>
            <a:ext cx="4214037" cy="404037"/>
            <a:chOff x="2169042" y="1020726"/>
            <a:chExt cx="4214037" cy="40403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154E74C-D016-624C-AB07-2BCFBF1769CB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B19178-850D-AB4A-B6DD-302D3BCFCEC8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9F1F9C-AB8C-7B4B-8E35-8E7AF8FDAE3D}"/>
              </a:ext>
            </a:extLst>
          </p:cNvPr>
          <p:cNvGrpSpPr/>
          <p:nvPr/>
        </p:nvGrpSpPr>
        <p:grpSpPr>
          <a:xfrm>
            <a:off x="3391823" y="2445487"/>
            <a:ext cx="4214037" cy="404037"/>
            <a:chOff x="2169042" y="1020726"/>
            <a:chExt cx="4214037" cy="40403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B5B777-A918-2B4B-AFE6-80D48A081996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7CEAB0D-3DAB-BE4B-950A-976E8F05F544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DD37AB-F9F1-1B4E-A870-30C56AF4A165}"/>
              </a:ext>
            </a:extLst>
          </p:cNvPr>
          <p:cNvGrpSpPr/>
          <p:nvPr/>
        </p:nvGrpSpPr>
        <p:grpSpPr>
          <a:xfrm>
            <a:off x="3391823" y="2849524"/>
            <a:ext cx="4214037" cy="404037"/>
            <a:chOff x="2169042" y="1020726"/>
            <a:chExt cx="4214037" cy="40403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0435D5F-2CA8-2846-B32A-88E537F6B4E0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F31990E-B5B2-6D40-A6E3-1A8F14C28E64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4761C46-0AEA-C541-90B7-14FDEEC405F0}"/>
              </a:ext>
            </a:extLst>
          </p:cNvPr>
          <p:cNvGrpSpPr/>
          <p:nvPr/>
        </p:nvGrpSpPr>
        <p:grpSpPr>
          <a:xfrm>
            <a:off x="3391823" y="3253561"/>
            <a:ext cx="4214037" cy="404037"/>
            <a:chOff x="2169042" y="1020726"/>
            <a:chExt cx="4214037" cy="40403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15CD486-0FE1-4B44-9A24-0B81D662B797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980E86-C9BF-864A-BFA9-A7FAF34CD39C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29CBD71-704D-9D4D-AECB-B514121DEE3A}"/>
              </a:ext>
            </a:extLst>
          </p:cNvPr>
          <p:cNvGrpSpPr/>
          <p:nvPr/>
        </p:nvGrpSpPr>
        <p:grpSpPr>
          <a:xfrm>
            <a:off x="3391823" y="3657598"/>
            <a:ext cx="4214037" cy="404037"/>
            <a:chOff x="2169042" y="1020726"/>
            <a:chExt cx="4214037" cy="40403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C94E197-382A-CC4A-8C01-0AAE516890DA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E7A6ED-0CBB-EA48-91DE-0E614CE3662F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FE0A62C-5C39-4646-95EE-E05497E5766D}"/>
              </a:ext>
            </a:extLst>
          </p:cNvPr>
          <p:cNvGrpSpPr/>
          <p:nvPr/>
        </p:nvGrpSpPr>
        <p:grpSpPr>
          <a:xfrm>
            <a:off x="3391823" y="4061635"/>
            <a:ext cx="4214037" cy="404037"/>
            <a:chOff x="2169042" y="1020726"/>
            <a:chExt cx="4214037" cy="40403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0ED4BA-EC13-2A42-ADC3-95E3829C6745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426A5C-DE3E-8546-9A23-4DF7C6E01BD9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0A07A5-DF4B-2F42-90E1-A499A96852F5}"/>
              </a:ext>
            </a:extLst>
          </p:cNvPr>
          <p:cNvGrpSpPr/>
          <p:nvPr/>
        </p:nvGrpSpPr>
        <p:grpSpPr>
          <a:xfrm>
            <a:off x="3391823" y="4465672"/>
            <a:ext cx="4214037" cy="404037"/>
            <a:chOff x="2169042" y="1020726"/>
            <a:chExt cx="4214037" cy="40403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1F9D81E-F8B9-6546-A163-B6172934E888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00C94C2-40D2-EF48-98B6-7AC2444CA5C4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AFB20D-FE6C-A347-B090-922007D20E07}"/>
              </a:ext>
            </a:extLst>
          </p:cNvPr>
          <p:cNvGrpSpPr/>
          <p:nvPr/>
        </p:nvGrpSpPr>
        <p:grpSpPr>
          <a:xfrm>
            <a:off x="3391823" y="4869709"/>
            <a:ext cx="4214037" cy="404037"/>
            <a:chOff x="2169042" y="1020726"/>
            <a:chExt cx="4214037" cy="40403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18C2F44-A3B7-8742-AC03-EA0EC09E4256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D9E7006-985B-B74D-817A-FCE3C866C67A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1304AAF-2B1D-1B4D-B815-3838272080D7}"/>
              </a:ext>
            </a:extLst>
          </p:cNvPr>
          <p:cNvGrpSpPr/>
          <p:nvPr/>
        </p:nvGrpSpPr>
        <p:grpSpPr>
          <a:xfrm>
            <a:off x="3391823" y="5273746"/>
            <a:ext cx="4214037" cy="404037"/>
            <a:chOff x="2169042" y="1020726"/>
            <a:chExt cx="4214037" cy="40403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1A24326-CFBA-9346-8F26-764BA3D1EF56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A89026B-4919-A242-B727-3161BEA19A9D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4D19C96-2641-9549-A270-632C866B87E3}"/>
              </a:ext>
            </a:extLst>
          </p:cNvPr>
          <p:cNvGrpSpPr/>
          <p:nvPr/>
        </p:nvGrpSpPr>
        <p:grpSpPr>
          <a:xfrm>
            <a:off x="3391823" y="5677783"/>
            <a:ext cx="4214037" cy="404037"/>
            <a:chOff x="2169042" y="1020726"/>
            <a:chExt cx="4214037" cy="40403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D1FC57-8609-FE4E-9138-657B66199B1F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369957-E668-464B-BEDE-5B1944A47F15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A361339-9086-744F-A00B-ECD5B00B2539}"/>
              </a:ext>
            </a:extLst>
          </p:cNvPr>
          <p:cNvSpPr txBox="1"/>
          <p:nvPr/>
        </p:nvSpPr>
        <p:spPr>
          <a:xfrm>
            <a:off x="3825977" y="346961"/>
            <a:ext cx="60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23474B-E5D1-8E49-B9CB-88A696365B63}"/>
              </a:ext>
            </a:extLst>
          </p:cNvPr>
          <p:cNvSpPr txBox="1"/>
          <p:nvPr/>
        </p:nvSpPr>
        <p:spPr>
          <a:xfrm>
            <a:off x="6397055" y="34696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</a:t>
            </a:r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E58DD5DD-12CD-8F4A-8310-6EDA27992B7E}"/>
              </a:ext>
            </a:extLst>
          </p:cNvPr>
          <p:cNvSpPr/>
          <p:nvPr/>
        </p:nvSpPr>
        <p:spPr>
          <a:xfrm>
            <a:off x="1850074" y="3253561"/>
            <a:ext cx="1392865" cy="4040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BA7878-449C-8141-9F24-4268A612B5CB}"/>
              </a:ext>
            </a:extLst>
          </p:cNvPr>
          <p:cNvSpPr txBox="1"/>
          <p:nvPr/>
        </p:nvSpPr>
        <p:spPr>
          <a:xfrm>
            <a:off x="611029" y="2462290"/>
            <a:ext cx="18206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 looking</a:t>
            </a:r>
          </a:p>
          <a:p>
            <a:r>
              <a:rPr lang="en-US" sz="2400" dirty="0"/>
              <a:t>for key in the</a:t>
            </a:r>
          </a:p>
          <a:p>
            <a:r>
              <a:rPr lang="en-US" sz="2400" dirty="0"/>
              <a:t>Middle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find</a:t>
            </a:r>
            <a:r>
              <a:rPr lang="en-US" sz="2400" dirty="0"/>
              <a:t> is log</a:t>
            </a:r>
            <a:r>
              <a:rPr lang="en-US" sz="2400" baseline="-25000" dirty="0"/>
              <a:t>2</a:t>
            </a:r>
            <a:r>
              <a:rPr lang="en-US" sz="2400" dirty="0"/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412908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B55B3-98D8-AF46-A87F-B6E828D5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4D6C4C-A55D-9D4E-8B1F-D697EB5DC21E}"/>
              </a:ext>
            </a:extLst>
          </p:cNvPr>
          <p:cNvGrpSpPr/>
          <p:nvPr/>
        </p:nvGrpSpPr>
        <p:grpSpPr>
          <a:xfrm>
            <a:off x="3391823" y="829339"/>
            <a:ext cx="4214037" cy="404037"/>
            <a:chOff x="2169042" y="1020726"/>
            <a:chExt cx="4214037" cy="4040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1B084A-72AD-4940-A8F0-258D89551BCE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A36864-0F6C-C44A-9BD9-2999D1EFA569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6BABE0E-0AEB-0141-8905-2D6AEA87C364}"/>
              </a:ext>
            </a:extLst>
          </p:cNvPr>
          <p:cNvGrpSpPr/>
          <p:nvPr/>
        </p:nvGrpSpPr>
        <p:grpSpPr>
          <a:xfrm>
            <a:off x="3391823" y="1233376"/>
            <a:ext cx="4214037" cy="404037"/>
            <a:chOff x="2169042" y="1020726"/>
            <a:chExt cx="4214037" cy="4040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F959FB-75A4-AA48-8D7F-925D76847803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20DEEA-0ED6-AA47-825C-1C309CCB1F55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EA7A73-BF5B-C544-B95D-9B7D1BF226BB}"/>
              </a:ext>
            </a:extLst>
          </p:cNvPr>
          <p:cNvGrpSpPr/>
          <p:nvPr/>
        </p:nvGrpSpPr>
        <p:grpSpPr>
          <a:xfrm>
            <a:off x="3391823" y="1637413"/>
            <a:ext cx="4214037" cy="404037"/>
            <a:chOff x="2169042" y="1020726"/>
            <a:chExt cx="4214037" cy="40403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5E0BB8-198E-9F44-9273-A608E6872BA7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ABD65C-5A10-7E45-8DB6-41955739CFB5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EA4A35-7A6D-8E4E-A851-2F3EB4E53456}"/>
              </a:ext>
            </a:extLst>
          </p:cNvPr>
          <p:cNvGrpSpPr/>
          <p:nvPr/>
        </p:nvGrpSpPr>
        <p:grpSpPr>
          <a:xfrm>
            <a:off x="3391823" y="2041450"/>
            <a:ext cx="4214037" cy="404037"/>
            <a:chOff x="2169042" y="1020726"/>
            <a:chExt cx="4214037" cy="40403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154E74C-D016-624C-AB07-2BCFBF1769CB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B19178-850D-AB4A-B6DD-302D3BCFCEC8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9F1F9C-AB8C-7B4B-8E35-8E7AF8FDAE3D}"/>
              </a:ext>
            </a:extLst>
          </p:cNvPr>
          <p:cNvGrpSpPr/>
          <p:nvPr/>
        </p:nvGrpSpPr>
        <p:grpSpPr>
          <a:xfrm>
            <a:off x="3391823" y="2445487"/>
            <a:ext cx="4214037" cy="404037"/>
            <a:chOff x="2169042" y="1020726"/>
            <a:chExt cx="4214037" cy="40403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B5B777-A918-2B4B-AFE6-80D48A081996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7CEAB0D-3DAB-BE4B-950A-976E8F05F544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DD37AB-F9F1-1B4E-A870-30C56AF4A165}"/>
              </a:ext>
            </a:extLst>
          </p:cNvPr>
          <p:cNvGrpSpPr/>
          <p:nvPr/>
        </p:nvGrpSpPr>
        <p:grpSpPr>
          <a:xfrm>
            <a:off x="3391823" y="2849524"/>
            <a:ext cx="4214037" cy="404037"/>
            <a:chOff x="2169042" y="1020726"/>
            <a:chExt cx="4214037" cy="40403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0435D5F-2CA8-2846-B32A-88E537F6B4E0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F31990E-B5B2-6D40-A6E3-1A8F14C28E64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29CBD71-704D-9D4D-AECB-B514121DEE3A}"/>
              </a:ext>
            </a:extLst>
          </p:cNvPr>
          <p:cNvGrpSpPr/>
          <p:nvPr/>
        </p:nvGrpSpPr>
        <p:grpSpPr>
          <a:xfrm>
            <a:off x="3391823" y="3657598"/>
            <a:ext cx="4214037" cy="404037"/>
            <a:chOff x="2169042" y="1020726"/>
            <a:chExt cx="4214037" cy="40403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C94E197-382A-CC4A-8C01-0AAE516890DA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E7A6ED-0CBB-EA48-91DE-0E614CE3662F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FE0A62C-5C39-4646-95EE-E05497E5766D}"/>
              </a:ext>
            </a:extLst>
          </p:cNvPr>
          <p:cNvGrpSpPr/>
          <p:nvPr/>
        </p:nvGrpSpPr>
        <p:grpSpPr>
          <a:xfrm>
            <a:off x="3391823" y="4061635"/>
            <a:ext cx="4214037" cy="404037"/>
            <a:chOff x="2169042" y="1020726"/>
            <a:chExt cx="4214037" cy="40403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0ED4BA-EC13-2A42-ADC3-95E3829C6745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426A5C-DE3E-8546-9A23-4DF7C6E01BD9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0A07A5-DF4B-2F42-90E1-A499A96852F5}"/>
              </a:ext>
            </a:extLst>
          </p:cNvPr>
          <p:cNvGrpSpPr/>
          <p:nvPr/>
        </p:nvGrpSpPr>
        <p:grpSpPr>
          <a:xfrm>
            <a:off x="3391823" y="4465672"/>
            <a:ext cx="4214037" cy="404037"/>
            <a:chOff x="2169042" y="1020726"/>
            <a:chExt cx="4214037" cy="40403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1F9D81E-F8B9-6546-A163-B6172934E888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00C94C2-40D2-EF48-98B6-7AC2444CA5C4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AFB20D-FE6C-A347-B090-922007D20E07}"/>
              </a:ext>
            </a:extLst>
          </p:cNvPr>
          <p:cNvGrpSpPr/>
          <p:nvPr/>
        </p:nvGrpSpPr>
        <p:grpSpPr>
          <a:xfrm>
            <a:off x="3391823" y="4869709"/>
            <a:ext cx="4214037" cy="404037"/>
            <a:chOff x="2169042" y="1020726"/>
            <a:chExt cx="4214037" cy="40403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18C2F44-A3B7-8742-AC03-EA0EC09E4256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D9E7006-985B-B74D-817A-FCE3C866C67A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1304AAF-2B1D-1B4D-B815-3838272080D7}"/>
              </a:ext>
            </a:extLst>
          </p:cNvPr>
          <p:cNvGrpSpPr/>
          <p:nvPr/>
        </p:nvGrpSpPr>
        <p:grpSpPr>
          <a:xfrm>
            <a:off x="3391823" y="5273746"/>
            <a:ext cx="4214037" cy="404037"/>
            <a:chOff x="2169042" y="1020726"/>
            <a:chExt cx="4214037" cy="40403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1A24326-CFBA-9346-8F26-764BA3D1EF56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A89026B-4919-A242-B727-3161BEA19A9D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4D19C96-2641-9549-A270-632C866B87E3}"/>
              </a:ext>
            </a:extLst>
          </p:cNvPr>
          <p:cNvGrpSpPr/>
          <p:nvPr/>
        </p:nvGrpSpPr>
        <p:grpSpPr>
          <a:xfrm>
            <a:off x="3391823" y="5677783"/>
            <a:ext cx="4214037" cy="404037"/>
            <a:chOff x="2169042" y="1020726"/>
            <a:chExt cx="4214037" cy="40403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D1FC57-8609-FE4E-9138-657B66199B1F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369957-E668-464B-BEDE-5B1944A47F15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A361339-9086-744F-A00B-ECD5B00B2539}"/>
              </a:ext>
            </a:extLst>
          </p:cNvPr>
          <p:cNvSpPr txBox="1"/>
          <p:nvPr/>
        </p:nvSpPr>
        <p:spPr>
          <a:xfrm>
            <a:off x="3825977" y="346961"/>
            <a:ext cx="60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23474B-E5D1-8E49-B9CB-88A696365B63}"/>
              </a:ext>
            </a:extLst>
          </p:cNvPr>
          <p:cNvSpPr txBox="1"/>
          <p:nvPr/>
        </p:nvSpPr>
        <p:spPr>
          <a:xfrm>
            <a:off x="6397055" y="34696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</a:t>
            </a:r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E58DD5DD-12CD-8F4A-8310-6EDA27992B7E}"/>
              </a:ext>
            </a:extLst>
          </p:cNvPr>
          <p:cNvSpPr/>
          <p:nvPr/>
        </p:nvSpPr>
        <p:spPr>
          <a:xfrm>
            <a:off x="1850074" y="3253561"/>
            <a:ext cx="1392865" cy="4040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BA7878-449C-8141-9F24-4268A612B5CB}"/>
              </a:ext>
            </a:extLst>
          </p:cNvPr>
          <p:cNvSpPr txBox="1"/>
          <p:nvPr/>
        </p:nvSpPr>
        <p:spPr>
          <a:xfrm>
            <a:off x="611029" y="2823798"/>
            <a:ext cx="18664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Need to </a:t>
            </a:r>
            <a:r>
              <a:rPr lang="en-US" sz="2400" dirty="0">
                <a:solidFill>
                  <a:srgbClr val="FF0000"/>
                </a:solidFill>
              </a:rPr>
              <a:t>add</a:t>
            </a:r>
            <a:r>
              <a:rPr lang="en-US" sz="2400" dirty="0"/>
              <a:t>?</a:t>
            </a:r>
          </a:p>
          <a:p>
            <a:r>
              <a:rPr lang="en-US" sz="2400" dirty="0"/>
              <a:t>Ouch!</a:t>
            </a:r>
          </a:p>
          <a:p>
            <a:r>
              <a:rPr lang="en-US" sz="2400" dirty="0"/>
              <a:t>Linear cost.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37E44B13-770D-DE42-B21A-99CD1E592997}"/>
              </a:ext>
            </a:extLst>
          </p:cNvPr>
          <p:cNvSpPr/>
          <p:nvPr/>
        </p:nvSpPr>
        <p:spPr>
          <a:xfrm>
            <a:off x="5337544" y="3657598"/>
            <a:ext cx="361507" cy="242422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59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4FB2-7EA5-0E4A-B867-0941D666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Binary Search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F4D6A-93EB-914F-8500-5C72AA72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96078A-50EE-B048-A8BA-5F2BE5E41E38}"/>
              </a:ext>
            </a:extLst>
          </p:cNvPr>
          <p:cNvGrpSpPr/>
          <p:nvPr/>
        </p:nvGrpSpPr>
        <p:grpSpPr>
          <a:xfrm>
            <a:off x="3561913" y="1871338"/>
            <a:ext cx="2371061" cy="701749"/>
            <a:chOff x="3359888" y="1690577"/>
            <a:chExt cx="2371061" cy="7017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2EF462-A330-074B-B4DC-C8DB85FCBD80}"/>
                </a:ext>
              </a:extLst>
            </p:cNvPr>
            <p:cNvSpPr/>
            <p:nvPr/>
          </p:nvSpPr>
          <p:spPr>
            <a:xfrm>
              <a:off x="3359888" y="1690577"/>
              <a:ext cx="2371061" cy="7017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“Gavin”          22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CBD04129-EC71-3A4D-8CC5-1DD4ECBE7191}"/>
                </a:ext>
              </a:extLst>
            </p:cNvPr>
            <p:cNvSpPr/>
            <p:nvPr/>
          </p:nvSpPr>
          <p:spPr>
            <a:xfrm>
              <a:off x="4625161" y="1951075"/>
              <a:ext cx="425302" cy="202018"/>
            </a:xfrm>
            <a:prstGeom prst="rightArrow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EA7D8CB-DBEF-B149-8563-DBF3CE17AFE2}"/>
              </a:ext>
            </a:extLst>
          </p:cNvPr>
          <p:cNvGrpSpPr/>
          <p:nvPr/>
        </p:nvGrpSpPr>
        <p:grpSpPr>
          <a:xfrm>
            <a:off x="1784500" y="3237618"/>
            <a:ext cx="2371061" cy="701749"/>
            <a:chOff x="3359888" y="1690577"/>
            <a:chExt cx="2371061" cy="70174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D3EE3E-FE2A-DB48-B155-D1A2DC481155}"/>
                </a:ext>
              </a:extLst>
            </p:cNvPr>
            <p:cNvSpPr/>
            <p:nvPr/>
          </p:nvSpPr>
          <p:spPr>
            <a:xfrm>
              <a:off x="3359888" y="1690577"/>
              <a:ext cx="2371061" cy="7017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“Erma”          20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B648F506-6CC3-A341-929A-F14B589A9BB6}"/>
                </a:ext>
              </a:extLst>
            </p:cNvPr>
            <p:cNvSpPr/>
            <p:nvPr/>
          </p:nvSpPr>
          <p:spPr>
            <a:xfrm>
              <a:off x="4625161" y="1951075"/>
              <a:ext cx="425302" cy="202018"/>
            </a:xfrm>
            <a:prstGeom prst="rightArrow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9944E5-2888-7B43-ACB8-3D5368F03D09}"/>
              </a:ext>
            </a:extLst>
          </p:cNvPr>
          <p:cNvGrpSpPr/>
          <p:nvPr/>
        </p:nvGrpSpPr>
        <p:grpSpPr>
          <a:xfrm>
            <a:off x="306576" y="4763392"/>
            <a:ext cx="2371061" cy="701749"/>
            <a:chOff x="3359888" y="1690577"/>
            <a:chExt cx="2371061" cy="70174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559D90-9A53-FF47-9674-E14E13A5F5E7}"/>
                </a:ext>
              </a:extLst>
            </p:cNvPr>
            <p:cNvSpPr/>
            <p:nvPr/>
          </p:nvSpPr>
          <p:spPr>
            <a:xfrm>
              <a:off x="3359888" y="1690577"/>
              <a:ext cx="2371061" cy="7017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“Alice”          22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CBB27C1E-FA45-0449-AA6D-33573FFE2813}"/>
                </a:ext>
              </a:extLst>
            </p:cNvPr>
            <p:cNvSpPr/>
            <p:nvPr/>
          </p:nvSpPr>
          <p:spPr>
            <a:xfrm>
              <a:off x="4625161" y="1951075"/>
              <a:ext cx="425302" cy="202018"/>
            </a:xfrm>
            <a:prstGeom prst="rightArrow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4FCCED-758D-864B-8A95-84D5C7297AA5}"/>
              </a:ext>
            </a:extLst>
          </p:cNvPr>
          <p:cNvGrpSpPr/>
          <p:nvPr/>
        </p:nvGrpSpPr>
        <p:grpSpPr>
          <a:xfrm>
            <a:off x="5475769" y="3237618"/>
            <a:ext cx="2371061" cy="701749"/>
            <a:chOff x="3359888" y="1690577"/>
            <a:chExt cx="2371061" cy="70174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45DE86-D597-8140-A6E8-0BD28296AAF5}"/>
                </a:ext>
              </a:extLst>
            </p:cNvPr>
            <p:cNvSpPr/>
            <p:nvPr/>
          </p:nvSpPr>
          <p:spPr>
            <a:xfrm>
              <a:off x="3359888" y="1690577"/>
              <a:ext cx="2371061" cy="7017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“Tom”          19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FBDEC246-1DB7-6C48-BE8E-6792676708C5}"/>
                </a:ext>
              </a:extLst>
            </p:cNvPr>
            <p:cNvSpPr/>
            <p:nvPr/>
          </p:nvSpPr>
          <p:spPr>
            <a:xfrm>
              <a:off x="4625161" y="1951075"/>
              <a:ext cx="425302" cy="202018"/>
            </a:xfrm>
            <a:prstGeom prst="rightArrow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F7C488-3A64-2D43-97B4-0239210B32C2}"/>
              </a:ext>
            </a:extLst>
          </p:cNvPr>
          <p:cNvGrpSpPr/>
          <p:nvPr/>
        </p:nvGrpSpPr>
        <p:grpSpPr>
          <a:xfrm>
            <a:off x="3049773" y="4763392"/>
            <a:ext cx="2371061" cy="701749"/>
            <a:chOff x="3359888" y="1690577"/>
            <a:chExt cx="2371061" cy="70174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FF9EB0A-38B4-D04D-8E1D-527CD63B145F}"/>
                </a:ext>
              </a:extLst>
            </p:cNvPr>
            <p:cNvSpPr/>
            <p:nvPr/>
          </p:nvSpPr>
          <p:spPr>
            <a:xfrm>
              <a:off x="3359888" y="1690577"/>
              <a:ext cx="2371061" cy="7017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“Fannie”          22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7AFFE1E2-5DA7-BC4C-A376-1108905CF5DD}"/>
                </a:ext>
              </a:extLst>
            </p:cNvPr>
            <p:cNvSpPr/>
            <p:nvPr/>
          </p:nvSpPr>
          <p:spPr>
            <a:xfrm>
              <a:off x="4625161" y="1951075"/>
              <a:ext cx="425302" cy="202018"/>
            </a:xfrm>
            <a:prstGeom prst="rightArrow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10C4FA-F6AF-6743-A528-45A32CA0D751}"/>
              </a:ext>
            </a:extLst>
          </p:cNvPr>
          <p:cNvCxnSpPr>
            <a:cxnSpLocks/>
          </p:cNvCxnSpPr>
          <p:nvPr/>
        </p:nvCxnSpPr>
        <p:spPr>
          <a:xfrm>
            <a:off x="5316286" y="2585305"/>
            <a:ext cx="1222742" cy="65231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B44776-1745-3043-89E7-5AB0F709A46E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561913" y="3939367"/>
            <a:ext cx="673391" cy="824025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A0C279-80A2-D840-9FBF-353AB6364E6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492107" y="3939367"/>
            <a:ext cx="889592" cy="824025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E8BD7F-14DA-644E-83A3-077CC8F6C3A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970031" y="2585305"/>
            <a:ext cx="1160724" cy="65231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936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4FB2-7EA5-0E4A-B867-0941D666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Binary Search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F4D6A-93EB-914F-8500-5C72AA72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96078A-50EE-B048-A8BA-5F2BE5E41E38}"/>
              </a:ext>
            </a:extLst>
          </p:cNvPr>
          <p:cNvGrpSpPr/>
          <p:nvPr/>
        </p:nvGrpSpPr>
        <p:grpSpPr>
          <a:xfrm>
            <a:off x="3561913" y="1871338"/>
            <a:ext cx="2371061" cy="701749"/>
            <a:chOff x="3359888" y="1690577"/>
            <a:chExt cx="2371061" cy="7017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2EF462-A330-074B-B4DC-C8DB85FCBD80}"/>
                </a:ext>
              </a:extLst>
            </p:cNvPr>
            <p:cNvSpPr/>
            <p:nvPr/>
          </p:nvSpPr>
          <p:spPr>
            <a:xfrm>
              <a:off x="3359888" y="1690577"/>
              <a:ext cx="2371061" cy="7017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“Gavin”          22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CBD04129-EC71-3A4D-8CC5-1DD4ECBE7191}"/>
                </a:ext>
              </a:extLst>
            </p:cNvPr>
            <p:cNvSpPr/>
            <p:nvPr/>
          </p:nvSpPr>
          <p:spPr>
            <a:xfrm>
              <a:off x="4625161" y="1951075"/>
              <a:ext cx="425302" cy="202018"/>
            </a:xfrm>
            <a:prstGeom prst="rightArrow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EA7D8CB-DBEF-B149-8563-DBF3CE17AFE2}"/>
              </a:ext>
            </a:extLst>
          </p:cNvPr>
          <p:cNvGrpSpPr/>
          <p:nvPr/>
        </p:nvGrpSpPr>
        <p:grpSpPr>
          <a:xfrm>
            <a:off x="1784500" y="3237618"/>
            <a:ext cx="2371061" cy="701749"/>
            <a:chOff x="3359888" y="1690577"/>
            <a:chExt cx="2371061" cy="70174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D3EE3E-FE2A-DB48-B155-D1A2DC481155}"/>
                </a:ext>
              </a:extLst>
            </p:cNvPr>
            <p:cNvSpPr/>
            <p:nvPr/>
          </p:nvSpPr>
          <p:spPr>
            <a:xfrm>
              <a:off x="3359888" y="1690577"/>
              <a:ext cx="2371061" cy="7017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“Erma”          20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B648F506-6CC3-A341-929A-F14B589A9BB6}"/>
                </a:ext>
              </a:extLst>
            </p:cNvPr>
            <p:cNvSpPr/>
            <p:nvPr/>
          </p:nvSpPr>
          <p:spPr>
            <a:xfrm>
              <a:off x="4625161" y="1951075"/>
              <a:ext cx="425302" cy="202018"/>
            </a:xfrm>
            <a:prstGeom prst="rightArrow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9944E5-2888-7B43-ACB8-3D5368F03D09}"/>
              </a:ext>
            </a:extLst>
          </p:cNvPr>
          <p:cNvGrpSpPr/>
          <p:nvPr/>
        </p:nvGrpSpPr>
        <p:grpSpPr>
          <a:xfrm>
            <a:off x="306576" y="4763392"/>
            <a:ext cx="2371061" cy="701749"/>
            <a:chOff x="3359888" y="1690577"/>
            <a:chExt cx="2371061" cy="70174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559D90-9A53-FF47-9674-E14E13A5F5E7}"/>
                </a:ext>
              </a:extLst>
            </p:cNvPr>
            <p:cNvSpPr/>
            <p:nvPr/>
          </p:nvSpPr>
          <p:spPr>
            <a:xfrm>
              <a:off x="3359888" y="1690577"/>
              <a:ext cx="2371061" cy="7017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“Alice”          22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CBB27C1E-FA45-0449-AA6D-33573FFE2813}"/>
                </a:ext>
              </a:extLst>
            </p:cNvPr>
            <p:cNvSpPr/>
            <p:nvPr/>
          </p:nvSpPr>
          <p:spPr>
            <a:xfrm>
              <a:off x="4625161" y="1951075"/>
              <a:ext cx="425302" cy="202018"/>
            </a:xfrm>
            <a:prstGeom prst="rightArrow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4FCCED-758D-864B-8A95-84D5C7297AA5}"/>
              </a:ext>
            </a:extLst>
          </p:cNvPr>
          <p:cNvGrpSpPr/>
          <p:nvPr/>
        </p:nvGrpSpPr>
        <p:grpSpPr>
          <a:xfrm>
            <a:off x="5475769" y="3237618"/>
            <a:ext cx="2371061" cy="701749"/>
            <a:chOff x="3359888" y="1690577"/>
            <a:chExt cx="2371061" cy="70174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45DE86-D597-8140-A6E8-0BD28296AAF5}"/>
                </a:ext>
              </a:extLst>
            </p:cNvPr>
            <p:cNvSpPr/>
            <p:nvPr/>
          </p:nvSpPr>
          <p:spPr>
            <a:xfrm>
              <a:off x="3359888" y="1690577"/>
              <a:ext cx="2371061" cy="7017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“Tom”          19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FBDEC246-1DB7-6C48-BE8E-6792676708C5}"/>
                </a:ext>
              </a:extLst>
            </p:cNvPr>
            <p:cNvSpPr/>
            <p:nvPr/>
          </p:nvSpPr>
          <p:spPr>
            <a:xfrm>
              <a:off x="4625161" y="1951075"/>
              <a:ext cx="425302" cy="202018"/>
            </a:xfrm>
            <a:prstGeom prst="rightArrow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F7C488-3A64-2D43-97B4-0239210B32C2}"/>
              </a:ext>
            </a:extLst>
          </p:cNvPr>
          <p:cNvGrpSpPr/>
          <p:nvPr/>
        </p:nvGrpSpPr>
        <p:grpSpPr>
          <a:xfrm>
            <a:off x="3049773" y="4763392"/>
            <a:ext cx="2371061" cy="701749"/>
            <a:chOff x="3359888" y="1690577"/>
            <a:chExt cx="2371061" cy="70174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FF9EB0A-38B4-D04D-8E1D-527CD63B145F}"/>
                </a:ext>
              </a:extLst>
            </p:cNvPr>
            <p:cNvSpPr/>
            <p:nvPr/>
          </p:nvSpPr>
          <p:spPr>
            <a:xfrm>
              <a:off x="3359888" y="1690577"/>
              <a:ext cx="2371061" cy="7017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“Fannie”          22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7AFFE1E2-5DA7-BC4C-A376-1108905CF5DD}"/>
                </a:ext>
              </a:extLst>
            </p:cNvPr>
            <p:cNvSpPr/>
            <p:nvPr/>
          </p:nvSpPr>
          <p:spPr>
            <a:xfrm>
              <a:off x="4625161" y="1951075"/>
              <a:ext cx="425302" cy="202018"/>
            </a:xfrm>
            <a:prstGeom prst="rightArrow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10C4FA-F6AF-6743-A528-45A32CA0D751}"/>
              </a:ext>
            </a:extLst>
          </p:cNvPr>
          <p:cNvCxnSpPr>
            <a:cxnSpLocks/>
          </p:cNvCxnSpPr>
          <p:nvPr/>
        </p:nvCxnSpPr>
        <p:spPr>
          <a:xfrm>
            <a:off x="5316286" y="2585305"/>
            <a:ext cx="1222742" cy="65231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B44776-1745-3043-89E7-5AB0F709A46E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561913" y="3939367"/>
            <a:ext cx="673391" cy="824025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A0C279-80A2-D840-9FBF-353AB6364E6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492107" y="3939367"/>
            <a:ext cx="889592" cy="824025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E8BD7F-14DA-644E-83A3-077CC8F6C3A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970031" y="2585305"/>
            <a:ext cx="1160724" cy="65231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A36AFCF-8618-7D4D-935D-FF6B6EF6DA8E}"/>
              </a:ext>
            </a:extLst>
          </p:cNvPr>
          <p:cNvSpPr txBox="1"/>
          <p:nvPr/>
        </p:nvSpPr>
        <p:spPr>
          <a:xfrm rot="20481933">
            <a:off x="147322" y="1943325"/>
            <a:ext cx="2535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Smaller Keys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FA9E8C-3D00-B84D-B385-2AE1D7C1E02C}"/>
              </a:ext>
            </a:extLst>
          </p:cNvPr>
          <p:cNvSpPr txBox="1"/>
          <p:nvPr/>
        </p:nvSpPr>
        <p:spPr>
          <a:xfrm rot="801424">
            <a:off x="6751675" y="1880163"/>
            <a:ext cx="2305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Larger Keys</a:t>
            </a:r>
          </a:p>
        </p:txBody>
      </p:sp>
    </p:spTree>
    <p:extLst>
      <p:ext uri="{BB962C8B-B14F-4D97-AF65-F5344CB8AC3E}">
        <p14:creationId xmlns:p14="http://schemas.microsoft.com/office/powerpoint/2010/main" val="2459016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81F2-BA3C-1E4A-94C1-4006504E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Tree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003F7-E0F4-084D-BCF8-F37DBCA9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7D49B-4CAE-1748-A64D-AB297A74B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9981"/>
            <a:ext cx="9144000" cy="327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67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81F2-BA3C-1E4A-94C1-4006504E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Tree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003F7-E0F4-084D-BCF8-F37DBCA9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10BA3-1F91-C24D-827E-8AE6FDBAF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655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56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81F2-BA3C-1E4A-94C1-4006504E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Tree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003F7-E0F4-084D-BCF8-F37DBCA9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7D49B-4CAE-1748-A64D-AB297A74B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9981"/>
            <a:ext cx="9144000" cy="327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43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09598-A03E-E24B-8927-3B7C6866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E82B26-C726-6A41-8626-A777BF8C682A}"/>
              </a:ext>
            </a:extLst>
          </p:cNvPr>
          <p:cNvSpPr/>
          <p:nvPr/>
        </p:nvSpPr>
        <p:spPr>
          <a:xfrm>
            <a:off x="4114804" y="1711843"/>
            <a:ext cx="659219" cy="6698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BA90F1-674B-224E-9928-8C38F516B2AC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667697" y="2301955"/>
            <a:ext cx="872719" cy="635037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EAC3CC-2A60-4B46-A6F8-40A0873BDE7D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3332462" y="2301955"/>
            <a:ext cx="872720" cy="635037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738BDF8-FD9B-3847-9E79-1FF48DB4D4B3}"/>
              </a:ext>
            </a:extLst>
          </p:cNvPr>
          <p:cNvSpPr/>
          <p:nvPr/>
        </p:nvSpPr>
        <p:spPr>
          <a:xfrm>
            <a:off x="2769783" y="2838895"/>
            <a:ext cx="659219" cy="6698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8DA9CF-B41A-6840-920F-5FB714A2E181}"/>
              </a:ext>
            </a:extLst>
          </p:cNvPr>
          <p:cNvCxnSpPr>
            <a:cxnSpLocks/>
          </p:cNvCxnSpPr>
          <p:nvPr/>
        </p:nvCxnSpPr>
        <p:spPr>
          <a:xfrm>
            <a:off x="3322676" y="3429007"/>
            <a:ext cx="393405" cy="53694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5DFE5F-39EB-174B-859C-827D3EFD1ED8}"/>
              </a:ext>
            </a:extLst>
          </p:cNvPr>
          <p:cNvCxnSpPr>
            <a:cxnSpLocks/>
          </p:cNvCxnSpPr>
          <p:nvPr/>
        </p:nvCxnSpPr>
        <p:spPr>
          <a:xfrm flipH="1">
            <a:off x="2503970" y="3429007"/>
            <a:ext cx="356190" cy="53694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8920C79-A4DD-7A47-AA18-178F94B9B51B}"/>
              </a:ext>
            </a:extLst>
          </p:cNvPr>
          <p:cNvSpPr/>
          <p:nvPr/>
        </p:nvSpPr>
        <p:spPr>
          <a:xfrm>
            <a:off x="1977656" y="4003158"/>
            <a:ext cx="659219" cy="6698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A0A5C36-9EE2-8A46-A3C8-80E26C69296D}"/>
              </a:ext>
            </a:extLst>
          </p:cNvPr>
          <p:cNvSpPr/>
          <p:nvPr/>
        </p:nvSpPr>
        <p:spPr>
          <a:xfrm>
            <a:off x="5443876" y="2838895"/>
            <a:ext cx="659219" cy="6698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3DD311-F2C2-4D4A-BD7C-1E683F31BF92}"/>
              </a:ext>
            </a:extLst>
          </p:cNvPr>
          <p:cNvCxnSpPr>
            <a:cxnSpLocks/>
          </p:cNvCxnSpPr>
          <p:nvPr/>
        </p:nvCxnSpPr>
        <p:spPr>
          <a:xfrm>
            <a:off x="5996769" y="3429007"/>
            <a:ext cx="393405" cy="53694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2CCA55-B4C7-AD4C-8C58-1124E8EC7AD6}"/>
              </a:ext>
            </a:extLst>
          </p:cNvPr>
          <p:cNvCxnSpPr>
            <a:cxnSpLocks/>
          </p:cNvCxnSpPr>
          <p:nvPr/>
        </p:nvCxnSpPr>
        <p:spPr>
          <a:xfrm flipH="1">
            <a:off x="5178063" y="3429007"/>
            <a:ext cx="356190" cy="53694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93251FE-69DC-6F4E-B7F1-42A1D5FDF953}"/>
              </a:ext>
            </a:extLst>
          </p:cNvPr>
          <p:cNvSpPr/>
          <p:nvPr/>
        </p:nvSpPr>
        <p:spPr>
          <a:xfrm>
            <a:off x="3519377" y="4003158"/>
            <a:ext cx="659219" cy="6698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34A21BE-A06C-2149-826D-D7F8709FB02E}"/>
              </a:ext>
            </a:extLst>
          </p:cNvPr>
          <p:cNvSpPr/>
          <p:nvPr/>
        </p:nvSpPr>
        <p:spPr>
          <a:xfrm>
            <a:off x="4710222" y="4003158"/>
            <a:ext cx="659219" cy="6698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CE42CA3-40E6-E044-BCE7-4CEFACD2674D}"/>
              </a:ext>
            </a:extLst>
          </p:cNvPr>
          <p:cNvSpPr/>
          <p:nvPr/>
        </p:nvSpPr>
        <p:spPr>
          <a:xfrm>
            <a:off x="6251943" y="4003158"/>
            <a:ext cx="659219" cy="6698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3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81F2-BA3C-1E4A-94C1-4006504E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(aka maps)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003F7-E0F4-084D-BCF8-F37DBCA9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06903-0B79-194D-A463-94050579CF5B}"/>
              </a:ext>
            </a:extLst>
          </p:cNvPr>
          <p:cNvSpPr txBox="1"/>
          <p:nvPr/>
        </p:nvSpPr>
        <p:spPr>
          <a:xfrm>
            <a:off x="2700668" y="1775637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“Martha”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D7761-7916-D241-A7E7-F23CA0FD750F}"/>
              </a:ext>
            </a:extLst>
          </p:cNvPr>
          <p:cNvSpPr txBox="1"/>
          <p:nvPr/>
        </p:nvSpPr>
        <p:spPr>
          <a:xfrm>
            <a:off x="5389465" y="177563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21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535844F-2424-094C-A73A-BFF6048B5E11}"/>
              </a:ext>
            </a:extLst>
          </p:cNvPr>
          <p:cNvSpPr/>
          <p:nvPr/>
        </p:nvSpPr>
        <p:spPr>
          <a:xfrm>
            <a:off x="4470704" y="1945750"/>
            <a:ext cx="803043" cy="24454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0AD80-5049-5040-8897-F94F0E185686}"/>
              </a:ext>
            </a:extLst>
          </p:cNvPr>
          <p:cNvSpPr txBox="1"/>
          <p:nvPr/>
        </p:nvSpPr>
        <p:spPr>
          <a:xfrm>
            <a:off x="2700668" y="2587216"/>
            <a:ext cx="1467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“Gavin”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A1E3D8-4EE9-BD44-BA6D-A9D6E9B7592D}"/>
              </a:ext>
            </a:extLst>
          </p:cNvPr>
          <p:cNvSpPr txBox="1"/>
          <p:nvPr/>
        </p:nvSpPr>
        <p:spPr>
          <a:xfrm>
            <a:off x="5389465" y="258721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22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DFCB9A7-3AEC-1142-B985-4D1EB2EC309F}"/>
              </a:ext>
            </a:extLst>
          </p:cNvPr>
          <p:cNvSpPr/>
          <p:nvPr/>
        </p:nvSpPr>
        <p:spPr>
          <a:xfrm>
            <a:off x="4470704" y="2757329"/>
            <a:ext cx="803043" cy="24454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06346B-7AF5-A04B-B53F-E7F48DC7592A}"/>
              </a:ext>
            </a:extLst>
          </p:cNvPr>
          <p:cNvSpPr txBox="1"/>
          <p:nvPr/>
        </p:nvSpPr>
        <p:spPr>
          <a:xfrm>
            <a:off x="2700668" y="3398795"/>
            <a:ext cx="1361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“Chris”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912ACF-0F31-CD47-BF27-8A85115CC6EE}"/>
              </a:ext>
            </a:extLst>
          </p:cNvPr>
          <p:cNvSpPr txBox="1"/>
          <p:nvPr/>
        </p:nvSpPr>
        <p:spPr>
          <a:xfrm>
            <a:off x="5389465" y="339879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19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3E0895B4-B3BF-F940-B445-87D6E7C2A63A}"/>
              </a:ext>
            </a:extLst>
          </p:cNvPr>
          <p:cNvSpPr/>
          <p:nvPr/>
        </p:nvSpPr>
        <p:spPr>
          <a:xfrm>
            <a:off x="4470704" y="3568908"/>
            <a:ext cx="803043" cy="24454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D95AF1-C0D2-EA41-BDD6-431E652703F3}"/>
              </a:ext>
            </a:extLst>
          </p:cNvPr>
          <p:cNvSpPr txBox="1"/>
          <p:nvPr/>
        </p:nvSpPr>
        <p:spPr>
          <a:xfrm>
            <a:off x="2700668" y="4210374"/>
            <a:ext cx="1431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</a:t>
            </a:r>
            <a:r>
              <a:rPr lang="en-US" sz="3200" dirty="0" err="1"/>
              <a:t>Peiyu</a:t>
            </a:r>
            <a:r>
              <a:rPr lang="en-US" sz="3200" dirty="0"/>
              <a:t>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A6BBEA-5175-6D4E-929F-397FB9B1740B}"/>
              </a:ext>
            </a:extLst>
          </p:cNvPr>
          <p:cNvSpPr txBox="1"/>
          <p:nvPr/>
        </p:nvSpPr>
        <p:spPr>
          <a:xfrm>
            <a:off x="5389465" y="421037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20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B45467DB-5719-0146-B155-0FDE8FB53474}"/>
              </a:ext>
            </a:extLst>
          </p:cNvPr>
          <p:cNvSpPr/>
          <p:nvPr/>
        </p:nvSpPr>
        <p:spPr>
          <a:xfrm>
            <a:off x="4470704" y="4380487"/>
            <a:ext cx="803043" cy="24454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35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09598-A03E-E24B-8927-3B7C6866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E82B26-C726-6A41-8626-A777BF8C682A}"/>
              </a:ext>
            </a:extLst>
          </p:cNvPr>
          <p:cNvSpPr/>
          <p:nvPr/>
        </p:nvSpPr>
        <p:spPr>
          <a:xfrm>
            <a:off x="4114804" y="1711843"/>
            <a:ext cx="659219" cy="669851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BA90F1-674B-224E-9928-8C38F516B2AC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667697" y="2301955"/>
            <a:ext cx="872719" cy="635037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EAC3CC-2A60-4B46-A6F8-40A0873BDE7D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3332462" y="2301955"/>
            <a:ext cx="872720" cy="635037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738BDF8-FD9B-3847-9E79-1FF48DB4D4B3}"/>
              </a:ext>
            </a:extLst>
          </p:cNvPr>
          <p:cNvSpPr/>
          <p:nvPr/>
        </p:nvSpPr>
        <p:spPr>
          <a:xfrm>
            <a:off x="2769783" y="2838895"/>
            <a:ext cx="659219" cy="669851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8DA9CF-B41A-6840-920F-5FB714A2E181}"/>
              </a:ext>
            </a:extLst>
          </p:cNvPr>
          <p:cNvCxnSpPr>
            <a:cxnSpLocks/>
          </p:cNvCxnSpPr>
          <p:nvPr/>
        </p:nvCxnSpPr>
        <p:spPr>
          <a:xfrm>
            <a:off x="3322676" y="3429007"/>
            <a:ext cx="393405" cy="53694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5DFE5F-39EB-174B-859C-827D3EFD1ED8}"/>
              </a:ext>
            </a:extLst>
          </p:cNvPr>
          <p:cNvCxnSpPr>
            <a:cxnSpLocks/>
          </p:cNvCxnSpPr>
          <p:nvPr/>
        </p:nvCxnSpPr>
        <p:spPr>
          <a:xfrm flipH="1">
            <a:off x="2503970" y="3429007"/>
            <a:ext cx="356190" cy="53694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8920C79-A4DD-7A47-AA18-178F94B9B51B}"/>
              </a:ext>
            </a:extLst>
          </p:cNvPr>
          <p:cNvSpPr/>
          <p:nvPr/>
        </p:nvSpPr>
        <p:spPr>
          <a:xfrm>
            <a:off x="1977656" y="4003158"/>
            <a:ext cx="659219" cy="6698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A0A5C36-9EE2-8A46-A3C8-80E26C69296D}"/>
              </a:ext>
            </a:extLst>
          </p:cNvPr>
          <p:cNvSpPr/>
          <p:nvPr/>
        </p:nvSpPr>
        <p:spPr>
          <a:xfrm>
            <a:off x="5443876" y="2838895"/>
            <a:ext cx="659219" cy="6698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3DD311-F2C2-4D4A-BD7C-1E683F31BF92}"/>
              </a:ext>
            </a:extLst>
          </p:cNvPr>
          <p:cNvCxnSpPr>
            <a:cxnSpLocks/>
          </p:cNvCxnSpPr>
          <p:nvPr/>
        </p:nvCxnSpPr>
        <p:spPr>
          <a:xfrm>
            <a:off x="5996769" y="3429007"/>
            <a:ext cx="393405" cy="53694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2CCA55-B4C7-AD4C-8C58-1124E8EC7AD6}"/>
              </a:ext>
            </a:extLst>
          </p:cNvPr>
          <p:cNvCxnSpPr>
            <a:cxnSpLocks/>
          </p:cNvCxnSpPr>
          <p:nvPr/>
        </p:nvCxnSpPr>
        <p:spPr>
          <a:xfrm flipH="1">
            <a:off x="5178063" y="3429007"/>
            <a:ext cx="356190" cy="53694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93251FE-69DC-6F4E-B7F1-42A1D5FDF953}"/>
              </a:ext>
            </a:extLst>
          </p:cNvPr>
          <p:cNvSpPr/>
          <p:nvPr/>
        </p:nvSpPr>
        <p:spPr>
          <a:xfrm>
            <a:off x="3519377" y="4003158"/>
            <a:ext cx="659219" cy="669851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34A21BE-A06C-2149-826D-D7F8709FB02E}"/>
              </a:ext>
            </a:extLst>
          </p:cNvPr>
          <p:cNvSpPr/>
          <p:nvPr/>
        </p:nvSpPr>
        <p:spPr>
          <a:xfrm>
            <a:off x="4710222" y="4003158"/>
            <a:ext cx="659219" cy="6698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CE42CA3-40E6-E044-BCE7-4CEFACD2674D}"/>
              </a:ext>
            </a:extLst>
          </p:cNvPr>
          <p:cNvSpPr/>
          <p:nvPr/>
        </p:nvSpPr>
        <p:spPr>
          <a:xfrm>
            <a:off x="6251943" y="4003158"/>
            <a:ext cx="659219" cy="6698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8A0A0C-BB95-DF4E-8029-992C357ECCA5}"/>
              </a:ext>
            </a:extLst>
          </p:cNvPr>
          <p:cNvCxnSpPr>
            <a:cxnSpLocks/>
          </p:cNvCxnSpPr>
          <p:nvPr/>
        </p:nvCxnSpPr>
        <p:spPr>
          <a:xfrm flipH="1">
            <a:off x="3309390" y="4617936"/>
            <a:ext cx="356190" cy="53694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D02E60B-6E94-F04B-96FA-7D0981368AFB}"/>
              </a:ext>
            </a:extLst>
          </p:cNvPr>
          <p:cNvSpPr/>
          <p:nvPr/>
        </p:nvSpPr>
        <p:spPr>
          <a:xfrm>
            <a:off x="2841549" y="5192087"/>
            <a:ext cx="659219" cy="669851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8F81B-5A09-4248-8247-1B4024A0A4FA}"/>
              </a:ext>
            </a:extLst>
          </p:cNvPr>
          <p:cNvSpPr txBox="1"/>
          <p:nvPr/>
        </p:nvSpPr>
        <p:spPr>
          <a:xfrm>
            <a:off x="347330" y="310307"/>
            <a:ext cx="3180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add</a:t>
            </a:r>
            <a:r>
              <a:rPr lang="en-US" sz="2400" dirty="0"/>
              <a:t> in a balanced BST? Rebuild only nodes on path to insertion point =&gt; only log</a:t>
            </a:r>
            <a:r>
              <a:rPr lang="en-US" sz="2400" baseline="-25000" dirty="0"/>
              <a:t>2</a:t>
            </a:r>
            <a:r>
              <a:rPr lang="en-US" sz="2400" dirty="0"/>
              <a:t> N space.</a:t>
            </a:r>
          </a:p>
        </p:txBody>
      </p:sp>
    </p:spTree>
    <p:extLst>
      <p:ext uri="{BB962C8B-B14F-4D97-AF65-F5344CB8AC3E}">
        <p14:creationId xmlns:p14="http://schemas.microsoft.com/office/powerpoint/2010/main" val="1506807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09598-A03E-E24B-8927-3B7C6866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39F31E-2199-0A41-84C6-6F4830475E09}"/>
              </a:ext>
            </a:extLst>
          </p:cNvPr>
          <p:cNvGrpSpPr/>
          <p:nvPr/>
        </p:nvGrpSpPr>
        <p:grpSpPr>
          <a:xfrm>
            <a:off x="4470996" y="673484"/>
            <a:ext cx="4449731" cy="5332845"/>
            <a:chOff x="4375302" y="673484"/>
            <a:chExt cx="4449731" cy="533284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E82B26-C726-6A41-8626-A777BF8C682A}"/>
                </a:ext>
              </a:extLst>
            </p:cNvPr>
            <p:cNvSpPr/>
            <p:nvPr/>
          </p:nvSpPr>
          <p:spPr>
            <a:xfrm>
              <a:off x="4375302" y="673484"/>
              <a:ext cx="659219" cy="66985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3BA90F1-674B-224E-9928-8C38F516B2AC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4928195" y="1263596"/>
              <a:ext cx="872719" cy="635037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7EAC3CC-2A60-4B46-A6F8-40A0873BDE7D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7075120" y="3536553"/>
              <a:ext cx="431477" cy="635662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738BDF8-FD9B-3847-9E79-1FF48DB4D4B3}"/>
                </a:ext>
              </a:extLst>
            </p:cNvPr>
            <p:cNvSpPr/>
            <p:nvPr/>
          </p:nvSpPr>
          <p:spPr>
            <a:xfrm>
              <a:off x="7416220" y="4172215"/>
              <a:ext cx="659219" cy="66985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98DA9CF-B41A-6840-920F-5FB714A2E181}"/>
                </a:ext>
              </a:extLst>
            </p:cNvPr>
            <p:cNvCxnSpPr>
              <a:cxnSpLocks/>
            </p:cNvCxnSpPr>
            <p:nvPr/>
          </p:nvCxnSpPr>
          <p:spPr>
            <a:xfrm>
              <a:off x="7969113" y="4762327"/>
              <a:ext cx="393405" cy="53694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5DFE5F-39EB-174B-859C-827D3EFD1E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0407" y="4762327"/>
              <a:ext cx="356190" cy="53694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920C79-A4DD-7A47-AA18-178F94B9B51B}"/>
                </a:ext>
              </a:extLst>
            </p:cNvPr>
            <p:cNvSpPr/>
            <p:nvPr/>
          </p:nvSpPr>
          <p:spPr>
            <a:xfrm>
              <a:off x="6624093" y="5336478"/>
              <a:ext cx="659219" cy="66985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A0A5C36-9EE2-8A46-A3C8-80E26C69296D}"/>
                </a:ext>
              </a:extLst>
            </p:cNvPr>
            <p:cNvSpPr/>
            <p:nvPr/>
          </p:nvSpPr>
          <p:spPr>
            <a:xfrm>
              <a:off x="5704374" y="1800536"/>
              <a:ext cx="659219" cy="66985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83DD311-F2C2-4D4A-BD7C-1E683F31BF92}"/>
                </a:ext>
              </a:extLst>
            </p:cNvPr>
            <p:cNvCxnSpPr>
              <a:cxnSpLocks/>
            </p:cNvCxnSpPr>
            <p:nvPr/>
          </p:nvCxnSpPr>
          <p:spPr>
            <a:xfrm>
              <a:off x="6257267" y="2390648"/>
              <a:ext cx="393405" cy="53694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E2CCA55-B4C7-AD4C-8C58-1124E8EC7A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8561" y="2390648"/>
              <a:ext cx="356190" cy="53694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93251FE-69DC-6F4E-B7F1-42A1D5FDF953}"/>
                </a:ext>
              </a:extLst>
            </p:cNvPr>
            <p:cNvSpPr/>
            <p:nvPr/>
          </p:nvSpPr>
          <p:spPr>
            <a:xfrm>
              <a:off x="8165814" y="5336478"/>
              <a:ext cx="659219" cy="66985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34A21BE-A06C-2149-826D-D7F8709FB02E}"/>
                </a:ext>
              </a:extLst>
            </p:cNvPr>
            <p:cNvSpPr/>
            <p:nvPr/>
          </p:nvSpPr>
          <p:spPr>
            <a:xfrm>
              <a:off x="4970720" y="2964799"/>
              <a:ext cx="659219" cy="66985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CE42CA3-40E6-E044-BCE7-4CEFACD2674D}"/>
                </a:ext>
              </a:extLst>
            </p:cNvPr>
            <p:cNvSpPr/>
            <p:nvPr/>
          </p:nvSpPr>
          <p:spPr>
            <a:xfrm>
              <a:off x="6512441" y="2964799"/>
              <a:ext cx="659219" cy="66985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DB4242B-D6D9-7C4C-B84A-502AF94812C2}"/>
              </a:ext>
            </a:extLst>
          </p:cNvPr>
          <p:cNvGrpSpPr/>
          <p:nvPr/>
        </p:nvGrpSpPr>
        <p:grpSpPr>
          <a:xfrm>
            <a:off x="202009" y="3168512"/>
            <a:ext cx="4933506" cy="2961166"/>
            <a:chOff x="148844" y="2094617"/>
            <a:chExt cx="4933506" cy="296116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5382E4-0002-9140-B6E0-B5B2EAAC931B}"/>
                </a:ext>
              </a:extLst>
            </p:cNvPr>
            <p:cNvSpPr/>
            <p:nvPr/>
          </p:nvSpPr>
          <p:spPr>
            <a:xfrm>
              <a:off x="2285992" y="2094617"/>
              <a:ext cx="659219" cy="66985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970CD78-D586-F544-A6FE-56A0570F62BF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2838885" y="2684729"/>
              <a:ext cx="872719" cy="635037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48289FB-485A-0B4F-9FD8-D97869D29A51}"/>
                </a:ext>
              </a:extLst>
            </p:cNvPr>
            <p:cNvCxnSpPr>
              <a:cxnSpLocks/>
              <a:endCxn id="26" idx="7"/>
            </p:cNvCxnSpPr>
            <p:nvPr/>
          </p:nvCxnSpPr>
          <p:spPr>
            <a:xfrm flipH="1">
              <a:off x="1503650" y="2684729"/>
              <a:ext cx="872720" cy="635037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29765C-B4DB-EA4B-BCFA-91F9187CEB66}"/>
                </a:ext>
              </a:extLst>
            </p:cNvPr>
            <p:cNvSpPr/>
            <p:nvPr/>
          </p:nvSpPr>
          <p:spPr>
            <a:xfrm>
              <a:off x="940971" y="3221669"/>
              <a:ext cx="659219" cy="66985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4116D29-905B-9041-9C67-7C14D6ACB25C}"/>
                </a:ext>
              </a:extLst>
            </p:cNvPr>
            <p:cNvCxnSpPr>
              <a:cxnSpLocks/>
            </p:cNvCxnSpPr>
            <p:nvPr/>
          </p:nvCxnSpPr>
          <p:spPr>
            <a:xfrm>
              <a:off x="1493864" y="3811781"/>
              <a:ext cx="393405" cy="53694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1F2280A-D98F-0547-90BA-7DBFDC92C4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158" y="3811781"/>
              <a:ext cx="356190" cy="53694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7EA9A2D-EEDE-A947-98AF-62FC7710EEA6}"/>
                </a:ext>
              </a:extLst>
            </p:cNvPr>
            <p:cNvSpPr/>
            <p:nvPr/>
          </p:nvSpPr>
          <p:spPr>
            <a:xfrm>
              <a:off x="148844" y="4385932"/>
              <a:ext cx="659219" cy="66985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E6D2CED-889A-0A43-916E-AD0A47C8D2AA}"/>
                </a:ext>
              </a:extLst>
            </p:cNvPr>
            <p:cNvSpPr/>
            <p:nvPr/>
          </p:nvSpPr>
          <p:spPr>
            <a:xfrm>
              <a:off x="3615064" y="3221669"/>
              <a:ext cx="659219" cy="66985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AAAEAE-D486-7B46-AF7B-CFD0926397C9}"/>
                </a:ext>
              </a:extLst>
            </p:cNvPr>
            <p:cNvCxnSpPr>
              <a:cxnSpLocks/>
            </p:cNvCxnSpPr>
            <p:nvPr/>
          </p:nvCxnSpPr>
          <p:spPr>
            <a:xfrm>
              <a:off x="4167957" y="3811781"/>
              <a:ext cx="393405" cy="53694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101F8B4-4894-404C-AD93-9F5837A0E3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9251" y="3811781"/>
              <a:ext cx="356190" cy="53694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31BE70-1F8D-A24D-B782-5C0696424264}"/>
                </a:ext>
              </a:extLst>
            </p:cNvPr>
            <p:cNvSpPr/>
            <p:nvPr/>
          </p:nvSpPr>
          <p:spPr>
            <a:xfrm>
              <a:off x="1690565" y="4385932"/>
              <a:ext cx="659219" cy="66985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ED22B90-E703-334F-9F4A-931B222C07FA}"/>
                </a:ext>
              </a:extLst>
            </p:cNvPr>
            <p:cNvSpPr/>
            <p:nvPr/>
          </p:nvSpPr>
          <p:spPr>
            <a:xfrm>
              <a:off x="2881410" y="4385932"/>
              <a:ext cx="659219" cy="66985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3B011B1-7572-0A48-A1AF-D2E9CD9F2D34}"/>
                </a:ext>
              </a:extLst>
            </p:cNvPr>
            <p:cNvSpPr/>
            <p:nvPr/>
          </p:nvSpPr>
          <p:spPr>
            <a:xfrm>
              <a:off x="4423131" y="4385932"/>
              <a:ext cx="659219" cy="66985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58D1DF8-9E4B-2F43-BEBA-DA7DE2C6BA0A}"/>
              </a:ext>
            </a:extLst>
          </p:cNvPr>
          <p:cNvSpPr txBox="1"/>
          <p:nvPr/>
        </p:nvSpPr>
        <p:spPr>
          <a:xfrm>
            <a:off x="347330" y="310307"/>
            <a:ext cx="33208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BST structure is sensitive to insertion order. In the worst case, it’s a linear list.</a:t>
            </a:r>
          </a:p>
        </p:txBody>
      </p:sp>
    </p:spTree>
    <p:extLst>
      <p:ext uri="{BB962C8B-B14F-4D97-AF65-F5344CB8AC3E}">
        <p14:creationId xmlns:p14="http://schemas.microsoft.com/office/powerpoint/2010/main" val="288389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81F2-BA3C-1E4A-94C1-4006504E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(aka maps)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003F7-E0F4-084D-BCF8-F37DBCA9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06903-0B79-194D-A463-94050579CF5B}"/>
              </a:ext>
            </a:extLst>
          </p:cNvPr>
          <p:cNvSpPr txBox="1"/>
          <p:nvPr/>
        </p:nvSpPr>
        <p:spPr>
          <a:xfrm>
            <a:off x="2700668" y="1775637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“Martha”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D7761-7916-D241-A7E7-F23CA0FD750F}"/>
              </a:ext>
            </a:extLst>
          </p:cNvPr>
          <p:cNvSpPr txBox="1"/>
          <p:nvPr/>
        </p:nvSpPr>
        <p:spPr>
          <a:xfrm>
            <a:off x="5389465" y="1775637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535844F-2424-094C-A73A-BFF6048B5E11}"/>
              </a:ext>
            </a:extLst>
          </p:cNvPr>
          <p:cNvSpPr/>
          <p:nvPr/>
        </p:nvSpPr>
        <p:spPr>
          <a:xfrm>
            <a:off x="4470704" y="1945750"/>
            <a:ext cx="803043" cy="24454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0AD80-5049-5040-8897-F94F0E185686}"/>
              </a:ext>
            </a:extLst>
          </p:cNvPr>
          <p:cNvSpPr txBox="1"/>
          <p:nvPr/>
        </p:nvSpPr>
        <p:spPr>
          <a:xfrm>
            <a:off x="2700668" y="2587216"/>
            <a:ext cx="1467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“Gavin”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A1E3D8-4EE9-BD44-BA6D-A9D6E9B7592D}"/>
              </a:ext>
            </a:extLst>
          </p:cNvPr>
          <p:cNvSpPr txBox="1"/>
          <p:nvPr/>
        </p:nvSpPr>
        <p:spPr>
          <a:xfrm>
            <a:off x="5389465" y="2587216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()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DFCB9A7-3AEC-1142-B985-4D1EB2EC309F}"/>
              </a:ext>
            </a:extLst>
          </p:cNvPr>
          <p:cNvSpPr/>
          <p:nvPr/>
        </p:nvSpPr>
        <p:spPr>
          <a:xfrm>
            <a:off x="4470704" y="2757329"/>
            <a:ext cx="803043" cy="24454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06346B-7AF5-A04B-B53F-E7F48DC7592A}"/>
              </a:ext>
            </a:extLst>
          </p:cNvPr>
          <p:cNvSpPr txBox="1"/>
          <p:nvPr/>
        </p:nvSpPr>
        <p:spPr>
          <a:xfrm>
            <a:off x="2700668" y="3398795"/>
            <a:ext cx="1361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“Chris”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912ACF-0F31-CD47-BF27-8A85115CC6EE}"/>
              </a:ext>
            </a:extLst>
          </p:cNvPr>
          <p:cNvSpPr txBox="1"/>
          <p:nvPr/>
        </p:nvSpPr>
        <p:spPr>
          <a:xfrm>
            <a:off x="5389465" y="339879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3E0895B4-B3BF-F940-B445-87D6E7C2A63A}"/>
              </a:ext>
            </a:extLst>
          </p:cNvPr>
          <p:cNvSpPr/>
          <p:nvPr/>
        </p:nvSpPr>
        <p:spPr>
          <a:xfrm>
            <a:off x="4470704" y="3568908"/>
            <a:ext cx="803043" cy="24454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D95AF1-C0D2-EA41-BDD6-431E652703F3}"/>
              </a:ext>
            </a:extLst>
          </p:cNvPr>
          <p:cNvSpPr txBox="1"/>
          <p:nvPr/>
        </p:nvSpPr>
        <p:spPr>
          <a:xfrm>
            <a:off x="2700668" y="4210374"/>
            <a:ext cx="1431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</a:t>
            </a:r>
            <a:r>
              <a:rPr lang="en-US" sz="3200" dirty="0" err="1"/>
              <a:t>Peiyu</a:t>
            </a:r>
            <a:r>
              <a:rPr lang="en-US" sz="3200" dirty="0"/>
              <a:t>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A6BBEA-5175-6D4E-929F-397FB9B1740B}"/>
              </a:ext>
            </a:extLst>
          </p:cNvPr>
          <p:cNvSpPr txBox="1"/>
          <p:nvPr/>
        </p:nvSpPr>
        <p:spPr>
          <a:xfrm>
            <a:off x="5389465" y="4210374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()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B45467DB-5719-0146-B155-0FDE8FB53474}"/>
              </a:ext>
            </a:extLst>
          </p:cNvPr>
          <p:cNvSpPr/>
          <p:nvPr/>
        </p:nvSpPr>
        <p:spPr>
          <a:xfrm>
            <a:off x="4470704" y="4380487"/>
            <a:ext cx="803043" cy="24454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81F2-BA3C-1E4A-94C1-4006504E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(aka maps)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003F7-E0F4-084D-BCF8-F37DBCA9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06903-0B79-194D-A463-94050579CF5B}"/>
              </a:ext>
            </a:extLst>
          </p:cNvPr>
          <p:cNvSpPr txBox="1"/>
          <p:nvPr/>
        </p:nvSpPr>
        <p:spPr>
          <a:xfrm>
            <a:off x="2700668" y="1775637"/>
            <a:ext cx="3006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type </a:t>
            </a:r>
            <a:r>
              <a:rPr lang="en-US" sz="3200" dirty="0">
                <a:solidFill>
                  <a:srgbClr val="C00000"/>
                </a:solidFill>
              </a:rPr>
              <a:t>key</a:t>
            </a:r>
            <a:r>
              <a:rPr lang="en-US" sz="3200" dirty="0"/>
              <a:t> =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0AD80-5049-5040-8897-F94F0E185686}"/>
              </a:ext>
            </a:extLst>
          </p:cNvPr>
          <p:cNvSpPr txBox="1"/>
          <p:nvPr/>
        </p:nvSpPr>
        <p:spPr>
          <a:xfrm>
            <a:off x="2700668" y="2587216"/>
            <a:ext cx="3495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type </a:t>
            </a:r>
            <a:r>
              <a:rPr lang="en-US" sz="3200" dirty="0">
                <a:solidFill>
                  <a:srgbClr val="C00000"/>
                </a:solidFill>
              </a:rPr>
              <a:t>dictionary</a:t>
            </a:r>
            <a:r>
              <a:rPr lang="en-US" sz="3200" dirty="0"/>
              <a:t> = …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06346B-7AF5-A04B-B53F-E7F48DC7592A}"/>
              </a:ext>
            </a:extLst>
          </p:cNvPr>
          <p:cNvSpPr txBox="1"/>
          <p:nvPr/>
        </p:nvSpPr>
        <p:spPr>
          <a:xfrm>
            <a:off x="1031356" y="3716057"/>
            <a:ext cx="3228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empty : dictionary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D95AF1-C0D2-EA41-BDD6-431E652703F3}"/>
              </a:ext>
            </a:extLst>
          </p:cNvPr>
          <p:cNvSpPr txBox="1"/>
          <p:nvPr/>
        </p:nvSpPr>
        <p:spPr>
          <a:xfrm>
            <a:off x="1031356" y="4456766"/>
            <a:ext cx="7465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add : key -&gt; value -&gt; dictionary -&gt; dictionary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3A43FA-B554-1345-937B-04B260972224}"/>
              </a:ext>
            </a:extLst>
          </p:cNvPr>
          <p:cNvSpPr txBox="1"/>
          <p:nvPr/>
        </p:nvSpPr>
        <p:spPr>
          <a:xfrm>
            <a:off x="1031356" y="5236445"/>
            <a:ext cx="5294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find : key -&gt; dictionary -&gt; value</a:t>
            </a:r>
          </a:p>
        </p:txBody>
      </p:sp>
    </p:spTree>
    <p:extLst>
      <p:ext uri="{BB962C8B-B14F-4D97-AF65-F5344CB8AC3E}">
        <p14:creationId xmlns:p14="http://schemas.microsoft.com/office/powerpoint/2010/main" val="2463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81F2-BA3C-1E4A-94C1-4006504E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as </a:t>
            </a:r>
            <a:r>
              <a:rPr lang="en-US" dirty="0">
                <a:solidFill>
                  <a:srgbClr val="FF0000"/>
                </a:solidFill>
              </a:rPr>
              <a:t>New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003F7-E0F4-084D-BCF8-F37DBCA9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220C2-A2F0-8943-A458-C37DB964A371}"/>
              </a:ext>
            </a:extLst>
          </p:cNvPr>
          <p:cNvSpPr txBox="1"/>
          <p:nvPr/>
        </p:nvSpPr>
        <p:spPr>
          <a:xfrm>
            <a:off x="2275366" y="2356781"/>
            <a:ext cx="4653966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type key = string</a:t>
            </a:r>
          </a:p>
          <a:p>
            <a:r>
              <a:rPr lang="en-US" sz="2800" dirty="0"/>
              <a:t>type 'a t</a:t>
            </a:r>
          </a:p>
          <a:p>
            <a:endParaRPr lang="en-US" sz="2800" dirty="0"/>
          </a:p>
          <a:p>
            <a:r>
              <a:rPr lang="en-US" sz="2800" dirty="0" err="1"/>
              <a:t>val</a:t>
            </a:r>
            <a:r>
              <a:rPr lang="en-US" sz="2800" dirty="0"/>
              <a:t> empty : 'a t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 find  : key -&gt; 'a t -&gt; 'a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 add   : key -&gt; 'a -&gt; 'a t -&gt; 'a 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8D234-3F03-984B-9B78-A9F94805DE62}"/>
              </a:ext>
            </a:extLst>
          </p:cNvPr>
          <p:cNvSpPr txBox="1"/>
          <p:nvPr/>
        </p:nvSpPr>
        <p:spPr>
          <a:xfrm>
            <a:off x="877952" y="1481435"/>
            <a:ext cx="6277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dictionary.</a:t>
            </a:r>
            <a:r>
              <a:rPr lang="en-US" sz="3600" dirty="0" err="1">
                <a:solidFill>
                  <a:srgbClr val="FF0000"/>
                </a:solidFill>
              </a:rPr>
              <a:t>mli</a:t>
            </a:r>
            <a:r>
              <a:rPr lang="en-US" sz="3600" dirty="0"/>
              <a:t> --- an </a:t>
            </a:r>
            <a:r>
              <a:rPr lang="en-US" sz="3600" dirty="0">
                <a:solidFill>
                  <a:srgbClr val="FF0000"/>
                </a:solidFill>
              </a:rPr>
              <a:t>interface</a:t>
            </a:r>
            <a:r>
              <a:rPr lang="en-US" sz="36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70737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81F2-BA3C-1E4A-94C1-4006504E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 File has companion </a:t>
            </a:r>
            <a:br>
              <a:rPr lang="en-US" dirty="0"/>
            </a:br>
            <a:r>
              <a:rPr lang="en-US" dirty="0"/>
              <a:t>Implementation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003F7-E0F4-084D-BCF8-F37DBCA9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220C2-A2F0-8943-A458-C37DB964A371}"/>
              </a:ext>
            </a:extLst>
          </p:cNvPr>
          <p:cNvSpPr txBox="1"/>
          <p:nvPr/>
        </p:nvSpPr>
        <p:spPr>
          <a:xfrm>
            <a:off x="1403498" y="2356781"/>
            <a:ext cx="6070792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type key = string</a:t>
            </a:r>
          </a:p>
          <a:p>
            <a:r>
              <a:rPr lang="en-US" sz="2000" dirty="0"/>
              <a:t>type 'a t = …</a:t>
            </a:r>
          </a:p>
          <a:p>
            <a:endParaRPr lang="en-US" sz="2000" dirty="0"/>
          </a:p>
          <a:p>
            <a:r>
              <a:rPr lang="en-US" sz="2000" dirty="0"/>
              <a:t>let empty = …</a:t>
            </a:r>
          </a:p>
          <a:p>
            <a:endParaRPr lang="en-US" sz="2000" dirty="0"/>
          </a:p>
          <a:p>
            <a:r>
              <a:rPr lang="en-US" sz="2000" dirty="0"/>
              <a:t>let add key value dictionary = …</a:t>
            </a:r>
          </a:p>
          <a:p>
            <a:endParaRPr lang="en-US" sz="2000" dirty="0"/>
          </a:p>
          <a:p>
            <a:r>
              <a:rPr lang="en-US" sz="2000" dirty="0"/>
              <a:t>let rec find key dictionary = …</a:t>
            </a:r>
          </a:p>
          <a:p>
            <a:r>
              <a:rPr lang="en-US" sz="2000" dirty="0"/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8D234-3F03-984B-9B78-A9F94805DE62}"/>
              </a:ext>
            </a:extLst>
          </p:cNvPr>
          <p:cNvSpPr txBox="1"/>
          <p:nvPr/>
        </p:nvSpPr>
        <p:spPr>
          <a:xfrm>
            <a:off x="707829" y="1630296"/>
            <a:ext cx="2730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dictionary.</a:t>
            </a:r>
            <a:r>
              <a:rPr lang="en-US" sz="3600" dirty="0" err="1">
                <a:solidFill>
                  <a:srgbClr val="FF0000"/>
                </a:solidFill>
              </a:rPr>
              <a:t>ml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58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81F2-BA3C-1E4A-94C1-4006504E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003F7-E0F4-084D-BCF8-F37DBCA9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8D234-3F03-984B-9B78-A9F94805DE62}"/>
              </a:ext>
            </a:extLst>
          </p:cNvPr>
          <p:cNvSpPr txBox="1"/>
          <p:nvPr/>
        </p:nvSpPr>
        <p:spPr>
          <a:xfrm>
            <a:off x="1335150" y="1917375"/>
            <a:ext cx="68838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 pair of companion files: </a:t>
            </a:r>
          </a:p>
          <a:p>
            <a:r>
              <a:rPr lang="en-US" sz="3600" dirty="0">
                <a:solidFill>
                  <a:srgbClr val="FF0000"/>
                </a:solidFill>
              </a:rPr>
              <a:t>  </a:t>
            </a:r>
            <a:r>
              <a:rPr lang="en-US" sz="3600" dirty="0" err="1">
                <a:solidFill>
                  <a:srgbClr val="FF0000"/>
                </a:solidFill>
              </a:rPr>
              <a:t>dictionary.mli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/>
              <a:t>and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r>
              <a:rPr lang="en-US" sz="3600" dirty="0">
                <a:solidFill>
                  <a:srgbClr val="FF0000"/>
                </a:solidFill>
              </a:rPr>
              <a:t>  </a:t>
            </a:r>
            <a:r>
              <a:rPr lang="en-US" sz="3600" dirty="0" err="1">
                <a:solidFill>
                  <a:srgbClr val="FF0000"/>
                </a:solidFill>
              </a:rPr>
              <a:t>dictionary.ml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r>
              <a:rPr lang="en-US" sz="3600" dirty="0"/>
              <a:t>form a new type, in a module called</a:t>
            </a:r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99597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4FDC-73DA-BB41-A060-81EC4B54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&amp;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1CDA7-1B1E-864B-A500-D499646F6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20986" cy="4525963"/>
          </a:xfrm>
        </p:spPr>
        <p:txBody>
          <a:bodyPr>
            <a:noAutofit/>
          </a:bodyPr>
          <a:lstStyle/>
          <a:p>
            <a:r>
              <a:rPr lang="en-US" sz="4400" dirty="0" err="1"/>
              <a:t>dictionary.</a:t>
            </a:r>
            <a:r>
              <a:rPr lang="en-US" sz="4400" dirty="0" err="1">
                <a:solidFill>
                  <a:srgbClr val="FF0000"/>
                </a:solidFill>
              </a:rPr>
              <a:t>mli</a:t>
            </a:r>
            <a:r>
              <a:rPr lang="en-US" sz="4400" dirty="0"/>
              <a:t> is the </a:t>
            </a:r>
            <a:r>
              <a:rPr lang="en-US" sz="4400" dirty="0">
                <a:solidFill>
                  <a:srgbClr val="FF0000"/>
                </a:solidFill>
              </a:rPr>
              <a:t>specification</a:t>
            </a:r>
          </a:p>
          <a:p>
            <a:endParaRPr lang="en-US" sz="4400" dirty="0">
              <a:solidFill>
                <a:srgbClr val="FF0000"/>
              </a:solidFill>
            </a:endParaRPr>
          </a:p>
          <a:p>
            <a:r>
              <a:rPr lang="en-US" sz="4400" dirty="0" err="1"/>
              <a:t>dictionary.</a:t>
            </a:r>
            <a:r>
              <a:rPr lang="en-US" sz="4400" dirty="0" err="1">
                <a:solidFill>
                  <a:srgbClr val="FF0000"/>
                </a:solidFill>
              </a:rPr>
              <a:t>ml</a:t>
            </a:r>
            <a:r>
              <a:rPr lang="en-US" sz="4400" dirty="0"/>
              <a:t> is an </a:t>
            </a:r>
            <a:r>
              <a:rPr lang="en-US" sz="4400" dirty="0">
                <a:solidFill>
                  <a:srgbClr val="FF0000"/>
                </a:solidFill>
              </a:rPr>
              <a:t>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C5858-CCFD-D848-B479-91CA5BF5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40980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81F2-BA3C-1E4A-94C1-4006504E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Association List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003F7-E0F4-084D-BCF8-F37DBCA9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7CC73-C6F4-9C4E-B8C0-A188AEBA4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3853"/>
            <a:ext cx="9144000" cy="524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6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15788</TotalTime>
  <Words>500</Words>
  <Application>Microsoft Macintosh PowerPoint</Application>
  <PresentationFormat>On-screen Show (4:3)</PresentationFormat>
  <Paragraphs>117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CSCI 1103 CS 1 Honors</vt:lpstr>
      <vt:lpstr>Dictionaries (aka maps)</vt:lpstr>
      <vt:lpstr>Dictionaries (aka maps)</vt:lpstr>
      <vt:lpstr>Dictionaries (aka maps)</vt:lpstr>
      <vt:lpstr>Dictionaries as New Types</vt:lpstr>
      <vt:lpstr>Interface File has companion  Implementation File</vt:lpstr>
      <vt:lpstr>Modules</vt:lpstr>
      <vt:lpstr>Modules &amp; Types</vt:lpstr>
      <vt:lpstr>Association List Implementation</vt:lpstr>
      <vt:lpstr>Association List Implementation</vt:lpstr>
      <vt:lpstr>If keys are ordered</vt:lpstr>
      <vt:lpstr>PowerPoint Presentation</vt:lpstr>
      <vt:lpstr>PowerPoint Presentation</vt:lpstr>
      <vt:lpstr>Use a Binary Search Tree</vt:lpstr>
      <vt:lpstr>Use a Binary Search Tree</vt:lpstr>
      <vt:lpstr>Binary Search Tree Implementation</vt:lpstr>
      <vt:lpstr>Binary Search Tree Implementation</vt:lpstr>
      <vt:lpstr>Binary Search Tree Implementation</vt:lpstr>
      <vt:lpstr>PowerPoint Presentation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Audio</dc:title>
  <dc:creator>Robert Muller</dc:creator>
  <cp:lastModifiedBy>Microsoft Office User</cp:lastModifiedBy>
  <cp:revision>84</cp:revision>
  <cp:lastPrinted>2009-10-28T21:22:07Z</cp:lastPrinted>
  <dcterms:created xsi:type="dcterms:W3CDTF">2010-11-01T18:39:22Z</dcterms:created>
  <dcterms:modified xsi:type="dcterms:W3CDTF">2020-11-24T14:46:18Z</dcterms:modified>
</cp:coreProperties>
</file>