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4" r:id="rId2"/>
    <p:sldId id="347" r:id="rId3"/>
    <p:sldId id="337" r:id="rId4"/>
    <p:sldId id="350" r:id="rId5"/>
    <p:sldId id="360" r:id="rId6"/>
    <p:sldId id="354" r:id="rId7"/>
    <p:sldId id="338" r:id="rId8"/>
    <p:sldId id="355" r:id="rId9"/>
    <p:sldId id="356" r:id="rId10"/>
    <p:sldId id="357" r:id="rId11"/>
    <p:sldId id="358" r:id="rId12"/>
    <p:sldId id="361" r:id="rId13"/>
    <p:sldId id="371" r:id="rId14"/>
    <p:sldId id="362" r:id="rId15"/>
    <p:sldId id="359" r:id="rId16"/>
    <p:sldId id="363" r:id="rId17"/>
    <p:sldId id="364" r:id="rId18"/>
    <p:sldId id="365" r:id="rId19"/>
    <p:sldId id="366" r:id="rId20"/>
    <p:sldId id="370" r:id="rId21"/>
    <p:sldId id="367" r:id="rId22"/>
    <p:sldId id="368" r:id="rId23"/>
    <p:sldId id="3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36: Monday 11/23 </a:t>
            </a:r>
          </a:p>
          <a:p>
            <a:r>
              <a:rPr lang="en-US" sz="2700" dirty="0"/>
              <a:t>Applications: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48175"/>
              </p:ext>
            </p:extLst>
          </p:nvPr>
        </p:nvGraphicFramePr>
        <p:xfrm>
          <a:off x="0" y="1531088"/>
          <a:ext cx="9144000" cy="5326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59187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7F83B0-8BE2-884B-BC2C-C5414EC6BBDD}"/>
              </a:ext>
            </a:extLst>
          </p:cNvPr>
          <p:cNvSpPr txBox="1"/>
          <p:nvPr/>
        </p:nvSpPr>
        <p:spPr>
          <a:xfrm>
            <a:off x="2793528" y="212189"/>
            <a:ext cx="346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  C  A  T  G  –  C  U</a:t>
            </a:r>
          </a:p>
          <a:p>
            <a:pPr algn="ctr"/>
            <a:r>
              <a:rPr lang="en-US" sz="2800" dirty="0"/>
              <a:t>G  –  A  T  T  A  C  A</a:t>
            </a:r>
          </a:p>
        </p:txBody>
      </p:sp>
    </p:spTree>
    <p:extLst>
      <p:ext uri="{BB962C8B-B14F-4D97-AF65-F5344CB8AC3E}">
        <p14:creationId xmlns:p14="http://schemas.microsoft.com/office/powerpoint/2010/main" val="287409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749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5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45812B-ACDE-9F4A-BD82-2F479E7BEB65}"/>
              </a:ext>
            </a:extLst>
          </p:cNvPr>
          <p:cNvSpPr txBox="1"/>
          <p:nvPr/>
        </p:nvSpPr>
        <p:spPr>
          <a:xfrm>
            <a:off x="2334582" y="2274838"/>
            <a:ext cx="5688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 diagonal          step consumes a letter from both strings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298429-4016-5346-8197-56A10CDA59C2}"/>
              </a:ext>
            </a:extLst>
          </p:cNvPr>
          <p:cNvCxnSpPr/>
          <p:nvPr/>
        </p:nvCxnSpPr>
        <p:spPr>
          <a:xfrm>
            <a:off x="5388428" y="2481943"/>
            <a:ext cx="631372" cy="5442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9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45812B-ACDE-9F4A-BD82-2F479E7BEB65}"/>
              </a:ext>
            </a:extLst>
          </p:cNvPr>
          <p:cNvSpPr txBox="1"/>
          <p:nvPr/>
        </p:nvSpPr>
        <p:spPr>
          <a:xfrm>
            <a:off x="2334582" y="2274838"/>
            <a:ext cx="5905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Vertical or horizontal steps represent insertions or deletions --- INDEL</a:t>
            </a:r>
          </a:p>
        </p:txBody>
      </p:sp>
    </p:spTree>
    <p:extLst>
      <p:ext uri="{BB962C8B-B14F-4D97-AF65-F5344CB8AC3E}">
        <p14:creationId xmlns:p14="http://schemas.microsoft.com/office/powerpoint/2010/main" val="387708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0926-1FE8-BE43-934F-99759AB9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0EE-AE8A-E04E-8DC0-B623259A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Match reward = +1</a:t>
            </a:r>
          </a:p>
          <a:p>
            <a:endParaRPr lang="en-US" sz="2000" dirty="0"/>
          </a:p>
          <a:p>
            <a:r>
              <a:rPr lang="en-US" sz="4400" dirty="0"/>
              <a:t>Mismatch penalty = -1</a:t>
            </a:r>
          </a:p>
          <a:p>
            <a:endParaRPr lang="en-US" sz="2000" dirty="0"/>
          </a:p>
          <a:p>
            <a:r>
              <a:rPr lang="en-US" sz="4400" dirty="0"/>
              <a:t>INDEL penalty = 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A6E63-A97E-5F49-A2F3-D437B066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253582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126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AE5226-3671-234B-8E0B-863D6A7896E7}"/>
              </a:ext>
            </a:extLst>
          </p:cNvPr>
          <p:cNvSpPr txBox="1"/>
          <p:nvPr/>
        </p:nvSpPr>
        <p:spPr>
          <a:xfrm>
            <a:off x="2378125" y="2927982"/>
            <a:ext cx="6635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 </a:t>
            </a:r>
            <a:r>
              <a:rPr lang="en-US" sz="4000" dirty="0"/>
              <a:t>:= Max(</a:t>
            </a:r>
            <a:r>
              <a:rPr lang="en-US" sz="4000" dirty="0">
                <a:solidFill>
                  <a:srgbClr val="FFC000"/>
                </a:solidFill>
              </a:rPr>
              <a:t>-1 </a:t>
            </a:r>
            <a:r>
              <a:rPr lang="en-US" sz="4000" dirty="0"/>
              <a:t>+ -1,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0 </a:t>
            </a:r>
            <a:r>
              <a:rPr lang="en-US" sz="4000" dirty="0"/>
              <a:t>+ 1,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-1 </a:t>
            </a:r>
            <a:r>
              <a:rPr lang="en-US" sz="4000" dirty="0"/>
              <a:t>+ -1)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</a:t>
            </a:r>
            <a:r>
              <a:rPr lang="en-US" sz="4000" dirty="0"/>
              <a:t>= Max(</a:t>
            </a:r>
            <a:r>
              <a:rPr lang="en-US" sz="4000" dirty="0">
                <a:solidFill>
                  <a:srgbClr val="FFC000"/>
                </a:solidFill>
              </a:rPr>
              <a:t>-2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-2</a:t>
            </a:r>
            <a:r>
              <a:rPr lang="en-US" sz="4000" dirty="0"/>
              <a:t>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745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8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5825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18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7666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6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63F2-7EC7-2544-8DE0-DDD5DB32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ED5D-BF67-3045-9E2A-C731622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0328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5464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91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13209"/>
              </p:ext>
            </p:extLst>
          </p:nvPr>
        </p:nvGraphicFramePr>
        <p:xfrm>
          <a:off x="0" y="1531088"/>
          <a:ext cx="9144000" cy="5326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59187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>
                        <a:alpha val="3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>
                        <a:alpha val="364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7F83B0-8BE2-884B-BC2C-C5414EC6BBDD}"/>
              </a:ext>
            </a:extLst>
          </p:cNvPr>
          <p:cNvSpPr txBox="1"/>
          <p:nvPr/>
        </p:nvSpPr>
        <p:spPr>
          <a:xfrm>
            <a:off x="2793528" y="212189"/>
            <a:ext cx="346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  C  A  T  G  –  C  U</a:t>
            </a:r>
          </a:p>
          <a:p>
            <a:pPr algn="ctr"/>
            <a:r>
              <a:rPr lang="en-US" sz="2800" dirty="0"/>
              <a:t>G  –  A  T  T  A  C  A</a:t>
            </a:r>
          </a:p>
        </p:txBody>
      </p:sp>
    </p:spTree>
    <p:extLst>
      <p:ext uri="{BB962C8B-B14F-4D97-AF65-F5344CB8AC3E}">
        <p14:creationId xmlns:p14="http://schemas.microsoft.com/office/powerpoint/2010/main" val="225837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70490"/>
              </p:ext>
            </p:extLst>
          </p:nvPr>
        </p:nvGraphicFramePr>
        <p:xfrm>
          <a:off x="0" y="1531088"/>
          <a:ext cx="9144000" cy="5326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59187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>
                        <a:alpha val="3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>
                        <a:alpha val="3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7F83B0-8BE2-884B-BC2C-C5414EC6BBDD}"/>
              </a:ext>
            </a:extLst>
          </p:cNvPr>
          <p:cNvSpPr txBox="1"/>
          <p:nvPr/>
        </p:nvSpPr>
        <p:spPr>
          <a:xfrm>
            <a:off x="2793528" y="212189"/>
            <a:ext cx="346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  C  A  T  –  G  C  U</a:t>
            </a:r>
          </a:p>
          <a:p>
            <a:pPr algn="ctr"/>
            <a:r>
              <a:rPr lang="en-US" sz="2800" dirty="0"/>
              <a:t>G  –  A  T  T  A  C  A</a:t>
            </a:r>
          </a:p>
        </p:txBody>
      </p:sp>
    </p:spTree>
    <p:extLst>
      <p:ext uri="{BB962C8B-B14F-4D97-AF65-F5344CB8AC3E}">
        <p14:creationId xmlns:p14="http://schemas.microsoft.com/office/powerpoint/2010/main" val="338582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1389"/>
              </p:ext>
            </p:extLst>
          </p:nvPr>
        </p:nvGraphicFramePr>
        <p:xfrm>
          <a:off x="0" y="1531088"/>
          <a:ext cx="9144000" cy="5326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59187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C000">
                        <a:alpha val="3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>
                        <a:alpha val="3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7F83B0-8BE2-884B-BC2C-C5414EC6BBDD}"/>
              </a:ext>
            </a:extLst>
          </p:cNvPr>
          <p:cNvSpPr txBox="1"/>
          <p:nvPr/>
        </p:nvSpPr>
        <p:spPr>
          <a:xfrm>
            <a:off x="2793528" y="212189"/>
            <a:ext cx="346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  C  A  –  T  G  C  U</a:t>
            </a:r>
          </a:p>
          <a:p>
            <a:pPr algn="ctr"/>
            <a:r>
              <a:rPr lang="en-US" sz="2800" dirty="0"/>
              <a:t>G  –  A  T  T  A  C  A</a:t>
            </a:r>
          </a:p>
        </p:txBody>
      </p:sp>
    </p:spTree>
    <p:extLst>
      <p:ext uri="{BB962C8B-B14F-4D97-AF65-F5344CB8AC3E}">
        <p14:creationId xmlns:p14="http://schemas.microsoft.com/office/powerpoint/2010/main" val="203550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A666-0DF1-8745-A9CF-38B4521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A482A5-A2CC-ED41-8929-F2F24FC2F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86197"/>
              </p:ext>
            </p:extLst>
          </p:nvPr>
        </p:nvGraphicFramePr>
        <p:xfrm>
          <a:off x="130629" y="136525"/>
          <a:ext cx="8915400" cy="658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662784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65768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71526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3202529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1749172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80964388"/>
                    </a:ext>
                  </a:extLst>
                </a:gridCol>
              </a:tblGrid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3546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5868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8413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718532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5460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1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4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A666-0DF1-8745-A9CF-38B4521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A482A5-A2CC-ED41-8929-F2F24FC2F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70598"/>
              </p:ext>
            </p:extLst>
          </p:nvPr>
        </p:nvGraphicFramePr>
        <p:xfrm>
          <a:off x="130629" y="136525"/>
          <a:ext cx="8915400" cy="658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662784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65768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71526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3202529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1749172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80964388"/>
                    </a:ext>
                  </a:extLst>
                </a:gridCol>
              </a:tblGrid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3546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5868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8413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718532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5460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1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87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A666-0DF1-8745-A9CF-38B4521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A482A5-A2CC-ED41-8929-F2F24FC2F530}"/>
              </a:ext>
            </a:extLst>
          </p:cNvPr>
          <p:cNvGraphicFramePr>
            <a:graphicFrameLocks noGrp="1"/>
          </p:cNvGraphicFramePr>
          <p:nvPr/>
        </p:nvGraphicFramePr>
        <p:xfrm>
          <a:off x="130629" y="136525"/>
          <a:ext cx="8915400" cy="658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662784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65768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71526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3202529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1749172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80964388"/>
                    </a:ext>
                  </a:extLst>
                </a:gridCol>
              </a:tblGrid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3546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5868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8413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718532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5460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14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2263C6B-6418-E746-814E-DC8A7430745E}"/>
              </a:ext>
            </a:extLst>
          </p:cNvPr>
          <p:cNvSpPr txBox="1"/>
          <p:nvPr/>
        </p:nvSpPr>
        <p:spPr>
          <a:xfrm>
            <a:off x="5001581" y="5707915"/>
            <a:ext cx="1559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Score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2F2E1BA-B95C-314A-A598-9C8A28CBE7E9}"/>
              </a:ext>
            </a:extLst>
          </p:cNvPr>
          <p:cNvSpPr/>
          <p:nvPr/>
        </p:nvSpPr>
        <p:spPr>
          <a:xfrm>
            <a:off x="6634716" y="5996764"/>
            <a:ext cx="1350335" cy="3914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A666-0DF1-8745-A9CF-38B4521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A482A5-A2CC-ED41-8929-F2F24FC2F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78120"/>
              </p:ext>
            </p:extLst>
          </p:nvPr>
        </p:nvGraphicFramePr>
        <p:xfrm>
          <a:off x="130629" y="136525"/>
          <a:ext cx="8915400" cy="658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662784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65768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71526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3202529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1749172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80964388"/>
                    </a:ext>
                  </a:extLst>
                </a:gridCol>
              </a:tblGrid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3546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58689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8413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00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718532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54603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1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63F2-7EC7-2544-8DE0-DDD5DB32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Allowing Insertions &amp; Deletions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ED5D-BF67-3045-9E2A-C731622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57081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63F2-7EC7-2544-8DE0-DDD5DB32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The Needleman-Wunsch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ED5D-BF67-3045-9E2A-C731622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223484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E5E7-AAC6-D949-956B-293F777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64BF1F-327F-014F-88ED-D000D70F1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7065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267587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21231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248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9268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2742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20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68143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9897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76766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686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67348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66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8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6747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3891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1147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503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3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3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13362</TotalTime>
  <Words>1411</Words>
  <Application>Microsoft Macintosh PowerPoint</Application>
  <PresentationFormat>On-screen Show (4:3)</PresentationFormat>
  <Paragraphs>812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CSCI 1103 CS 1 Honors</vt:lpstr>
      <vt:lpstr>Sequence Alignment</vt:lpstr>
      <vt:lpstr>PowerPoint Presentation</vt:lpstr>
      <vt:lpstr>PowerPoint Presentation</vt:lpstr>
      <vt:lpstr>PowerPoint Presentation</vt:lpstr>
      <vt:lpstr>PowerPoint Presentation</vt:lpstr>
      <vt:lpstr>Allowing Insertions &amp; Deletions</vt:lpstr>
      <vt:lpstr>The Needleman-Wunsch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81</cp:revision>
  <cp:lastPrinted>2009-10-28T21:22:07Z</cp:lastPrinted>
  <dcterms:created xsi:type="dcterms:W3CDTF">2010-11-01T18:39:22Z</dcterms:created>
  <dcterms:modified xsi:type="dcterms:W3CDTF">2020-11-23T23:16:44Z</dcterms:modified>
</cp:coreProperties>
</file>