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347" r:id="rId3"/>
    <p:sldId id="337" r:id="rId4"/>
    <p:sldId id="373" r:id="rId5"/>
    <p:sldId id="379" r:id="rId6"/>
    <p:sldId id="378" r:id="rId7"/>
    <p:sldId id="380" r:id="rId8"/>
    <p:sldId id="382" r:id="rId9"/>
    <p:sldId id="381" r:id="rId10"/>
    <p:sldId id="383" r:id="rId11"/>
    <p:sldId id="384" r:id="rId12"/>
    <p:sldId id="387" r:id="rId13"/>
    <p:sldId id="388" r:id="rId14"/>
    <p:sldId id="385" r:id="rId15"/>
    <p:sldId id="389" r:id="rId16"/>
    <p:sldId id="390" r:id="rId17"/>
    <p:sldId id="391" r:id="rId18"/>
    <p:sldId id="393" r:id="rId19"/>
    <p:sldId id="392" r:id="rId20"/>
    <p:sldId id="39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1470024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Meeting 37: Monday 11/30 </a:t>
            </a:r>
          </a:p>
          <a:p>
            <a:r>
              <a:rPr lang="en-US" sz="2700" dirty="0"/>
              <a:t>Data Consistency &amp; Assertions</a:t>
            </a:r>
          </a:p>
          <a:p>
            <a:r>
              <a:rPr lang="en-US" sz="2700" dirty="0"/>
              <a:t>Exposing Inconsistencies to the Type Checker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>
            <a:extLst>
              <a:ext uri="{FF2B5EF4-FFF2-40B4-BE49-F238E27FC236}">
                <a16:creationId xmlns:a16="http://schemas.microsoft.com/office/drawing/2014/main" id="{C627EB79-FD7E-8F4E-A8C5-14E1D6661087}"/>
              </a:ext>
            </a:extLst>
          </p:cNvPr>
          <p:cNvSpPr/>
          <p:nvPr/>
        </p:nvSpPr>
        <p:spPr>
          <a:xfrm>
            <a:off x="457200" y="941943"/>
            <a:ext cx="7871551" cy="5183435"/>
          </a:xfrm>
          <a:prstGeom prst="pie">
            <a:avLst/>
          </a:prstGeom>
          <a:solidFill>
            <a:srgbClr val="FF0000"/>
          </a:solidFill>
          <a:ln>
            <a:solidFill>
              <a:schemeClr val="accent1">
                <a:shade val="95000"/>
                <a:satMod val="105000"/>
                <a:alpha val="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EE56F-CF8A-1247-9B0F-2D0F9A164B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8AC9-AFCA-FA45-B3AA-463070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252E4-F68F-324A-95F7-6CF8C13F0EE8}"/>
              </a:ext>
            </a:extLst>
          </p:cNvPr>
          <p:cNvSpPr/>
          <p:nvPr/>
        </p:nvSpPr>
        <p:spPr>
          <a:xfrm>
            <a:off x="649683" y="650052"/>
            <a:ext cx="3701980" cy="54753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21DD8-B954-BA4D-B9F6-FFB10257F474}"/>
              </a:ext>
            </a:extLst>
          </p:cNvPr>
          <p:cNvSpPr/>
          <p:nvPr/>
        </p:nvSpPr>
        <p:spPr>
          <a:xfrm>
            <a:off x="4351663" y="650052"/>
            <a:ext cx="3791643" cy="54753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ECCB9-B1B1-774E-BBDD-8B2B5D3D9C7C}"/>
              </a:ext>
            </a:extLst>
          </p:cNvPr>
          <p:cNvSpPr/>
          <p:nvPr/>
        </p:nvSpPr>
        <p:spPr>
          <a:xfrm>
            <a:off x="1000694" y="1289694"/>
            <a:ext cx="6777214" cy="462636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 OK, Bad Types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BBCDBC-5FBF-4C47-8C6C-E360545F1D77}"/>
              </a:ext>
            </a:extLst>
          </p:cNvPr>
          <p:cNvSpPr/>
          <p:nvPr/>
        </p:nvSpPr>
        <p:spPr>
          <a:xfrm>
            <a:off x="3485917" y="4382552"/>
            <a:ext cx="1806768" cy="72711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 Syntax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F853E-2A36-9C4E-B0A5-AA73C00BC5EE}"/>
              </a:ext>
            </a:extLst>
          </p:cNvPr>
          <p:cNvSpPr txBox="1"/>
          <p:nvPr/>
        </p:nvSpPr>
        <p:spPr>
          <a:xfrm rot="19953401">
            <a:off x="746221" y="1090019"/>
            <a:ext cx="245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 OK, other errors trapped at run-time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F8679-8135-F742-8678-A4ACB0FF62B7}"/>
              </a:ext>
            </a:extLst>
          </p:cNvPr>
          <p:cNvSpPr txBox="1"/>
          <p:nvPr/>
        </p:nvSpPr>
        <p:spPr>
          <a:xfrm rot="2117921">
            <a:off x="6273879" y="1101940"/>
            <a:ext cx="209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OK, other</a:t>
            </a:r>
          </a:p>
          <a:p>
            <a:r>
              <a:rPr lang="en-US" dirty="0"/>
              <a:t>errors not trapped </a:t>
            </a:r>
          </a:p>
          <a:p>
            <a:r>
              <a:rPr lang="en-US" dirty="0"/>
              <a:t>at run-time</a:t>
            </a:r>
          </a:p>
        </p:txBody>
      </p:sp>
    </p:spTree>
    <p:extLst>
      <p:ext uri="{BB962C8B-B14F-4D97-AF65-F5344CB8AC3E}">
        <p14:creationId xmlns:p14="http://schemas.microsoft.com/office/powerpoint/2010/main" val="249313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>
            <a:extLst>
              <a:ext uri="{FF2B5EF4-FFF2-40B4-BE49-F238E27FC236}">
                <a16:creationId xmlns:a16="http://schemas.microsoft.com/office/drawing/2014/main" id="{C627EB79-FD7E-8F4E-A8C5-14E1D6661087}"/>
              </a:ext>
            </a:extLst>
          </p:cNvPr>
          <p:cNvSpPr/>
          <p:nvPr/>
        </p:nvSpPr>
        <p:spPr>
          <a:xfrm>
            <a:off x="457200" y="941943"/>
            <a:ext cx="7871551" cy="5183435"/>
          </a:xfrm>
          <a:prstGeom prst="pie">
            <a:avLst/>
          </a:prstGeom>
          <a:solidFill>
            <a:srgbClr val="FF0000"/>
          </a:solidFill>
          <a:ln>
            <a:solidFill>
              <a:schemeClr val="accent1">
                <a:shade val="95000"/>
                <a:satMod val="105000"/>
                <a:alpha val="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EE56F-CF8A-1247-9B0F-2D0F9A164B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8AC9-AFCA-FA45-B3AA-463070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252E4-F68F-324A-95F7-6CF8C13F0EE8}"/>
              </a:ext>
            </a:extLst>
          </p:cNvPr>
          <p:cNvSpPr/>
          <p:nvPr/>
        </p:nvSpPr>
        <p:spPr>
          <a:xfrm>
            <a:off x="649683" y="650052"/>
            <a:ext cx="3701980" cy="54753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21DD8-B954-BA4D-B9F6-FFB10257F474}"/>
              </a:ext>
            </a:extLst>
          </p:cNvPr>
          <p:cNvSpPr/>
          <p:nvPr/>
        </p:nvSpPr>
        <p:spPr>
          <a:xfrm>
            <a:off x="4351663" y="650052"/>
            <a:ext cx="3791643" cy="547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ECCB9-B1B1-774E-BBDD-8B2B5D3D9C7C}"/>
              </a:ext>
            </a:extLst>
          </p:cNvPr>
          <p:cNvSpPr/>
          <p:nvPr/>
        </p:nvSpPr>
        <p:spPr>
          <a:xfrm>
            <a:off x="1000694" y="1289694"/>
            <a:ext cx="6777214" cy="462636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 OK, Bad Types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BBCDBC-5FBF-4C47-8C6C-E360545F1D77}"/>
              </a:ext>
            </a:extLst>
          </p:cNvPr>
          <p:cNvSpPr/>
          <p:nvPr/>
        </p:nvSpPr>
        <p:spPr>
          <a:xfrm>
            <a:off x="3485917" y="4382552"/>
            <a:ext cx="1806768" cy="72711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 Syntax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F853E-2A36-9C4E-B0A5-AA73C00BC5EE}"/>
              </a:ext>
            </a:extLst>
          </p:cNvPr>
          <p:cNvSpPr txBox="1"/>
          <p:nvPr/>
        </p:nvSpPr>
        <p:spPr>
          <a:xfrm rot="19953401">
            <a:off x="746221" y="1090019"/>
            <a:ext cx="245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 OK, other errors trapped at run-time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F8679-8135-F742-8678-A4ACB0FF62B7}"/>
              </a:ext>
            </a:extLst>
          </p:cNvPr>
          <p:cNvSpPr txBox="1"/>
          <p:nvPr/>
        </p:nvSpPr>
        <p:spPr>
          <a:xfrm rot="2117921">
            <a:off x="6273879" y="1101940"/>
            <a:ext cx="209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OK, other</a:t>
            </a:r>
          </a:p>
          <a:p>
            <a:r>
              <a:rPr lang="en-US" dirty="0"/>
              <a:t>errors not trapped </a:t>
            </a:r>
          </a:p>
          <a:p>
            <a:r>
              <a:rPr lang="en-US" dirty="0"/>
              <a:t>at run-time</a:t>
            </a:r>
          </a:p>
        </p:txBody>
      </p:sp>
    </p:spTree>
    <p:extLst>
      <p:ext uri="{BB962C8B-B14F-4D97-AF65-F5344CB8AC3E}">
        <p14:creationId xmlns:p14="http://schemas.microsoft.com/office/powerpoint/2010/main" val="189044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EE37-FDD1-EE47-9293-17D992DE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Exposing Data Inconsistencies to the Type Checker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C214C-7020-E04E-B02F-7CA0FA44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58046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>
            <a:extLst>
              <a:ext uri="{FF2B5EF4-FFF2-40B4-BE49-F238E27FC236}">
                <a16:creationId xmlns:a16="http://schemas.microsoft.com/office/drawing/2014/main" id="{C627EB79-FD7E-8F4E-A8C5-14E1D6661087}"/>
              </a:ext>
            </a:extLst>
          </p:cNvPr>
          <p:cNvSpPr/>
          <p:nvPr/>
        </p:nvSpPr>
        <p:spPr>
          <a:xfrm>
            <a:off x="457200" y="941943"/>
            <a:ext cx="7871551" cy="5183435"/>
          </a:xfrm>
          <a:prstGeom prst="pie">
            <a:avLst/>
          </a:prstGeom>
          <a:solidFill>
            <a:srgbClr val="FF0000"/>
          </a:solidFill>
          <a:ln>
            <a:solidFill>
              <a:schemeClr val="accent1">
                <a:shade val="95000"/>
                <a:satMod val="105000"/>
                <a:alpha val="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EE56F-CF8A-1247-9B0F-2D0F9A164B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8AC9-AFCA-FA45-B3AA-463070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252E4-F68F-324A-95F7-6CF8C13F0EE8}"/>
              </a:ext>
            </a:extLst>
          </p:cNvPr>
          <p:cNvSpPr/>
          <p:nvPr/>
        </p:nvSpPr>
        <p:spPr>
          <a:xfrm>
            <a:off x="649683" y="650052"/>
            <a:ext cx="3701980" cy="54753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21DD8-B954-BA4D-B9F6-FFB10257F474}"/>
              </a:ext>
            </a:extLst>
          </p:cNvPr>
          <p:cNvSpPr/>
          <p:nvPr/>
        </p:nvSpPr>
        <p:spPr>
          <a:xfrm>
            <a:off x="4351663" y="650052"/>
            <a:ext cx="3791643" cy="547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ECCB9-B1B1-774E-BBDD-8B2B5D3D9C7C}"/>
              </a:ext>
            </a:extLst>
          </p:cNvPr>
          <p:cNvSpPr/>
          <p:nvPr/>
        </p:nvSpPr>
        <p:spPr>
          <a:xfrm>
            <a:off x="1000694" y="1289694"/>
            <a:ext cx="6777214" cy="462636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 OK, Bad Types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BBCDBC-5FBF-4C47-8C6C-E360545F1D77}"/>
              </a:ext>
            </a:extLst>
          </p:cNvPr>
          <p:cNvSpPr/>
          <p:nvPr/>
        </p:nvSpPr>
        <p:spPr>
          <a:xfrm>
            <a:off x="3485917" y="4382552"/>
            <a:ext cx="1806768" cy="72711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 Syntax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F853E-2A36-9C4E-B0A5-AA73C00BC5EE}"/>
              </a:ext>
            </a:extLst>
          </p:cNvPr>
          <p:cNvSpPr txBox="1"/>
          <p:nvPr/>
        </p:nvSpPr>
        <p:spPr>
          <a:xfrm rot="19953401">
            <a:off x="746221" y="1090019"/>
            <a:ext cx="245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 OK, other errors trapped at run-time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F8679-8135-F742-8678-A4ACB0FF62B7}"/>
              </a:ext>
            </a:extLst>
          </p:cNvPr>
          <p:cNvSpPr txBox="1"/>
          <p:nvPr/>
        </p:nvSpPr>
        <p:spPr>
          <a:xfrm rot="2117921">
            <a:off x="6273879" y="1101940"/>
            <a:ext cx="209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OK, other</a:t>
            </a:r>
          </a:p>
          <a:p>
            <a:r>
              <a:rPr lang="en-US" dirty="0"/>
              <a:t>errors not trapped </a:t>
            </a:r>
          </a:p>
          <a:p>
            <a:r>
              <a:rPr lang="en-US" dirty="0"/>
              <a:t>at run-time</a:t>
            </a:r>
          </a:p>
        </p:txBody>
      </p:sp>
    </p:spTree>
    <p:extLst>
      <p:ext uri="{BB962C8B-B14F-4D97-AF65-F5344CB8AC3E}">
        <p14:creationId xmlns:p14="http://schemas.microsoft.com/office/powerpoint/2010/main" val="314214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>
            <a:extLst>
              <a:ext uri="{FF2B5EF4-FFF2-40B4-BE49-F238E27FC236}">
                <a16:creationId xmlns:a16="http://schemas.microsoft.com/office/drawing/2014/main" id="{C627EB79-FD7E-8F4E-A8C5-14E1D6661087}"/>
              </a:ext>
            </a:extLst>
          </p:cNvPr>
          <p:cNvSpPr/>
          <p:nvPr/>
        </p:nvSpPr>
        <p:spPr>
          <a:xfrm>
            <a:off x="457200" y="941943"/>
            <a:ext cx="7871551" cy="5183435"/>
          </a:xfrm>
          <a:prstGeom prst="pie">
            <a:avLst/>
          </a:prstGeom>
          <a:solidFill>
            <a:srgbClr val="FF0000"/>
          </a:solidFill>
          <a:ln>
            <a:solidFill>
              <a:schemeClr val="accent1">
                <a:shade val="95000"/>
                <a:satMod val="105000"/>
                <a:alpha val="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EE56F-CF8A-1247-9B0F-2D0F9A164B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8AC9-AFCA-FA45-B3AA-463070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252E4-F68F-324A-95F7-6CF8C13F0EE8}"/>
              </a:ext>
            </a:extLst>
          </p:cNvPr>
          <p:cNvSpPr/>
          <p:nvPr/>
        </p:nvSpPr>
        <p:spPr>
          <a:xfrm>
            <a:off x="649683" y="650052"/>
            <a:ext cx="3701980" cy="54753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21DD8-B954-BA4D-B9F6-FFB10257F474}"/>
              </a:ext>
            </a:extLst>
          </p:cNvPr>
          <p:cNvSpPr/>
          <p:nvPr/>
        </p:nvSpPr>
        <p:spPr>
          <a:xfrm>
            <a:off x="4351663" y="650052"/>
            <a:ext cx="3791643" cy="547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ECCB9-B1B1-774E-BBDD-8B2B5D3D9C7C}"/>
              </a:ext>
            </a:extLst>
          </p:cNvPr>
          <p:cNvSpPr/>
          <p:nvPr/>
        </p:nvSpPr>
        <p:spPr>
          <a:xfrm>
            <a:off x="1000694" y="1289694"/>
            <a:ext cx="6777214" cy="4626363"/>
          </a:xfrm>
          <a:prstGeom prst="ellipse">
            <a:avLst/>
          </a:prstGeom>
          <a:solidFill>
            <a:schemeClr val="bg1"/>
          </a:solidFill>
          <a:ln w="155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 OK, Bad Types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BBCDBC-5FBF-4C47-8C6C-E360545F1D77}"/>
              </a:ext>
            </a:extLst>
          </p:cNvPr>
          <p:cNvSpPr/>
          <p:nvPr/>
        </p:nvSpPr>
        <p:spPr>
          <a:xfrm>
            <a:off x="3485917" y="4382552"/>
            <a:ext cx="1806768" cy="72711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 Syntax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F853E-2A36-9C4E-B0A5-AA73C00BC5EE}"/>
              </a:ext>
            </a:extLst>
          </p:cNvPr>
          <p:cNvSpPr txBox="1"/>
          <p:nvPr/>
        </p:nvSpPr>
        <p:spPr>
          <a:xfrm rot="19953401">
            <a:off x="746221" y="1090019"/>
            <a:ext cx="245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 OK, other errors trapped at run-time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F8679-8135-F742-8678-A4ACB0FF62B7}"/>
              </a:ext>
            </a:extLst>
          </p:cNvPr>
          <p:cNvSpPr txBox="1"/>
          <p:nvPr/>
        </p:nvSpPr>
        <p:spPr>
          <a:xfrm rot="2117921">
            <a:off x="6273879" y="1101940"/>
            <a:ext cx="209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OK, other</a:t>
            </a:r>
          </a:p>
          <a:p>
            <a:r>
              <a:rPr lang="en-US" dirty="0"/>
              <a:t>errors not trapped </a:t>
            </a:r>
          </a:p>
          <a:p>
            <a:r>
              <a:rPr lang="en-US" dirty="0"/>
              <a:t>at run-time</a:t>
            </a:r>
          </a:p>
        </p:txBody>
      </p:sp>
    </p:spTree>
    <p:extLst>
      <p:ext uri="{BB962C8B-B14F-4D97-AF65-F5344CB8AC3E}">
        <p14:creationId xmlns:p14="http://schemas.microsoft.com/office/powerpoint/2010/main" val="377122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7EC0-2C4D-604A-991E-C196589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0163D-DD70-694D-9257-48C832C2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544"/>
            <a:ext cx="9144000" cy="58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3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7EC0-2C4D-604A-991E-C196589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6FDC13-56CC-DE48-9BA1-51DDF32C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299"/>
            <a:ext cx="9144000" cy="55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7EC0-2C4D-604A-991E-C196589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E31A3-E85A-BD4E-919A-B0FA0BBF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231"/>
            <a:ext cx="9144000" cy="58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B122-4CFA-7B48-A0F5-AE5AEB81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The Types aren’t defined Correctly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59FEC-D270-6A46-A1F9-F511F815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52036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7EC0-2C4D-604A-991E-C196589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FFAC4D-304C-164A-B199-FF4E4DD9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220"/>
            <a:ext cx="9144000" cy="49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63F2-7EC7-2544-8DE0-DDD5DB32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Dealing with Inconsistent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ED5D-BF67-3045-9E2A-C731622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03285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7EC0-2C4D-604A-991E-C196589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7418B-B945-FE4F-A5C9-585E0487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569"/>
            <a:ext cx="9144000" cy="47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7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9A666-0DF1-8745-A9CF-38B4521D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738F6-EF1B-E74C-B7CD-66D4CEA5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1"/>
            <a:ext cx="9144000" cy="62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3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9A666-0DF1-8745-A9CF-38B4521D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FA33A-F48B-3D4A-A07F-B18C99C4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342"/>
            <a:ext cx="9144000" cy="6087316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FAAF573A-674E-AC4C-BDF1-1E220F556615}"/>
              </a:ext>
            </a:extLst>
          </p:cNvPr>
          <p:cNvSpPr/>
          <p:nvPr/>
        </p:nvSpPr>
        <p:spPr>
          <a:xfrm>
            <a:off x="4571999" y="3306726"/>
            <a:ext cx="2895599" cy="41466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6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AEE56F-CF8A-1247-9B0F-2D0F9A164B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96330-BAA3-1846-ABB1-33708855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Wrong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8AC9-AFCA-FA45-B3AA-463070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06169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AEE56F-CF8A-1247-9B0F-2D0F9A164B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96330-BAA3-1846-ABB1-33708855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Wrong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8AC9-AFCA-FA45-B3AA-463070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BBCDBC-5FBF-4C47-8C6C-E360545F1D77}"/>
              </a:ext>
            </a:extLst>
          </p:cNvPr>
          <p:cNvSpPr/>
          <p:nvPr/>
        </p:nvSpPr>
        <p:spPr>
          <a:xfrm>
            <a:off x="1299989" y="1436727"/>
            <a:ext cx="170762" cy="255549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A1AC9-5E9C-D44F-9EB4-973E76F1271A}"/>
              </a:ext>
            </a:extLst>
          </p:cNvPr>
          <p:cNvSpPr txBox="1"/>
          <p:nvPr/>
        </p:nvSpPr>
        <p:spPr>
          <a:xfrm rot="19168275">
            <a:off x="1972020" y="2511846"/>
            <a:ext cx="1959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Correct</a:t>
            </a:r>
          </a:p>
          <a:p>
            <a:r>
              <a:rPr lang="en-US" sz="3600" dirty="0"/>
              <a:t>Programs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6EB357-7B70-B947-97C7-E896F895A27C}"/>
              </a:ext>
            </a:extLst>
          </p:cNvPr>
          <p:cNvCxnSpPr>
            <a:cxnSpLocks/>
          </p:cNvCxnSpPr>
          <p:nvPr/>
        </p:nvCxnSpPr>
        <p:spPr>
          <a:xfrm flipH="1" flipV="1">
            <a:off x="1564395" y="1773717"/>
            <a:ext cx="947451" cy="101355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3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AEE56F-CF8A-1247-9B0F-2D0F9A164B93}"/>
              </a:ext>
            </a:extLst>
          </p:cNvPr>
          <p:cNvSpPr/>
          <p:nvPr/>
        </p:nvSpPr>
        <p:spPr>
          <a:xfrm>
            <a:off x="33051" y="22034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96330-BAA3-1846-ABB1-33708855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Wrong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8AC9-AFCA-FA45-B3AA-463070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BBCDBC-5FBF-4C47-8C6C-E360545F1D77}"/>
              </a:ext>
            </a:extLst>
          </p:cNvPr>
          <p:cNvSpPr/>
          <p:nvPr/>
        </p:nvSpPr>
        <p:spPr>
          <a:xfrm>
            <a:off x="3485917" y="3963910"/>
            <a:ext cx="1806768" cy="72711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 Syntax</a:t>
            </a:r>
          </a:p>
        </p:txBody>
      </p:sp>
    </p:spTree>
    <p:extLst>
      <p:ext uri="{BB962C8B-B14F-4D97-AF65-F5344CB8AC3E}">
        <p14:creationId xmlns:p14="http://schemas.microsoft.com/office/powerpoint/2010/main" val="184443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AEE56F-CF8A-1247-9B0F-2D0F9A164B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96330-BAA3-1846-ABB1-33708855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Wrong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8AC9-AFCA-FA45-B3AA-463070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BBCDBC-5FBF-4C47-8C6C-E360545F1D77}"/>
              </a:ext>
            </a:extLst>
          </p:cNvPr>
          <p:cNvSpPr/>
          <p:nvPr/>
        </p:nvSpPr>
        <p:spPr>
          <a:xfrm>
            <a:off x="3485917" y="3963910"/>
            <a:ext cx="1806768" cy="72711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AB06D-D418-8C4F-B634-EF14D2852204}"/>
              </a:ext>
            </a:extLst>
          </p:cNvPr>
          <p:cNvSpPr txBox="1"/>
          <p:nvPr/>
        </p:nvSpPr>
        <p:spPr>
          <a:xfrm>
            <a:off x="438769" y="1692276"/>
            <a:ext cx="8334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dynamically-typed PLs like JavaScript &amp; Python, compiler can’t flag any wrong programs </a:t>
            </a:r>
          </a:p>
          <a:p>
            <a:r>
              <a:rPr lang="en-US" sz="3200" dirty="0"/>
              <a:t>other than the ones with bad syntax.</a:t>
            </a:r>
          </a:p>
        </p:txBody>
      </p:sp>
    </p:spTree>
    <p:extLst>
      <p:ext uri="{BB962C8B-B14F-4D97-AF65-F5344CB8AC3E}">
        <p14:creationId xmlns:p14="http://schemas.microsoft.com/office/powerpoint/2010/main" val="59554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>
            <a:extLst>
              <a:ext uri="{FF2B5EF4-FFF2-40B4-BE49-F238E27FC236}">
                <a16:creationId xmlns:a16="http://schemas.microsoft.com/office/drawing/2014/main" id="{C627EB79-FD7E-8F4E-A8C5-14E1D6661087}"/>
              </a:ext>
            </a:extLst>
          </p:cNvPr>
          <p:cNvSpPr/>
          <p:nvPr/>
        </p:nvSpPr>
        <p:spPr>
          <a:xfrm>
            <a:off x="457200" y="941943"/>
            <a:ext cx="7871551" cy="5183435"/>
          </a:xfrm>
          <a:prstGeom prst="pie">
            <a:avLst/>
          </a:prstGeom>
          <a:solidFill>
            <a:srgbClr val="FF0000"/>
          </a:solidFill>
          <a:ln>
            <a:solidFill>
              <a:schemeClr val="accent1">
                <a:shade val="95000"/>
                <a:satMod val="105000"/>
                <a:alpha val="1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EE56F-CF8A-1247-9B0F-2D0F9A164B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8AC9-AFCA-FA45-B3AA-463070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AECCB9-B1B1-774E-BBDD-8B2B5D3D9C7C}"/>
              </a:ext>
            </a:extLst>
          </p:cNvPr>
          <p:cNvSpPr/>
          <p:nvPr/>
        </p:nvSpPr>
        <p:spPr>
          <a:xfrm>
            <a:off x="1000694" y="1289694"/>
            <a:ext cx="6777214" cy="4626363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 OK, Bad Types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BBCDBC-5FBF-4C47-8C6C-E360545F1D77}"/>
              </a:ext>
            </a:extLst>
          </p:cNvPr>
          <p:cNvSpPr/>
          <p:nvPr/>
        </p:nvSpPr>
        <p:spPr>
          <a:xfrm>
            <a:off x="3485917" y="4382552"/>
            <a:ext cx="1806768" cy="72711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 Syntax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19E7FD-0106-A141-958D-35FD4F332EE0}"/>
              </a:ext>
            </a:extLst>
          </p:cNvPr>
          <p:cNvSpPr txBox="1"/>
          <p:nvPr/>
        </p:nvSpPr>
        <p:spPr>
          <a:xfrm>
            <a:off x="457199" y="249306"/>
            <a:ext cx="787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Statically-typed languages like Java and </a:t>
            </a:r>
            <a:r>
              <a:rPr lang="en-US" sz="2800" dirty="0" err="1"/>
              <a:t>Ocaml</a:t>
            </a:r>
            <a:r>
              <a:rPr lang="en-US" sz="2800" dirty="0"/>
              <a:t> flag a very large class of wrong programs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423792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14005</TotalTime>
  <Words>307</Words>
  <Application>Microsoft Macintosh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CSCI 1103 CS 1 Honors</vt:lpstr>
      <vt:lpstr>Dealing with Inconsistent Data</vt:lpstr>
      <vt:lpstr>PowerPoint Presentation</vt:lpstr>
      <vt:lpstr>PowerPoint Presentation</vt:lpstr>
      <vt:lpstr>Wrong Programs</vt:lpstr>
      <vt:lpstr>Wrong Programs</vt:lpstr>
      <vt:lpstr>Wrong Programs</vt:lpstr>
      <vt:lpstr>Wrong Programs</vt:lpstr>
      <vt:lpstr>PowerPoint Presentation</vt:lpstr>
      <vt:lpstr>PowerPoint Presentation</vt:lpstr>
      <vt:lpstr>PowerPoint Presentation</vt:lpstr>
      <vt:lpstr>Exposing Data Inconsistencies to the Type Checker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Types aren’t defined Correctly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104</cp:revision>
  <cp:lastPrinted>2009-10-28T21:22:07Z</cp:lastPrinted>
  <dcterms:created xsi:type="dcterms:W3CDTF">2010-11-01T18:39:22Z</dcterms:created>
  <dcterms:modified xsi:type="dcterms:W3CDTF">2020-12-01T22:21:26Z</dcterms:modified>
</cp:coreProperties>
</file>