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4" r:id="rId2"/>
    <p:sldId id="386" r:id="rId3"/>
    <p:sldId id="398" r:id="rId4"/>
    <p:sldId id="406" r:id="rId5"/>
    <p:sldId id="407" r:id="rId6"/>
    <p:sldId id="410" r:id="rId7"/>
    <p:sldId id="327" r:id="rId8"/>
    <p:sldId id="418" r:id="rId9"/>
    <p:sldId id="408" r:id="rId10"/>
    <p:sldId id="413" r:id="rId11"/>
    <p:sldId id="415" r:id="rId12"/>
    <p:sldId id="414" r:id="rId13"/>
    <p:sldId id="416" r:id="rId14"/>
    <p:sldId id="417" r:id="rId15"/>
    <p:sldId id="420" r:id="rId16"/>
    <p:sldId id="421" r:id="rId17"/>
    <p:sldId id="422" r:id="rId18"/>
    <p:sldId id="423" r:id="rId19"/>
    <p:sldId id="399" r:id="rId20"/>
    <p:sldId id="419" r:id="rId21"/>
    <p:sldId id="404" r:id="rId22"/>
    <p:sldId id="403" r:id="rId23"/>
    <p:sldId id="402" r:id="rId24"/>
    <p:sldId id="401" r:id="rId25"/>
    <p:sldId id="400" r:id="rId26"/>
    <p:sldId id="405" r:id="rId27"/>
    <p:sldId id="424" r:id="rId28"/>
    <p:sldId id="425" r:id="rId29"/>
    <p:sldId id="426" r:id="rId30"/>
    <p:sldId id="429" r:id="rId31"/>
    <p:sldId id="427" r:id="rId32"/>
    <p:sldId id="42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1584154"/>
          </a:xfrm>
        </p:spPr>
        <p:txBody>
          <a:bodyPr>
            <a:normAutofit/>
          </a:bodyPr>
          <a:lstStyle/>
          <a:p>
            <a:r>
              <a:rPr lang="en-US" sz="2700" dirty="0"/>
              <a:t>Meeting 38: Wednesday 12/2 </a:t>
            </a:r>
          </a:p>
          <a:p>
            <a:r>
              <a:rPr lang="en-US" sz="2700" dirty="0"/>
              <a:t>Message Passing Style</a:t>
            </a:r>
          </a:p>
          <a:p>
            <a:r>
              <a:rPr lang="en-US" sz="2700" dirty="0"/>
              <a:t>Abstract Data Types in </a:t>
            </a:r>
            <a:r>
              <a:rPr lang="en-US" sz="2700" dirty="0" err="1"/>
              <a:t>Ocaml</a:t>
            </a:r>
            <a:r>
              <a:rPr lang="en-US" sz="2700" dirty="0"/>
              <a:t> &amp; Java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4964922"/>
            <a:ext cx="57841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Send the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message to </a:t>
            </a:r>
            <a:r>
              <a:rPr lang="en-US" dirty="0">
                <a:solidFill>
                  <a:srgbClr val="FF0000"/>
                </a:solidFill>
              </a:rPr>
              <a:t>artifact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03EEE-5556-024B-883D-66350CA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370"/>
            <a:ext cx="9144000" cy="3715723"/>
          </a:xfrm>
          <a:prstGeom prst="rect">
            <a:avLst/>
          </a:prstGeo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E423A56E-5818-0744-A464-6EF7CCD528EB}"/>
              </a:ext>
            </a:extLst>
          </p:cNvPr>
          <p:cNvSpPr/>
          <p:nvPr/>
        </p:nvSpPr>
        <p:spPr>
          <a:xfrm>
            <a:off x="5720316" y="3923414"/>
            <a:ext cx="484632" cy="97840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4964922"/>
            <a:ext cx="866882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Send the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message to </a:t>
            </a:r>
            <a:r>
              <a:rPr lang="en-US" dirty="0">
                <a:solidFill>
                  <a:srgbClr val="FF0000"/>
                </a:solidFill>
              </a:rPr>
              <a:t>artifact </a:t>
            </a:r>
            <a:r>
              <a:rPr lang="en-US" dirty="0"/>
              <a:t>and give it the input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49A3A-6C46-AF4C-83BE-878F4233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"/>
            <a:ext cx="9144000" cy="4566775"/>
          </a:xfrm>
          <a:prstGeom prst="rect">
            <a:avLst/>
          </a:prstGeo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E423A56E-5818-0744-A464-6EF7CCD528EB}"/>
              </a:ext>
            </a:extLst>
          </p:cNvPr>
          <p:cNvSpPr/>
          <p:nvPr/>
        </p:nvSpPr>
        <p:spPr>
          <a:xfrm>
            <a:off x="6003344" y="4212772"/>
            <a:ext cx="484632" cy="74347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7" y="2852583"/>
            <a:ext cx="8357191" cy="1143000"/>
          </a:xfrm>
        </p:spPr>
        <p:txBody>
          <a:bodyPr>
            <a:normAutofit/>
          </a:bodyPr>
          <a:lstStyle/>
          <a:p>
            <a:r>
              <a:rPr lang="en-US" dirty="0"/>
              <a:t>Object-Oriented Programming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44051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7" y="2852583"/>
            <a:ext cx="835719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OO artifacts have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, functions in the artifact can operate on that 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17363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7" y="2144486"/>
            <a:ext cx="8357191" cy="2775857"/>
          </a:xfrm>
        </p:spPr>
        <p:txBody>
          <a:bodyPr>
            <a:normAutofit/>
          </a:bodyPr>
          <a:lstStyle/>
          <a:p>
            <a:r>
              <a:rPr lang="en-US" dirty="0"/>
              <a:t>- lots of terminology -</a:t>
            </a:r>
            <a:br>
              <a:rPr lang="en-US" dirty="0"/>
            </a:br>
            <a:r>
              <a:rPr lang="en-US" dirty="0"/>
              <a:t>artifacts called </a:t>
            </a:r>
            <a:r>
              <a:rPr lang="en-US" dirty="0">
                <a:solidFill>
                  <a:srgbClr val="FF0000"/>
                </a:solidFill>
              </a:rPr>
              <a:t>objects</a:t>
            </a:r>
            <a:br>
              <a:rPr lang="en-US" dirty="0"/>
            </a:br>
            <a:r>
              <a:rPr lang="en-US" dirty="0"/>
              <a:t>functions called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35410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D443C-8D17-7446-B121-7EBF91D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7C992-96A0-4042-B060-6E22383D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350"/>
            <a:ext cx="9144000" cy="33194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F0F6CA2-2CD4-5249-8B9C-A94BAEFB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0" y="4751277"/>
            <a:ext cx="8357191" cy="1450178"/>
          </a:xfrm>
        </p:spPr>
        <p:txBody>
          <a:bodyPr>
            <a:normAutofit/>
          </a:bodyPr>
          <a:lstStyle/>
          <a:p>
            <a:r>
              <a:rPr lang="en-US" dirty="0"/>
              <a:t>The type of a point object with fields</a:t>
            </a:r>
            <a:r>
              <a:rPr lang="en-US" dirty="0">
                <a:solidFill>
                  <a:srgbClr val="FF0000"/>
                </a:solidFill>
              </a:rPr>
              <a:t> x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y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move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4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D443C-8D17-7446-B121-7EBF91D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7C992-96A0-4042-B060-6E22383D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350"/>
            <a:ext cx="9144000" cy="33194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1D0F7A-4328-144C-89DB-97B55FCE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0" y="4751277"/>
            <a:ext cx="8357191" cy="1450178"/>
          </a:xfrm>
        </p:spPr>
        <p:txBody>
          <a:bodyPr>
            <a:normAutofit/>
          </a:bodyPr>
          <a:lstStyle/>
          <a:p>
            <a:r>
              <a:rPr lang="en-US" dirty="0"/>
              <a:t>Q: How can the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move </a:t>
            </a:r>
            <a:r>
              <a:rPr lang="en-US" dirty="0"/>
              <a:t>methods access fields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648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D443C-8D17-7446-B121-7EBF91D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1D0F7A-4328-144C-89DB-97B55FCE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0" y="4609763"/>
            <a:ext cx="8566047" cy="1450178"/>
          </a:xfrm>
        </p:spPr>
        <p:txBody>
          <a:bodyPr>
            <a:normAutofit fontScale="90000"/>
          </a:bodyPr>
          <a:lstStyle/>
          <a:p>
            <a:r>
              <a:rPr lang="en-US" dirty="0"/>
              <a:t>A: Provide them with an extra argument pointing to the record in the heap.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BE37E-5C0B-0444-918D-986B8796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923"/>
            <a:ext cx="9144000" cy="33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7" y="2852583"/>
            <a:ext cx="835719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 Java the extra parameter is hidden and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35375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22698-58E0-4B49-9AB5-4F501CE8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3C296-729D-9B42-989E-05128CD6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" y="0"/>
            <a:ext cx="8999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583"/>
            <a:ext cx="8229600" cy="1143000"/>
          </a:xfrm>
        </p:spPr>
        <p:txBody>
          <a:bodyPr/>
          <a:lstStyle/>
          <a:p>
            <a:r>
              <a:rPr lang="en-US" dirty="0"/>
              <a:t>Message Passing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231808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p1: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p2: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3585278" y="251932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585278" y="195140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DDCC9-5FC7-194E-93D1-A4066E131C84}"/>
              </a:ext>
            </a:extLst>
          </p:cNvPr>
          <p:cNvSpPr/>
          <p:nvPr/>
        </p:nvSpPr>
        <p:spPr>
          <a:xfrm>
            <a:off x="3585278" y="365619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EDB7AC-8083-CF4D-A72A-7D4FE120DBC1}"/>
              </a:ext>
            </a:extLst>
          </p:cNvPr>
          <p:cNvCxnSpPr>
            <a:cxnSpLocks/>
          </p:cNvCxnSpPr>
          <p:nvPr/>
        </p:nvCxnSpPr>
        <p:spPr>
          <a:xfrm flipV="1">
            <a:off x="5166095" y="391801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D1EAE54-B23C-9A43-98FD-8D48389C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1" y="4636788"/>
            <a:ext cx="5562860" cy="152722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2346593" y="2306738"/>
            <a:ext cx="1143083" cy="1141773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3CFCE-2949-1343-8F3C-B874D91AB61B}"/>
              </a:ext>
            </a:extLst>
          </p:cNvPr>
          <p:cNvGrpSpPr/>
          <p:nvPr/>
        </p:nvGrpSpPr>
        <p:grpSpPr>
          <a:xfrm>
            <a:off x="461459" y="2264690"/>
            <a:ext cx="1624695" cy="1902406"/>
            <a:chOff x="759175" y="4254302"/>
            <a:chExt cx="1624695" cy="19024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640E553-8C2C-7249-B829-E0B611A08C05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newPoint</a:t>
              </a:r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1854EC-8274-D84A-A0B5-7CEFD98A2887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x: 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8AA972-10C1-5D47-BD92-E02D169CFA22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y: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35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4A71DCD1-560C-1448-9588-56DB2E806205}"/>
              </a:ext>
            </a:extLst>
          </p:cNvPr>
          <p:cNvSpPr/>
          <p:nvPr/>
        </p:nvSpPr>
        <p:spPr>
          <a:xfrm>
            <a:off x="2236421" y="3398553"/>
            <a:ext cx="581415" cy="1603103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p1: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p2: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3585278" y="251932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585278" y="195140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DDCC9-5FC7-194E-93D1-A4066E131C84}"/>
              </a:ext>
            </a:extLst>
          </p:cNvPr>
          <p:cNvSpPr/>
          <p:nvPr/>
        </p:nvSpPr>
        <p:spPr>
          <a:xfrm>
            <a:off x="3585278" y="365619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EDB7AC-8083-CF4D-A72A-7D4FE120DBC1}"/>
              </a:ext>
            </a:extLst>
          </p:cNvPr>
          <p:cNvCxnSpPr>
            <a:cxnSpLocks/>
          </p:cNvCxnSpPr>
          <p:nvPr/>
        </p:nvCxnSpPr>
        <p:spPr>
          <a:xfrm flipV="1">
            <a:off x="5166095" y="391801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D1EAE54-B23C-9A43-98FD-8D48389C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1" y="4636788"/>
            <a:ext cx="5562860" cy="152722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2346593" y="2306738"/>
            <a:ext cx="1143083" cy="1141773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3CFCE-2949-1343-8F3C-B874D91AB61B}"/>
              </a:ext>
            </a:extLst>
          </p:cNvPr>
          <p:cNvGrpSpPr/>
          <p:nvPr/>
        </p:nvGrpSpPr>
        <p:grpSpPr>
          <a:xfrm>
            <a:off x="461459" y="2264690"/>
            <a:ext cx="1624695" cy="1902406"/>
            <a:chOff x="759175" y="4254302"/>
            <a:chExt cx="1624695" cy="19024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640E553-8C2C-7249-B829-E0B611A08C05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newPoint</a:t>
              </a:r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1854EC-8274-D84A-A0B5-7CEFD98A2887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x: 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8AA972-10C1-5D47-BD92-E02D169CFA22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y: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2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p1: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p2: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3585278" y="251932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585278" y="195140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DDCC9-5FC7-194E-93D1-A4066E131C84}"/>
              </a:ext>
            </a:extLst>
          </p:cNvPr>
          <p:cNvSpPr/>
          <p:nvPr/>
        </p:nvSpPr>
        <p:spPr>
          <a:xfrm>
            <a:off x="3585278" y="365619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EDB7AC-8083-CF4D-A72A-7D4FE120DBC1}"/>
              </a:ext>
            </a:extLst>
          </p:cNvPr>
          <p:cNvCxnSpPr>
            <a:cxnSpLocks/>
          </p:cNvCxnSpPr>
          <p:nvPr/>
        </p:nvCxnSpPr>
        <p:spPr>
          <a:xfrm flipV="1">
            <a:off x="5166095" y="391801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D1EAE54-B23C-9A43-98FD-8D48389C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1" y="4636788"/>
            <a:ext cx="5562860" cy="152722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630496" y="2306739"/>
            <a:ext cx="1859180" cy="3091526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3CFCE-2949-1343-8F3C-B874D91AB61B}"/>
              </a:ext>
            </a:extLst>
          </p:cNvPr>
          <p:cNvGrpSpPr/>
          <p:nvPr/>
        </p:nvGrpSpPr>
        <p:grpSpPr>
          <a:xfrm>
            <a:off x="461459" y="2264690"/>
            <a:ext cx="1624695" cy="1902406"/>
            <a:chOff x="759175" y="4254302"/>
            <a:chExt cx="1624695" cy="19024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640E553-8C2C-7249-B829-E0B611A08C05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  <a:alpha val="16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newPoint</a:t>
              </a:r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1854EC-8274-D84A-A0B5-7CEFD98A2887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x: 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8AA972-10C1-5D47-BD92-E02D169CFA22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y: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79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160425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p1.move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08594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this: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p1: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p2: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278807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dx: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3585278" y="251932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585278" y="195140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DDCC9-5FC7-194E-93D1-A4066E131C84}"/>
              </a:ext>
            </a:extLst>
          </p:cNvPr>
          <p:cNvSpPr/>
          <p:nvPr/>
        </p:nvSpPr>
        <p:spPr>
          <a:xfrm>
            <a:off x="3585278" y="365619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537238" y="2306737"/>
            <a:ext cx="1952438" cy="308111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BC91816-8D57-4D4E-8C0A-8CB2C718F100}"/>
              </a:ext>
            </a:extLst>
          </p:cNvPr>
          <p:cNvSpPr/>
          <p:nvPr/>
        </p:nvSpPr>
        <p:spPr>
          <a:xfrm>
            <a:off x="488901" y="3490204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dy</a:t>
            </a:r>
            <a:r>
              <a:rPr lang="en-US" sz="2700" dirty="0"/>
              <a:t>: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EDB7AC-8083-CF4D-A72A-7D4FE120DBC1}"/>
              </a:ext>
            </a:extLst>
          </p:cNvPr>
          <p:cNvCxnSpPr>
            <a:cxnSpLocks/>
          </p:cNvCxnSpPr>
          <p:nvPr/>
        </p:nvCxnSpPr>
        <p:spPr>
          <a:xfrm flipV="1">
            <a:off x="5166095" y="391801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D5F96BD-9546-F443-99D1-6A690FB2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1" y="4636788"/>
            <a:ext cx="5562860" cy="15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5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160425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p1.move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08594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this: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p1: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p2: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278807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dx: 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3585278" y="251932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585278" y="195140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DDCC9-5FC7-194E-93D1-A4066E131C84}"/>
              </a:ext>
            </a:extLst>
          </p:cNvPr>
          <p:cNvSpPr/>
          <p:nvPr/>
        </p:nvSpPr>
        <p:spPr>
          <a:xfrm>
            <a:off x="3585278" y="365619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537238" y="2306737"/>
            <a:ext cx="1952438" cy="308111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BC91816-8D57-4D4E-8C0A-8CB2C718F100}"/>
              </a:ext>
            </a:extLst>
          </p:cNvPr>
          <p:cNvSpPr/>
          <p:nvPr/>
        </p:nvSpPr>
        <p:spPr>
          <a:xfrm>
            <a:off x="488901" y="3490204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dy</a:t>
            </a:r>
            <a:r>
              <a:rPr lang="en-US" sz="2700" dirty="0"/>
              <a:t>: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613732" y="2160488"/>
            <a:ext cx="1875944" cy="31643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EDB7AC-8083-CF4D-A72A-7D4FE120DBC1}"/>
              </a:ext>
            </a:extLst>
          </p:cNvPr>
          <p:cNvCxnSpPr>
            <a:cxnSpLocks/>
          </p:cNvCxnSpPr>
          <p:nvPr/>
        </p:nvCxnSpPr>
        <p:spPr>
          <a:xfrm flipV="1">
            <a:off x="5166095" y="391801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3B400CF-697A-0341-BDD0-629BCC15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1" y="4636788"/>
            <a:ext cx="5562860" cy="15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160425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p1.move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08594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this: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p1: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p2: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278807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dx: 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3585278" y="251932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585278" y="195140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DDCC9-5FC7-194E-93D1-A4066E131C84}"/>
              </a:ext>
            </a:extLst>
          </p:cNvPr>
          <p:cNvSpPr/>
          <p:nvPr/>
        </p:nvSpPr>
        <p:spPr>
          <a:xfrm>
            <a:off x="3585278" y="365619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537238" y="2306737"/>
            <a:ext cx="1952438" cy="308111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72B7995-82D0-8C41-9F2D-982FA1E46238}"/>
              </a:ext>
            </a:extLst>
          </p:cNvPr>
          <p:cNvSpPr/>
          <p:nvPr/>
        </p:nvSpPr>
        <p:spPr>
          <a:xfrm>
            <a:off x="6261934" y="478899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5C7D2D-BD7A-8F4E-B610-FC02374F87AF}"/>
              </a:ext>
            </a:extLst>
          </p:cNvPr>
          <p:cNvSpPr/>
          <p:nvPr/>
        </p:nvSpPr>
        <p:spPr>
          <a:xfrm>
            <a:off x="6261934" y="422107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B65038-CB22-B543-A229-1FDE5D4A128F}"/>
              </a:ext>
            </a:extLst>
          </p:cNvPr>
          <p:cNvSpPr/>
          <p:nvPr/>
        </p:nvSpPr>
        <p:spPr>
          <a:xfrm>
            <a:off x="6261933" y="535556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F2DE84-6F4E-D24B-8100-50A4EB44EE18}"/>
              </a:ext>
            </a:extLst>
          </p:cNvPr>
          <p:cNvSpPr/>
          <p:nvPr/>
        </p:nvSpPr>
        <p:spPr>
          <a:xfrm>
            <a:off x="6261934" y="592586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C91816-8D57-4D4E-8C0A-8CB2C718F100}"/>
              </a:ext>
            </a:extLst>
          </p:cNvPr>
          <p:cNvSpPr/>
          <p:nvPr/>
        </p:nvSpPr>
        <p:spPr>
          <a:xfrm>
            <a:off x="488901" y="3490204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dy</a:t>
            </a:r>
            <a:r>
              <a:rPr lang="en-US" sz="2700" dirty="0"/>
              <a:t>: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613732" y="2160488"/>
            <a:ext cx="1875944" cy="31643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AF28DC-ED2E-F24E-B631-ED4800D4502A}"/>
              </a:ext>
            </a:extLst>
          </p:cNvPr>
          <p:cNvCxnSpPr>
            <a:cxnSpLocks/>
          </p:cNvCxnSpPr>
          <p:nvPr/>
        </p:nvCxnSpPr>
        <p:spPr>
          <a:xfrm flipV="1">
            <a:off x="1536379" y="4515299"/>
            <a:ext cx="4650661" cy="1590353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EDB7AC-8083-CF4D-A72A-7D4FE120DBC1}"/>
              </a:ext>
            </a:extLst>
          </p:cNvPr>
          <p:cNvCxnSpPr>
            <a:cxnSpLocks/>
          </p:cNvCxnSpPr>
          <p:nvPr/>
        </p:nvCxnSpPr>
        <p:spPr>
          <a:xfrm flipV="1">
            <a:off x="5166095" y="391801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E2D4AC-7B24-5540-9FD5-4BEAEECE94D0}"/>
              </a:ext>
            </a:extLst>
          </p:cNvPr>
          <p:cNvCxnSpPr>
            <a:cxnSpLocks/>
          </p:cNvCxnSpPr>
          <p:nvPr/>
        </p:nvCxnSpPr>
        <p:spPr>
          <a:xfrm flipV="1">
            <a:off x="7842751" y="563618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51DC91-24F5-B340-9E2F-E9B43794C5E7}"/>
              </a:ext>
            </a:extLst>
          </p:cNvPr>
          <p:cNvCxnSpPr>
            <a:cxnSpLocks/>
          </p:cNvCxnSpPr>
          <p:nvPr/>
        </p:nvCxnSpPr>
        <p:spPr>
          <a:xfrm flipV="1">
            <a:off x="7842751" y="6204112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32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1604255"/>
            <a:ext cx="1624693" cy="481693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p1.move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085948"/>
            <a:ext cx="1624693" cy="702128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this: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p1: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p2: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2788076"/>
            <a:ext cx="1624693" cy="702128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dx: 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3585278" y="251932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3585278" y="195140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EDDCC9-5FC7-194E-93D1-A4066E131C84}"/>
              </a:ext>
            </a:extLst>
          </p:cNvPr>
          <p:cNvSpPr/>
          <p:nvPr/>
        </p:nvSpPr>
        <p:spPr>
          <a:xfrm>
            <a:off x="3585278" y="365619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537238" y="2306737"/>
            <a:ext cx="1952438" cy="308111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72B7995-82D0-8C41-9F2D-982FA1E46238}"/>
              </a:ext>
            </a:extLst>
          </p:cNvPr>
          <p:cNvSpPr/>
          <p:nvPr/>
        </p:nvSpPr>
        <p:spPr>
          <a:xfrm>
            <a:off x="6261934" y="4788998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y: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5C7D2D-BD7A-8F4E-B610-FC02374F87AF}"/>
              </a:ext>
            </a:extLst>
          </p:cNvPr>
          <p:cNvSpPr/>
          <p:nvPr/>
        </p:nvSpPr>
        <p:spPr>
          <a:xfrm>
            <a:off x="6261934" y="422107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x: 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B65038-CB22-B543-A229-1FDE5D4A128F}"/>
              </a:ext>
            </a:extLst>
          </p:cNvPr>
          <p:cNvSpPr/>
          <p:nvPr/>
        </p:nvSpPr>
        <p:spPr>
          <a:xfrm>
            <a:off x="6261933" y="535556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toString</a:t>
            </a:r>
            <a:r>
              <a:rPr lang="en-US" sz="2700" dirty="0"/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F2DE84-6F4E-D24B-8100-50A4EB44EE18}"/>
              </a:ext>
            </a:extLst>
          </p:cNvPr>
          <p:cNvSpPr/>
          <p:nvPr/>
        </p:nvSpPr>
        <p:spPr>
          <a:xfrm>
            <a:off x="6261934" y="5925863"/>
            <a:ext cx="1880736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move: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C91816-8D57-4D4E-8C0A-8CB2C718F100}"/>
              </a:ext>
            </a:extLst>
          </p:cNvPr>
          <p:cNvSpPr/>
          <p:nvPr/>
        </p:nvSpPr>
        <p:spPr>
          <a:xfrm>
            <a:off x="488901" y="3490204"/>
            <a:ext cx="1624693" cy="702128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 err="1"/>
              <a:t>dy</a:t>
            </a:r>
            <a:r>
              <a:rPr lang="en-US" sz="2700" dirty="0"/>
              <a:t>: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613732" y="2160488"/>
            <a:ext cx="1875944" cy="316432"/>
          </a:xfrm>
          <a:prstGeom prst="straightConnector1">
            <a:avLst/>
          </a:prstGeom>
          <a:ln w="107950">
            <a:solidFill>
              <a:schemeClr val="tx1">
                <a:alpha val="18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AF28DC-ED2E-F24E-B631-ED4800D4502A}"/>
              </a:ext>
            </a:extLst>
          </p:cNvPr>
          <p:cNvCxnSpPr>
            <a:cxnSpLocks/>
          </p:cNvCxnSpPr>
          <p:nvPr/>
        </p:nvCxnSpPr>
        <p:spPr>
          <a:xfrm flipV="1">
            <a:off x="1536379" y="4515299"/>
            <a:ext cx="4650661" cy="1590353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EDB7AC-8083-CF4D-A72A-7D4FE120DBC1}"/>
              </a:ext>
            </a:extLst>
          </p:cNvPr>
          <p:cNvCxnSpPr>
            <a:cxnSpLocks/>
          </p:cNvCxnSpPr>
          <p:nvPr/>
        </p:nvCxnSpPr>
        <p:spPr>
          <a:xfrm flipV="1">
            <a:off x="5166095" y="391801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E2D4AC-7B24-5540-9FD5-4BEAEECE94D0}"/>
              </a:ext>
            </a:extLst>
          </p:cNvPr>
          <p:cNvCxnSpPr>
            <a:cxnSpLocks/>
          </p:cNvCxnSpPr>
          <p:nvPr/>
        </p:nvCxnSpPr>
        <p:spPr>
          <a:xfrm flipV="1">
            <a:off x="7842751" y="5636187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51DC91-24F5-B340-9E2F-E9B43794C5E7}"/>
              </a:ext>
            </a:extLst>
          </p:cNvPr>
          <p:cNvCxnSpPr>
            <a:cxnSpLocks/>
          </p:cNvCxnSpPr>
          <p:nvPr/>
        </p:nvCxnSpPr>
        <p:spPr>
          <a:xfrm flipV="1">
            <a:off x="7842751" y="6204112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18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7" y="2852583"/>
            <a:ext cx="8357191" cy="1143000"/>
          </a:xfrm>
        </p:spPr>
        <p:txBody>
          <a:bodyPr>
            <a:normAutofit/>
          </a:bodyPr>
          <a:lstStyle/>
          <a:p>
            <a:r>
              <a:rPr lang="en-US" dirty="0"/>
              <a:t>Extra Fields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219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78DF7-6053-3542-86DD-3C13C04B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2543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</a:rPr>
              <a:t>colorpoint</a:t>
            </a:r>
            <a:r>
              <a:rPr lang="en-US" dirty="0"/>
              <a:t> has all the fields of a point and also a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 field.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7B132-DB59-D442-BF9F-76703EC1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87"/>
            <a:ext cx="9144000" cy="5020654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2410967D-F416-E04A-8C25-7799D813026E}"/>
              </a:ext>
            </a:extLst>
          </p:cNvPr>
          <p:cNvSpPr/>
          <p:nvPr/>
        </p:nvSpPr>
        <p:spPr>
          <a:xfrm rot="16200000">
            <a:off x="6724541" y="2710542"/>
            <a:ext cx="484632" cy="139337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5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78DF7-6053-3542-86DD-3C13C04B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25439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 value of type </a:t>
            </a:r>
            <a:r>
              <a:rPr lang="en-US" sz="3200" dirty="0" err="1">
                <a:solidFill>
                  <a:srgbClr val="FF0000"/>
                </a:solidFill>
              </a:rPr>
              <a:t>colorpoint</a:t>
            </a:r>
            <a:r>
              <a:rPr lang="en-US" sz="3200" dirty="0"/>
              <a:t> can be used wherever a value of type </a:t>
            </a:r>
            <a:r>
              <a:rPr lang="en-US" sz="3200" dirty="0">
                <a:solidFill>
                  <a:srgbClr val="FF0000"/>
                </a:solidFill>
              </a:rPr>
              <a:t>point</a:t>
            </a:r>
            <a:r>
              <a:rPr lang="en-US" sz="3200" dirty="0"/>
              <a:t> is expected.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7B132-DB59-D442-BF9F-76703EC1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87"/>
            <a:ext cx="9144000" cy="5020654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2410967D-F416-E04A-8C25-7799D813026E}"/>
              </a:ext>
            </a:extLst>
          </p:cNvPr>
          <p:cNvSpPr/>
          <p:nvPr/>
        </p:nvSpPr>
        <p:spPr>
          <a:xfrm rot="16200000">
            <a:off x="6724541" y="2710542"/>
            <a:ext cx="484632" cy="139337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532DF450-950E-694A-9BBF-CEE26D4A4BB6}"/>
              </a:ext>
            </a:extLst>
          </p:cNvPr>
          <p:cNvSpPr/>
          <p:nvPr/>
        </p:nvSpPr>
        <p:spPr>
          <a:xfrm>
            <a:off x="3124200" y="2049137"/>
            <a:ext cx="2626605" cy="129999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Artifact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5A44CF6-32C9-1848-A56F-63A1CF932780}"/>
              </a:ext>
            </a:extLst>
          </p:cNvPr>
          <p:cNvSpPr/>
          <p:nvPr/>
        </p:nvSpPr>
        <p:spPr>
          <a:xfrm>
            <a:off x="4334219" y="4721358"/>
            <a:ext cx="2626605" cy="129999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Artifact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B3963AD-7D8C-D44A-BBFC-5E6DD40D1CE4}"/>
              </a:ext>
            </a:extLst>
          </p:cNvPr>
          <p:cNvSpPr/>
          <p:nvPr/>
        </p:nvSpPr>
        <p:spPr>
          <a:xfrm>
            <a:off x="6055605" y="2895599"/>
            <a:ext cx="2626605" cy="129999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Artifact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64D2C38-F4D7-8041-94D8-1435C8316056}"/>
              </a:ext>
            </a:extLst>
          </p:cNvPr>
          <p:cNvSpPr/>
          <p:nvPr/>
        </p:nvSpPr>
        <p:spPr>
          <a:xfrm>
            <a:off x="1080571" y="4386357"/>
            <a:ext cx="2626605" cy="129999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Artifact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CF796D-084E-CB45-AE5D-34E343AAB348}"/>
              </a:ext>
            </a:extLst>
          </p:cNvPr>
          <p:cNvSpPr/>
          <p:nvPr/>
        </p:nvSpPr>
        <p:spPr>
          <a:xfrm>
            <a:off x="5986749" y="633469"/>
            <a:ext cx="2626605" cy="129999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Artifact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6C540D-F2A9-614A-A0D7-1D2A840E148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395375" y="1283465"/>
            <a:ext cx="2599521" cy="1621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8926D1-6E80-1F4D-9742-D80C35C665B5}"/>
              </a:ext>
            </a:extLst>
          </p:cNvPr>
          <p:cNvCxnSpPr>
            <a:cxnSpLocks/>
          </p:cNvCxnSpPr>
          <p:nvPr/>
        </p:nvCxnSpPr>
        <p:spPr>
          <a:xfrm>
            <a:off x="7152703" y="1918947"/>
            <a:ext cx="0" cy="1026683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901C3CE6-46E6-7F4B-A9E3-2CCF4B017A1F}"/>
              </a:ext>
            </a:extLst>
          </p:cNvPr>
          <p:cNvSpPr/>
          <p:nvPr/>
        </p:nvSpPr>
        <p:spPr>
          <a:xfrm>
            <a:off x="802395" y="901546"/>
            <a:ext cx="2626605" cy="129999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Artifact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A7032-B0B7-2040-A324-D9E0D019E9C0}"/>
              </a:ext>
            </a:extLst>
          </p:cNvPr>
          <p:cNvCxnSpPr>
            <a:cxnSpLocks/>
          </p:cNvCxnSpPr>
          <p:nvPr/>
        </p:nvCxnSpPr>
        <p:spPr>
          <a:xfrm>
            <a:off x="5446005" y="2967511"/>
            <a:ext cx="822593" cy="326436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331E4D-B5A0-2447-AC3E-9440D4CCABC2}"/>
              </a:ext>
            </a:extLst>
          </p:cNvPr>
          <p:cNvCxnSpPr>
            <a:cxnSpLocks/>
          </p:cNvCxnSpPr>
          <p:nvPr/>
        </p:nvCxnSpPr>
        <p:spPr>
          <a:xfrm>
            <a:off x="3183874" y="1776319"/>
            <a:ext cx="423002" cy="40313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FF03C3-EF3A-FF4B-ADB2-61BCDC75655E}"/>
              </a:ext>
            </a:extLst>
          </p:cNvPr>
          <p:cNvCxnSpPr>
            <a:cxnSpLocks/>
          </p:cNvCxnSpPr>
          <p:nvPr/>
        </p:nvCxnSpPr>
        <p:spPr>
          <a:xfrm>
            <a:off x="4630757" y="3293947"/>
            <a:ext cx="815248" cy="1427411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730CFC-1436-D142-B710-2AEFC69C76E6}"/>
              </a:ext>
            </a:extLst>
          </p:cNvPr>
          <p:cNvCxnSpPr>
            <a:cxnSpLocks/>
          </p:cNvCxnSpPr>
          <p:nvPr/>
        </p:nvCxnSpPr>
        <p:spPr>
          <a:xfrm>
            <a:off x="2258458" y="2201537"/>
            <a:ext cx="132662" cy="218482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57C905-B35A-0E41-A553-8643BEF9FC24}"/>
              </a:ext>
            </a:extLst>
          </p:cNvPr>
          <p:cNvCxnSpPr>
            <a:cxnSpLocks/>
          </p:cNvCxnSpPr>
          <p:nvPr/>
        </p:nvCxnSpPr>
        <p:spPr>
          <a:xfrm flipH="1" flipV="1">
            <a:off x="2801842" y="2090601"/>
            <a:ext cx="471316" cy="38104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39DED-38CB-B54B-8BFF-24E080914D31}"/>
              </a:ext>
            </a:extLst>
          </p:cNvPr>
          <p:cNvCxnSpPr>
            <a:cxnSpLocks/>
          </p:cNvCxnSpPr>
          <p:nvPr/>
        </p:nvCxnSpPr>
        <p:spPr>
          <a:xfrm flipV="1">
            <a:off x="3223353" y="3306897"/>
            <a:ext cx="773477" cy="1070281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1CD78B-A642-4348-B57D-69867533FF6D}"/>
              </a:ext>
            </a:extLst>
          </p:cNvPr>
          <p:cNvCxnSpPr>
            <a:cxnSpLocks/>
          </p:cNvCxnSpPr>
          <p:nvPr/>
        </p:nvCxnSpPr>
        <p:spPr>
          <a:xfrm flipV="1">
            <a:off x="7634578" y="1845185"/>
            <a:ext cx="0" cy="1050414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4">
            <a:extLst>
              <a:ext uri="{FF2B5EF4-FFF2-40B4-BE49-F238E27FC236}">
                <a16:creationId xmlns:a16="http://schemas.microsoft.com/office/drawing/2014/main" id="{FDA96930-D083-C142-A7A6-F13DDB15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26" y="743009"/>
            <a:ext cx="1963756" cy="5563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dirty="0" err="1">
                <a:solidFill>
                  <a:srgbClr val="FF0000"/>
                </a:solidFill>
              </a:rPr>
              <a:t>toString</a:t>
            </a:r>
            <a:r>
              <a:rPr lang="en-US" sz="28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957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53DA8-5225-A445-8922-8F801030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CD3EA-61FC-1F4A-84B1-4AA12BC68FE8}"/>
              </a:ext>
            </a:extLst>
          </p:cNvPr>
          <p:cNvSpPr/>
          <p:nvPr/>
        </p:nvSpPr>
        <p:spPr>
          <a:xfrm>
            <a:off x="5159828" y="3429000"/>
            <a:ext cx="2198915" cy="1698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weightedpoint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3085BC-3B5B-5348-BAD1-F849F5F6C892}"/>
              </a:ext>
            </a:extLst>
          </p:cNvPr>
          <p:cNvSpPr/>
          <p:nvPr/>
        </p:nvSpPr>
        <p:spPr>
          <a:xfrm>
            <a:off x="1850571" y="3429000"/>
            <a:ext cx="2198915" cy="1698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colorpoint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36D6EC-B840-2F40-89AB-4880948261B3}"/>
              </a:ext>
            </a:extLst>
          </p:cNvPr>
          <p:cNvSpPr/>
          <p:nvPr/>
        </p:nvSpPr>
        <p:spPr>
          <a:xfrm>
            <a:off x="3548743" y="1116239"/>
            <a:ext cx="2198915" cy="16981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B8651-315F-3F43-8DCC-314B8ADC7B10}"/>
              </a:ext>
            </a:extLst>
          </p:cNvPr>
          <p:cNvCxnSpPr>
            <a:cxnSpLocks/>
          </p:cNvCxnSpPr>
          <p:nvPr/>
        </p:nvCxnSpPr>
        <p:spPr>
          <a:xfrm flipH="1">
            <a:off x="3407229" y="2713492"/>
            <a:ext cx="729342" cy="79170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BB5BA-EE58-5443-9CDC-0FF04A5699F8}"/>
              </a:ext>
            </a:extLst>
          </p:cNvPr>
          <p:cNvCxnSpPr>
            <a:cxnSpLocks/>
          </p:cNvCxnSpPr>
          <p:nvPr/>
        </p:nvCxnSpPr>
        <p:spPr>
          <a:xfrm>
            <a:off x="5094516" y="2758963"/>
            <a:ext cx="511628" cy="79170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7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7" y="2852583"/>
            <a:ext cx="8357191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92562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11" y="1687285"/>
            <a:ext cx="7325076" cy="3483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colorpoint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extends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 color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Color.t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6412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583"/>
            <a:ext cx="8229600" cy="1143000"/>
          </a:xfrm>
        </p:spPr>
        <p:txBody>
          <a:bodyPr/>
          <a:lstStyle/>
          <a:p>
            <a:r>
              <a:rPr lang="en-US" dirty="0"/>
              <a:t>Represent an “artifact” by a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404111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5" y="2852583"/>
            <a:ext cx="855920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fields of the record hold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382544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8" y="4496837"/>
            <a:ext cx="576942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artifact </a:t>
            </a:r>
            <a:r>
              <a:rPr lang="en-US" dirty="0"/>
              <a:t>points to a record, i.e., a block in the heap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192E6-ABB6-A54E-BF33-EC3AC3C2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076"/>
            <a:ext cx="9144000" cy="2824640"/>
          </a:xfrm>
          <a:prstGeom prst="rect">
            <a:avLst/>
          </a:prstGeo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E423A56E-5818-0744-A464-6EF7CCD528EB}"/>
              </a:ext>
            </a:extLst>
          </p:cNvPr>
          <p:cNvSpPr/>
          <p:nvPr/>
        </p:nvSpPr>
        <p:spPr>
          <a:xfrm>
            <a:off x="1779688" y="3310911"/>
            <a:ext cx="484632" cy="97840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3585277" y="3085893"/>
            <a:ext cx="1880737" cy="561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double: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435149-42F1-E64A-BD23-D1E8997259AE}"/>
              </a:ext>
            </a:extLst>
          </p:cNvPr>
          <p:cNvCxnSpPr>
            <a:cxnSpLocks/>
          </p:cNvCxnSpPr>
          <p:nvPr/>
        </p:nvCxnSpPr>
        <p:spPr>
          <a:xfrm flipV="1">
            <a:off x="5159650" y="3356768"/>
            <a:ext cx="1095838" cy="974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3CFCE-2949-1343-8F3C-B874D91AB61B}"/>
              </a:ext>
            </a:extLst>
          </p:cNvPr>
          <p:cNvGrpSpPr/>
          <p:nvPr/>
        </p:nvGrpSpPr>
        <p:grpSpPr>
          <a:xfrm>
            <a:off x="457201" y="3150330"/>
            <a:ext cx="1624694" cy="1183821"/>
            <a:chOff x="759176" y="4254302"/>
            <a:chExt cx="1624694" cy="11838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640E553-8C2C-7249-B829-E0B611A08C05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1854EC-8274-D84A-A0B5-7CEFD98A2887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700" dirty="0"/>
                <a:t>artifact: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6690B6-716A-4144-B388-C7A771813BD5}"/>
              </a:ext>
            </a:extLst>
          </p:cNvPr>
          <p:cNvSpPr txBox="1"/>
          <p:nvPr/>
        </p:nvSpPr>
        <p:spPr>
          <a:xfrm>
            <a:off x="6297439" y="3117875"/>
            <a:ext cx="2156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for double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895855" y="3356768"/>
            <a:ext cx="1576688" cy="641174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B6FE103-8F7F-CD41-A1B3-9A08504C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72" y="4254227"/>
            <a:ext cx="5483677" cy="16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4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4964922"/>
            <a:ext cx="57841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Retrieve the value of </a:t>
            </a:r>
            <a:r>
              <a:rPr lang="en-US" dirty="0">
                <a:solidFill>
                  <a:srgbClr val="FF0000"/>
                </a:solidFill>
              </a:rPr>
              <a:t>artifact</a:t>
            </a:r>
            <a:r>
              <a:rPr lang="en-US" dirty="0"/>
              <a:t>’s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03EEE-5556-024B-883D-66350CA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370"/>
            <a:ext cx="9144000" cy="3715723"/>
          </a:xfrm>
          <a:prstGeom prst="rect">
            <a:avLst/>
          </a:prstGeo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E423A56E-5818-0744-A464-6EF7CCD528EB}"/>
              </a:ext>
            </a:extLst>
          </p:cNvPr>
          <p:cNvSpPr/>
          <p:nvPr/>
        </p:nvSpPr>
        <p:spPr>
          <a:xfrm>
            <a:off x="5720316" y="3923414"/>
            <a:ext cx="484632" cy="97840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781-8943-A14C-B7B8-F56F8DD5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7" y="2852583"/>
            <a:ext cx="835719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Names of fields viewed as </a:t>
            </a:r>
            <a:r>
              <a:rPr lang="en-US" dirty="0">
                <a:solidFill>
                  <a:srgbClr val="FF0000"/>
                </a:solidFill>
              </a:rPr>
              <a:t>messages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678AD-254D-8C46-A51B-9C27ED0A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7378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15084</TotalTime>
  <Words>589</Words>
  <Application>Microsoft Macintosh PowerPoint</Application>
  <PresentationFormat>On-screen Show (4:3)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CSCI 1103 CS 1 Honors</vt:lpstr>
      <vt:lpstr>Message Passing Style</vt:lpstr>
      <vt:lpstr>“toString”</vt:lpstr>
      <vt:lpstr>Represent an “artifact” by a Record</vt:lpstr>
      <vt:lpstr>Some fields of the record hold functions</vt:lpstr>
      <vt:lpstr>artifact points to a record, i.e., a block in the heap</vt:lpstr>
      <vt:lpstr>Stack</vt:lpstr>
      <vt:lpstr>Retrieve the value of artifact’s double field</vt:lpstr>
      <vt:lpstr>Names of fields viewed as messages</vt:lpstr>
      <vt:lpstr>Send the double message to artifact</vt:lpstr>
      <vt:lpstr>Send the double message to artifact and give it the input 5</vt:lpstr>
      <vt:lpstr>Object-Oriented Programming</vt:lpstr>
      <vt:lpstr>OO artifacts have state, functions in the artifact can operate on that state</vt:lpstr>
      <vt:lpstr>- lots of terminology - artifacts called objects functions called methods</vt:lpstr>
      <vt:lpstr>The type of a point object with fields x, y, toString and move.</vt:lpstr>
      <vt:lpstr>Q: How can the toString and move methods access fields x and y?</vt:lpstr>
      <vt:lpstr>A: Provide them with an extra argument pointing to the record in the heap.</vt:lpstr>
      <vt:lpstr>In Java the extra parameter is hidden and is called this</vt:lpstr>
      <vt:lpstr>PowerPoint Presentation</vt:lpstr>
      <vt:lpstr>Stack</vt:lpstr>
      <vt:lpstr>Stack</vt:lpstr>
      <vt:lpstr>Stack</vt:lpstr>
      <vt:lpstr>Stack</vt:lpstr>
      <vt:lpstr>Stack</vt:lpstr>
      <vt:lpstr>Stack</vt:lpstr>
      <vt:lpstr>Stack</vt:lpstr>
      <vt:lpstr>Extra Fields</vt:lpstr>
      <vt:lpstr>A colorpoint has all the fields of a point and also a color field.</vt:lpstr>
      <vt:lpstr>A value of type colorpoint can be used wherever a value of type point is expected.</vt:lpstr>
      <vt:lpstr>PowerPoint Presentation</vt:lpstr>
      <vt:lpstr>Inheritance</vt:lpstr>
      <vt:lpstr>type colorpoint extends point  with { color : Color.t           }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115</cp:revision>
  <cp:lastPrinted>2009-10-28T21:22:07Z</cp:lastPrinted>
  <dcterms:created xsi:type="dcterms:W3CDTF">2010-11-01T18:39:22Z</dcterms:created>
  <dcterms:modified xsi:type="dcterms:W3CDTF">2020-12-02T17:20:50Z</dcterms:modified>
</cp:coreProperties>
</file>