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sldIdLst>
    <p:sldId id="343" r:id="rId2"/>
    <p:sldId id="355" r:id="rId3"/>
    <p:sldId id="324" r:id="rId4"/>
    <p:sldId id="346" r:id="rId5"/>
    <p:sldId id="418" r:id="rId6"/>
    <p:sldId id="347" r:id="rId7"/>
    <p:sldId id="348" r:id="rId8"/>
    <p:sldId id="350" r:id="rId9"/>
    <p:sldId id="349" r:id="rId10"/>
    <p:sldId id="351" r:id="rId11"/>
    <p:sldId id="352" r:id="rId12"/>
    <p:sldId id="344" r:id="rId13"/>
    <p:sldId id="417" r:id="rId14"/>
    <p:sldId id="353" r:id="rId15"/>
    <p:sldId id="345" r:id="rId16"/>
    <p:sldId id="354" r:id="rId17"/>
    <p:sldId id="422" r:id="rId18"/>
    <p:sldId id="340" r:id="rId19"/>
    <p:sldId id="419" r:id="rId20"/>
    <p:sldId id="391" r:id="rId21"/>
    <p:sldId id="390" r:id="rId22"/>
    <p:sldId id="394" r:id="rId23"/>
    <p:sldId id="398" r:id="rId24"/>
    <p:sldId id="400" r:id="rId25"/>
    <p:sldId id="401" r:id="rId26"/>
    <p:sldId id="397" r:id="rId27"/>
    <p:sldId id="396" r:id="rId28"/>
    <p:sldId id="403" r:id="rId29"/>
    <p:sldId id="399" r:id="rId30"/>
    <p:sldId id="420" r:id="rId31"/>
    <p:sldId id="402" r:id="rId32"/>
    <p:sldId id="408" r:id="rId33"/>
    <p:sldId id="409" r:id="rId34"/>
    <p:sldId id="406" r:id="rId35"/>
    <p:sldId id="407" r:id="rId36"/>
    <p:sldId id="421" r:id="rId37"/>
    <p:sldId id="412" r:id="rId38"/>
    <p:sldId id="414" r:id="rId39"/>
    <p:sldId id="415" r:id="rId40"/>
    <p:sldId id="413" r:id="rId41"/>
    <p:sldId id="416" r:id="rId42"/>
    <p:sldId id="338" r:id="rId43"/>
    <p:sldId id="339" r:id="rId44"/>
    <p:sldId id="341" r:id="rId45"/>
    <p:sldId id="342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4"/>
    <p:restoredTop sz="96281"/>
  </p:normalViewPr>
  <p:slideViewPr>
    <p:cSldViewPr snapToGrid="0" snapToObjects="1">
      <p:cViewPr varScale="1">
        <p:scale>
          <a:sx n="86" d="100"/>
          <a:sy n="86" d="100"/>
        </p:scale>
        <p:origin x="224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6C5146-19A8-514D-BA69-A32E7C2CCDD9}" type="datetimeFigureOut">
              <a:rPr lang="en-US" smtClean="0"/>
              <a:t>12/8/22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FC1447-A8F3-2F45-8312-8EBFEB27A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07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C1503-D583-024E-8A01-2BDE1B1933B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563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C1503-D583-024E-8A01-2BDE1B1933B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633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C1503-D583-024E-8A01-2BDE1B1933B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014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C1503-D583-024E-8A01-2BDE1B1933B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05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C1503-D583-024E-8A01-2BDE1B1933B7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617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C1503-D583-024E-8A01-2BDE1B1933B7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147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C1503-D583-024E-8A01-2BDE1B1933B7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988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C1503-D583-024E-8A01-2BDE1B1933B7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567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83483-8797-674B-9EE4-84C1FBE88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E5671A-B25F-0E4F-8B91-5D5956037C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47B09-769F-FD43-9EF9-6FE06F3B3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6A0A-CC34-B541-AB4F-B8D655BEF52A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7C2D7-6014-E949-BD50-5AF4B2B14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DC383-2150-6B48-82BA-0235E3155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7DBD9-515D-A943-90A2-25B82CEBA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48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DAB02-8F79-FD44-BF49-48C57348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E43D7D-F9CE-7D42-8521-F66CB4587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4C726-DAB9-A04B-93FB-9AF7D9A9E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6A0A-CC34-B541-AB4F-B8D655BEF52A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667FA-426F-9744-AFA7-4091033A7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A7F00-E5DA-A145-9C3A-2D616EAE4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7DBD9-515D-A943-90A2-25B82CEBA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52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0BDD38-565C-AA40-9B6E-92E1074295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DF96F8-0089-1640-9089-71081DB87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99EBB-E642-6040-A3CA-28CB11CB3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6A0A-CC34-B541-AB4F-B8D655BEF52A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8DB12-37FA-C04B-86D6-E28FA5E18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87532-D109-F04E-B8B4-9100E86F6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7DBD9-515D-A943-90A2-25B82CEBA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6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B72A7-AF4F-E24B-8B25-CF71A1A33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47A47-3561-BA42-AD64-6D46CB3FC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BDE5F-7424-284A-B655-9876C9B4C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6A0A-CC34-B541-AB4F-B8D655BEF52A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11369-3D39-1A4C-A037-8AA058AAA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D8939-3B85-8E41-868C-D24029FF9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7DBD9-515D-A943-90A2-25B82CEBA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76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6CF9D-B89C-2A4E-9D2C-61B9DD684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0E972C-E8CB-5B4B-8BF6-013515ECA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DD7D0-4C2D-3445-B68C-5EFBA1904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6A0A-CC34-B541-AB4F-B8D655BEF52A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A76B3-1D03-5946-AE3E-231336B0D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E543E-B629-694C-8924-55ECCA1A0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7DBD9-515D-A943-90A2-25B82CEBA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41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DD75C-8378-6244-BFD6-260B01F5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3367F-D63D-684C-A418-EA9E8F068B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B0B63A-C54D-E749-8049-4AFA216BE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F79E2-9DA9-D64A-B274-2CC51927A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6A0A-CC34-B541-AB4F-B8D655BEF52A}" type="datetimeFigureOut">
              <a:rPr lang="en-US" smtClean="0"/>
              <a:t>12/8/22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797466-B822-4C44-B915-46AF67EA5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2192F8-698C-7747-B20F-E69E668FB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7DBD9-515D-A943-90A2-25B82CEBA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74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B255B-8FD3-D64F-A9B4-D2A4F5571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84F181-5F3C-D941-AE70-8D92ADF07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14C5E-78E9-424C-B59A-5934098C3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9C0FFF-8603-B04D-9962-4A8AC289B5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689BBE-61A5-C14B-8387-29D74C066F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741970-6F52-4043-8B77-6B5D0F0B3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6A0A-CC34-B541-AB4F-B8D655BEF52A}" type="datetimeFigureOut">
              <a:rPr lang="en-US" smtClean="0"/>
              <a:t>12/8/22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DF1A0C-946E-EF49-9544-A82A42E4C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C74EC1-0B7E-204A-BEE7-0F0C2F36F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7DBD9-515D-A943-90A2-25B82CEBA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69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D2CE1-86A0-6C4D-BEA2-FBB778F27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196C65-03CB-1F49-92AD-300E9BF85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6A0A-CC34-B541-AB4F-B8D655BEF52A}" type="datetimeFigureOut">
              <a:rPr lang="en-US" smtClean="0"/>
              <a:t>12/8/22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84E7C-BEDF-AC48-A0BB-94BB5A25F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D16F9-8E22-BA4E-95C7-35EB0C0C2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7DBD9-515D-A943-90A2-25B82CEBA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18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81AF7E-4A95-434C-BA04-B8AC66FE8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6A0A-CC34-B541-AB4F-B8D655BEF52A}" type="datetimeFigureOut">
              <a:rPr lang="en-US" smtClean="0"/>
              <a:t>12/8/22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C6DD32-315E-0B4B-B6C8-22CAE21E8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77EAB4-B314-7140-9768-4EB7E4AFE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7DBD9-515D-A943-90A2-25B82CEBA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30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45AA4-A85A-E243-8CF2-A837B9E92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E5509-1D40-5449-8CD2-3CD36AEB2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7820B8-EE05-BC41-9013-1EAFD9DBE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4533B-001D-2847-BA88-93A8845D3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6A0A-CC34-B541-AB4F-B8D655BEF52A}" type="datetimeFigureOut">
              <a:rPr lang="en-US" smtClean="0"/>
              <a:t>12/8/22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8D586-CD0A-9749-AE48-650B2A528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978798-7EEB-5640-8287-9994A95F4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7DBD9-515D-A943-90A2-25B82CEBA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63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5196F-F108-174B-A439-E97E3B2D7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D3C1DF-29E3-B94A-951E-199D3DBB91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B60ED8-06B6-E64C-B420-293D7CE6F2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EE8F91-F30D-6A47-9674-5C07D4F92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6A0A-CC34-B541-AB4F-B8D655BEF52A}" type="datetimeFigureOut">
              <a:rPr lang="en-US" smtClean="0"/>
              <a:t>12/8/22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4230E-8258-ED46-9DF6-34525A3AE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D98A1A-405F-B04F-A0A1-AA3A4EE7A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7DBD9-515D-A943-90A2-25B82CEBA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25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73A544-12F4-8349-B9D3-A5F75D715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F8A53-443D-CE4E-8FD1-6D5EE82A5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7AE6A-4AF5-D049-935A-7D3471593F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F6A0A-CC34-B541-AB4F-B8D655BEF52A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EDAF5-666C-4D40-9B47-9660BBA0D5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8C103-0E6A-8A42-8EF8-D6112AF6B4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7DBD9-515D-A943-90A2-25B82CEBA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345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CSCI 1103 CS 1 Honors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3859716"/>
            <a:ext cx="6858000" cy="940884"/>
          </a:xfrm>
        </p:spPr>
        <p:txBody>
          <a:bodyPr>
            <a:normAutofit/>
          </a:bodyPr>
          <a:lstStyle/>
          <a:p>
            <a:r>
              <a:rPr lang="en-US" sz="2700" dirty="0"/>
              <a:t>Stray Topics &amp; Wrap Up</a:t>
            </a:r>
          </a:p>
        </p:txBody>
      </p:sp>
    </p:spTree>
    <p:extLst>
      <p:ext uri="{BB962C8B-B14F-4D97-AF65-F5344CB8AC3E}">
        <p14:creationId xmlns:p14="http://schemas.microsoft.com/office/powerpoint/2010/main" val="4156256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8D49094-114F-B341-824A-6C8D03759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9078"/>
            <a:ext cx="12192000" cy="419984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A051DC3-A64B-DB47-8F21-3BCEA327487F}"/>
              </a:ext>
            </a:extLst>
          </p:cNvPr>
          <p:cNvSpPr/>
          <p:nvPr/>
        </p:nvSpPr>
        <p:spPr>
          <a:xfrm>
            <a:off x="2185351" y="2398427"/>
            <a:ext cx="422937" cy="378680"/>
          </a:xfrm>
          <a:prstGeom prst="rect">
            <a:avLst/>
          </a:prstGeom>
          <a:solidFill>
            <a:srgbClr val="FFFF0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FCAF62-9C15-3C44-806D-FCE23C258DFC}"/>
              </a:ext>
            </a:extLst>
          </p:cNvPr>
          <p:cNvSpPr/>
          <p:nvPr/>
        </p:nvSpPr>
        <p:spPr>
          <a:xfrm>
            <a:off x="2246919" y="4415319"/>
            <a:ext cx="422937" cy="378680"/>
          </a:xfrm>
          <a:prstGeom prst="rect">
            <a:avLst/>
          </a:prstGeom>
          <a:solidFill>
            <a:srgbClr val="FFFF0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7BAE5C-D4C6-3E40-911D-054EB2A5C600}"/>
              </a:ext>
            </a:extLst>
          </p:cNvPr>
          <p:cNvSpPr txBox="1"/>
          <p:nvPr/>
        </p:nvSpPr>
        <p:spPr>
          <a:xfrm>
            <a:off x="7540053" y="1633927"/>
            <a:ext cx="38241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Folding/Reducing</a:t>
            </a:r>
          </a:p>
        </p:txBody>
      </p:sp>
    </p:spTree>
    <p:extLst>
      <p:ext uri="{BB962C8B-B14F-4D97-AF65-F5344CB8AC3E}">
        <p14:creationId xmlns:p14="http://schemas.microsoft.com/office/powerpoint/2010/main" val="1176756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8D49094-114F-B341-824A-6C8D03759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9078"/>
            <a:ext cx="12192000" cy="419984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A051DC3-A64B-DB47-8F21-3BCEA327487F}"/>
              </a:ext>
            </a:extLst>
          </p:cNvPr>
          <p:cNvSpPr/>
          <p:nvPr/>
        </p:nvSpPr>
        <p:spPr>
          <a:xfrm>
            <a:off x="2964840" y="2743201"/>
            <a:ext cx="514485" cy="378680"/>
          </a:xfrm>
          <a:prstGeom prst="rect">
            <a:avLst/>
          </a:prstGeom>
          <a:solidFill>
            <a:srgbClr val="FFFF0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2814E6-70CD-A340-9E75-9F8DD9AD90DE}"/>
              </a:ext>
            </a:extLst>
          </p:cNvPr>
          <p:cNvSpPr/>
          <p:nvPr/>
        </p:nvSpPr>
        <p:spPr>
          <a:xfrm>
            <a:off x="4241502" y="4793999"/>
            <a:ext cx="514485" cy="378680"/>
          </a:xfrm>
          <a:prstGeom prst="rect">
            <a:avLst/>
          </a:prstGeom>
          <a:solidFill>
            <a:srgbClr val="FFFF0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9623DC-E057-944B-A453-51F1917C1195}"/>
              </a:ext>
            </a:extLst>
          </p:cNvPr>
          <p:cNvSpPr txBox="1"/>
          <p:nvPr/>
        </p:nvSpPr>
        <p:spPr>
          <a:xfrm>
            <a:off x="7540053" y="1633927"/>
            <a:ext cx="38241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Folding/Reducing</a:t>
            </a:r>
          </a:p>
        </p:txBody>
      </p:sp>
    </p:spTree>
    <p:extLst>
      <p:ext uri="{BB962C8B-B14F-4D97-AF65-F5344CB8AC3E}">
        <p14:creationId xmlns:p14="http://schemas.microsoft.com/office/powerpoint/2010/main" val="2693289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31486E-A3E7-FA44-88E0-671A6FBC7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8548"/>
            <a:ext cx="12192000" cy="61809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59AFCD-58EA-0246-8B90-EAF76D6E7113}"/>
              </a:ext>
            </a:extLst>
          </p:cNvPr>
          <p:cNvSpPr txBox="1"/>
          <p:nvPr/>
        </p:nvSpPr>
        <p:spPr>
          <a:xfrm>
            <a:off x="7540053" y="1633927"/>
            <a:ext cx="38241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Folding/Reducing</a:t>
            </a:r>
          </a:p>
        </p:txBody>
      </p:sp>
    </p:spTree>
    <p:extLst>
      <p:ext uri="{BB962C8B-B14F-4D97-AF65-F5344CB8AC3E}">
        <p14:creationId xmlns:p14="http://schemas.microsoft.com/office/powerpoint/2010/main" val="3014058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31486E-A3E7-FA44-88E0-671A6FBC7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8548"/>
            <a:ext cx="12192000" cy="61809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59AFCD-58EA-0246-8B90-EAF76D6E7113}"/>
              </a:ext>
            </a:extLst>
          </p:cNvPr>
          <p:cNvSpPr txBox="1"/>
          <p:nvPr/>
        </p:nvSpPr>
        <p:spPr>
          <a:xfrm>
            <a:off x="7540053" y="1633927"/>
            <a:ext cx="38241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Folding/Reducing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36A8B1-A6A5-534D-8581-8D789D934C8D}"/>
              </a:ext>
            </a:extLst>
          </p:cNvPr>
          <p:cNvSpPr/>
          <p:nvPr/>
        </p:nvSpPr>
        <p:spPr>
          <a:xfrm>
            <a:off x="3339594" y="4781863"/>
            <a:ext cx="767711" cy="378680"/>
          </a:xfrm>
          <a:prstGeom prst="rect">
            <a:avLst/>
          </a:prstGeom>
          <a:solidFill>
            <a:srgbClr val="FFFF0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074780-4542-2047-B54C-AA324A6F92E2}"/>
              </a:ext>
            </a:extLst>
          </p:cNvPr>
          <p:cNvSpPr/>
          <p:nvPr/>
        </p:nvSpPr>
        <p:spPr>
          <a:xfrm>
            <a:off x="2202840" y="5473909"/>
            <a:ext cx="514485" cy="378680"/>
          </a:xfrm>
          <a:prstGeom prst="rect">
            <a:avLst/>
          </a:prstGeom>
          <a:solidFill>
            <a:srgbClr val="FFFF0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1FB0F3-BC9C-414D-B446-95D2BFFDBD94}"/>
              </a:ext>
            </a:extLst>
          </p:cNvPr>
          <p:cNvSpPr/>
          <p:nvPr/>
        </p:nvSpPr>
        <p:spPr>
          <a:xfrm>
            <a:off x="2954846" y="5837599"/>
            <a:ext cx="253049" cy="378680"/>
          </a:xfrm>
          <a:prstGeom prst="rect">
            <a:avLst/>
          </a:prstGeom>
          <a:solidFill>
            <a:srgbClr val="FFFF0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334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E59AFCD-58EA-0246-8B90-EAF76D6E7113}"/>
              </a:ext>
            </a:extLst>
          </p:cNvPr>
          <p:cNvSpPr txBox="1"/>
          <p:nvPr/>
        </p:nvSpPr>
        <p:spPr>
          <a:xfrm>
            <a:off x="7540053" y="1633927"/>
            <a:ext cx="38241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Folding/Reducing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AABF48-6D86-5643-AA4D-C68E20F16C87}"/>
              </a:ext>
            </a:extLst>
          </p:cNvPr>
          <p:cNvSpPr txBox="1"/>
          <p:nvPr/>
        </p:nvSpPr>
        <p:spPr>
          <a:xfrm>
            <a:off x="7692453" y="1786327"/>
            <a:ext cx="38241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Folding/Reducing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50E122-938A-9948-9438-896ECAF2A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7379"/>
            <a:ext cx="12192000" cy="41432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2D0C38F-2422-C248-BFB6-220234881635}"/>
              </a:ext>
            </a:extLst>
          </p:cNvPr>
          <p:cNvSpPr txBox="1"/>
          <p:nvPr/>
        </p:nvSpPr>
        <p:spPr>
          <a:xfrm>
            <a:off x="7844853" y="1938727"/>
            <a:ext cx="38241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Folding/Reducing</a:t>
            </a:r>
          </a:p>
        </p:txBody>
      </p:sp>
    </p:spTree>
    <p:extLst>
      <p:ext uri="{BB962C8B-B14F-4D97-AF65-F5344CB8AC3E}">
        <p14:creationId xmlns:p14="http://schemas.microsoft.com/office/powerpoint/2010/main" val="1300312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6C9651-35C4-CB41-83C4-B476E0159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5657"/>
            <a:ext cx="12192000" cy="28866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0EB5B0-B0D4-9B46-8F88-55AD3A278EA4}"/>
              </a:ext>
            </a:extLst>
          </p:cNvPr>
          <p:cNvSpPr txBox="1"/>
          <p:nvPr/>
        </p:nvSpPr>
        <p:spPr>
          <a:xfrm>
            <a:off x="7540053" y="2173571"/>
            <a:ext cx="2914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Stacked Style</a:t>
            </a:r>
          </a:p>
        </p:txBody>
      </p:sp>
    </p:spTree>
    <p:extLst>
      <p:ext uri="{BB962C8B-B14F-4D97-AF65-F5344CB8AC3E}">
        <p14:creationId xmlns:p14="http://schemas.microsoft.com/office/powerpoint/2010/main" val="2302110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86743"/>
            <a:ext cx="9144000" cy="1017134"/>
          </a:xfrm>
        </p:spPr>
        <p:txBody>
          <a:bodyPr/>
          <a:lstStyle/>
          <a:p>
            <a:r>
              <a:rPr lang="en-US" dirty="0"/>
              <a:t>The Road Ahead</a:t>
            </a:r>
          </a:p>
        </p:txBody>
      </p:sp>
    </p:spTree>
    <p:extLst>
      <p:ext uri="{BB962C8B-B14F-4D97-AF65-F5344CB8AC3E}">
        <p14:creationId xmlns:p14="http://schemas.microsoft.com/office/powerpoint/2010/main" val="1362010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DB0D2-7E1B-F244-A867-E7E99680B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What this course has been 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CFCCE-8591-D749-B936-5F9955FCC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75525"/>
            <a:ext cx="10914089" cy="435133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800" dirty="0"/>
              <a:t> An introduction to the principal subjects of study: </a:t>
            </a:r>
            <a:r>
              <a:rPr lang="en-US" sz="4800" dirty="0">
                <a:solidFill>
                  <a:srgbClr val="0070C0"/>
                </a:solidFill>
              </a:rPr>
              <a:t>computation</a:t>
            </a:r>
            <a:r>
              <a:rPr lang="en-US" sz="4800" dirty="0"/>
              <a:t> and </a:t>
            </a:r>
            <a:r>
              <a:rPr lang="en-US" sz="4800" dirty="0">
                <a:solidFill>
                  <a:srgbClr val="0070C0"/>
                </a:solidFill>
              </a:rPr>
              <a:t>information</a:t>
            </a:r>
          </a:p>
          <a:p>
            <a:pPr marL="514350" indent="-514350">
              <a:buFont typeface="+mj-lt"/>
              <a:buAutoNum type="arabicPeriod"/>
            </a:pPr>
            <a:endParaRPr lang="en-US" sz="4800" dirty="0"/>
          </a:p>
          <a:p>
            <a:pPr marL="514350" indent="-514350">
              <a:buFont typeface="+mj-lt"/>
              <a:buAutoNum type="arabicPeriod"/>
            </a:pPr>
            <a:r>
              <a:rPr lang="en-US" sz="4800" dirty="0"/>
              <a:t> Developing skill in the art of coding</a:t>
            </a:r>
          </a:p>
          <a:p>
            <a:pPr marL="514350" indent="-514350">
              <a:buFont typeface="+mj-lt"/>
              <a:buAutoNum type="arabicPeriod"/>
            </a:pPr>
            <a:endParaRPr lang="en-US" sz="4800" dirty="0"/>
          </a:p>
          <a:p>
            <a:pPr marL="514350" indent="-514350">
              <a:buFont typeface="+mj-lt"/>
              <a:buAutoNum type="arabicPeriod"/>
            </a:pPr>
            <a:r>
              <a:rPr lang="en-US" sz="4800" dirty="0"/>
              <a:t> An introduction to the field of CS</a:t>
            </a:r>
          </a:p>
          <a:p>
            <a:pPr marL="514350" indent="-514350">
              <a:buFont typeface="+mj-lt"/>
              <a:buAutoNum type="arabicPeriod"/>
            </a:pPr>
            <a:endParaRPr lang="en-US" sz="4800" dirty="0"/>
          </a:p>
          <a:p>
            <a:pPr marL="514350" indent="-514350">
              <a:buFont typeface="+mj-lt"/>
              <a:buAutoNum type="arabicPeriod"/>
            </a:pP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902246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582170-4A2A-E546-A130-EDDCEFF58E8A}"/>
              </a:ext>
            </a:extLst>
          </p:cNvPr>
          <p:cNvSpPr/>
          <p:nvPr/>
        </p:nvSpPr>
        <p:spPr>
          <a:xfrm>
            <a:off x="5460877" y="802865"/>
            <a:ext cx="1719943" cy="7075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FC3F1B-3F5A-1D43-9638-FE98D0A70D0B}"/>
              </a:ext>
            </a:extLst>
          </p:cNvPr>
          <p:cNvSpPr/>
          <p:nvPr/>
        </p:nvSpPr>
        <p:spPr>
          <a:xfrm>
            <a:off x="5460877" y="1794715"/>
            <a:ext cx="1719943" cy="7075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FE40CF-0636-EF48-9CE0-1F0C341F6F06}"/>
              </a:ext>
            </a:extLst>
          </p:cNvPr>
          <p:cNvSpPr/>
          <p:nvPr/>
        </p:nvSpPr>
        <p:spPr>
          <a:xfrm>
            <a:off x="7834319" y="3811158"/>
            <a:ext cx="1719943" cy="7075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R&amp;C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68646C-BA6F-E544-B02A-50D0A53DDB35}"/>
              </a:ext>
            </a:extLst>
          </p:cNvPr>
          <p:cNvSpPr/>
          <p:nvPr/>
        </p:nvSpPr>
        <p:spPr>
          <a:xfrm>
            <a:off x="7834320" y="2789596"/>
            <a:ext cx="1719943" cy="7075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L&amp;C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5A987F-4024-2547-ACEC-E17E5B064748}"/>
              </a:ext>
            </a:extLst>
          </p:cNvPr>
          <p:cNvSpPr/>
          <p:nvPr/>
        </p:nvSpPr>
        <p:spPr>
          <a:xfrm>
            <a:off x="3956328" y="3419986"/>
            <a:ext cx="1719943" cy="7075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CCF130-0007-5742-AB1A-ADFDF23FFC5D}"/>
              </a:ext>
            </a:extLst>
          </p:cNvPr>
          <p:cNvSpPr/>
          <p:nvPr/>
        </p:nvSpPr>
        <p:spPr>
          <a:xfrm>
            <a:off x="1798281" y="3419986"/>
            <a:ext cx="1719943" cy="7075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F31E31A-9D6D-164E-9860-818B28EFB5B9}"/>
              </a:ext>
            </a:extLst>
          </p:cNvPr>
          <p:cNvCxnSpPr>
            <a:cxnSpLocks/>
          </p:cNvCxnSpPr>
          <p:nvPr/>
        </p:nvCxnSpPr>
        <p:spPr>
          <a:xfrm flipH="1">
            <a:off x="6460761" y="4563699"/>
            <a:ext cx="1373558" cy="988816"/>
          </a:xfrm>
          <a:prstGeom prst="straightConnector1">
            <a:avLst/>
          </a:prstGeom>
          <a:ln w="79375">
            <a:solidFill>
              <a:schemeClr val="tx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9E0B38-5E28-BD45-B3FB-A3DC284EDC7A}"/>
              </a:ext>
            </a:extLst>
          </p:cNvPr>
          <p:cNvCxnSpPr>
            <a:cxnSpLocks/>
          </p:cNvCxnSpPr>
          <p:nvPr/>
        </p:nvCxnSpPr>
        <p:spPr>
          <a:xfrm>
            <a:off x="7198309" y="2501349"/>
            <a:ext cx="636010" cy="243277"/>
          </a:xfrm>
          <a:prstGeom prst="straightConnector1">
            <a:avLst/>
          </a:prstGeom>
          <a:ln w="79375">
            <a:solidFill>
              <a:schemeClr val="tx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1F58EC-A868-B847-81BB-6CF4F6864E7B}"/>
              </a:ext>
            </a:extLst>
          </p:cNvPr>
          <p:cNvCxnSpPr>
            <a:cxnSpLocks/>
          </p:cNvCxnSpPr>
          <p:nvPr/>
        </p:nvCxnSpPr>
        <p:spPr>
          <a:xfrm flipH="1">
            <a:off x="3518225" y="2502286"/>
            <a:ext cx="1910707" cy="917700"/>
          </a:xfrm>
          <a:prstGeom prst="straightConnector1">
            <a:avLst/>
          </a:prstGeom>
          <a:ln w="79375">
            <a:solidFill>
              <a:schemeClr val="tx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D718E5D-B996-A54F-A7B4-5E60DBEC846E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4816300" y="2502286"/>
            <a:ext cx="612632" cy="917700"/>
          </a:xfrm>
          <a:prstGeom prst="straightConnector1">
            <a:avLst/>
          </a:prstGeom>
          <a:ln w="79375">
            <a:solidFill>
              <a:schemeClr val="tx1"/>
            </a:solidFill>
            <a:headEnd type="diamon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874232F-44E9-224D-A342-E00C4962D13F}"/>
              </a:ext>
            </a:extLst>
          </p:cNvPr>
          <p:cNvCxnSpPr>
            <a:cxnSpLocks/>
          </p:cNvCxnSpPr>
          <p:nvPr/>
        </p:nvCxnSpPr>
        <p:spPr>
          <a:xfrm>
            <a:off x="6320848" y="1496117"/>
            <a:ext cx="0" cy="332682"/>
          </a:xfrm>
          <a:prstGeom prst="straightConnector1">
            <a:avLst/>
          </a:prstGeom>
          <a:ln w="793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CD6E3EB-0276-7446-819A-B5AC2CE848C7}"/>
              </a:ext>
            </a:extLst>
          </p:cNvPr>
          <p:cNvCxnSpPr>
            <a:cxnSpLocks/>
          </p:cNvCxnSpPr>
          <p:nvPr/>
        </p:nvCxnSpPr>
        <p:spPr>
          <a:xfrm>
            <a:off x="8694290" y="3478476"/>
            <a:ext cx="0" cy="332682"/>
          </a:xfrm>
          <a:prstGeom prst="straightConnector1">
            <a:avLst/>
          </a:prstGeom>
          <a:ln w="7937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7C8A8E6-EB4B-8D4F-B8C0-8CD43FBEF8AF}"/>
              </a:ext>
            </a:extLst>
          </p:cNvPr>
          <p:cNvSpPr/>
          <p:nvPr/>
        </p:nvSpPr>
        <p:spPr>
          <a:xfrm>
            <a:off x="5428932" y="5552515"/>
            <a:ext cx="1719943" cy="7075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Algorithms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D84893-BC8C-A64E-A88A-969BC24B93A8}"/>
              </a:ext>
            </a:extLst>
          </p:cNvPr>
          <p:cNvSpPr txBox="1"/>
          <p:nvPr/>
        </p:nvSpPr>
        <p:spPr>
          <a:xfrm>
            <a:off x="988287" y="1077328"/>
            <a:ext cx="36126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Computer Science Core</a:t>
            </a:r>
          </a:p>
        </p:txBody>
      </p:sp>
    </p:spTree>
    <p:extLst>
      <p:ext uri="{BB962C8B-B14F-4D97-AF65-F5344CB8AC3E}">
        <p14:creationId xmlns:p14="http://schemas.microsoft.com/office/powerpoint/2010/main" val="2280495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688120"/>
            <a:ext cx="9144000" cy="1017134"/>
          </a:xfrm>
        </p:spPr>
        <p:txBody>
          <a:bodyPr/>
          <a:lstStyle/>
          <a:p>
            <a:r>
              <a:rPr lang="en-US" dirty="0"/>
              <a:t>Themes in CS2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525740-D2A7-1942-A0A3-A9712CB41257}"/>
              </a:ext>
            </a:extLst>
          </p:cNvPr>
          <p:cNvSpPr txBox="1"/>
          <p:nvPr/>
        </p:nvSpPr>
        <p:spPr>
          <a:xfrm>
            <a:off x="1104043" y="2233533"/>
            <a:ext cx="10392910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600" dirty="0"/>
              <a:t> Further developing the art of crafting good software</a:t>
            </a:r>
          </a:p>
          <a:p>
            <a:pPr marL="342900" indent="-342900">
              <a:buFont typeface="+mj-lt"/>
              <a:buAutoNum type="arabicPeriod"/>
            </a:pPr>
            <a:endParaRPr lang="en-US" sz="3600" dirty="0"/>
          </a:p>
          <a:p>
            <a:pPr marL="342900" indent="-342900">
              <a:buFont typeface="+mj-lt"/>
              <a:buAutoNum type="arabicPeriod"/>
            </a:pPr>
            <a:r>
              <a:rPr lang="en-US" sz="3600" dirty="0"/>
              <a:t> How to design and develop </a:t>
            </a:r>
            <a:r>
              <a:rPr lang="en-US" sz="3600" dirty="0">
                <a:solidFill>
                  <a:srgbClr val="FF0000"/>
                </a:solidFill>
              </a:rPr>
              <a:t>new data types</a:t>
            </a:r>
          </a:p>
          <a:p>
            <a:pPr marL="342900" indent="-342900">
              <a:buFont typeface="+mj-lt"/>
              <a:buAutoNum type="arabicPeriod"/>
            </a:pPr>
            <a:endParaRPr lang="en-US" sz="3600" dirty="0"/>
          </a:p>
          <a:p>
            <a:pPr marL="342900" indent="-342900">
              <a:buFont typeface="+mj-lt"/>
              <a:buAutoNum type="arabicPeriod"/>
            </a:pPr>
            <a:r>
              <a:rPr lang="en-US" sz="3600" dirty="0"/>
              <a:t> Efficiency &amp; good representation choices</a:t>
            </a:r>
          </a:p>
          <a:p>
            <a:pPr marL="342900" indent="-342900">
              <a:buFont typeface="+mj-lt"/>
              <a:buAutoNum type="arabicPeriod"/>
            </a:pPr>
            <a:endParaRPr lang="en-US" sz="3600" dirty="0"/>
          </a:p>
          <a:p>
            <a:pPr marL="342900" indent="-342900">
              <a:buFont typeface="+mj-lt"/>
              <a:buAutoNum type="arabicPeriod"/>
            </a:pPr>
            <a:r>
              <a:rPr lang="en-US" sz="3600" dirty="0"/>
              <a:t> Modularity &amp; composability</a:t>
            </a:r>
          </a:p>
        </p:txBody>
      </p:sp>
    </p:spTree>
    <p:extLst>
      <p:ext uri="{BB962C8B-B14F-4D97-AF65-F5344CB8AC3E}">
        <p14:creationId xmlns:p14="http://schemas.microsoft.com/office/powerpoint/2010/main" val="818184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DB0D2-7E1B-F244-A867-E7E99680B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CFCCE-8591-D749-B936-5F9955FCC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14089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4800" dirty="0"/>
              <a:t> A Common Pattern in ”Functional” Style</a:t>
            </a:r>
          </a:p>
          <a:p>
            <a:pPr marL="514350" indent="-514350">
              <a:buFont typeface="+mj-lt"/>
              <a:buAutoNum type="arabicPeriod"/>
            </a:pPr>
            <a:endParaRPr lang="en-US" sz="4800" dirty="0"/>
          </a:p>
          <a:p>
            <a:pPr marL="514350" indent="-514350">
              <a:buFont typeface="+mj-lt"/>
              <a:buAutoNum type="arabicPeriod"/>
            </a:pPr>
            <a:r>
              <a:rPr lang="en-US" sz="4800" dirty="0"/>
              <a:t> The Road Ahead</a:t>
            </a:r>
          </a:p>
          <a:p>
            <a:pPr marL="514350" indent="-514350">
              <a:buFont typeface="+mj-lt"/>
              <a:buAutoNum type="arabicPeriod"/>
            </a:pPr>
            <a:endParaRPr lang="en-US" sz="4800" dirty="0"/>
          </a:p>
          <a:p>
            <a:pPr marL="514350" indent="-514350">
              <a:buFont typeface="+mj-lt"/>
              <a:buAutoNum type="arabicPeriod"/>
            </a:pPr>
            <a:r>
              <a:rPr lang="en-US" sz="4800" dirty="0"/>
              <a:t>Systems &amp; Theory</a:t>
            </a:r>
          </a:p>
          <a:p>
            <a:pPr marL="514350" indent="-514350">
              <a:buFont typeface="+mj-lt"/>
              <a:buAutoNum type="arabicPeriod"/>
            </a:pPr>
            <a:endParaRPr lang="en-US" sz="4800" dirty="0"/>
          </a:p>
          <a:p>
            <a:pPr marL="514350" indent="-514350">
              <a:buFont typeface="+mj-lt"/>
              <a:buAutoNum type="arabicPeriod"/>
            </a:pP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2847456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F9BF01-4BBF-B342-AE4E-9741F1451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092050-4945-F741-9BE1-9B1959C24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719472"/>
            <a:ext cx="9144000" cy="541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5049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81A8CA-7294-094A-9955-797107428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pic>
        <p:nvPicPr>
          <p:cNvPr id="1026" name="Picture 2" descr="Barbara Jane Liskov | American computer scientist | Britannica">
            <a:extLst>
              <a:ext uri="{FF2B5EF4-FFF2-40B4-BE49-F238E27FC236}">
                <a16:creationId xmlns:a16="http://schemas.microsoft.com/office/drawing/2014/main" id="{32499AC1-CD6C-0441-A663-E6A3DA546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200" y="571500"/>
            <a:ext cx="56896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3F429E-E7F4-544F-A7F5-30C3F269C508}"/>
              </a:ext>
            </a:extLst>
          </p:cNvPr>
          <p:cNvSpPr txBox="1"/>
          <p:nvPr/>
        </p:nvSpPr>
        <p:spPr>
          <a:xfrm>
            <a:off x="3448492" y="808075"/>
            <a:ext cx="1533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Barbara </a:t>
            </a:r>
            <a:r>
              <a:rPr lang="en-US" dirty="0" err="1">
                <a:solidFill>
                  <a:schemeClr val="bg1"/>
                </a:solidFill>
              </a:rPr>
              <a:t>Liskov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8452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32A0C-52D3-4240-9ECA-F27F857CC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New Type is like a Product or Service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6E672-24B9-8748-B142-9EB5D3C74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32106EB-2E70-0346-8870-DD9BECA81522}"/>
              </a:ext>
            </a:extLst>
          </p:cNvPr>
          <p:cNvSpPr/>
          <p:nvPr/>
        </p:nvSpPr>
        <p:spPr>
          <a:xfrm>
            <a:off x="7032173" y="1775846"/>
            <a:ext cx="2122714" cy="1143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Client Code 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C78BC8E-3AD6-CC49-9155-541EAA3ED964}"/>
              </a:ext>
            </a:extLst>
          </p:cNvPr>
          <p:cNvSpPr/>
          <p:nvPr/>
        </p:nvSpPr>
        <p:spPr>
          <a:xfrm>
            <a:off x="7032173" y="3186566"/>
            <a:ext cx="2122714" cy="1143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Client Code 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9D6C239-1EEF-CE4A-AC9E-D37A005ED57D}"/>
              </a:ext>
            </a:extLst>
          </p:cNvPr>
          <p:cNvSpPr/>
          <p:nvPr/>
        </p:nvSpPr>
        <p:spPr>
          <a:xfrm>
            <a:off x="7032173" y="4543878"/>
            <a:ext cx="2122714" cy="1143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Client Code 3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FADAC7-6192-964C-B5F1-B898B32A0703}"/>
              </a:ext>
            </a:extLst>
          </p:cNvPr>
          <p:cNvCxnSpPr/>
          <p:nvPr/>
        </p:nvCxnSpPr>
        <p:spPr>
          <a:xfrm flipH="1">
            <a:off x="5744938" y="2572091"/>
            <a:ext cx="1251857" cy="650195"/>
          </a:xfrm>
          <a:prstGeom prst="straightConnector1">
            <a:avLst/>
          </a:prstGeom>
          <a:ln w="920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30160D-0B21-A34D-83C3-F279536BF855}"/>
              </a:ext>
            </a:extLst>
          </p:cNvPr>
          <p:cNvCxnSpPr>
            <a:cxnSpLocks/>
          </p:cNvCxnSpPr>
          <p:nvPr/>
        </p:nvCxnSpPr>
        <p:spPr>
          <a:xfrm flipH="1">
            <a:off x="5709560" y="3758066"/>
            <a:ext cx="1251857" cy="0"/>
          </a:xfrm>
          <a:prstGeom prst="straightConnector1">
            <a:avLst/>
          </a:prstGeom>
          <a:ln w="920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CA7B77A-6215-EB41-ADED-4CCA73E21710}"/>
              </a:ext>
            </a:extLst>
          </p:cNvPr>
          <p:cNvCxnSpPr>
            <a:cxnSpLocks/>
          </p:cNvCxnSpPr>
          <p:nvPr/>
        </p:nvCxnSpPr>
        <p:spPr>
          <a:xfrm flipH="1" flipV="1">
            <a:off x="5638800" y="4457700"/>
            <a:ext cx="1322616" cy="508681"/>
          </a:xfrm>
          <a:prstGeom prst="straightConnector1">
            <a:avLst/>
          </a:prstGeom>
          <a:ln w="920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A3227AA-3FCB-E74B-8A1B-4D81CD353545}"/>
              </a:ext>
            </a:extLst>
          </p:cNvPr>
          <p:cNvSpPr/>
          <p:nvPr/>
        </p:nvSpPr>
        <p:spPr>
          <a:xfrm>
            <a:off x="3037113" y="2945243"/>
            <a:ext cx="2488018" cy="1722475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 new Widget Type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84B93C-973B-FE4C-86AD-FBF4F1F6C54D}"/>
              </a:ext>
            </a:extLst>
          </p:cNvPr>
          <p:cNvSpPr/>
          <p:nvPr/>
        </p:nvSpPr>
        <p:spPr>
          <a:xfrm>
            <a:off x="2515640" y="2945243"/>
            <a:ext cx="503784" cy="1722475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8188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B6FFA-7994-554F-A700-F833DF935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Introducing a new Type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8AB38-C659-2044-8F26-05FA96D14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B2FDE8-A47A-5743-AF09-CF47C0B8E4A3}"/>
              </a:ext>
            </a:extLst>
          </p:cNvPr>
          <p:cNvSpPr/>
          <p:nvPr/>
        </p:nvSpPr>
        <p:spPr>
          <a:xfrm>
            <a:off x="6401053" y="2884242"/>
            <a:ext cx="2488018" cy="1722475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 of the Type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Type signatures of all of the related operations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The API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3996E8-AF17-1A4D-8FD6-1B7124F6DFDB}"/>
              </a:ext>
            </a:extLst>
          </p:cNvPr>
          <p:cNvSpPr/>
          <p:nvPr/>
        </p:nvSpPr>
        <p:spPr>
          <a:xfrm>
            <a:off x="2884967" y="1720212"/>
            <a:ext cx="2488018" cy="1722475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87211B-31C1-A14F-878C-6628F8D53DF2}"/>
              </a:ext>
            </a:extLst>
          </p:cNvPr>
          <p:cNvSpPr/>
          <p:nvPr/>
        </p:nvSpPr>
        <p:spPr>
          <a:xfrm>
            <a:off x="2884967" y="4270106"/>
            <a:ext cx="2488018" cy="1722475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9B5AAA-56E0-164A-B907-124C30B2D4D6}"/>
              </a:ext>
            </a:extLst>
          </p:cNvPr>
          <p:cNvSpPr txBox="1"/>
          <p:nvPr/>
        </p:nvSpPr>
        <p:spPr>
          <a:xfrm>
            <a:off x="6117264" y="5524795"/>
            <a:ext cx="31050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Specification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D04647F-208D-2E42-BCBF-AA877B9391AE}"/>
              </a:ext>
            </a:extLst>
          </p:cNvPr>
          <p:cNvCxnSpPr>
            <a:cxnSpLocks/>
          </p:cNvCxnSpPr>
          <p:nvPr/>
        </p:nvCxnSpPr>
        <p:spPr>
          <a:xfrm flipV="1">
            <a:off x="7543801" y="4669672"/>
            <a:ext cx="1" cy="901788"/>
          </a:xfrm>
          <a:prstGeom prst="straightConnector1">
            <a:avLst/>
          </a:prstGeom>
          <a:ln w="793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4658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8AB38-C659-2044-8F26-05FA96D14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B2FDE8-A47A-5743-AF09-CF47C0B8E4A3}"/>
              </a:ext>
            </a:extLst>
          </p:cNvPr>
          <p:cNvSpPr/>
          <p:nvPr/>
        </p:nvSpPr>
        <p:spPr>
          <a:xfrm>
            <a:off x="6401053" y="2884242"/>
            <a:ext cx="2488018" cy="1722475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 of the Type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Type signatures of all of the related operations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The API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3996E8-AF17-1A4D-8FD6-1B7124F6DFDB}"/>
              </a:ext>
            </a:extLst>
          </p:cNvPr>
          <p:cNvSpPr/>
          <p:nvPr/>
        </p:nvSpPr>
        <p:spPr>
          <a:xfrm>
            <a:off x="2884967" y="1720212"/>
            <a:ext cx="2488018" cy="1722475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87211B-31C1-A14F-878C-6628F8D53DF2}"/>
              </a:ext>
            </a:extLst>
          </p:cNvPr>
          <p:cNvSpPr/>
          <p:nvPr/>
        </p:nvSpPr>
        <p:spPr>
          <a:xfrm>
            <a:off x="2884967" y="4270106"/>
            <a:ext cx="2488018" cy="1722475"/>
          </a:xfrm>
          <a:prstGeom prst="rect">
            <a:avLst/>
          </a:prstGeom>
          <a:solidFill>
            <a:srgbClr val="000000">
              <a:alpha val="17647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C3264C-C5D3-2543-96E7-B7F867C15A34}"/>
              </a:ext>
            </a:extLst>
          </p:cNvPr>
          <p:cNvSpPr txBox="1"/>
          <p:nvPr/>
        </p:nvSpPr>
        <p:spPr>
          <a:xfrm rot="425753">
            <a:off x="6406502" y="395672"/>
            <a:ext cx="405415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An implementation will have one or more secret </a:t>
            </a:r>
            <a:r>
              <a:rPr lang="en-US" sz="2800" dirty="0">
                <a:solidFill>
                  <a:srgbClr val="C00000"/>
                </a:solidFill>
              </a:rPr>
              <a:t>representation types </a:t>
            </a:r>
            <a:r>
              <a:rPr lang="en-US" sz="2800" dirty="0"/>
              <a:t>used only within the implementation.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8BC1807-9D5B-2147-AF6C-F16CF15108FB}"/>
              </a:ext>
            </a:extLst>
          </p:cNvPr>
          <p:cNvCxnSpPr>
            <a:cxnSpLocks/>
          </p:cNvCxnSpPr>
          <p:nvPr/>
        </p:nvCxnSpPr>
        <p:spPr>
          <a:xfrm flipH="1">
            <a:off x="5489946" y="1447800"/>
            <a:ext cx="911107" cy="480470"/>
          </a:xfrm>
          <a:prstGeom prst="straightConnector1">
            <a:avLst/>
          </a:prstGeom>
          <a:ln w="793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2960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8AB38-C659-2044-8F26-05FA96D14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B2FDE8-A47A-5743-AF09-CF47C0B8E4A3}"/>
              </a:ext>
            </a:extLst>
          </p:cNvPr>
          <p:cNvSpPr/>
          <p:nvPr/>
        </p:nvSpPr>
        <p:spPr>
          <a:xfrm>
            <a:off x="6401053" y="2884242"/>
            <a:ext cx="2488018" cy="1722475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 of the Type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Type signatures of all of the related operations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The API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3996E8-AF17-1A4D-8FD6-1B7124F6DFDB}"/>
              </a:ext>
            </a:extLst>
          </p:cNvPr>
          <p:cNvSpPr/>
          <p:nvPr/>
        </p:nvSpPr>
        <p:spPr>
          <a:xfrm>
            <a:off x="2884967" y="1720212"/>
            <a:ext cx="2488018" cy="1722475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87211B-31C1-A14F-878C-6628F8D53DF2}"/>
              </a:ext>
            </a:extLst>
          </p:cNvPr>
          <p:cNvSpPr/>
          <p:nvPr/>
        </p:nvSpPr>
        <p:spPr>
          <a:xfrm>
            <a:off x="2884967" y="4270106"/>
            <a:ext cx="2488018" cy="1722475"/>
          </a:xfrm>
          <a:prstGeom prst="rect">
            <a:avLst/>
          </a:prstGeom>
          <a:solidFill>
            <a:srgbClr val="000000">
              <a:alpha val="17647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 2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8BC1807-9D5B-2147-AF6C-F16CF15108FB}"/>
              </a:ext>
            </a:extLst>
          </p:cNvPr>
          <p:cNvCxnSpPr>
            <a:cxnSpLocks/>
          </p:cNvCxnSpPr>
          <p:nvPr/>
        </p:nvCxnSpPr>
        <p:spPr>
          <a:xfrm flipH="1">
            <a:off x="5489946" y="1447800"/>
            <a:ext cx="911107" cy="480470"/>
          </a:xfrm>
          <a:prstGeom prst="straightConnector1">
            <a:avLst/>
          </a:prstGeom>
          <a:ln w="793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D2F0019-8C41-BC46-A638-5CAAA791B6FE}"/>
              </a:ext>
            </a:extLst>
          </p:cNvPr>
          <p:cNvSpPr txBox="1"/>
          <p:nvPr/>
        </p:nvSpPr>
        <p:spPr>
          <a:xfrm rot="425753">
            <a:off x="6459665" y="316939"/>
            <a:ext cx="40541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This implementation may have a fast </a:t>
            </a:r>
            <a:r>
              <a:rPr lang="en-US" sz="3600" dirty="0">
                <a:solidFill>
                  <a:srgbClr val="C00000"/>
                </a:solidFill>
              </a:rPr>
              <a:t>find</a:t>
            </a:r>
            <a:r>
              <a:rPr lang="en-US" sz="3600" dirty="0"/>
              <a:t> operation.</a:t>
            </a:r>
          </a:p>
        </p:txBody>
      </p:sp>
    </p:spTree>
    <p:extLst>
      <p:ext uri="{BB962C8B-B14F-4D97-AF65-F5344CB8AC3E}">
        <p14:creationId xmlns:p14="http://schemas.microsoft.com/office/powerpoint/2010/main" val="31213097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8AB38-C659-2044-8F26-05FA96D14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B2FDE8-A47A-5743-AF09-CF47C0B8E4A3}"/>
              </a:ext>
            </a:extLst>
          </p:cNvPr>
          <p:cNvSpPr/>
          <p:nvPr/>
        </p:nvSpPr>
        <p:spPr>
          <a:xfrm>
            <a:off x="6401053" y="2884242"/>
            <a:ext cx="2488018" cy="1722475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 of the Type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Type signatures of all of the related operations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The API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3996E8-AF17-1A4D-8FD6-1B7124F6DFDB}"/>
              </a:ext>
            </a:extLst>
          </p:cNvPr>
          <p:cNvSpPr/>
          <p:nvPr/>
        </p:nvSpPr>
        <p:spPr>
          <a:xfrm>
            <a:off x="2884967" y="1720212"/>
            <a:ext cx="2488018" cy="1722475"/>
          </a:xfrm>
          <a:prstGeom prst="rect">
            <a:avLst/>
          </a:prstGeom>
          <a:solidFill>
            <a:srgbClr val="000000">
              <a:alpha val="1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87211B-31C1-A14F-878C-6628F8D53DF2}"/>
              </a:ext>
            </a:extLst>
          </p:cNvPr>
          <p:cNvSpPr/>
          <p:nvPr/>
        </p:nvSpPr>
        <p:spPr>
          <a:xfrm>
            <a:off x="2884967" y="4270106"/>
            <a:ext cx="2488018" cy="1722475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C3264C-C5D3-2543-96E7-B7F867C15A34}"/>
              </a:ext>
            </a:extLst>
          </p:cNvPr>
          <p:cNvSpPr txBox="1"/>
          <p:nvPr/>
        </p:nvSpPr>
        <p:spPr>
          <a:xfrm rot="425753">
            <a:off x="6879186" y="4805054"/>
            <a:ext cx="36478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This one may have a small memory footprint.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8BC1807-9D5B-2147-AF6C-F16CF15108FB}"/>
              </a:ext>
            </a:extLst>
          </p:cNvPr>
          <p:cNvCxnSpPr>
            <a:cxnSpLocks/>
          </p:cNvCxnSpPr>
          <p:nvPr/>
        </p:nvCxnSpPr>
        <p:spPr>
          <a:xfrm flipH="1" flipV="1">
            <a:off x="5431467" y="5053417"/>
            <a:ext cx="1387551" cy="252952"/>
          </a:xfrm>
          <a:prstGeom prst="straightConnector1">
            <a:avLst/>
          </a:prstGeom>
          <a:ln w="793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6689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8AB38-C659-2044-8F26-05FA96D14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B2FDE8-A47A-5743-AF09-CF47C0B8E4A3}"/>
              </a:ext>
            </a:extLst>
          </p:cNvPr>
          <p:cNvSpPr/>
          <p:nvPr/>
        </p:nvSpPr>
        <p:spPr>
          <a:xfrm>
            <a:off x="6401053" y="2884242"/>
            <a:ext cx="2488018" cy="1722475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 of the Type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Type signatures of all of the related operations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The API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3996E8-AF17-1A4D-8FD6-1B7124F6DFDB}"/>
              </a:ext>
            </a:extLst>
          </p:cNvPr>
          <p:cNvSpPr/>
          <p:nvPr/>
        </p:nvSpPr>
        <p:spPr>
          <a:xfrm>
            <a:off x="3913035" y="2884241"/>
            <a:ext cx="2488018" cy="1722475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87211B-31C1-A14F-878C-6628F8D53DF2}"/>
              </a:ext>
            </a:extLst>
          </p:cNvPr>
          <p:cNvSpPr/>
          <p:nvPr/>
        </p:nvSpPr>
        <p:spPr>
          <a:xfrm>
            <a:off x="2884967" y="4270106"/>
            <a:ext cx="2488018" cy="1722475"/>
          </a:xfrm>
          <a:prstGeom prst="rect">
            <a:avLst/>
          </a:prstGeom>
          <a:solidFill>
            <a:schemeClr val="tx1">
              <a:alpha val="1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94AAEF-20D0-A94B-94A5-8F6A10DDA42A}"/>
              </a:ext>
            </a:extLst>
          </p:cNvPr>
          <p:cNvSpPr txBox="1"/>
          <p:nvPr/>
        </p:nvSpPr>
        <p:spPr>
          <a:xfrm>
            <a:off x="3140148" y="672992"/>
            <a:ext cx="74321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If you’re using a typed PL the type checker can confirm the fit</a:t>
            </a:r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273E84CD-9539-CB49-B6DD-46D1DD4C01D4}"/>
              </a:ext>
            </a:extLst>
          </p:cNvPr>
          <p:cNvSpPr/>
          <p:nvPr/>
        </p:nvSpPr>
        <p:spPr>
          <a:xfrm>
            <a:off x="6259285" y="2188030"/>
            <a:ext cx="293914" cy="587355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3338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8AB38-C659-2044-8F26-05FA96D14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B2FDE8-A47A-5743-AF09-CF47C0B8E4A3}"/>
              </a:ext>
            </a:extLst>
          </p:cNvPr>
          <p:cNvSpPr/>
          <p:nvPr/>
        </p:nvSpPr>
        <p:spPr>
          <a:xfrm>
            <a:off x="6401053" y="2884242"/>
            <a:ext cx="2488018" cy="1722475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 of the Type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Type signatures of all of the related operations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The API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3996E8-AF17-1A4D-8FD6-1B7124F6DFDB}"/>
              </a:ext>
            </a:extLst>
          </p:cNvPr>
          <p:cNvSpPr/>
          <p:nvPr/>
        </p:nvSpPr>
        <p:spPr>
          <a:xfrm>
            <a:off x="3913035" y="2884241"/>
            <a:ext cx="2488018" cy="1722475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87211B-31C1-A14F-878C-6628F8D53DF2}"/>
              </a:ext>
            </a:extLst>
          </p:cNvPr>
          <p:cNvSpPr/>
          <p:nvPr/>
        </p:nvSpPr>
        <p:spPr>
          <a:xfrm>
            <a:off x="2884967" y="4270106"/>
            <a:ext cx="2488018" cy="1722475"/>
          </a:xfrm>
          <a:prstGeom prst="rect">
            <a:avLst/>
          </a:prstGeom>
          <a:solidFill>
            <a:schemeClr val="tx1">
              <a:alpha val="14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Implementation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94AAEF-20D0-A94B-94A5-8F6A10DDA42A}"/>
              </a:ext>
            </a:extLst>
          </p:cNvPr>
          <p:cNvSpPr txBox="1"/>
          <p:nvPr/>
        </p:nvSpPr>
        <p:spPr>
          <a:xfrm>
            <a:off x="3140148" y="322118"/>
            <a:ext cx="74321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I.e., the implementation has a well-formed definition for everything required by the specification</a:t>
            </a:r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273E84CD-9539-CB49-B6DD-46D1DD4C01D4}"/>
              </a:ext>
            </a:extLst>
          </p:cNvPr>
          <p:cNvSpPr/>
          <p:nvPr/>
        </p:nvSpPr>
        <p:spPr>
          <a:xfrm>
            <a:off x="6259285" y="2188030"/>
            <a:ext cx="293914" cy="587355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9195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32A0C-52D3-4240-9ECA-F27F857CC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Information Hiding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C6E672-24B9-8748-B142-9EB5D3C74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32106EB-2E70-0346-8870-DD9BECA81522}"/>
              </a:ext>
            </a:extLst>
          </p:cNvPr>
          <p:cNvSpPr/>
          <p:nvPr/>
        </p:nvSpPr>
        <p:spPr>
          <a:xfrm>
            <a:off x="7032173" y="1775846"/>
            <a:ext cx="2122714" cy="1143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Client Code 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C78BC8E-3AD6-CC49-9155-541EAA3ED964}"/>
              </a:ext>
            </a:extLst>
          </p:cNvPr>
          <p:cNvSpPr/>
          <p:nvPr/>
        </p:nvSpPr>
        <p:spPr>
          <a:xfrm>
            <a:off x="7032173" y="3186566"/>
            <a:ext cx="2122714" cy="1143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Client Code 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9D6C239-1EEF-CE4A-AC9E-D37A005ED57D}"/>
              </a:ext>
            </a:extLst>
          </p:cNvPr>
          <p:cNvSpPr/>
          <p:nvPr/>
        </p:nvSpPr>
        <p:spPr>
          <a:xfrm>
            <a:off x="7032173" y="4543878"/>
            <a:ext cx="2122714" cy="1143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Client Code 3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FADAC7-6192-964C-B5F1-B898B32A0703}"/>
              </a:ext>
            </a:extLst>
          </p:cNvPr>
          <p:cNvCxnSpPr/>
          <p:nvPr/>
        </p:nvCxnSpPr>
        <p:spPr>
          <a:xfrm flipH="1">
            <a:off x="5744938" y="2572091"/>
            <a:ext cx="1251857" cy="650195"/>
          </a:xfrm>
          <a:prstGeom prst="straightConnector1">
            <a:avLst/>
          </a:prstGeom>
          <a:ln w="920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30160D-0B21-A34D-83C3-F279536BF855}"/>
              </a:ext>
            </a:extLst>
          </p:cNvPr>
          <p:cNvCxnSpPr>
            <a:cxnSpLocks/>
          </p:cNvCxnSpPr>
          <p:nvPr/>
        </p:nvCxnSpPr>
        <p:spPr>
          <a:xfrm flipH="1">
            <a:off x="5709560" y="3758066"/>
            <a:ext cx="1251857" cy="0"/>
          </a:xfrm>
          <a:prstGeom prst="straightConnector1">
            <a:avLst/>
          </a:prstGeom>
          <a:ln w="920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CA7B77A-6215-EB41-ADED-4CCA73E21710}"/>
              </a:ext>
            </a:extLst>
          </p:cNvPr>
          <p:cNvCxnSpPr>
            <a:cxnSpLocks/>
          </p:cNvCxnSpPr>
          <p:nvPr/>
        </p:nvCxnSpPr>
        <p:spPr>
          <a:xfrm flipH="1" flipV="1">
            <a:off x="5638800" y="4457700"/>
            <a:ext cx="1322616" cy="508681"/>
          </a:xfrm>
          <a:prstGeom prst="straightConnector1">
            <a:avLst/>
          </a:prstGeom>
          <a:ln w="920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A3227AA-3FCB-E74B-8A1B-4D81CD353545}"/>
              </a:ext>
            </a:extLst>
          </p:cNvPr>
          <p:cNvSpPr/>
          <p:nvPr/>
        </p:nvSpPr>
        <p:spPr>
          <a:xfrm>
            <a:off x="3037113" y="2945243"/>
            <a:ext cx="2488018" cy="1722475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84B93C-973B-FE4C-86AD-FBF4F1F6C54D}"/>
              </a:ext>
            </a:extLst>
          </p:cNvPr>
          <p:cNvSpPr/>
          <p:nvPr/>
        </p:nvSpPr>
        <p:spPr>
          <a:xfrm>
            <a:off x="2515640" y="2945243"/>
            <a:ext cx="503784" cy="1722475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EFFD4E-627B-E241-8DF1-DC7BAB7EBB33}"/>
              </a:ext>
            </a:extLst>
          </p:cNvPr>
          <p:cNvSpPr txBox="1"/>
          <p:nvPr/>
        </p:nvSpPr>
        <p:spPr>
          <a:xfrm>
            <a:off x="2098156" y="5195454"/>
            <a:ext cx="41466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Client code knows only what is in the specification.</a:t>
            </a:r>
          </a:p>
        </p:txBody>
      </p:sp>
    </p:spTree>
    <p:extLst>
      <p:ext uri="{BB962C8B-B14F-4D97-AF65-F5344CB8AC3E}">
        <p14:creationId xmlns:p14="http://schemas.microsoft.com/office/powerpoint/2010/main" val="2499520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20433"/>
            <a:ext cx="9144000" cy="1017134"/>
          </a:xfrm>
        </p:spPr>
        <p:txBody>
          <a:bodyPr>
            <a:normAutofit fontScale="90000"/>
          </a:bodyPr>
          <a:lstStyle/>
          <a:p>
            <a:r>
              <a:rPr lang="en-US" dirty="0"/>
              <a:t>A Common Pattern in “Functional” Style</a:t>
            </a:r>
          </a:p>
        </p:txBody>
      </p:sp>
    </p:spTree>
    <p:extLst>
      <p:ext uri="{BB962C8B-B14F-4D97-AF65-F5344CB8AC3E}">
        <p14:creationId xmlns:p14="http://schemas.microsoft.com/office/powerpoint/2010/main" val="2827545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86743"/>
            <a:ext cx="9144000" cy="1017134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Ocaml</a:t>
            </a:r>
            <a:r>
              <a:rPr lang="en-US" dirty="0"/>
              <a:t> to Java</a:t>
            </a:r>
          </a:p>
        </p:txBody>
      </p:sp>
    </p:spTree>
    <p:extLst>
      <p:ext uri="{BB962C8B-B14F-4D97-AF65-F5344CB8AC3E}">
        <p14:creationId xmlns:p14="http://schemas.microsoft.com/office/powerpoint/2010/main" val="2092237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BD6129-C252-8044-B4D1-66C108098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5BB7B7E7-F02F-EB4C-8B7F-98C327E5AB74}"/>
              </a:ext>
            </a:extLst>
          </p:cNvPr>
          <p:cNvSpPr txBox="1">
            <a:spLocks/>
          </p:cNvSpPr>
          <p:nvPr/>
        </p:nvSpPr>
        <p:spPr>
          <a:xfrm>
            <a:off x="1445095" y="1106301"/>
            <a:ext cx="9797527" cy="4859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/>
              <a:t>In </a:t>
            </a:r>
            <a:r>
              <a:rPr lang="en-US" dirty="0" err="1"/>
              <a:t>OCaml</a:t>
            </a:r>
            <a:r>
              <a:rPr lang="en-US" dirty="0"/>
              <a:t> ADTs are built using </a:t>
            </a:r>
            <a:r>
              <a:rPr lang="en-US" dirty="0">
                <a:solidFill>
                  <a:srgbClr val="C00000"/>
                </a:solidFill>
              </a:rPr>
              <a:t>modules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dirty="0"/>
              <a:t>In Java ADTs can be built using </a:t>
            </a:r>
            <a:r>
              <a:rPr lang="en-US" dirty="0">
                <a:solidFill>
                  <a:srgbClr val="C00000"/>
                </a:solidFill>
              </a:rPr>
              <a:t>classes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interfaces</a:t>
            </a:r>
          </a:p>
        </p:txBody>
      </p:sp>
    </p:spTree>
    <p:extLst>
      <p:ext uri="{BB962C8B-B14F-4D97-AF65-F5344CB8AC3E}">
        <p14:creationId xmlns:p14="http://schemas.microsoft.com/office/powerpoint/2010/main" val="42772200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F9BF01-4BBF-B342-AE4E-9741F1451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173C754-A109-0546-BC57-43DC6AA3691A}"/>
              </a:ext>
            </a:extLst>
          </p:cNvPr>
          <p:cNvGraphicFramePr>
            <a:graphicFrameLocks noGrp="1"/>
          </p:cNvGraphicFramePr>
          <p:nvPr/>
        </p:nvGraphicFramePr>
        <p:xfrm>
          <a:off x="4089990" y="1248145"/>
          <a:ext cx="6578010" cy="4959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2670">
                  <a:extLst>
                    <a:ext uri="{9D8B030D-6E8A-4147-A177-3AD203B41FA5}">
                      <a16:colId xmlns:a16="http://schemas.microsoft.com/office/drawing/2014/main" val="4139855931"/>
                    </a:ext>
                  </a:extLst>
                </a:gridCol>
                <a:gridCol w="2192670">
                  <a:extLst>
                    <a:ext uri="{9D8B030D-6E8A-4147-A177-3AD203B41FA5}">
                      <a16:colId xmlns:a16="http://schemas.microsoft.com/office/drawing/2014/main" val="3279054476"/>
                    </a:ext>
                  </a:extLst>
                </a:gridCol>
                <a:gridCol w="2192670">
                  <a:extLst>
                    <a:ext uri="{9D8B030D-6E8A-4147-A177-3AD203B41FA5}">
                      <a16:colId xmlns:a16="http://schemas.microsoft.com/office/drawing/2014/main" val="748728864"/>
                    </a:ext>
                  </a:extLst>
                </a:gridCol>
              </a:tblGrid>
              <a:tr h="165311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Empty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Empty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1590094"/>
                  </a:ext>
                </a:extLst>
              </a:tr>
              <a:tr h="165311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add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7700587"/>
                  </a:ext>
                </a:extLst>
              </a:tr>
              <a:tr h="16531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89520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59CBF55-A82A-174F-92BC-95BEA647EF12}"/>
              </a:ext>
            </a:extLst>
          </p:cNvPr>
          <p:cNvSpPr txBox="1"/>
          <p:nvPr/>
        </p:nvSpPr>
        <p:spPr>
          <a:xfrm>
            <a:off x="1799167" y="316710"/>
            <a:ext cx="78161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Procedural &amp; Message Passing Styles</a:t>
            </a:r>
          </a:p>
        </p:txBody>
      </p:sp>
    </p:spTree>
    <p:extLst>
      <p:ext uri="{BB962C8B-B14F-4D97-AF65-F5344CB8AC3E}">
        <p14:creationId xmlns:p14="http://schemas.microsoft.com/office/powerpoint/2010/main" val="37429175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F9BF01-4BBF-B342-AE4E-9741F1451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173C754-A109-0546-BC57-43DC6AA3691A}"/>
              </a:ext>
            </a:extLst>
          </p:cNvPr>
          <p:cNvGraphicFramePr>
            <a:graphicFrameLocks noGrp="1"/>
          </p:cNvGraphicFramePr>
          <p:nvPr/>
        </p:nvGraphicFramePr>
        <p:xfrm>
          <a:off x="4089990" y="1248145"/>
          <a:ext cx="6578010" cy="4959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2670">
                  <a:extLst>
                    <a:ext uri="{9D8B030D-6E8A-4147-A177-3AD203B41FA5}">
                      <a16:colId xmlns:a16="http://schemas.microsoft.com/office/drawing/2014/main" val="4139855931"/>
                    </a:ext>
                  </a:extLst>
                </a:gridCol>
                <a:gridCol w="2192670">
                  <a:extLst>
                    <a:ext uri="{9D8B030D-6E8A-4147-A177-3AD203B41FA5}">
                      <a16:colId xmlns:a16="http://schemas.microsoft.com/office/drawing/2014/main" val="3279054476"/>
                    </a:ext>
                  </a:extLst>
                </a:gridCol>
                <a:gridCol w="2192670">
                  <a:extLst>
                    <a:ext uri="{9D8B030D-6E8A-4147-A177-3AD203B41FA5}">
                      <a16:colId xmlns:a16="http://schemas.microsoft.com/office/drawing/2014/main" val="748728864"/>
                    </a:ext>
                  </a:extLst>
                </a:gridCol>
              </a:tblGrid>
              <a:tr h="165311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Empty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Empty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1590094"/>
                  </a:ext>
                </a:extLst>
              </a:tr>
              <a:tr h="165311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add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7700587"/>
                  </a:ext>
                </a:extLst>
              </a:tr>
              <a:tr h="16531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89520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FEB5BB4-A319-F649-9559-FF14EA611244}"/>
              </a:ext>
            </a:extLst>
          </p:cNvPr>
          <p:cNvSpPr txBox="1"/>
          <p:nvPr/>
        </p:nvSpPr>
        <p:spPr>
          <a:xfrm>
            <a:off x="1799167" y="2458982"/>
            <a:ext cx="19832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add</a:t>
            </a:r>
            <a:r>
              <a:rPr lang="en-US" sz="2800" dirty="0"/>
              <a:t> &amp; </a:t>
            </a:r>
            <a:r>
              <a:rPr lang="en-US" sz="2800" dirty="0">
                <a:solidFill>
                  <a:srgbClr val="0070C0"/>
                </a:solidFill>
              </a:rPr>
              <a:t>find</a:t>
            </a:r>
            <a:r>
              <a:rPr lang="en-US" sz="2800" dirty="0"/>
              <a:t> discriminate between </a:t>
            </a:r>
            <a:r>
              <a:rPr lang="en-US" sz="2800" dirty="0">
                <a:solidFill>
                  <a:srgbClr val="0070C0"/>
                </a:solidFill>
              </a:rPr>
              <a:t>Empty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FF0000"/>
                </a:solidFill>
              </a:rPr>
              <a:t>or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70C0"/>
                </a:solidFill>
              </a:rPr>
              <a:t>Not Empty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E79388-04EF-6842-AE96-062592F8E536}"/>
              </a:ext>
            </a:extLst>
          </p:cNvPr>
          <p:cNvSpPr/>
          <p:nvPr/>
        </p:nvSpPr>
        <p:spPr>
          <a:xfrm>
            <a:off x="4454487" y="3029640"/>
            <a:ext cx="5938347" cy="134405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9CBF55-A82A-174F-92BC-95BEA647EF12}"/>
              </a:ext>
            </a:extLst>
          </p:cNvPr>
          <p:cNvSpPr txBox="1"/>
          <p:nvPr/>
        </p:nvSpPr>
        <p:spPr>
          <a:xfrm>
            <a:off x="1799166" y="316710"/>
            <a:ext cx="35594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Procedural Style</a:t>
            </a:r>
          </a:p>
        </p:txBody>
      </p:sp>
    </p:spTree>
    <p:extLst>
      <p:ext uri="{BB962C8B-B14F-4D97-AF65-F5344CB8AC3E}">
        <p14:creationId xmlns:p14="http://schemas.microsoft.com/office/powerpoint/2010/main" val="37104403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7144C-740A-5344-A181-1AE4969D3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CC330F-EB61-2447-A13A-91555D365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298" y="0"/>
            <a:ext cx="88974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1006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F9BF01-4BBF-B342-AE4E-9741F1451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173C754-A109-0546-BC57-43DC6AA3691A}"/>
              </a:ext>
            </a:extLst>
          </p:cNvPr>
          <p:cNvGraphicFramePr>
            <a:graphicFrameLocks noGrp="1"/>
          </p:cNvGraphicFramePr>
          <p:nvPr/>
        </p:nvGraphicFramePr>
        <p:xfrm>
          <a:off x="4089990" y="1248145"/>
          <a:ext cx="6578010" cy="4959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2670">
                  <a:extLst>
                    <a:ext uri="{9D8B030D-6E8A-4147-A177-3AD203B41FA5}">
                      <a16:colId xmlns:a16="http://schemas.microsoft.com/office/drawing/2014/main" val="4139855931"/>
                    </a:ext>
                  </a:extLst>
                </a:gridCol>
                <a:gridCol w="2192670">
                  <a:extLst>
                    <a:ext uri="{9D8B030D-6E8A-4147-A177-3AD203B41FA5}">
                      <a16:colId xmlns:a16="http://schemas.microsoft.com/office/drawing/2014/main" val="3279054476"/>
                    </a:ext>
                  </a:extLst>
                </a:gridCol>
                <a:gridCol w="2192670">
                  <a:extLst>
                    <a:ext uri="{9D8B030D-6E8A-4147-A177-3AD203B41FA5}">
                      <a16:colId xmlns:a16="http://schemas.microsoft.com/office/drawing/2014/main" val="748728864"/>
                    </a:ext>
                  </a:extLst>
                </a:gridCol>
              </a:tblGrid>
              <a:tr h="165311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Empty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Empty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1590094"/>
                  </a:ext>
                </a:extLst>
              </a:tr>
              <a:tr h="165311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add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7700587"/>
                  </a:ext>
                </a:extLst>
              </a:tr>
              <a:tr h="16531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89520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FEB5BB4-A319-F649-9559-FF14EA611244}"/>
              </a:ext>
            </a:extLst>
          </p:cNvPr>
          <p:cNvSpPr txBox="1"/>
          <p:nvPr/>
        </p:nvSpPr>
        <p:spPr>
          <a:xfrm>
            <a:off x="5202695" y="164043"/>
            <a:ext cx="46280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Empty</a:t>
            </a:r>
            <a:r>
              <a:rPr lang="en-US" sz="2800" dirty="0"/>
              <a:t> &amp; </a:t>
            </a:r>
            <a:r>
              <a:rPr lang="en-US" sz="2800" dirty="0">
                <a:solidFill>
                  <a:srgbClr val="0070C0"/>
                </a:solidFill>
              </a:rPr>
              <a:t>Not Empty </a:t>
            </a:r>
            <a:r>
              <a:rPr lang="en-US" sz="2800" dirty="0"/>
              <a:t>can field both </a:t>
            </a:r>
            <a:r>
              <a:rPr lang="en-US" sz="2800" dirty="0">
                <a:solidFill>
                  <a:srgbClr val="0070C0"/>
                </a:solidFill>
              </a:rPr>
              <a:t>add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and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rgbClr val="0070C0"/>
                </a:solidFill>
              </a:rPr>
              <a:t>find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messages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E79388-04EF-6842-AE96-062592F8E536}"/>
              </a:ext>
            </a:extLst>
          </p:cNvPr>
          <p:cNvSpPr/>
          <p:nvPr/>
        </p:nvSpPr>
        <p:spPr>
          <a:xfrm>
            <a:off x="6459557" y="1454228"/>
            <a:ext cx="1905918" cy="45389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9CBF55-A82A-174F-92BC-95BEA647EF12}"/>
              </a:ext>
            </a:extLst>
          </p:cNvPr>
          <p:cNvSpPr txBox="1"/>
          <p:nvPr/>
        </p:nvSpPr>
        <p:spPr>
          <a:xfrm>
            <a:off x="1799166" y="164042"/>
            <a:ext cx="26443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Message Passing Style</a:t>
            </a:r>
          </a:p>
        </p:txBody>
      </p:sp>
    </p:spTree>
    <p:extLst>
      <p:ext uri="{BB962C8B-B14F-4D97-AF65-F5344CB8AC3E}">
        <p14:creationId xmlns:p14="http://schemas.microsoft.com/office/powerpoint/2010/main" val="37013502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7144C-740A-5344-A181-1AE4969D3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1103 Computer Science 1 Honors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9EF4FB-C891-A846-88E5-CC678A360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447" y="0"/>
            <a:ext cx="103271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4348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86743"/>
            <a:ext cx="9144000" cy="1017134"/>
          </a:xfrm>
        </p:spPr>
        <p:txBody>
          <a:bodyPr/>
          <a:lstStyle/>
          <a:p>
            <a:r>
              <a:rPr lang="en-US" dirty="0"/>
              <a:t>CS – Systems + Theory</a:t>
            </a:r>
          </a:p>
        </p:txBody>
      </p:sp>
    </p:spTree>
    <p:extLst>
      <p:ext uri="{BB962C8B-B14F-4D97-AF65-F5344CB8AC3E}">
        <p14:creationId xmlns:p14="http://schemas.microsoft.com/office/powerpoint/2010/main" val="7353430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388DDF3A-69E5-204E-A461-4FFD3D227C8C}"/>
              </a:ext>
            </a:extLst>
          </p:cNvPr>
          <p:cNvSpPr/>
          <p:nvPr/>
        </p:nvSpPr>
        <p:spPr>
          <a:xfrm>
            <a:off x="1696387" y="766372"/>
            <a:ext cx="6188440" cy="532525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024DB74-E5BB-6C4C-AADD-4578DB106550}"/>
              </a:ext>
            </a:extLst>
          </p:cNvPr>
          <p:cNvSpPr/>
          <p:nvPr/>
        </p:nvSpPr>
        <p:spPr>
          <a:xfrm>
            <a:off x="4127292" y="766372"/>
            <a:ext cx="6188440" cy="5325256"/>
          </a:xfrm>
          <a:prstGeom prst="ellipse">
            <a:avLst/>
          </a:prstGeom>
          <a:solidFill>
            <a:schemeClr val="bg1">
              <a:lumMod val="7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C7C987-CB8A-5046-9975-44D679639DAA}"/>
              </a:ext>
            </a:extLst>
          </p:cNvPr>
          <p:cNvSpPr txBox="1"/>
          <p:nvPr/>
        </p:nvSpPr>
        <p:spPr>
          <a:xfrm>
            <a:off x="2293496" y="3105832"/>
            <a:ext cx="1698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Systems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A59B00-1771-7F43-B2EC-9BD3B9D51E6B}"/>
              </a:ext>
            </a:extLst>
          </p:cNvPr>
          <p:cNvSpPr txBox="1"/>
          <p:nvPr/>
        </p:nvSpPr>
        <p:spPr>
          <a:xfrm>
            <a:off x="8019953" y="3105832"/>
            <a:ext cx="1494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Theory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2E6C86-CB0D-3F48-BD34-6791BDCE1D7E}"/>
              </a:ext>
            </a:extLst>
          </p:cNvPr>
          <p:cNvSpPr txBox="1"/>
          <p:nvPr/>
        </p:nvSpPr>
        <p:spPr>
          <a:xfrm>
            <a:off x="5369499" y="3105832"/>
            <a:ext cx="1075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Both</a:t>
            </a:r>
          </a:p>
        </p:txBody>
      </p:sp>
    </p:spTree>
    <p:extLst>
      <p:ext uri="{BB962C8B-B14F-4D97-AF65-F5344CB8AC3E}">
        <p14:creationId xmlns:p14="http://schemas.microsoft.com/office/powerpoint/2010/main" val="35390246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388DDF3A-69E5-204E-A461-4FFD3D227C8C}"/>
              </a:ext>
            </a:extLst>
          </p:cNvPr>
          <p:cNvSpPr/>
          <p:nvPr/>
        </p:nvSpPr>
        <p:spPr>
          <a:xfrm>
            <a:off x="826960" y="766372"/>
            <a:ext cx="6188440" cy="532525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024DB74-E5BB-6C4C-AADD-4578DB106550}"/>
              </a:ext>
            </a:extLst>
          </p:cNvPr>
          <p:cNvSpPr/>
          <p:nvPr/>
        </p:nvSpPr>
        <p:spPr>
          <a:xfrm>
            <a:off x="5161609" y="766372"/>
            <a:ext cx="6188440" cy="5325256"/>
          </a:xfrm>
          <a:prstGeom prst="ellipse">
            <a:avLst/>
          </a:prstGeom>
          <a:solidFill>
            <a:schemeClr val="bg1">
              <a:lumMod val="7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C7C987-CB8A-5046-9975-44D679639DAA}"/>
              </a:ext>
            </a:extLst>
          </p:cNvPr>
          <p:cNvSpPr txBox="1"/>
          <p:nvPr/>
        </p:nvSpPr>
        <p:spPr>
          <a:xfrm>
            <a:off x="1274168" y="3105832"/>
            <a:ext cx="3569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Logic &amp; Semantics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A59B00-1771-7F43-B2EC-9BD3B9D51E6B}"/>
              </a:ext>
            </a:extLst>
          </p:cNvPr>
          <p:cNvSpPr txBox="1"/>
          <p:nvPr/>
        </p:nvSpPr>
        <p:spPr>
          <a:xfrm>
            <a:off x="7105559" y="3105832"/>
            <a:ext cx="4313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Analysis &amp; Complexity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D9B5CE-50FE-4B46-879A-D5FFA0AEB43F}"/>
              </a:ext>
            </a:extLst>
          </p:cNvPr>
          <p:cNvSpPr txBox="1"/>
          <p:nvPr/>
        </p:nvSpPr>
        <p:spPr>
          <a:xfrm>
            <a:off x="5558032" y="3105832"/>
            <a:ext cx="1075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Both</a:t>
            </a:r>
          </a:p>
        </p:txBody>
      </p:sp>
    </p:spTree>
    <p:extLst>
      <p:ext uri="{BB962C8B-B14F-4D97-AF65-F5344CB8AC3E}">
        <p14:creationId xmlns:p14="http://schemas.microsoft.com/office/powerpoint/2010/main" val="3913384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D8163-C4AD-3A43-BDFD-9A07933A9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886" y="2686276"/>
            <a:ext cx="10515600" cy="3114917"/>
          </a:xfrm>
        </p:spPr>
        <p:txBody>
          <a:bodyPr anchor="t">
            <a:normAutofit/>
          </a:bodyPr>
          <a:lstStyle/>
          <a:p>
            <a:r>
              <a:rPr lang="en-US" dirty="0"/>
              <a:t>#</a:t>
            </a:r>
            <a:r>
              <a:rPr lang="en-US" dirty="0">
                <a:solidFill>
                  <a:srgbClr val="0070C0"/>
                </a:solidFill>
              </a:rPr>
              <a:t> let n = “Boston” |&gt; </a:t>
            </a:r>
            <a:r>
              <a:rPr lang="en-US" dirty="0" err="1">
                <a:solidFill>
                  <a:srgbClr val="0070C0"/>
                </a:solidFill>
              </a:rPr>
              <a:t>String.length</a:t>
            </a:r>
            <a:r>
              <a:rPr lang="en-US" dirty="0"/>
              <a:t>;;</a:t>
            </a:r>
            <a:br>
              <a:rPr lang="en-US" dirty="0"/>
            </a:br>
            <a:r>
              <a:rPr lang="en-US" dirty="0" err="1"/>
              <a:t>val</a:t>
            </a:r>
            <a:r>
              <a:rPr lang="en-US" dirty="0"/>
              <a:t> n : int = 6</a:t>
            </a:r>
            <a:br>
              <a:rPr lang="en-US" dirty="0">
                <a:solidFill>
                  <a:srgbClr val="0070C0"/>
                </a:solidFill>
              </a:rPr>
            </a:b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# let m = “Boston” |&gt; </a:t>
            </a:r>
            <a:r>
              <a:rPr lang="en-US" dirty="0" err="1">
                <a:solidFill>
                  <a:srgbClr val="0070C0"/>
                </a:solidFill>
              </a:rPr>
              <a:t>String.length</a:t>
            </a:r>
            <a:r>
              <a:rPr lang="en-US" dirty="0">
                <a:solidFill>
                  <a:srgbClr val="0070C0"/>
                </a:solidFill>
              </a:rPr>
              <a:t> |&gt; (+) 1</a:t>
            </a:r>
            <a:r>
              <a:rPr lang="en-US" dirty="0"/>
              <a:t>;;</a:t>
            </a:r>
            <a:br>
              <a:rPr lang="en-US" dirty="0"/>
            </a:br>
            <a:r>
              <a:rPr lang="en-US" dirty="0" err="1"/>
              <a:t>val</a:t>
            </a:r>
            <a:r>
              <a:rPr lang="en-US" dirty="0"/>
              <a:t> n : int = 7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DF73FE2-859B-0646-BC70-B45FC113A245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Pipes:  </a:t>
            </a:r>
            <a:r>
              <a:rPr lang="en-US" dirty="0">
                <a:solidFill>
                  <a:srgbClr val="0070C0"/>
                </a:solidFill>
              </a:rPr>
              <a:t>x|&gt; f </a:t>
            </a:r>
            <a:r>
              <a:rPr lang="en-US" dirty="0"/>
              <a:t>for</a:t>
            </a:r>
            <a:r>
              <a:rPr lang="en-US" dirty="0">
                <a:solidFill>
                  <a:srgbClr val="0070C0"/>
                </a:solidFill>
              </a:rPr>
              <a:t> (f x)</a:t>
            </a:r>
          </a:p>
        </p:txBody>
      </p:sp>
    </p:spTree>
    <p:extLst>
      <p:ext uri="{BB962C8B-B14F-4D97-AF65-F5344CB8AC3E}">
        <p14:creationId xmlns:p14="http://schemas.microsoft.com/office/powerpoint/2010/main" val="6642476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86743"/>
            <a:ext cx="9144000" cy="1017134"/>
          </a:xfrm>
        </p:spPr>
        <p:txBody>
          <a:bodyPr/>
          <a:lstStyle/>
          <a:p>
            <a:r>
              <a:rPr lang="en-US" dirty="0"/>
              <a:t>Sudoku &amp; the Zoo</a:t>
            </a:r>
          </a:p>
        </p:txBody>
      </p:sp>
    </p:spTree>
    <p:extLst>
      <p:ext uri="{BB962C8B-B14F-4D97-AF65-F5344CB8AC3E}">
        <p14:creationId xmlns:p14="http://schemas.microsoft.com/office/powerpoint/2010/main" val="38190935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86743"/>
            <a:ext cx="9144000" cy="1017134"/>
          </a:xfrm>
        </p:spPr>
        <p:txBody>
          <a:bodyPr/>
          <a:lstStyle/>
          <a:p>
            <a:r>
              <a:rPr lang="en-US" dirty="0"/>
              <a:t>Try to Remember</a:t>
            </a:r>
          </a:p>
        </p:txBody>
      </p:sp>
    </p:spTree>
    <p:extLst>
      <p:ext uri="{BB962C8B-B14F-4D97-AF65-F5344CB8AC3E}">
        <p14:creationId xmlns:p14="http://schemas.microsoft.com/office/powerpoint/2010/main" val="5640438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5A143-C87A-BA4C-9BA5-6CEC15A75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Remember – </a:t>
            </a:r>
            <a:r>
              <a:rPr lang="en-US" b="1" dirty="0"/>
              <a:t>Problem Solving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5D17F-FF70-7A46-9268-333854D6C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Use functions to break a problem into smaller parts.</a:t>
            </a:r>
          </a:p>
          <a:p>
            <a:endParaRPr lang="en-US" dirty="0"/>
          </a:p>
          <a:p>
            <a:r>
              <a:rPr lang="en-US" dirty="0"/>
              <a:t>If you’re writing a function to solve a task and you come across a non-trivial sub-task, immediately make up a function name and introduce a call to that function.</a:t>
            </a:r>
          </a:p>
          <a:p>
            <a:endParaRPr lang="en-US" dirty="0"/>
          </a:p>
          <a:p>
            <a:r>
              <a:rPr lang="en-US" dirty="0"/>
              <a:t>Provide inputs to the function that you think it will probably need;</a:t>
            </a:r>
          </a:p>
          <a:p>
            <a:endParaRPr lang="en-US" dirty="0"/>
          </a:p>
          <a:p>
            <a:r>
              <a:rPr lang="en-US" dirty="0"/>
              <a:t>You can revise the function inputs when you get around to writing that helper function.</a:t>
            </a:r>
          </a:p>
        </p:txBody>
      </p:sp>
    </p:spTree>
    <p:extLst>
      <p:ext uri="{BB962C8B-B14F-4D97-AF65-F5344CB8AC3E}">
        <p14:creationId xmlns:p14="http://schemas.microsoft.com/office/powerpoint/2010/main" val="18700548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5A143-C87A-BA4C-9BA5-6CEC15A75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Remember – </a:t>
            </a:r>
            <a:r>
              <a:rPr lang="en-US" b="1" dirty="0"/>
              <a:t>Naming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5D17F-FF70-7A46-9268-333854D6C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Choose names for functions and variables </a:t>
            </a:r>
            <a:r>
              <a:rPr lang="en-US" b="1" dirty="0"/>
              <a:t>very carefully</a:t>
            </a:r>
            <a:r>
              <a:rPr lang="en-US" dirty="0"/>
              <a:t>! There is no rush, ask “What does this thing do?” Then pick an appropriate name;</a:t>
            </a:r>
          </a:p>
          <a:p>
            <a:endParaRPr lang="en-US" dirty="0"/>
          </a:p>
          <a:p>
            <a:r>
              <a:rPr lang="en-US" dirty="0"/>
              <a:t>If you’re having trouble explaining what a function does or what kind of value a variable holds, the person you’re talking to is probably being thrown off by poorly chosen names;</a:t>
            </a:r>
          </a:p>
          <a:p>
            <a:endParaRPr lang="en-US" dirty="0"/>
          </a:p>
          <a:p>
            <a:r>
              <a:rPr lang="en-US" dirty="0"/>
              <a:t>Future you may have to review your own code and/or explain it to a colleague and future you will be led astray by poorly chosen names.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8716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CE7AE-0379-DB44-B640-E3F98E2EB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Final Exam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2A33A-84B9-8D4C-B52B-563F191C2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Saturday December 17, 12:30 – 2PM in this room</a:t>
            </a:r>
          </a:p>
          <a:p>
            <a:endParaRPr lang="en-US" dirty="0"/>
          </a:p>
          <a:p>
            <a:r>
              <a:rPr lang="en-US" dirty="0"/>
              <a:t>Final will look like the second midterm + storage diagrams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Regular office hours next week and by appt. if needed.</a:t>
            </a:r>
          </a:p>
        </p:txBody>
      </p:sp>
    </p:spTree>
    <p:extLst>
      <p:ext uri="{BB962C8B-B14F-4D97-AF65-F5344CB8AC3E}">
        <p14:creationId xmlns:p14="http://schemas.microsoft.com/office/powerpoint/2010/main" val="11446133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14B32-BC78-814C-A07C-F6AEF297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276990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E5E39-FA3B-FE43-8BD1-EF5FAD5F3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755" y="365125"/>
            <a:ext cx="11272602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Pipe Notation is Convenient for Stream Processing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4D354D-CCF3-3948-A142-893D011E72BF}"/>
              </a:ext>
            </a:extLst>
          </p:cNvPr>
          <p:cNvSpPr/>
          <p:nvPr/>
        </p:nvSpPr>
        <p:spPr>
          <a:xfrm>
            <a:off x="2548328" y="3057993"/>
            <a:ext cx="869429" cy="779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027F99-334F-DA46-A03D-349D41D18A91}"/>
              </a:ext>
            </a:extLst>
          </p:cNvPr>
          <p:cNvSpPr/>
          <p:nvPr/>
        </p:nvSpPr>
        <p:spPr>
          <a:xfrm>
            <a:off x="4094813" y="3057993"/>
            <a:ext cx="869429" cy="779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3D394C-4B81-C74B-A8C6-CE8635C3A7D9}"/>
              </a:ext>
            </a:extLst>
          </p:cNvPr>
          <p:cNvSpPr/>
          <p:nvPr/>
        </p:nvSpPr>
        <p:spPr>
          <a:xfrm>
            <a:off x="5641298" y="3057993"/>
            <a:ext cx="869429" cy="779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BAC5B6-1885-A140-B7EA-03B4780874E9}"/>
              </a:ext>
            </a:extLst>
          </p:cNvPr>
          <p:cNvSpPr/>
          <p:nvPr/>
        </p:nvSpPr>
        <p:spPr>
          <a:xfrm>
            <a:off x="7187783" y="3057993"/>
            <a:ext cx="869429" cy="779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6A4FD2-6625-DC45-A8A3-4A4F087E252E}"/>
              </a:ext>
            </a:extLst>
          </p:cNvPr>
          <p:cNvSpPr/>
          <p:nvPr/>
        </p:nvSpPr>
        <p:spPr>
          <a:xfrm>
            <a:off x="8734268" y="3057993"/>
            <a:ext cx="869429" cy="7794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q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884AA1D5-918C-DB4D-A6F6-64E53CA4D65F}"/>
              </a:ext>
            </a:extLst>
          </p:cNvPr>
          <p:cNvSpPr/>
          <p:nvPr/>
        </p:nvSpPr>
        <p:spPr>
          <a:xfrm>
            <a:off x="3417757" y="3185409"/>
            <a:ext cx="677056" cy="52465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CC2F6F65-2E9A-224A-88E2-263BA93EABFA}"/>
              </a:ext>
            </a:extLst>
          </p:cNvPr>
          <p:cNvSpPr/>
          <p:nvPr/>
        </p:nvSpPr>
        <p:spPr>
          <a:xfrm>
            <a:off x="4964242" y="3185409"/>
            <a:ext cx="677056" cy="52465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D773D111-3787-B243-96AE-622135061424}"/>
              </a:ext>
            </a:extLst>
          </p:cNvPr>
          <p:cNvSpPr/>
          <p:nvPr/>
        </p:nvSpPr>
        <p:spPr>
          <a:xfrm>
            <a:off x="6510727" y="3185409"/>
            <a:ext cx="677056" cy="52465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DF5F6CB2-0C4F-7743-B586-6508C205D380}"/>
              </a:ext>
            </a:extLst>
          </p:cNvPr>
          <p:cNvSpPr/>
          <p:nvPr/>
        </p:nvSpPr>
        <p:spPr>
          <a:xfrm>
            <a:off x="8057212" y="3185409"/>
            <a:ext cx="677056" cy="52465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70A1F02F-71C9-D64D-B58B-4CC96DAD6FF6}"/>
              </a:ext>
            </a:extLst>
          </p:cNvPr>
          <p:cNvSpPr/>
          <p:nvPr/>
        </p:nvSpPr>
        <p:spPr>
          <a:xfrm>
            <a:off x="9603697" y="3185409"/>
            <a:ext cx="677056" cy="52465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19B955AD-7647-424F-8C9F-EF6A57DE1D32}"/>
              </a:ext>
            </a:extLst>
          </p:cNvPr>
          <p:cNvSpPr/>
          <p:nvPr/>
        </p:nvSpPr>
        <p:spPr>
          <a:xfrm>
            <a:off x="1871272" y="3185409"/>
            <a:ext cx="677056" cy="52465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40062B-2698-8D4C-8477-A951E618DD7A}"/>
              </a:ext>
            </a:extLst>
          </p:cNvPr>
          <p:cNvSpPr txBox="1"/>
          <p:nvPr/>
        </p:nvSpPr>
        <p:spPr>
          <a:xfrm>
            <a:off x="853054" y="3170418"/>
            <a:ext cx="924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data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37F8C25-FA57-C144-B456-00C547EE643E}"/>
              </a:ext>
            </a:extLst>
          </p:cNvPr>
          <p:cNvSpPr/>
          <p:nvPr/>
        </p:nvSpPr>
        <p:spPr>
          <a:xfrm>
            <a:off x="10598046" y="3305330"/>
            <a:ext cx="224852" cy="2848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BA8DBB-0B6A-1840-9EF5-47F8C6061616}"/>
              </a:ext>
            </a:extLst>
          </p:cNvPr>
          <p:cNvSpPr txBox="1"/>
          <p:nvPr/>
        </p:nvSpPr>
        <p:spPr>
          <a:xfrm>
            <a:off x="7677870" y="4912397"/>
            <a:ext cx="31450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q(p(h(g(f(data)))))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7DC1DD4-D970-3946-90F5-8524C81B07B1}"/>
              </a:ext>
            </a:extLst>
          </p:cNvPr>
          <p:cNvCxnSpPr>
            <a:cxnSpLocks/>
          </p:cNvCxnSpPr>
          <p:nvPr/>
        </p:nvCxnSpPr>
        <p:spPr>
          <a:xfrm flipV="1">
            <a:off x="9351364" y="3650103"/>
            <a:ext cx="1186722" cy="1191719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627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D8163-C4AD-3A43-BDFD-9A07933A9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886" y="1709058"/>
            <a:ext cx="10515600" cy="3940628"/>
          </a:xfrm>
        </p:spPr>
        <p:txBody>
          <a:bodyPr anchor="t">
            <a:noAutofit/>
          </a:bodyPr>
          <a:lstStyle/>
          <a:p>
            <a:r>
              <a:rPr lang="en-US" sz="3600" dirty="0"/>
              <a:t>#</a:t>
            </a:r>
            <a:r>
              <a:rPr lang="en-US" sz="3600" dirty="0">
                <a:solidFill>
                  <a:srgbClr val="0070C0"/>
                </a:solidFill>
              </a:rPr>
              <a:t> let n = (+) 2 3</a:t>
            </a:r>
            <a:r>
              <a:rPr lang="en-US" sz="3600" dirty="0"/>
              <a:t>;;</a:t>
            </a:r>
            <a:br>
              <a:rPr lang="en-US" sz="3600" dirty="0">
                <a:solidFill>
                  <a:srgbClr val="0070C0"/>
                </a:solidFill>
              </a:rPr>
            </a:br>
            <a:r>
              <a:rPr lang="en-US" sz="3600" dirty="0" err="1"/>
              <a:t>val</a:t>
            </a:r>
            <a:r>
              <a:rPr lang="en-US" sz="3600" dirty="0"/>
              <a:t> n : int = 5</a:t>
            </a:r>
            <a:br>
              <a:rPr lang="en-US" sz="3600" dirty="0"/>
            </a:br>
            <a:br>
              <a:rPr lang="en-US" sz="3600" dirty="0">
                <a:solidFill>
                  <a:srgbClr val="0070C0"/>
                </a:solidFill>
              </a:rPr>
            </a:br>
            <a:r>
              <a:rPr lang="en-US" sz="3600" dirty="0"/>
              <a:t>#</a:t>
            </a:r>
            <a:r>
              <a:rPr lang="en-US" sz="3600" dirty="0">
                <a:solidFill>
                  <a:srgbClr val="0070C0"/>
                </a:solidFill>
              </a:rPr>
              <a:t> let double = ( * ) 2</a:t>
            </a:r>
            <a:r>
              <a:rPr lang="en-US" sz="3600" dirty="0"/>
              <a:t>;;</a:t>
            </a:r>
            <a:br>
              <a:rPr lang="en-US" sz="3600" dirty="0"/>
            </a:br>
            <a:r>
              <a:rPr lang="en-US" sz="3600" dirty="0" err="1"/>
              <a:t>val</a:t>
            </a:r>
            <a:r>
              <a:rPr lang="en-US" sz="3600" dirty="0"/>
              <a:t> double : int -&gt; int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#</a:t>
            </a:r>
            <a:r>
              <a:rPr lang="en-US" sz="3600" dirty="0">
                <a:solidFill>
                  <a:srgbClr val="0070C0"/>
                </a:solidFill>
              </a:rPr>
              <a:t> let n = 3 |&gt; (+) 2</a:t>
            </a:r>
            <a:r>
              <a:rPr lang="en-US" sz="3600" dirty="0"/>
              <a:t>;;</a:t>
            </a:r>
            <a:br>
              <a:rPr lang="en-US" sz="3600" dirty="0"/>
            </a:br>
            <a:r>
              <a:rPr lang="en-US" sz="3600" dirty="0" err="1"/>
              <a:t>val</a:t>
            </a:r>
            <a:r>
              <a:rPr lang="en-US" sz="3600" dirty="0"/>
              <a:t> n : int = 5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DF73FE2-859B-0646-BC70-B45FC113A245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Prefix Notation for Operators</a:t>
            </a:r>
          </a:p>
        </p:txBody>
      </p:sp>
    </p:spTree>
    <p:extLst>
      <p:ext uri="{BB962C8B-B14F-4D97-AF65-F5344CB8AC3E}">
        <p14:creationId xmlns:p14="http://schemas.microsoft.com/office/powerpoint/2010/main" val="3625364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D8163-C4AD-3A43-BDFD-9A07933A9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886" y="2131104"/>
            <a:ext cx="10515600" cy="3518581"/>
          </a:xfrm>
        </p:spPr>
        <p:txBody>
          <a:bodyPr anchor="t">
            <a:normAutofit/>
          </a:bodyPr>
          <a:lstStyle/>
          <a:p>
            <a:r>
              <a:rPr lang="en-US" dirty="0"/>
              <a:t>#</a:t>
            </a:r>
            <a:r>
              <a:rPr lang="en-US" dirty="0">
                <a:solidFill>
                  <a:srgbClr val="0070C0"/>
                </a:solidFill>
              </a:rPr>
              <a:t> let f x =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      2.0 |&gt; ( ** ) x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             |&gt; (+.) 1.0</a:t>
            </a:r>
            <a:r>
              <a:rPr lang="en-US" dirty="0"/>
              <a:t>;;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val</a:t>
            </a:r>
            <a:r>
              <a:rPr lang="en-US" dirty="0"/>
              <a:t> f : float -&gt; float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DF73FE2-859B-0646-BC70-B45FC113A245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Stacked Pipes: </a:t>
            </a:r>
            <a:r>
              <a:rPr lang="en-US" i="1" dirty="0"/>
              <a:t>f(x) = x</a:t>
            </a:r>
            <a:r>
              <a:rPr lang="en-US" i="1" baseline="30000" dirty="0"/>
              <a:t>2</a:t>
            </a:r>
            <a:r>
              <a:rPr lang="en-US" i="1" dirty="0"/>
              <a:t> + 3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65D477-8F51-3F49-9378-1E380E632F90}"/>
              </a:ext>
            </a:extLst>
          </p:cNvPr>
          <p:cNvSpPr/>
          <p:nvPr/>
        </p:nvSpPr>
        <p:spPr>
          <a:xfrm>
            <a:off x="2818151" y="2698230"/>
            <a:ext cx="2762295" cy="12600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E3D426-DC0C-6A43-BA9E-D2989AB6548B}"/>
              </a:ext>
            </a:extLst>
          </p:cNvPr>
          <p:cNvSpPr txBox="1"/>
          <p:nvPr/>
        </p:nvSpPr>
        <p:spPr>
          <a:xfrm>
            <a:off x="2773182" y="2604994"/>
            <a:ext cx="276229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0070C0"/>
                </a:solidFill>
              </a:rPr>
              <a:t>|&gt; ( ** ) x</a:t>
            </a:r>
          </a:p>
          <a:p>
            <a:r>
              <a:rPr lang="en-US" sz="4400" dirty="0">
                <a:solidFill>
                  <a:srgbClr val="0070C0"/>
                </a:solidFill>
              </a:rPr>
              <a:t>|&gt; (+.) 3.0</a:t>
            </a:r>
            <a:r>
              <a:rPr lang="en-US" sz="4400" dirty="0"/>
              <a:t>;;</a:t>
            </a:r>
          </a:p>
        </p:txBody>
      </p:sp>
    </p:spTree>
    <p:extLst>
      <p:ext uri="{BB962C8B-B14F-4D97-AF65-F5344CB8AC3E}">
        <p14:creationId xmlns:p14="http://schemas.microsoft.com/office/powerpoint/2010/main" val="3249330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FA09B12-7427-C044-ABB4-4274D737C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4370"/>
            <a:ext cx="12192000" cy="47092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188A813-2CE3-2146-8501-9F695227D32A}"/>
              </a:ext>
            </a:extLst>
          </p:cNvPr>
          <p:cNvSpPr txBox="1"/>
          <p:nvPr/>
        </p:nvSpPr>
        <p:spPr>
          <a:xfrm>
            <a:off x="7540053" y="1633927"/>
            <a:ext cx="38241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Folding/Reducing</a:t>
            </a:r>
          </a:p>
        </p:txBody>
      </p:sp>
    </p:spTree>
    <p:extLst>
      <p:ext uri="{BB962C8B-B14F-4D97-AF65-F5344CB8AC3E}">
        <p14:creationId xmlns:p14="http://schemas.microsoft.com/office/powerpoint/2010/main" val="4223104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8D49094-114F-B341-824A-6C8D03759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9078"/>
            <a:ext cx="12192000" cy="41998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84A4E7-0348-DE45-9D0C-11CD23317832}"/>
              </a:ext>
            </a:extLst>
          </p:cNvPr>
          <p:cNvSpPr txBox="1"/>
          <p:nvPr/>
        </p:nvSpPr>
        <p:spPr>
          <a:xfrm>
            <a:off x="7540053" y="1633927"/>
            <a:ext cx="38241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Folding/Reducing</a:t>
            </a:r>
          </a:p>
        </p:txBody>
      </p:sp>
    </p:spTree>
    <p:extLst>
      <p:ext uri="{BB962C8B-B14F-4D97-AF65-F5344CB8AC3E}">
        <p14:creationId xmlns:p14="http://schemas.microsoft.com/office/powerpoint/2010/main" val="1473817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2038</TotalTime>
  <Words>964</Words>
  <Application>Microsoft Macintosh PowerPoint</Application>
  <PresentationFormat>Widescreen</PresentationFormat>
  <Paragraphs>206</Paragraphs>
  <Slides>45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Calibri</vt:lpstr>
      <vt:lpstr>Calibri Light</vt:lpstr>
      <vt:lpstr>Office Theme</vt:lpstr>
      <vt:lpstr>CSCI 1103 CS 1 Honors</vt:lpstr>
      <vt:lpstr>Topics</vt:lpstr>
      <vt:lpstr>A Common Pattern in “Functional” Style</vt:lpstr>
      <vt:lpstr># let n = “Boston” |&gt; String.length;; val n : int = 6  # let m = “Boston” |&gt; String.length |&gt; (+) 1;; val n : int = 7</vt:lpstr>
      <vt:lpstr>Pipe Notation is Convenient for Stream Processing</vt:lpstr>
      <vt:lpstr># let n = (+) 2 3;; val n : int = 5  # let double = ( * ) 2;; val double : int -&gt; int  # let n = 3 |&gt; (+) 2;; val n : int = 5</vt:lpstr>
      <vt:lpstr># let f x =       2.0 |&gt; ( ** ) x              |&gt; (+.) 1.0;;  val f : float -&gt; float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Road Ahead</vt:lpstr>
      <vt:lpstr>What this course has been about</vt:lpstr>
      <vt:lpstr>PowerPoint Presentation</vt:lpstr>
      <vt:lpstr>Themes in CS2</vt:lpstr>
      <vt:lpstr>PowerPoint Presentation</vt:lpstr>
      <vt:lpstr>PowerPoint Presentation</vt:lpstr>
      <vt:lpstr>A New Type is like a Product or Service</vt:lpstr>
      <vt:lpstr>When Introducing a new Type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Information Hiding</vt:lpstr>
      <vt:lpstr>From Ocaml to Java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CS – Systems + Theory</vt:lpstr>
      <vt:lpstr>PowerPoint Presentation</vt:lpstr>
      <vt:lpstr>PowerPoint Presentation</vt:lpstr>
      <vt:lpstr>Sudoku &amp; the Zoo</vt:lpstr>
      <vt:lpstr>Try to Remember</vt:lpstr>
      <vt:lpstr>Remember – Problem Solving</vt:lpstr>
      <vt:lpstr>Remember – Naming</vt:lpstr>
      <vt:lpstr>Final Exam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1103 CS 1 Honors</dc:title>
  <dc:creator>Microsoft Office User</dc:creator>
  <cp:lastModifiedBy>Microsoft Office User</cp:lastModifiedBy>
  <cp:revision>7</cp:revision>
  <dcterms:created xsi:type="dcterms:W3CDTF">2022-12-06T15:35:26Z</dcterms:created>
  <dcterms:modified xsi:type="dcterms:W3CDTF">2022-12-08T18:21:22Z</dcterms:modified>
</cp:coreProperties>
</file>