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4" r:id="rId2"/>
    <p:sldId id="386" r:id="rId3"/>
    <p:sldId id="387" r:id="rId4"/>
    <p:sldId id="388" r:id="rId5"/>
    <p:sldId id="389" r:id="rId6"/>
    <p:sldId id="391" r:id="rId7"/>
    <p:sldId id="390" r:id="rId8"/>
    <p:sldId id="394" r:id="rId9"/>
    <p:sldId id="392" r:id="rId10"/>
    <p:sldId id="398" r:id="rId11"/>
    <p:sldId id="400" r:id="rId12"/>
    <p:sldId id="401" r:id="rId13"/>
    <p:sldId id="397" r:id="rId14"/>
    <p:sldId id="396" r:id="rId15"/>
    <p:sldId id="403" r:id="rId16"/>
    <p:sldId id="399" r:id="rId17"/>
    <p:sldId id="402" r:id="rId18"/>
    <p:sldId id="40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000000"/>
    <a:srgbClr val="C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716"/>
            <a:ext cx="6858000" cy="1584154"/>
          </a:xfrm>
        </p:spPr>
        <p:txBody>
          <a:bodyPr>
            <a:normAutofit/>
          </a:bodyPr>
          <a:lstStyle/>
          <a:p>
            <a:r>
              <a:rPr lang="en-US" sz="2700" dirty="0"/>
              <a:t>Meeting 39: Friday 12/4 </a:t>
            </a:r>
          </a:p>
          <a:p>
            <a:r>
              <a:rPr lang="en-US" sz="2700" dirty="0"/>
              <a:t>Abstract Data Types in </a:t>
            </a:r>
            <a:r>
              <a:rPr lang="en-US" sz="2700" dirty="0" err="1"/>
              <a:t>Ocaml</a:t>
            </a:r>
            <a:r>
              <a:rPr lang="en-US" sz="2700" dirty="0"/>
              <a:t> &amp; Java</a:t>
            </a:r>
          </a:p>
        </p:txBody>
      </p:sp>
    </p:spTree>
    <p:extLst>
      <p:ext uri="{BB962C8B-B14F-4D97-AF65-F5344CB8AC3E}">
        <p14:creationId xmlns:p14="http://schemas.microsoft.com/office/powerpoint/2010/main" val="77836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6FFA-7994-554F-A700-F833DF93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Introducing a new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B38-C659-2044-8F26-05FA96D1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FDE8-A47A-5743-AF09-CF47C0B8E4A3}"/>
              </a:ext>
            </a:extLst>
          </p:cNvPr>
          <p:cNvSpPr/>
          <p:nvPr/>
        </p:nvSpPr>
        <p:spPr>
          <a:xfrm>
            <a:off x="4877053" y="2884241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Type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Type signatures of all of the related operations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996E8-AF17-1A4D-8FD6-1B7124F6DFDB}"/>
              </a:ext>
            </a:extLst>
          </p:cNvPr>
          <p:cNvSpPr/>
          <p:nvPr/>
        </p:nvSpPr>
        <p:spPr>
          <a:xfrm>
            <a:off x="1360967" y="1720211"/>
            <a:ext cx="2488018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7211B-31C1-A14F-878C-6628F8D53DF2}"/>
              </a:ext>
            </a:extLst>
          </p:cNvPr>
          <p:cNvSpPr/>
          <p:nvPr/>
        </p:nvSpPr>
        <p:spPr>
          <a:xfrm>
            <a:off x="1360967" y="4270105"/>
            <a:ext cx="2488018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B5AAA-56E0-164A-B907-124C30B2D4D6}"/>
              </a:ext>
            </a:extLst>
          </p:cNvPr>
          <p:cNvSpPr txBox="1"/>
          <p:nvPr/>
        </p:nvSpPr>
        <p:spPr>
          <a:xfrm>
            <a:off x="4593263" y="5524794"/>
            <a:ext cx="3105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Specification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04647F-208D-2E42-BCBF-AA877B9391AE}"/>
              </a:ext>
            </a:extLst>
          </p:cNvPr>
          <p:cNvCxnSpPr>
            <a:cxnSpLocks/>
          </p:cNvCxnSpPr>
          <p:nvPr/>
        </p:nvCxnSpPr>
        <p:spPr>
          <a:xfrm flipV="1">
            <a:off x="6019800" y="4669672"/>
            <a:ext cx="1" cy="901788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B38-C659-2044-8F26-05FA96D1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FDE8-A47A-5743-AF09-CF47C0B8E4A3}"/>
              </a:ext>
            </a:extLst>
          </p:cNvPr>
          <p:cNvSpPr/>
          <p:nvPr/>
        </p:nvSpPr>
        <p:spPr>
          <a:xfrm>
            <a:off x="4877053" y="2884241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Type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Type signatures of all of the related operations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996E8-AF17-1A4D-8FD6-1B7124F6DFDB}"/>
              </a:ext>
            </a:extLst>
          </p:cNvPr>
          <p:cNvSpPr/>
          <p:nvPr/>
        </p:nvSpPr>
        <p:spPr>
          <a:xfrm>
            <a:off x="1360967" y="1720211"/>
            <a:ext cx="2488018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7211B-31C1-A14F-878C-6628F8D53DF2}"/>
              </a:ext>
            </a:extLst>
          </p:cNvPr>
          <p:cNvSpPr/>
          <p:nvPr/>
        </p:nvSpPr>
        <p:spPr>
          <a:xfrm>
            <a:off x="1360967" y="4270105"/>
            <a:ext cx="2488018" cy="1722475"/>
          </a:xfrm>
          <a:prstGeom prst="rect">
            <a:avLst/>
          </a:prstGeom>
          <a:solidFill>
            <a:srgbClr val="000000">
              <a:alpha val="17647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3264C-C5D3-2543-96E7-B7F867C15A34}"/>
              </a:ext>
            </a:extLst>
          </p:cNvPr>
          <p:cNvSpPr txBox="1"/>
          <p:nvPr/>
        </p:nvSpPr>
        <p:spPr>
          <a:xfrm rot="425753">
            <a:off x="4882501" y="395671"/>
            <a:ext cx="40541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implementation will have one or more secret </a:t>
            </a:r>
            <a:r>
              <a:rPr lang="en-US" sz="2800" dirty="0">
                <a:solidFill>
                  <a:srgbClr val="C00000"/>
                </a:solidFill>
              </a:rPr>
              <a:t>representation types </a:t>
            </a:r>
            <a:r>
              <a:rPr lang="en-US" sz="2800" dirty="0"/>
              <a:t>used only within the implementation.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BC1807-9D5B-2147-AF6C-F16CF15108FB}"/>
              </a:ext>
            </a:extLst>
          </p:cNvPr>
          <p:cNvCxnSpPr>
            <a:cxnSpLocks/>
          </p:cNvCxnSpPr>
          <p:nvPr/>
        </p:nvCxnSpPr>
        <p:spPr>
          <a:xfrm flipH="1">
            <a:off x="3965945" y="1447800"/>
            <a:ext cx="911107" cy="48047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4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B38-C659-2044-8F26-05FA96D1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FDE8-A47A-5743-AF09-CF47C0B8E4A3}"/>
              </a:ext>
            </a:extLst>
          </p:cNvPr>
          <p:cNvSpPr/>
          <p:nvPr/>
        </p:nvSpPr>
        <p:spPr>
          <a:xfrm>
            <a:off x="4877053" y="2884241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Type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Type signatures of all of the related operations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996E8-AF17-1A4D-8FD6-1B7124F6DFDB}"/>
              </a:ext>
            </a:extLst>
          </p:cNvPr>
          <p:cNvSpPr/>
          <p:nvPr/>
        </p:nvSpPr>
        <p:spPr>
          <a:xfrm>
            <a:off x="1360967" y="1720211"/>
            <a:ext cx="2488018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7211B-31C1-A14F-878C-6628F8D53DF2}"/>
              </a:ext>
            </a:extLst>
          </p:cNvPr>
          <p:cNvSpPr/>
          <p:nvPr/>
        </p:nvSpPr>
        <p:spPr>
          <a:xfrm>
            <a:off x="1360967" y="4270105"/>
            <a:ext cx="2488018" cy="1722475"/>
          </a:xfrm>
          <a:prstGeom prst="rect">
            <a:avLst/>
          </a:prstGeom>
          <a:solidFill>
            <a:srgbClr val="000000">
              <a:alpha val="17647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BC1807-9D5B-2147-AF6C-F16CF15108FB}"/>
              </a:ext>
            </a:extLst>
          </p:cNvPr>
          <p:cNvCxnSpPr>
            <a:cxnSpLocks/>
          </p:cNvCxnSpPr>
          <p:nvPr/>
        </p:nvCxnSpPr>
        <p:spPr>
          <a:xfrm flipH="1">
            <a:off x="3965945" y="1447800"/>
            <a:ext cx="911107" cy="48047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2F0019-8C41-BC46-A638-5CAAA791B6FE}"/>
              </a:ext>
            </a:extLst>
          </p:cNvPr>
          <p:cNvSpPr txBox="1"/>
          <p:nvPr/>
        </p:nvSpPr>
        <p:spPr>
          <a:xfrm rot="425753">
            <a:off x="4935664" y="316939"/>
            <a:ext cx="4054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implementation may have a fast </a:t>
            </a:r>
            <a:r>
              <a:rPr lang="en-US" sz="3600" dirty="0">
                <a:solidFill>
                  <a:srgbClr val="C00000"/>
                </a:solidFill>
              </a:rPr>
              <a:t>find</a:t>
            </a:r>
            <a:r>
              <a:rPr lang="en-US" sz="3600" dirty="0"/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125118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B38-C659-2044-8F26-05FA96D1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FDE8-A47A-5743-AF09-CF47C0B8E4A3}"/>
              </a:ext>
            </a:extLst>
          </p:cNvPr>
          <p:cNvSpPr/>
          <p:nvPr/>
        </p:nvSpPr>
        <p:spPr>
          <a:xfrm>
            <a:off x="4877053" y="2884241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Type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Type signatures of all of the related operations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996E8-AF17-1A4D-8FD6-1B7124F6DFDB}"/>
              </a:ext>
            </a:extLst>
          </p:cNvPr>
          <p:cNvSpPr/>
          <p:nvPr/>
        </p:nvSpPr>
        <p:spPr>
          <a:xfrm>
            <a:off x="1360967" y="1720211"/>
            <a:ext cx="2488018" cy="1722475"/>
          </a:xfrm>
          <a:prstGeom prst="rect">
            <a:avLst/>
          </a:prstGeom>
          <a:solidFill>
            <a:srgbClr val="00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7211B-31C1-A14F-878C-6628F8D53DF2}"/>
              </a:ext>
            </a:extLst>
          </p:cNvPr>
          <p:cNvSpPr/>
          <p:nvPr/>
        </p:nvSpPr>
        <p:spPr>
          <a:xfrm>
            <a:off x="1360967" y="4270105"/>
            <a:ext cx="2488018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3264C-C5D3-2543-96E7-B7F867C15A34}"/>
              </a:ext>
            </a:extLst>
          </p:cNvPr>
          <p:cNvSpPr txBox="1"/>
          <p:nvPr/>
        </p:nvSpPr>
        <p:spPr>
          <a:xfrm rot="425753">
            <a:off x="5355186" y="4805054"/>
            <a:ext cx="3647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one may have a small memory footprint.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BC1807-9D5B-2147-AF6C-F16CF15108FB}"/>
              </a:ext>
            </a:extLst>
          </p:cNvPr>
          <p:cNvCxnSpPr>
            <a:cxnSpLocks/>
          </p:cNvCxnSpPr>
          <p:nvPr/>
        </p:nvCxnSpPr>
        <p:spPr>
          <a:xfrm flipH="1" flipV="1">
            <a:off x="3907466" y="5053417"/>
            <a:ext cx="1387551" cy="252952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55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B38-C659-2044-8F26-05FA96D1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FDE8-A47A-5743-AF09-CF47C0B8E4A3}"/>
              </a:ext>
            </a:extLst>
          </p:cNvPr>
          <p:cNvSpPr/>
          <p:nvPr/>
        </p:nvSpPr>
        <p:spPr>
          <a:xfrm>
            <a:off x="4877053" y="2884241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Type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Type signatures of all of the related operations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996E8-AF17-1A4D-8FD6-1B7124F6DFDB}"/>
              </a:ext>
            </a:extLst>
          </p:cNvPr>
          <p:cNvSpPr/>
          <p:nvPr/>
        </p:nvSpPr>
        <p:spPr>
          <a:xfrm>
            <a:off x="2389035" y="2884240"/>
            <a:ext cx="2488018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7211B-31C1-A14F-878C-6628F8D53DF2}"/>
              </a:ext>
            </a:extLst>
          </p:cNvPr>
          <p:cNvSpPr/>
          <p:nvPr/>
        </p:nvSpPr>
        <p:spPr>
          <a:xfrm>
            <a:off x="1360967" y="4270105"/>
            <a:ext cx="2488018" cy="1722475"/>
          </a:xfrm>
          <a:prstGeom prst="rect">
            <a:avLst/>
          </a:prstGeom>
          <a:solidFill>
            <a:schemeClr val="tx1">
              <a:alpha val="1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4AAEF-20D0-A94B-94A5-8F6A10DDA42A}"/>
              </a:ext>
            </a:extLst>
          </p:cNvPr>
          <p:cNvSpPr txBox="1"/>
          <p:nvPr/>
        </p:nvSpPr>
        <p:spPr>
          <a:xfrm>
            <a:off x="1616147" y="672992"/>
            <a:ext cx="74321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If you’re using a typed PL the type checker can confirm the fit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73E84CD-9539-CB49-B6DD-46D1DD4C01D4}"/>
              </a:ext>
            </a:extLst>
          </p:cNvPr>
          <p:cNvSpPr/>
          <p:nvPr/>
        </p:nvSpPr>
        <p:spPr>
          <a:xfrm>
            <a:off x="4735285" y="2188029"/>
            <a:ext cx="293914" cy="58735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0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B38-C659-2044-8F26-05FA96D1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FDE8-A47A-5743-AF09-CF47C0B8E4A3}"/>
              </a:ext>
            </a:extLst>
          </p:cNvPr>
          <p:cNvSpPr/>
          <p:nvPr/>
        </p:nvSpPr>
        <p:spPr>
          <a:xfrm>
            <a:off x="4877053" y="2884241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Type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Type signatures of all of the related operations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996E8-AF17-1A4D-8FD6-1B7124F6DFDB}"/>
              </a:ext>
            </a:extLst>
          </p:cNvPr>
          <p:cNvSpPr/>
          <p:nvPr/>
        </p:nvSpPr>
        <p:spPr>
          <a:xfrm>
            <a:off x="2389035" y="2884240"/>
            <a:ext cx="2488018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7211B-31C1-A14F-878C-6628F8D53DF2}"/>
              </a:ext>
            </a:extLst>
          </p:cNvPr>
          <p:cNvSpPr/>
          <p:nvPr/>
        </p:nvSpPr>
        <p:spPr>
          <a:xfrm>
            <a:off x="1360967" y="4270105"/>
            <a:ext cx="2488018" cy="1722475"/>
          </a:xfrm>
          <a:prstGeom prst="rect">
            <a:avLst/>
          </a:prstGeom>
          <a:solidFill>
            <a:schemeClr val="tx1">
              <a:alpha val="1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4AAEF-20D0-A94B-94A5-8F6A10DDA42A}"/>
              </a:ext>
            </a:extLst>
          </p:cNvPr>
          <p:cNvSpPr txBox="1"/>
          <p:nvPr/>
        </p:nvSpPr>
        <p:spPr>
          <a:xfrm>
            <a:off x="1616147" y="322118"/>
            <a:ext cx="7432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I.e., the implementation has a well-formed definition for everything required by the specification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73E84CD-9539-CB49-B6DD-46D1DD4C01D4}"/>
              </a:ext>
            </a:extLst>
          </p:cNvPr>
          <p:cNvSpPr/>
          <p:nvPr/>
        </p:nvSpPr>
        <p:spPr>
          <a:xfrm>
            <a:off x="4735285" y="2188029"/>
            <a:ext cx="293914" cy="58735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3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2A0C-52D3-4240-9ECA-F27F857C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Hiding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6E672-24B9-8748-B142-9EB5D3C7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2106EB-2E70-0346-8870-DD9BECA81522}"/>
              </a:ext>
            </a:extLst>
          </p:cNvPr>
          <p:cNvSpPr/>
          <p:nvPr/>
        </p:nvSpPr>
        <p:spPr>
          <a:xfrm>
            <a:off x="5508173" y="1775846"/>
            <a:ext cx="2122714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Client Code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78BC8E-3AD6-CC49-9155-541EAA3ED964}"/>
              </a:ext>
            </a:extLst>
          </p:cNvPr>
          <p:cNvSpPr/>
          <p:nvPr/>
        </p:nvSpPr>
        <p:spPr>
          <a:xfrm>
            <a:off x="5508173" y="3186566"/>
            <a:ext cx="2122714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Client Code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D6C239-1EEF-CE4A-AC9E-D37A005ED57D}"/>
              </a:ext>
            </a:extLst>
          </p:cNvPr>
          <p:cNvSpPr/>
          <p:nvPr/>
        </p:nvSpPr>
        <p:spPr>
          <a:xfrm>
            <a:off x="5508173" y="4543878"/>
            <a:ext cx="2122714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Client Code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DAC7-6192-964C-B5F1-B898B32A0703}"/>
              </a:ext>
            </a:extLst>
          </p:cNvPr>
          <p:cNvCxnSpPr/>
          <p:nvPr/>
        </p:nvCxnSpPr>
        <p:spPr>
          <a:xfrm flipH="1">
            <a:off x="4220937" y="2572090"/>
            <a:ext cx="1251857" cy="650195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30160D-0B21-A34D-83C3-F279536BF855}"/>
              </a:ext>
            </a:extLst>
          </p:cNvPr>
          <p:cNvCxnSpPr>
            <a:cxnSpLocks/>
          </p:cNvCxnSpPr>
          <p:nvPr/>
        </p:nvCxnSpPr>
        <p:spPr>
          <a:xfrm flipH="1">
            <a:off x="4185559" y="3758066"/>
            <a:ext cx="1251857" cy="0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A7B77A-6215-EB41-ADED-4CCA73E21710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4457699"/>
            <a:ext cx="1322616" cy="508681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227AA-3FCB-E74B-8A1B-4D81CD353545}"/>
              </a:ext>
            </a:extLst>
          </p:cNvPr>
          <p:cNvSpPr/>
          <p:nvPr/>
        </p:nvSpPr>
        <p:spPr>
          <a:xfrm>
            <a:off x="1513113" y="2945242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84B93C-973B-FE4C-86AD-FBF4F1F6C54D}"/>
              </a:ext>
            </a:extLst>
          </p:cNvPr>
          <p:cNvSpPr/>
          <p:nvPr/>
        </p:nvSpPr>
        <p:spPr>
          <a:xfrm>
            <a:off x="991640" y="2945242"/>
            <a:ext cx="503784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FFD4E-627B-E241-8DF1-DC7BAB7EBB33}"/>
              </a:ext>
            </a:extLst>
          </p:cNvPr>
          <p:cNvSpPr txBox="1"/>
          <p:nvPr/>
        </p:nvSpPr>
        <p:spPr>
          <a:xfrm>
            <a:off x="574156" y="5195453"/>
            <a:ext cx="4146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 code knows only what is in the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274490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D6129-C252-8044-B4D1-66C10809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CB9972F-8262-9040-B96F-67B34ADF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41" y="33156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 Java ADTs can be built using </a:t>
            </a:r>
            <a:r>
              <a:rPr lang="en-US" dirty="0">
                <a:solidFill>
                  <a:srgbClr val="C00000"/>
                </a:solidFill>
              </a:rPr>
              <a:t>classes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interfaces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BB7B7E7-F02F-EB4C-8B7F-98C327E5AB74}"/>
              </a:ext>
            </a:extLst>
          </p:cNvPr>
          <p:cNvSpPr txBox="1">
            <a:spLocks/>
          </p:cNvSpPr>
          <p:nvPr/>
        </p:nvSpPr>
        <p:spPr>
          <a:xfrm>
            <a:off x="460741" y="15859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</a:t>
            </a:r>
            <a:r>
              <a:rPr lang="en-US" dirty="0" err="1"/>
              <a:t>Ocaml</a:t>
            </a:r>
            <a:r>
              <a:rPr lang="en-US" dirty="0"/>
              <a:t> ADTs are built using </a:t>
            </a:r>
            <a:r>
              <a:rPr lang="en-US" dirty="0">
                <a:solidFill>
                  <a:srgbClr val="C00000"/>
                </a:solidFill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737259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B948-1DB7-384B-A4A0-060D3B5B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58" y="2857500"/>
            <a:ext cx="8229600" cy="1143000"/>
          </a:xfrm>
        </p:spPr>
        <p:txBody>
          <a:bodyPr/>
          <a:lstStyle/>
          <a:p>
            <a:r>
              <a:rPr lang="en-US" dirty="0"/>
              <a:t>ADTs in </a:t>
            </a:r>
            <a:r>
              <a:rPr lang="en-US" dirty="0" err="1"/>
              <a:t>OCaml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384C5-F516-5A43-A782-68D2DC87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426091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781-8943-A14C-B7B8-F56F8DD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692" y="3173852"/>
            <a:ext cx="2168298" cy="1143000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-&gt; t</a:t>
            </a:r>
            <a:r>
              <a:rPr lang="en-US" baseline="-25000" dirty="0"/>
              <a:t>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6363CF-7127-534A-9569-1A32AF969856}"/>
              </a:ext>
            </a:extLst>
          </p:cNvPr>
          <p:cNvSpPr txBox="1">
            <a:spLocks/>
          </p:cNvSpPr>
          <p:nvPr/>
        </p:nvSpPr>
        <p:spPr>
          <a:xfrm>
            <a:off x="6049734" y="282074"/>
            <a:ext cx="163830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AD1686-F7B9-FE4C-8F50-F067526AFACB}"/>
              </a:ext>
            </a:extLst>
          </p:cNvPr>
          <p:cNvSpPr txBox="1">
            <a:spLocks/>
          </p:cNvSpPr>
          <p:nvPr/>
        </p:nvSpPr>
        <p:spPr>
          <a:xfrm>
            <a:off x="3875314" y="985683"/>
            <a:ext cx="11974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75518A-6269-6647-ACE8-9D34BCA455BD}"/>
              </a:ext>
            </a:extLst>
          </p:cNvPr>
          <p:cNvSpPr txBox="1">
            <a:spLocks/>
          </p:cNvSpPr>
          <p:nvPr/>
        </p:nvSpPr>
        <p:spPr>
          <a:xfrm>
            <a:off x="4071257" y="2361318"/>
            <a:ext cx="163830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* t</a:t>
            </a:r>
            <a:r>
              <a:rPr lang="en-US" baseline="-25000" dirty="0"/>
              <a:t>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FE7ED4-035A-D14D-85DF-C4DDBBC0FEA3}"/>
              </a:ext>
            </a:extLst>
          </p:cNvPr>
          <p:cNvSpPr txBox="1">
            <a:spLocks/>
          </p:cNvSpPr>
          <p:nvPr/>
        </p:nvSpPr>
        <p:spPr>
          <a:xfrm>
            <a:off x="1502227" y="414183"/>
            <a:ext cx="11974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D9A8FD-3E65-7340-A078-F34D6924F311}"/>
              </a:ext>
            </a:extLst>
          </p:cNvPr>
          <p:cNvSpPr txBox="1">
            <a:spLocks/>
          </p:cNvSpPr>
          <p:nvPr/>
        </p:nvSpPr>
        <p:spPr>
          <a:xfrm>
            <a:off x="3070790" y="5081241"/>
            <a:ext cx="49312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state = Stop | Go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1755B8-C1AA-3E45-9F99-C46433BBB3D9}"/>
              </a:ext>
            </a:extLst>
          </p:cNvPr>
          <p:cNvSpPr txBox="1">
            <a:spLocks/>
          </p:cNvSpPr>
          <p:nvPr/>
        </p:nvSpPr>
        <p:spPr>
          <a:xfrm>
            <a:off x="1246412" y="4435852"/>
            <a:ext cx="11974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bool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46E81D-F649-AB4B-B49C-E74E1D52DE24}"/>
              </a:ext>
            </a:extLst>
          </p:cNvPr>
          <p:cNvSpPr txBox="1">
            <a:spLocks/>
          </p:cNvSpPr>
          <p:nvPr/>
        </p:nvSpPr>
        <p:spPr>
          <a:xfrm>
            <a:off x="6905624" y="1911852"/>
            <a:ext cx="11974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float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C2F2CC-584A-9A48-B68A-D6EED6ED6291}"/>
              </a:ext>
            </a:extLst>
          </p:cNvPr>
          <p:cNvSpPr txBox="1">
            <a:spLocks/>
          </p:cNvSpPr>
          <p:nvPr/>
        </p:nvSpPr>
        <p:spPr>
          <a:xfrm>
            <a:off x="4572000" y="3628978"/>
            <a:ext cx="42454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{a</a:t>
            </a:r>
            <a:r>
              <a:rPr lang="en-US" baseline="-25000" dirty="0"/>
              <a:t>1</a:t>
            </a:r>
            <a:r>
              <a:rPr lang="en-US" dirty="0"/>
              <a:t>:t</a:t>
            </a:r>
            <a:r>
              <a:rPr lang="en-US" baseline="-25000" dirty="0"/>
              <a:t>1</a:t>
            </a:r>
            <a:r>
              <a:rPr lang="en-US" dirty="0"/>
              <a:t>; …;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:t</a:t>
            </a:r>
            <a:r>
              <a:rPr lang="en-US" baseline="-25000" dirty="0" err="1"/>
              <a:t>n</a:t>
            </a:r>
            <a:r>
              <a:rPr lang="en-US" dirty="0"/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38CE19-089D-DC43-A225-ECABD98D243F}"/>
              </a:ext>
            </a:extLst>
          </p:cNvPr>
          <p:cNvSpPr txBox="1">
            <a:spLocks/>
          </p:cNvSpPr>
          <p:nvPr/>
        </p:nvSpPr>
        <p:spPr>
          <a:xfrm>
            <a:off x="1040947" y="1911852"/>
            <a:ext cx="11974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31808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A09E-0C08-7B45-AA70-4D6E9F6F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3" y="2857500"/>
            <a:ext cx="8229600" cy="1143000"/>
          </a:xfrm>
        </p:spPr>
        <p:txBody>
          <a:bodyPr/>
          <a:lstStyle/>
          <a:p>
            <a:r>
              <a:rPr lang="en-US" dirty="0"/>
              <a:t>How are strings represented?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9BF01-4BBF-B342-AE4E-9741F14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123918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A09E-0C08-7B45-AA70-4D6E9F6F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3" y="2857500"/>
            <a:ext cx="8229600" cy="1143000"/>
          </a:xfrm>
        </p:spPr>
        <p:txBody>
          <a:bodyPr/>
          <a:lstStyle/>
          <a:p>
            <a:r>
              <a:rPr lang="en-US" dirty="0" err="1"/>
              <a:t>String.t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9BF01-4BBF-B342-AE4E-9741F14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407890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A09E-0C08-7B45-AA70-4D6E9F6F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3" y="2857500"/>
            <a:ext cx="8229600" cy="1143000"/>
          </a:xfrm>
        </p:spPr>
        <p:txBody>
          <a:bodyPr/>
          <a:lstStyle/>
          <a:p>
            <a:r>
              <a:rPr lang="en-US" dirty="0" err="1"/>
              <a:t>String.t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9BF01-4BBF-B342-AE4E-9741F14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6ECDD-0416-CE4D-A516-F7B473370B9B}"/>
              </a:ext>
            </a:extLst>
          </p:cNvPr>
          <p:cNvSpPr txBox="1"/>
          <p:nvPr/>
        </p:nvSpPr>
        <p:spPr>
          <a:xfrm rot="19843517">
            <a:off x="733647" y="1012791"/>
            <a:ext cx="45522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295990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9BF01-4BBF-B342-AE4E-9741F14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92050-4945-F741-9BE1-9B1959C2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9472"/>
            <a:ext cx="9144000" cy="54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1A8CA-7294-094A-9955-79710742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1026" name="Picture 2" descr="Barbara Jane Liskov | American computer scientist | Britannica">
            <a:extLst>
              <a:ext uri="{FF2B5EF4-FFF2-40B4-BE49-F238E27FC236}">
                <a16:creationId xmlns:a16="http://schemas.microsoft.com/office/drawing/2014/main" id="{32499AC1-CD6C-0441-A663-E6A3DA54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571500"/>
            <a:ext cx="56896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3F429E-E7F4-544F-A7F5-30C3F269C508}"/>
              </a:ext>
            </a:extLst>
          </p:cNvPr>
          <p:cNvSpPr txBox="1"/>
          <p:nvPr/>
        </p:nvSpPr>
        <p:spPr>
          <a:xfrm>
            <a:off x="1924492" y="808075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Barbara </a:t>
            </a:r>
            <a:r>
              <a:rPr lang="en-US" dirty="0" err="1">
                <a:solidFill>
                  <a:schemeClr val="bg1"/>
                </a:solidFill>
              </a:rPr>
              <a:t>Liskov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7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2A0C-52D3-4240-9ECA-F27F857C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New Type is like a Product or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6E672-24B9-8748-B142-9EB5D3C7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2106EB-2E70-0346-8870-DD9BECA81522}"/>
              </a:ext>
            </a:extLst>
          </p:cNvPr>
          <p:cNvSpPr/>
          <p:nvPr/>
        </p:nvSpPr>
        <p:spPr>
          <a:xfrm>
            <a:off x="5508173" y="1775846"/>
            <a:ext cx="2122714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Client Code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78BC8E-3AD6-CC49-9155-541EAA3ED964}"/>
              </a:ext>
            </a:extLst>
          </p:cNvPr>
          <p:cNvSpPr/>
          <p:nvPr/>
        </p:nvSpPr>
        <p:spPr>
          <a:xfrm>
            <a:off x="5508173" y="3186566"/>
            <a:ext cx="2122714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Client Code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D6C239-1EEF-CE4A-AC9E-D37A005ED57D}"/>
              </a:ext>
            </a:extLst>
          </p:cNvPr>
          <p:cNvSpPr/>
          <p:nvPr/>
        </p:nvSpPr>
        <p:spPr>
          <a:xfrm>
            <a:off x="5508173" y="4543878"/>
            <a:ext cx="2122714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Client Code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DAC7-6192-964C-B5F1-B898B32A0703}"/>
              </a:ext>
            </a:extLst>
          </p:cNvPr>
          <p:cNvCxnSpPr/>
          <p:nvPr/>
        </p:nvCxnSpPr>
        <p:spPr>
          <a:xfrm flipH="1">
            <a:off x="4220937" y="2572090"/>
            <a:ext cx="1251857" cy="650195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30160D-0B21-A34D-83C3-F279536BF855}"/>
              </a:ext>
            </a:extLst>
          </p:cNvPr>
          <p:cNvCxnSpPr>
            <a:cxnSpLocks/>
          </p:cNvCxnSpPr>
          <p:nvPr/>
        </p:nvCxnSpPr>
        <p:spPr>
          <a:xfrm flipH="1">
            <a:off x="4185559" y="3758066"/>
            <a:ext cx="1251857" cy="0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A7B77A-6215-EB41-ADED-4CCA73E21710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4457699"/>
            <a:ext cx="1322616" cy="508681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227AA-3FCB-E74B-8A1B-4D81CD353545}"/>
              </a:ext>
            </a:extLst>
          </p:cNvPr>
          <p:cNvSpPr/>
          <p:nvPr/>
        </p:nvSpPr>
        <p:spPr>
          <a:xfrm>
            <a:off x="1513113" y="2945242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new Widget Type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84B93C-973B-FE4C-86AD-FBF4F1F6C54D}"/>
              </a:ext>
            </a:extLst>
          </p:cNvPr>
          <p:cNvSpPr/>
          <p:nvPr/>
        </p:nvSpPr>
        <p:spPr>
          <a:xfrm>
            <a:off x="991640" y="2945242"/>
            <a:ext cx="503784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1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6FFA-7994-554F-A700-F833DF93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Introducing a new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B38-C659-2044-8F26-05FA96D1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FDE8-A47A-5743-AF09-CF47C0B8E4A3}"/>
              </a:ext>
            </a:extLst>
          </p:cNvPr>
          <p:cNvSpPr/>
          <p:nvPr/>
        </p:nvSpPr>
        <p:spPr>
          <a:xfrm>
            <a:off x="4877053" y="2884241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Type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Type signatures of all of the related operations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996E8-AF17-1A4D-8FD6-1B7124F6DFDB}"/>
              </a:ext>
            </a:extLst>
          </p:cNvPr>
          <p:cNvSpPr/>
          <p:nvPr/>
        </p:nvSpPr>
        <p:spPr>
          <a:xfrm>
            <a:off x="1360967" y="1720211"/>
            <a:ext cx="2488018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7211B-31C1-A14F-878C-6628F8D53DF2}"/>
              </a:ext>
            </a:extLst>
          </p:cNvPr>
          <p:cNvSpPr/>
          <p:nvPr/>
        </p:nvSpPr>
        <p:spPr>
          <a:xfrm>
            <a:off x="1360967" y="4270105"/>
            <a:ext cx="2488018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2</a:t>
            </a:r>
          </a:p>
        </p:txBody>
      </p:sp>
    </p:spTree>
    <p:extLst>
      <p:ext uri="{BB962C8B-B14F-4D97-AF65-F5344CB8AC3E}">
        <p14:creationId xmlns:p14="http://schemas.microsoft.com/office/powerpoint/2010/main" val="305902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16385</TotalTime>
  <Words>433</Words>
  <Application>Microsoft Macintosh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CSCI 1103 CS 1 Honors</vt:lpstr>
      <vt:lpstr>t1 -&gt; t2</vt:lpstr>
      <vt:lpstr>How are strings represented?</vt:lpstr>
      <vt:lpstr>String.t</vt:lpstr>
      <vt:lpstr>String.t</vt:lpstr>
      <vt:lpstr>PowerPoint Presentation</vt:lpstr>
      <vt:lpstr>PowerPoint Presentation</vt:lpstr>
      <vt:lpstr>A New Type is like a Product or Service</vt:lpstr>
      <vt:lpstr>When Introducing a new Type</vt:lpstr>
      <vt:lpstr>When Introducing a new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Information Hiding</vt:lpstr>
      <vt:lpstr>In Java ADTs can be built using classes and interfaces</vt:lpstr>
      <vt:lpstr>ADTs in OCaml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127</cp:revision>
  <cp:lastPrinted>2009-10-28T21:22:07Z</cp:lastPrinted>
  <dcterms:created xsi:type="dcterms:W3CDTF">2010-11-01T18:39:22Z</dcterms:created>
  <dcterms:modified xsi:type="dcterms:W3CDTF">2020-12-04T17:30:29Z</dcterms:modified>
</cp:coreProperties>
</file>