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8"/>
  </p:notesMasterIdLst>
  <p:sldIdLst>
    <p:sldId id="321" r:id="rId2"/>
    <p:sldId id="347" r:id="rId3"/>
    <p:sldId id="352" r:id="rId4"/>
    <p:sldId id="369" r:id="rId5"/>
    <p:sldId id="353" r:id="rId6"/>
    <p:sldId id="377" r:id="rId7"/>
    <p:sldId id="354" r:id="rId8"/>
    <p:sldId id="355" r:id="rId9"/>
    <p:sldId id="358" r:id="rId10"/>
    <p:sldId id="356" r:id="rId11"/>
    <p:sldId id="362" r:id="rId12"/>
    <p:sldId id="360" r:id="rId13"/>
    <p:sldId id="357" r:id="rId14"/>
    <p:sldId id="364" r:id="rId15"/>
    <p:sldId id="363" r:id="rId16"/>
    <p:sldId id="365" r:id="rId17"/>
    <p:sldId id="366" r:id="rId18"/>
    <p:sldId id="368" r:id="rId19"/>
    <p:sldId id="367" r:id="rId20"/>
    <p:sldId id="382" r:id="rId21"/>
    <p:sldId id="384" r:id="rId22"/>
    <p:sldId id="385" r:id="rId23"/>
    <p:sldId id="425" r:id="rId24"/>
    <p:sldId id="383" r:id="rId25"/>
    <p:sldId id="424" r:id="rId26"/>
    <p:sldId id="416" r:id="rId27"/>
    <p:sldId id="422" r:id="rId28"/>
    <p:sldId id="386" r:id="rId29"/>
    <p:sldId id="389" r:id="rId30"/>
    <p:sldId id="412" r:id="rId31"/>
    <p:sldId id="418" r:id="rId32"/>
    <p:sldId id="410" r:id="rId33"/>
    <p:sldId id="411" r:id="rId34"/>
    <p:sldId id="419" r:id="rId35"/>
    <p:sldId id="413" r:id="rId36"/>
    <p:sldId id="415" r:id="rId37"/>
    <p:sldId id="421" r:id="rId38"/>
    <p:sldId id="420" r:id="rId39"/>
    <p:sldId id="417" r:id="rId40"/>
    <p:sldId id="438" r:id="rId41"/>
    <p:sldId id="388" r:id="rId42"/>
    <p:sldId id="409" r:id="rId43"/>
    <p:sldId id="400" r:id="rId44"/>
    <p:sldId id="433" r:id="rId45"/>
    <p:sldId id="404" r:id="rId46"/>
    <p:sldId id="443" r:id="rId47"/>
    <p:sldId id="402" r:id="rId48"/>
    <p:sldId id="401" r:id="rId49"/>
    <p:sldId id="414" r:id="rId50"/>
    <p:sldId id="403" r:id="rId51"/>
    <p:sldId id="405" r:id="rId52"/>
    <p:sldId id="406" r:id="rId53"/>
    <p:sldId id="441" r:id="rId54"/>
    <p:sldId id="370" r:id="rId55"/>
    <p:sldId id="371" r:id="rId56"/>
    <p:sldId id="372" r:id="rId57"/>
    <p:sldId id="427" r:id="rId58"/>
    <p:sldId id="426" r:id="rId59"/>
    <p:sldId id="434" r:id="rId60"/>
    <p:sldId id="387" r:id="rId61"/>
    <p:sldId id="373" r:id="rId62"/>
    <p:sldId id="376" r:id="rId63"/>
    <p:sldId id="398" r:id="rId64"/>
    <p:sldId id="399" r:id="rId65"/>
    <p:sldId id="437" r:id="rId66"/>
    <p:sldId id="436" r:id="rId67"/>
    <p:sldId id="442" r:id="rId68"/>
    <p:sldId id="439" r:id="rId69"/>
    <p:sldId id="378" r:id="rId70"/>
    <p:sldId id="435" r:id="rId71"/>
    <p:sldId id="380" r:id="rId72"/>
    <p:sldId id="381" r:id="rId73"/>
    <p:sldId id="390" r:id="rId74"/>
    <p:sldId id="407" r:id="rId75"/>
    <p:sldId id="391" r:id="rId76"/>
    <p:sldId id="423" r:id="rId77"/>
    <p:sldId id="392" r:id="rId78"/>
    <p:sldId id="393" r:id="rId79"/>
    <p:sldId id="397" r:id="rId80"/>
    <p:sldId id="394" r:id="rId81"/>
    <p:sldId id="395" r:id="rId82"/>
    <p:sldId id="428" r:id="rId83"/>
    <p:sldId id="429" r:id="rId84"/>
    <p:sldId id="432" r:id="rId85"/>
    <p:sldId id="430" r:id="rId86"/>
    <p:sldId id="431" r:id="rId87"/>
  </p:sldIdLst>
  <p:sldSz cx="18288000" cy="10285413"/>
  <p:notesSz cx="6858000" cy="9144000"/>
  <p:defaultTextStyle>
    <a:defPPr>
      <a:defRPr lang="en-US"/>
    </a:defPPr>
    <a:lvl1pPr marL="0" algn="l" defTabSz="137150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3239" userDrawn="1">
          <p15:clr>
            <a:srgbClr val="A4A3A4"/>
          </p15:clr>
        </p15:guide>
        <p15:guide id="4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2F32"/>
    <a:srgbClr val="B40001"/>
    <a:srgbClr val="B21834"/>
    <a:srgbClr val="1C225F"/>
    <a:srgbClr val="311C65"/>
    <a:srgbClr val="00AEEA"/>
    <a:srgbClr val="93272D"/>
    <a:srgbClr val="2BA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583" autoAdjust="0"/>
    <p:restoredTop sz="96733"/>
  </p:normalViewPr>
  <p:slideViewPr>
    <p:cSldViewPr snapToGrid="0" snapToObjects="1" showGuides="1">
      <p:cViewPr varScale="1">
        <p:scale>
          <a:sx n="92" d="100"/>
          <a:sy n="92" d="100"/>
        </p:scale>
        <p:origin x="144" y="624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0182C-99DD-334E-83CF-82E3F525ED14}" type="datetimeFigureOut">
              <a:rPr lang="pl-PL" smtClean="0"/>
              <a:t>27.07.2018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277D-F139-6F4B-8E80-1A777A19882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5934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285"/>
            <a:ext cx="13716000" cy="3580847"/>
          </a:xfrm>
        </p:spPr>
        <p:txBody>
          <a:bodyPr anchor="b"/>
          <a:lstStyle>
            <a:lvl1pPr algn="ctr">
              <a:defRPr sz="8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709" indent="0" algn="ctr">
              <a:buNone/>
              <a:defRPr sz="3000"/>
            </a:lvl2pPr>
            <a:lvl3pPr marL="1371417" indent="0" algn="ctr">
              <a:buNone/>
              <a:defRPr sz="2700"/>
            </a:lvl3pPr>
            <a:lvl4pPr marL="2057126" indent="0" algn="ctr">
              <a:buNone/>
              <a:defRPr sz="2400"/>
            </a:lvl4pPr>
            <a:lvl5pPr marL="2742834" indent="0" algn="ctr">
              <a:buNone/>
              <a:defRPr sz="2400"/>
            </a:lvl5pPr>
            <a:lvl6pPr marL="3428543" indent="0" algn="ctr">
              <a:buNone/>
              <a:defRPr sz="2400"/>
            </a:lvl6pPr>
            <a:lvl7pPr marL="4114251" indent="0" algn="ctr">
              <a:buNone/>
              <a:defRPr sz="2400"/>
            </a:lvl7pPr>
            <a:lvl8pPr marL="4799960" indent="0" algn="ctr">
              <a:buNone/>
              <a:defRPr sz="2400"/>
            </a:lvl8pPr>
            <a:lvl9pPr marL="5485668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97CF-EED7-C84D-9929-A582D27EDD40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5ED15-79AF-B249-9BD7-D44D54579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97CF-EED7-C84D-9929-A582D27EDD40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5ED15-79AF-B249-9BD7-D44D54579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03"/>
            <a:ext cx="3943350" cy="87164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03"/>
            <a:ext cx="11601450" cy="87164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97CF-EED7-C84D-9929-A582D27EDD40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5ED15-79AF-B249-9BD7-D44D54579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97CF-EED7-C84D-9929-A582D27EDD40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5ED15-79AF-B249-9BD7-D44D54579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212"/>
            <a:ext cx="15773400" cy="4278445"/>
          </a:xfrm>
        </p:spPr>
        <p:txBody>
          <a:bodyPr anchor="b"/>
          <a:lstStyle>
            <a:lvl1pPr>
              <a:defRPr sz="8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3133"/>
            <a:ext cx="15773400" cy="2249933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709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417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12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283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85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25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79996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56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97CF-EED7-C84D-9929-A582D27EDD40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5ED15-79AF-B249-9BD7-D44D54579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015"/>
            <a:ext cx="7772400" cy="652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015"/>
            <a:ext cx="7772400" cy="652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97CF-EED7-C84D-9929-A582D27EDD40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5ED15-79AF-B249-9BD7-D44D54579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04"/>
            <a:ext cx="15773400" cy="19880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356"/>
            <a:ext cx="7736681" cy="123567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709" indent="0">
              <a:buNone/>
              <a:defRPr sz="3000" b="1"/>
            </a:lvl2pPr>
            <a:lvl3pPr marL="1371417" indent="0">
              <a:buNone/>
              <a:defRPr sz="2700" b="1"/>
            </a:lvl3pPr>
            <a:lvl4pPr marL="2057126" indent="0">
              <a:buNone/>
              <a:defRPr sz="2400" b="1"/>
            </a:lvl4pPr>
            <a:lvl5pPr marL="2742834" indent="0">
              <a:buNone/>
              <a:defRPr sz="2400" b="1"/>
            </a:lvl5pPr>
            <a:lvl6pPr marL="3428543" indent="0">
              <a:buNone/>
              <a:defRPr sz="2400" b="1"/>
            </a:lvl6pPr>
            <a:lvl7pPr marL="4114251" indent="0">
              <a:buNone/>
              <a:defRPr sz="2400" b="1"/>
            </a:lvl7pPr>
            <a:lvl8pPr marL="4799960" indent="0">
              <a:buNone/>
              <a:defRPr sz="2400" b="1"/>
            </a:lvl8pPr>
            <a:lvl9pPr marL="5485668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033"/>
            <a:ext cx="7736681" cy="55260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356"/>
            <a:ext cx="7774782" cy="123567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709" indent="0">
              <a:buNone/>
              <a:defRPr sz="3000" b="1"/>
            </a:lvl2pPr>
            <a:lvl3pPr marL="1371417" indent="0">
              <a:buNone/>
              <a:defRPr sz="2700" b="1"/>
            </a:lvl3pPr>
            <a:lvl4pPr marL="2057126" indent="0">
              <a:buNone/>
              <a:defRPr sz="2400" b="1"/>
            </a:lvl4pPr>
            <a:lvl5pPr marL="2742834" indent="0">
              <a:buNone/>
              <a:defRPr sz="2400" b="1"/>
            </a:lvl5pPr>
            <a:lvl6pPr marL="3428543" indent="0">
              <a:buNone/>
              <a:defRPr sz="2400" b="1"/>
            </a:lvl6pPr>
            <a:lvl7pPr marL="4114251" indent="0">
              <a:buNone/>
              <a:defRPr sz="2400" b="1"/>
            </a:lvl7pPr>
            <a:lvl8pPr marL="4799960" indent="0">
              <a:buNone/>
              <a:defRPr sz="2400" b="1"/>
            </a:lvl8pPr>
            <a:lvl9pPr marL="5485668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033"/>
            <a:ext cx="7774782" cy="55260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97CF-EED7-C84D-9929-A582D27EDD40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5ED15-79AF-B249-9BD7-D44D54579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97CF-EED7-C84D-9929-A582D27EDD40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5ED15-79AF-B249-9BD7-D44D54579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97CF-EED7-C84D-9929-A582D27EDD40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5ED15-79AF-B249-9BD7-D44D54579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694"/>
            <a:ext cx="5898356" cy="2399930"/>
          </a:xfrm>
        </p:spPr>
        <p:txBody>
          <a:bodyPr anchor="b"/>
          <a:lstStyle>
            <a:lvl1pPr>
              <a:defRPr sz="4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0910"/>
            <a:ext cx="9258300" cy="7309310"/>
          </a:xfrm>
        </p:spPr>
        <p:txBody>
          <a:bodyPr/>
          <a:lstStyle>
            <a:lvl1pPr>
              <a:defRPr sz="4799"/>
            </a:lvl1pPr>
            <a:lvl2pPr>
              <a:defRPr sz="4199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5624"/>
            <a:ext cx="5898356" cy="5716500"/>
          </a:xfrm>
        </p:spPr>
        <p:txBody>
          <a:bodyPr/>
          <a:lstStyle>
            <a:lvl1pPr marL="0" indent="0">
              <a:buNone/>
              <a:defRPr sz="2400"/>
            </a:lvl1pPr>
            <a:lvl2pPr marL="685709" indent="0">
              <a:buNone/>
              <a:defRPr sz="2100"/>
            </a:lvl2pPr>
            <a:lvl3pPr marL="1371417" indent="0">
              <a:buNone/>
              <a:defRPr sz="1800"/>
            </a:lvl3pPr>
            <a:lvl4pPr marL="2057126" indent="0">
              <a:buNone/>
              <a:defRPr sz="1500"/>
            </a:lvl4pPr>
            <a:lvl5pPr marL="2742834" indent="0">
              <a:buNone/>
              <a:defRPr sz="1500"/>
            </a:lvl5pPr>
            <a:lvl6pPr marL="3428543" indent="0">
              <a:buNone/>
              <a:defRPr sz="1500"/>
            </a:lvl6pPr>
            <a:lvl7pPr marL="4114251" indent="0">
              <a:buNone/>
              <a:defRPr sz="1500"/>
            </a:lvl7pPr>
            <a:lvl8pPr marL="4799960" indent="0">
              <a:buNone/>
              <a:defRPr sz="1500"/>
            </a:lvl8pPr>
            <a:lvl9pPr marL="548566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97CF-EED7-C84D-9929-A582D27EDD40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5ED15-79AF-B249-9BD7-D44D54579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694"/>
            <a:ext cx="5898356" cy="2399930"/>
          </a:xfrm>
        </p:spPr>
        <p:txBody>
          <a:bodyPr anchor="b"/>
          <a:lstStyle>
            <a:lvl1pPr>
              <a:defRPr sz="4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0910"/>
            <a:ext cx="9258300" cy="7309310"/>
          </a:xfrm>
        </p:spPr>
        <p:txBody>
          <a:bodyPr anchor="t"/>
          <a:lstStyle>
            <a:lvl1pPr marL="0" indent="0">
              <a:buNone/>
              <a:defRPr sz="4799"/>
            </a:lvl1pPr>
            <a:lvl2pPr marL="685709" indent="0">
              <a:buNone/>
              <a:defRPr sz="4199"/>
            </a:lvl2pPr>
            <a:lvl3pPr marL="1371417" indent="0">
              <a:buNone/>
              <a:defRPr sz="3600"/>
            </a:lvl3pPr>
            <a:lvl4pPr marL="2057126" indent="0">
              <a:buNone/>
              <a:defRPr sz="3000"/>
            </a:lvl4pPr>
            <a:lvl5pPr marL="2742834" indent="0">
              <a:buNone/>
              <a:defRPr sz="3000"/>
            </a:lvl5pPr>
            <a:lvl6pPr marL="3428543" indent="0">
              <a:buNone/>
              <a:defRPr sz="3000"/>
            </a:lvl6pPr>
            <a:lvl7pPr marL="4114251" indent="0">
              <a:buNone/>
              <a:defRPr sz="3000"/>
            </a:lvl7pPr>
            <a:lvl8pPr marL="4799960" indent="0">
              <a:buNone/>
              <a:defRPr sz="3000"/>
            </a:lvl8pPr>
            <a:lvl9pPr marL="5485668" indent="0">
              <a:buNone/>
              <a:defRPr sz="3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5624"/>
            <a:ext cx="5898356" cy="5716500"/>
          </a:xfrm>
        </p:spPr>
        <p:txBody>
          <a:bodyPr/>
          <a:lstStyle>
            <a:lvl1pPr marL="0" indent="0">
              <a:buNone/>
              <a:defRPr sz="2400"/>
            </a:lvl1pPr>
            <a:lvl2pPr marL="685709" indent="0">
              <a:buNone/>
              <a:defRPr sz="2100"/>
            </a:lvl2pPr>
            <a:lvl3pPr marL="1371417" indent="0">
              <a:buNone/>
              <a:defRPr sz="1800"/>
            </a:lvl3pPr>
            <a:lvl4pPr marL="2057126" indent="0">
              <a:buNone/>
              <a:defRPr sz="1500"/>
            </a:lvl4pPr>
            <a:lvl5pPr marL="2742834" indent="0">
              <a:buNone/>
              <a:defRPr sz="1500"/>
            </a:lvl5pPr>
            <a:lvl6pPr marL="3428543" indent="0">
              <a:buNone/>
              <a:defRPr sz="1500"/>
            </a:lvl6pPr>
            <a:lvl7pPr marL="4114251" indent="0">
              <a:buNone/>
              <a:defRPr sz="1500"/>
            </a:lvl7pPr>
            <a:lvl8pPr marL="4799960" indent="0">
              <a:buNone/>
              <a:defRPr sz="1500"/>
            </a:lvl8pPr>
            <a:lvl9pPr marL="548566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97CF-EED7-C84D-9929-A582D27EDD40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5ED15-79AF-B249-9BD7-D44D54579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04"/>
            <a:ext cx="15773400" cy="198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015"/>
            <a:ext cx="15773400" cy="652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3055"/>
            <a:ext cx="41148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C97CF-EED7-C84D-9929-A582D27EDD40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3055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3055"/>
            <a:ext cx="41148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5ED15-79AF-B249-9BD7-D44D5457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6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4" indent="-342854" algn="l" defTabSz="1371417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199" kern="1200">
          <a:solidFill>
            <a:schemeClr val="tx1"/>
          </a:solidFill>
          <a:latin typeface="+mn-lt"/>
          <a:ea typeface="+mn-ea"/>
          <a:cs typeface="+mn-cs"/>
        </a:defRPr>
      </a:lvl1pPr>
      <a:lvl2pPr marL="102856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271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keccak.team/keccak_specs_summary.html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VitalikButerin/exploring-elliptic-curve-pairings-c73c1864e627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hackernoon.com/what-is-the-math-behind-elliptic-curve-cryptography-f61b25253da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secg.org/sec1-v2.pdf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dos.csail.mit.edu/~petar/papers/maymounkov-kademlia-lncs.pdf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480" y="741681"/>
            <a:ext cx="3799333" cy="1463040"/>
          </a:xfrm>
          <a:prstGeom prst="rect">
            <a:avLst/>
          </a:prstGeom>
        </p:spPr>
      </p:pic>
      <p:pic>
        <p:nvPicPr>
          <p:cNvPr id="2" name="Obraz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8312" y="-3076538"/>
            <a:ext cx="20951687" cy="13966598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711" y="862938"/>
            <a:ext cx="4025348" cy="26835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A64E29-AE0C-4DE5-839D-FC0875E2FA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34750" y="2638907"/>
            <a:ext cx="2095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07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sap" panose="020F0504030102060203" pitchFamily="34" charset="0"/>
              </a:rPr>
              <a:t>Keccak</a:t>
            </a:r>
            <a:br>
              <a:rPr lang="en-GB" dirty="0">
                <a:latin typeface="Asap" panose="020F0504030102060203" pitchFamily="34" charset="0"/>
              </a:rPr>
            </a:br>
            <a:r>
              <a:rPr lang="en-GB" sz="3100" dirty="0">
                <a:latin typeface="Asap" panose="020F0504030102060203" pitchFamily="34" charset="0"/>
              </a:rPr>
              <a:t>(pronounced [kɛtʃak], like “ketchak”)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32 bytes</a:t>
            </a:r>
          </a:p>
          <a:p>
            <a:r>
              <a:rPr lang="en-GB" sz="2400" b="1" dirty="0">
                <a:latin typeface="Asap" panose="020F0504030102060203" pitchFamily="34" charset="0"/>
              </a:rPr>
              <a:t>0x</a:t>
            </a:r>
            <a:r>
              <a:rPr lang="en-GB" sz="2400" dirty="0">
                <a:latin typeface="Asap" panose="020F0504030102060203" pitchFamily="34" charset="0"/>
              </a:rPr>
              <a:t>c5d2460186f7233c927e7db2dcc703c0e500b653ca82273b7bfad8045d85a470</a:t>
            </a:r>
          </a:p>
          <a:p>
            <a:r>
              <a:rPr lang="en-GB" sz="2400" i="1" dirty="0">
                <a:latin typeface="Asap" panose="020F0504030102060203" pitchFamily="34" charset="0"/>
                <a:hlinkClick r:id="rId6"/>
              </a:rPr>
              <a:t>https://keccak.team/keccak_specs_summary.html</a:t>
            </a:r>
            <a:endParaRPr lang="en-GB" sz="2400" i="1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018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sap" panose="020F0504030102060203" pitchFamily="34" charset="0"/>
              </a:rPr>
              <a:t>Keccak</a:t>
            </a:r>
            <a:endParaRPr lang="en-GB" sz="3100" dirty="0">
              <a:latin typeface="Asap" panose="020F0504030102060203" pitchFamily="34" charset="0"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E06042A2-9D3D-44B7-8C88-86B3C99CC2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where is the name coming from?</a:t>
            </a:r>
          </a:p>
        </p:txBody>
      </p:sp>
    </p:spTree>
    <p:extLst>
      <p:ext uri="{BB962C8B-B14F-4D97-AF65-F5344CB8AC3E}">
        <p14:creationId xmlns:p14="http://schemas.microsoft.com/office/powerpoint/2010/main" val="3596507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4250E3C4-7988-4E07-913C-27715A9949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2691" y="2656970"/>
            <a:ext cx="12192000" cy="47148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70819BC-64BB-4B51-B810-0FC701A358BA}"/>
              </a:ext>
            </a:extLst>
          </p:cNvPr>
          <p:cNvSpPr/>
          <p:nvPr/>
        </p:nvSpPr>
        <p:spPr>
          <a:xfrm>
            <a:off x="3058391" y="7480797"/>
            <a:ext cx="125695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i="1" dirty="0">
                <a:latin typeface="Asap" panose="020F0504030102060203" pitchFamily="34" charset="0"/>
              </a:rPr>
              <a:t>http://www.ghmhotels.com/ghmjourneys/balis-best-dances/</a:t>
            </a:r>
          </a:p>
        </p:txBody>
      </p:sp>
    </p:spTree>
    <p:extLst>
      <p:ext uri="{BB962C8B-B14F-4D97-AF65-F5344CB8AC3E}">
        <p14:creationId xmlns:p14="http://schemas.microsoft.com/office/powerpoint/2010/main" val="1684092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address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20 bytes</a:t>
            </a:r>
          </a:p>
          <a:p>
            <a:endParaRPr lang="en-GB" sz="2400" dirty="0">
              <a:latin typeface="Asap" panose="020F0504030102060203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1FBEFE8-3783-4BE3-A8C5-8BB6FA939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392" y="6139521"/>
            <a:ext cx="7658100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Address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ComputeAddress()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hash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Keccak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.Compute(Bytes).Bytes;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last160Bits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 byte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.BlockCopy(hash, 12,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last160Bits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0, 20);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 new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(last160Bits);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666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EIP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dirty="0">
                <a:latin typeface="Asap" panose="020F0504030102060203" pitchFamily="34" charset="0"/>
              </a:rPr>
              <a:t>Ethereum Improvement Proposal</a:t>
            </a:r>
          </a:p>
          <a:p>
            <a:r>
              <a:rPr lang="en-GB" sz="2400" i="1" dirty="0">
                <a:latin typeface="Asap" panose="020F0504030102060203" pitchFamily="34" charset="0"/>
              </a:rPr>
              <a:t>https://github.com/ethereum/EIPs</a:t>
            </a:r>
          </a:p>
        </p:txBody>
      </p:sp>
    </p:spTree>
    <p:extLst>
      <p:ext uri="{BB962C8B-B14F-4D97-AF65-F5344CB8AC3E}">
        <p14:creationId xmlns:p14="http://schemas.microsoft.com/office/powerpoint/2010/main" val="4109410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address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20 bytes</a:t>
            </a:r>
          </a:p>
          <a:p>
            <a:r>
              <a:rPr lang="en-GB" sz="2400" dirty="0">
                <a:latin typeface="Asap" panose="020F0504030102060203" pitchFamily="34" charset="0"/>
              </a:rPr>
              <a:t>0x5a4eab120fb44eb6684e5e32785702ff45ea344d</a:t>
            </a:r>
          </a:p>
          <a:p>
            <a:r>
              <a:rPr lang="en-GB" sz="2400" dirty="0">
                <a:latin typeface="Asap" panose="020F0504030102060203" pitchFamily="34" charset="0"/>
              </a:rPr>
              <a:t>(</a:t>
            </a:r>
            <a:r>
              <a:rPr lang="en-GB" sz="2400" b="1" dirty="0">
                <a:latin typeface="Asap" panose="020F0504030102060203" pitchFamily="34" charset="0"/>
              </a:rPr>
              <a:t>EIP-55</a:t>
            </a:r>
            <a:r>
              <a:rPr lang="en-GB" sz="2400" dirty="0">
                <a:latin typeface="Asap" panose="020F0504030102060203" pitchFamily="34" charset="0"/>
              </a:rPr>
              <a:t>) 0x5A4EAB120fB44eb6684E5e32785702FF45ea344D</a:t>
            </a:r>
          </a:p>
          <a:p>
            <a:endParaRPr lang="en-GB" sz="24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277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RLP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 fontScale="92500" lnSpcReduction="20000"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value 0 -&gt; </a:t>
            </a:r>
            <a:r>
              <a:rPr lang="en-GB" sz="2400" b="1" dirty="0">
                <a:latin typeface="Asap" panose="020F0504030102060203" pitchFamily="34" charset="0"/>
              </a:rPr>
              <a:t>128</a:t>
            </a:r>
          </a:p>
          <a:p>
            <a:r>
              <a:rPr lang="en-GB" sz="2400" dirty="0">
                <a:latin typeface="Asap" panose="020F0504030102060203" pitchFamily="34" charset="0"/>
              </a:rPr>
              <a:t>value lt 128 -&gt; value</a:t>
            </a:r>
          </a:p>
          <a:p>
            <a:r>
              <a:rPr lang="en-GB" sz="2400" dirty="0">
                <a:latin typeface="Asap" panose="020F0504030102060203" pitchFamily="34" charset="0"/>
              </a:rPr>
              <a:t>empty byte array -&gt; </a:t>
            </a:r>
            <a:r>
              <a:rPr lang="en-GB" sz="2400" b="1" dirty="0">
                <a:latin typeface="Asap" panose="020F0504030102060203" pitchFamily="34" charset="0"/>
              </a:rPr>
              <a:t>128</a:t>
            </a:r>
          </a:p>
          <a:p>
            <a:r>
              <a:rPr lang="en-GB" sz="2400" dirty="0">
                <a:latin typeface="Asap" panose="020F0504030102060203" pitchFamily="34" charset="0"/>
              </a:rPr>
              <a:t>length 1 byte array -&gt; first byte value</a:t>
            </a:r>
          </a:p>
          <a:p>
            <a:r>
              <a:rPr lang="en-GB" sz="2400" dirty="0">
                <a:latin typeface="Asap" panose="020F0504030102060203" pitchFamily="34" charset="0"/>
              </a:rPr>
              <a:t>length lt 56 byte array -&gt; (128  + length) + byte array</a:t>
            </a:r>
          </a:p>
          <a:p>
            <a:r>
              <a:rPr lang="en-GB" sz="2400" dirty="0">
                <a:latin typeface="Asap" panose="020F0504030102060203" pitchFamily="34" charset="0"/>
              </a:rPr>
              <a:t>length gt 56 byte array -&gt; (183  + length of serialized length) + (serialized length) + byte array</a:t>
            </a:r>
          </a:p>
          <a:p>
            <a:endParaRPr lang="en-GB" sz="24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517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RLP of a sequence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RLP-encode each element and concatenate, then:</a:t>
            </a:r>
          </a:p>
          <a:p>
            <a:r>
              <a:rPr lang="en-GB" sz="2400" dirty="0">
                <a:latin typeface="Asap" panose="020F0504030102060203" pitchFamily="34" charset="0"/>
              </a:rPr>
              <a:t>length lt 56 -&gt; (192  + length) + content</a:t>
            </a:r>
          </a:p>
          <a:p>
            <a:r>
              <a:rPr lang="en-GB" sz="2400" dirty="0">
                <a:latin typeface="Asap" panose="020F0504030102060203" pitchFamily="34" charset="0"/>
              </a:rPr>
              <a:t>length gt 56 -&gt; (247  + length of serialized length) + (serialized length) + content</a:t>
            </a:r>
          </a:p>
          <a:p>
            <a:endParaRPr lang="en-GB" sz="24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26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endianness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Asap" panose="020F0504030102060203" pitchFamily="34" charset="0"/>
              </a:rPr>
              <a:t>big-endian</a:t>
            </a:r>
          </a:p>
        </p:txBody>
      </p:sp>
    </p:spTree>
    <p:extLst>
      <p:ext uri="{BB962C8B-B14F-4D97-AF65-F5344CB8AC3E}">
        <p14:creationId xmlns:p14="http://schemas.microsoft.com/office/powerpoint/2010/main" val="309477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RLP examples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 fontScale="85000" lnSpcReduction="20000"/>
          </a:bodyPr>
          <a:lstStyle/>
          <a:p>
            <a:r>
              <a:rPr lang="en-GB" sz="2400" b="1" dirty="0">
                <a:latin typeface="Asap" panose="020F0504030102060203" pitchFamily="34" charset="0"/>
              </a:rPr>
              <a:t>0x</a:t>
            </a:r>
            <a:r>
              <a:rPr lang="en-GB" sz="2400" dirty="0">
                <a:latin typeface="Asap" panose="020F0504030102060203" pitchFamily="34" charset="0"/>
              </a:rPr>
              <a:t>|80|</a:t>
            </a:r>
          </a:p>
          <a:p>
            <a:r>
              <a:rPr lang="en-GB" sz="2400" b="1" dirty="0">
                <a:latin typeface="Asap" panose="020F0504030102060203" pitchFamily="34" charset="0"/>
              </a:rPr>
              <a:t>0x</a:t>
            </a:r>
            <a:r>
              <a:rPr lang="en-GB" sz="2400" dirty="0">
                <a:latin typeface="Asap" panose="020F0504030102060203" pitchFamily="34" charset="0"/>
              </a:rPr>
              <a:t>|94|01|02|03|04|05|06|07|08|09|0a|0b|0c|0d|0e|0f|10|11|12|13|14|</a:t>
            </a:r>
          </a:p>
          <a:p>
            <a:r>
              <a:rPr lang="en-GB" sz="2400" b="1" dirty="0">
                <a:latin typeface="Asap" panose="020F0504030102060203" pitchFamily="34" charset="0"/>
              </a:rPr>
              <a:t>0x</a:t>
            </a:r>
            <a:r>
              <a:rPr lang="en-GB" sz="2400" dirty="0">
                <a:latin typeface="Asap" panose="020F0504030102060203" pitchFamily="34" charset="0"/>
              </a:rPr>
              <a:t>|a0|01|02|03|04|05|06|07|08|09|0a|0b|0c|0d|0e|0f|10|11|12|13|14|15|16|17|18|19|1a|1b|1c|1d|1e|1f|20|</a:t>
            </a:r>
          </a:p>
          <a:p>
            <a:r>
              <a:rPr lang="en-GB" sz="2400" b="1" dirty="0">
                <a:latin typeface="Asap" panose="020F0504030102060203" pitchFamily="34" charset="0"/>
              </a:rPr>
              <a:t>0x</a:t>
            </a:r>
            <a:r>
              <a:rPr lang="en-GB" sz="2400" dirty="0">
                <a:latin typeface="Asap" panose="020F0504030102060203" pitchFamily="34" charset="0"/>
              </a:rPr>
              <a:t>|b9|01|00|...</a:t>
            </a:r>
          </a:p>
          <a:p>
            <a:r>
              <a:rPr lang="en-GB" sz="2400" b="1" dirty="0">
                <a:latin typeface="Asap" panose="020F0504030102060203" pitchFamily="34" charset="0"/>
              </a:rPr>
              <a:t>0x</a:t>
            </a:r>
            <a:r>
              <a:rPr lang="en-GB" sz="2400" dirty="0">
                <a:latin typeface="Asap" panose="020F0504030102060203" pitchFamily="34" charset="0"/>
              </a:rPr>
              <a:t>|c0|</a:t>
            </a:r>
          </a:p>
          <a:p>
            <a:r>
              <a:rPr lang="en-GB" sz="2400" b="1" dirty="0">
                <a:latin typeface="Asap" panose="020F0504030102060203" pitchFamily="34" charset="0"/>
              </a:rPr>
              <a:t>0x</a:t>
            </a:r>
            <a:r>
              <a:rPr lang="en-GB" sz="2400" dirty="0">
                <a:latin typeface="Asap" panose="020F0504030102060203" pitchFamily="34" charset="0"/>
              </a:rPr>
              <a:t>|f8|42|a0|...</a:t>
            </a:r>
          </a:p>
          <a:p>
            <a:endParaRPr lang="en-GB" sz="24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62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409202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dirty="0">
                <a:latin typeface="Asap" panose="020F0504030102060203" pitchFamily="34" charset="0"/>
              </a:rPr>
              <a:t>part 2: state</a:t>
            </a:r>
          </a:p>
        </p:txBody>
      </p:sp>
    </p:spTree>
    <p:extLst>
      <p:ext uri="{BB962C8B-B14F-4D97-AF65-F5344CB8AC3E}">
        <p14:creationId xmlns:p14="http://schemas.microsoft.com/office/powerpoint/2010/main" val="219921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account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nonce : balance : code hash : storage root </a:t>
            </a:r>
          </a:p>
        </p:txBody>
      </p:sp>
    </p:spTree>
    <p:extLst>
      <p:ext uri="{BB962C8B-B14F-4D97-AF65-F5344CB8AC3E}">
        <p14:creationId xmlns:p14="http://schemas.microsoft.com/office/powerpoint/2010/main" val="665330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storage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int256 -&gt; int256</a:t>
            </a:r>
          </a:p>
        </p:txBody>
      </p:sp>
    </p:spTree>
    <p:extLst>
      <p:ext uri="{BB962C8B-B14F-4D97-AF65-F5344CB8AC3E}">
        <p14:creationId xmlns:p14="http://schemas.microsoft.com/office/powerpoint/2010/main" val="3571419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nibble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Asap" panose="020F0504030102060203" pitchFamily="34" charset="0"/>
              </a:rPr>
              <a:t>half-byte | hex digit</a:t>
            </a:r>
          </a:p>
        </p:txBody>
      </p:sp>
    </p:spTree>
    <p:extLst>
      <p:ext uri="{BB962C8B-B14F-4D97-AF65-F5344CB8AC3E}">
        <p14:creationId xmlns:p14="http://schemas.microsoft.com/office/powerpoint/2010/main" val="1469333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patricia tree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Asap" panose="020F0504030102060203" pitchFamily="34" charset="0"/>
              </a:rPr>
              <a:t>branch : extension : leaf</a:t>
            </a:r>
          </a:p>
          <a:p>
            <a:r>
              <a:rPr lang="en-GB" sz="3200" dirty="0">
                <a:latin typeface="Asap" panose="020F0504030102060203" pitchFamily="34" charset="0"/>
              </a:rPr>
              <a:t>tree root</a:t>
            </a:r>
          </a:p>
          <a:p>
            <a:endParaRPr lang="en-GB" sz="3200" dirty="0">
              <a:latin typeface="Asap" panose="020F0504030102060203" pitchFamily="34" charset="0"/>
            </a:endParaRPr>
          </a:p>
          <a:p>
            <a:endParaRPr lang="en-GB" sz="32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157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hex prefix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 fontScale="85000" lnSpcReduction="20000"/>
          </a:bodyPr>
          <a:lstStyle/>
          <a:p>
            <a:r>
              <a:rPr lang="en-GB" sz="3200" dirty="0">
                <a:latin typeface="Asap" panose="020F0504030102060203" pitchFamily="34" charset="0"/>
              </a:rPr>
              <a:t>isLeaf + nibble[] -&gt; byte[]</a:t>
            </a:r>
          </a:p>
          <a:p>
            <a:r>
              <a:rPr lang="en-GB" sz="3200" dirty="0">
                <a:latin typeface="Asap" panose="020F0504030102060203" pitchFamily="34" charset="0"/>
              </a:rPr>
              <a:t>0 + |</a:t>
            </a:r>
            <a:r>
              <a:rPr lang="en-GB" sz="3200" dirty="0">
                <a:solidFill>
                  <a:srgbClr val="FF0000"/>
                </a:solidFill>
                <a:latin typeface="Asap" panose="020F0504030102060203" pitchFamily="34" charset="0"/>
              </a:rPr>
              <a:t>1</a:t>
            </a:r>
            <a:r>
              <a:rPr lang="en-GB" sz="3200" dirty="0">
                <a:latin typeface="Asap" panose="020F0504030102060203" pitchFamily="34" charset="0"/>
              </a:rPr>
              <a:t>|2|3|4|5|6|7|8|9|</a:t>
            </a:r>
            <a:r>
              <a:rPr lang="en-GB" sz="3200" b="1" dirty="0">
                <a:latin typeface="Asap" panose="020F0504030102060203" pitchFamily="34" charset="0"/>
              </a:rPr>
              <a:t>a|</a:t>
            </a:r>
            <a:r>
              <a:rPr lang="en-GB" sz="3200" dirty="0">
                <a:latin typeface="Asap" panose="020F0504030102060203" pitchFamily="34" charset="0"/>
              </a:rPr>
              <a:t> -&gt; 0x|</a:t>
            </a:r>
            <a:r>
              <a:rPr lang="en-GB" sz="3200" b="1" dirty="0">
                <a:latin typeface="Asap" panose="020F0504030102060203" pitchFamily="34" charset="0"/>
              </a:rPr>
              <a:t>0</a:t>
            </a:r>
            <a:r>
              <a:rPr lang="en-GB" sz="3200" dirty="0">
                <a:latin typeface="Asap" panose="020F0504030102060203" pitchFamily="34" charset="0"/>
              </a:rPr>
              <a:t>0|</a:t>
            </a:r>
            <a:r>
              <a:rPr lang="en-GB" sz="3200" dirty="0">
                <a:solidFill>
                  <a:srgbClr val="FF0000"/>
                </a:solidFill>
                <a:latin typeface="Asap" panose="020F0504030102060203" pitchFamily="34" charset="0"/>
              </a:rPr>
              <a:t>1</a:t>
            </a:r>
            <a:r>
              <a:rPr lang="en-GB" sz="3200" dirty="0">
                <a:latin typeface="Asap" panose="020F0504030102060203" pitchFamily="34" charset="0"/>
              </a:rPr>
              <a:t>2|34|56|78|9a|</a:t>
            </a:r>
          </a:p>
          <a:p>
            <a:r>
              <a:rPr lang="en-GB" sz="3200" dirty="0">
                <a:latin typeface="Asap" panose="020F0504030102060203" pitchFamily="34" charset="0"/>
              </a:rPr>
              <a:t>0 + |</a:t>
            </a:r>
            <a:r>
              <a:rPr lang="en-GB" sz="3200" dirty="0">
                <a:solidFill>
                  <a:srgbClr val="FF0000"/>
                </a:solidFill>
                <a:latin typeface="Asap" panose="020F0504030102060203" pitchFamily="34" charset="0"/>
              </a:rPr>
              <a:t>1</a:t>
            </a:r>
            <a:r>
              <a:rPr lang="en-GB" sz="3200" dirty="0">
                <a:latin typeface="Asap" panose="020F0504030102060203" pitchFamily="34" charset="0"/>
              </a:rPr>
              <a:t>|2|3|4|5|6|7|8|9|a|</a:t>
            </a:r>
            <a:r>
              <a:rPr lang="en-GB" sz="3200" b="1" dirty="0">
                <a:latin typeface="Asap" panose="020F0504030102060203" pitchFamily="34" charset="0"/>
              </a:rPr>
              <a:t>b| </a:t>
            </a:r>
            <a:r>
              <a:rPr lang="en-GB" sz="3200" dirty="0">
                <a:latin typeface="Asap" panose="020F0504030102060203" pitchFamily="34" charset="0"/>
              </a:rPr>
              <a:t>-&gt; 0x|</a:t>
            </a:r>
            <a:r>
              <a:rPr lang="en-GB" sz="3200" b="1" dirty="0">
                <a:latin typeface="Asap" panose="020F0504030102060203" pitchFamily="34" charset="0"/>
              </a:rPr>
              <a:t>1</a:t>
            </a:r>
            <a:r>
              <a:rPr lang="en-GB" sz="3200" dirty="0">
                <a:solidFill>
                  <a:srgbClr val="FF0000"/>
                </a:solidFill>
                <a:latin typeface="Asap" panose="020F0504030102060203" pitchFamily="34" charset="0"/>
              </a:rPr>
              <a:t>1</a:t>
            </a:r>
            <a:r>
              <a:rPr lang="en-GB" sz="3200" dirty="0">
                <a:latin typeface="Asap" panose="020F0504030102060203" pitchFamily="34" charset="0"/>
              </a:rPr>
              <a:t>|23|45|67|89|ab|</a:t>
            </a:r>
          </a:p>
          <a:p>
            <a:r>
              <a:rPr lang="en-GB" sz="3200" b="1" dirty="0">
                <a:latin typeface="Asap" panose="020F0504030102060203" pitchFamily="34" charset="0"/>
              </a:rPr>
              <a:t>1 </a:t>
            </a:r>
            <a:r>
              <a:rPr lang="en-GB" sz="3200" dirty="0">
                <a:latin typeface="Asap" panose="020F0504030102060203" pitchFamily="34" charset="0"/>
              </a:rPr>
              <a:t>+ |</a:t>
            </a:r>
            <a:r>
              <a:rPr lang="en-GB" sz="3200" dirty="0">
                <a:solidFill>
                  <a:srgbClr val="FF0000"/>
                </a:solidFill>
                <a:latin typeface="Asap" panose="020F0504030102060203" pitchFamily="34" charset="0"/>
              </a:rPr>
              <a:t>1</a:t>
            </a:r>
            <a:r>
              <a:rPr lang="en-GB" sz="3200" dirty="0">
                <a:latin typeface="Asap" panose="020F0504030102060203" pitchFamily="34" charset="0"/>
              </a:rPr>
              <a:t>|2|3|4|5|6|7|8|9|</a:t>
            </a:r>
            <a:r>
              <a:rPr lang="en-GB" sz="3200" b="1" dirty="0">
                <a:latin typeface="Asap" panose="020F0504030102060203" pitchFamily="34" charset="0"/>
              </a:rPr>
              <a:t>a| </a:t>
            </a:r>
            <a:r>
              <a:rPr lang="en-GB" sz="3200" dirty="0">
                <a:latin typeface="Asap" panose="020F0504030102060203" pitchFamily="34" charset="0"/>
              </a:rPr>
              <a:t>-&gt; 0x|</a:t>
            </a:r>
            <a:r>
              <a:rPr lang="en-GB" sz="3200" b="1" dirty="0">
                <a:latin typeface="Asap" panose="020F0504030102060203" pitchFamily="34" charset="0"/>
              </a:rPr>
              <a:t>2</a:t>
            </a:r>
            <a:r>
              <a:rPr lang="en-GB" sz="3200" dirty="0">
                <a:latin typeface="Asap" panose="020F0504030102060203" pitchFamily="34" charset="0"/>
              </a:rPr>
              <a:t>0|</a:t>
            </a:r>
            <a:r>
              <a:rPr lang="en-GB" sz="3200" dirty="0">
                <a:solidFill>
                  <a:srgbClr val="FF0000"/>
                </a:solidFill>
                <a:latin typeface="Asap" panose="020F0504030102060203" pitchFamily="34" charset="0"/>
              </a:rPr>
              <a:t>1</a:t>
            </a:r>
            <a:r>
              <a:rPr lang="en-GB" sz="3200" dirty="0">
                <a:latin typeface="Asap" panose="020F0504030102060203" pitchFamily="34" charset="0"/>
              </a:rPr>
              <a:t>2|34|56|78|9a|</a:t>
            </a:r>
          </a:p>
          <a:p>
            <a:r>
              <a:rPr lang="en-GB" sz="3200" b="1" dirty="0">
                <a:latin typeface="Asap" panose="020F0504030102060203" pitchFamily="34" charset="0"/>
              </a:rPr>
              <a:t>1</a:t>
            </a:r>
            <a:r>
              <a:rPr lang="en-GB" sz="3200" dirty="0">
                <a:latin typeface="Asap" panose="020F0504030102060203" pitchFamily="34" charset="0"/>
              </a:rPr>
              <a:t> + |</a:t>
            </a:r>
            <a:r>
              <a:rPr lang="en-GB" sz="3200" dirty="0">
                <a:solidFill>
                  <a:srgbClr val="FF0000"/>
                </a:solidFill>
                <a:latin typeface="Asap" panose="020F0504030102060203" pitchFamily="34" charset="0"/>
              </a:rPr>
              <a:t>1</a:t>
            </a:r>
            <a:r>
              <a:rPr lang="en-GB" sz="3200" dirty="0">
                <a:latin typeface="Asap" panose="020F0504030102060203" pitchFamily="34" charset="0"/>
              </a:rPr>
              <a:t>|2|3|4|5|6|7|8|9|a|</a:t>
            </a:r>
            <a:r>
              <a:rPr lang="en-GB" sz="3200" b="1" dirty="0">
                <a:latin typeface="Asap" panose="020F0504030102060203" pitchFamily="34" charset="0"/>
              </a:rPr>
              <a:t>b|</a:t>
            </a:r>
            <a:r>
              <a:rPr lang="en-GB" sz="3200" dirty="0">
                <a:latin typeface="Asap" panose="020F0504030102060203" pitchFamily="34" charset="0"/>
              </a:rPr>
              <a:t>-&gt; 0x|</a:t>
            </a:r>
            <a:r>
              <a:rPr lang="en-GB" sz="3200" b="1" dirty="0">
                <a:latin typeface="Asap" panose="020F0504030102060203" pitchFamily="34" charset="0"/>
              </a:rPr>
              <a:t>3</a:t>
            </a:r>
            <a:r>
              <a:rPr lang="en-GB" sz="3200" dirty="0">
                <a:solidFill>
                  <a:srgbClr val="FF0000"/>
                </a:solidFill>
                <a:latin typeface="Asap" panose="020F0504030102060203" pitchFamily="34" charset="0"/>
              </a:rPr>
              <a:t>1</a:t>
            </a:r>
            <a:r>
              <a:rPr lang="en-GB" sz="3200" dirty="0">
                <a:latin typeface="Asap" panose="020F0504030102060203" pitchFamily="34" charset="0"/>
              </a:rPr>
              <a:t>|23|45|67|89|ab|</a:t>
            </a:r>
          </a:p>
          <a:p>
            <a:endParaRPr lang="en-GB" sz="3200" dirty="0">
              <a:latin typeface="Asap" panose="020F0504030102060203" pitchFamily="34" charset="0"/>
            </a:endParaRPr>
          </a:p>
          <a:p>
            <a:endParaRPr lang="en-GB" sz="3200" dirty="0">
              <a:latin typeface="Asap" panose="020F0504030102060203" pitchFamily="34" charset="0"/>
            </a:endParaRPr>
          </a:p>
          <a:p>
            <a:endParaRPr lang="en-GB" sz="3200" dirty="0">
              <a:latin typeface="Asap" panose="020F0504030102060203" pitchFamily="34" charset="0"/>
            </a:endParaRPr>
          </a:p>
          <a:p>
            <a:endParaRPr lang="en-GB" sz="3200" dirty="0">
              <a:latin typeface="Asap" panose="020F0504030102060203" pitchFamily="34" charset="0"/>
            </a:endParaRPr>
          </a:p>
          <a:p>
            <a:endParaRPr lang="en-GB" sz="32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112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DBs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RocksDB : LevelDB : SSD</a:t>
            </a:r>
          </a:p>
        </p:txBody>
      </p:sp>
    </p:spTree>
    <p:extLst>
      <p:ext uri="{BB962C8B-B14F-4D97-AF65-F5344CB8AC3E}">
        <p14:creationId xmlns:p14="http://schemas.microsoft.com/office/powerpoint/2010/main" val="4215000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exercise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 fontScale="62500" lnSpcReduction="20000"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add 0x0eea = 100</a:t>
            </a:r>
          </a:p>
          <a:p>
            <a:r>
              <a:rPr lang="en-GB" sz="2400" dirty="0">
                <a:latin typeface="Asap" panose="020F0504030102060203" pitchFamily="34" charset="0"/>
              </a:rPr>
              <a:t>add 0x0eeb = 100</a:t>
            </a:r>
          </a:p>
          <a:p>
            <a:r>
              <a:rPr lang="en-GB" sz="2400" dirty="0">
                <a:latin typeface="Asap" panose="020F0504030102060203" pitchFamily="34" charset="0"/>
              </a:rPr>
              <a:t>add 0x1eea = 100</a:t>
            </a:r>
          </a:p>
          <a:p>
            <a:r>
              <a:rPr lang="en-GB" sz="2400" dirty="0">
                <a:latin typeface="Asap" panose="020F0504030102060203" pitchFamily="34" charset="0"/>
              </a:rPr>
              <a:t>add 0x1eeb = 100</a:t>
            </a:r>
          </a:p>
          <a:p>
            <a:r>
              <a:rPr lang="en-GB" sz="2400" dirty="0">
                <a:latin typeface="Asap" panose="020F0504030102060203" pitchFamily="34" charset="0"/>
              </a:rPr>
              <a:t>add 0x1ee1 = 100</a:t>
            </a:r>
          </a:p>
          <a:p>
            <a:r>
              <a:rPr lang="en-GB" sz="2400" dirty="0">
                <a:latin typeface="Asap" panose="020F0504030102060203" pitchFamily="34" charset="0"/>
              </a:rPr>
              <a:t>update 0x0eea = 80</a:t>
            </a:r>
          </a:p>
          <a:p>
            <a:r>
              <a:rPr lang="en-GB" sz="2400" dirty="0">
                <a:latin typeface="Asap" panose="020F0504030102060203" pitchFamily="34" charset="0"/>
              </a:rPr>
              <a:t>delete 0x1eeb</a:t>
            </a:r>
          </a:p>
          <a:p>
            <a:endParaRPr lang="en-GB" sz="2400" dirty="0">
              <a:latin typeface="Asap" panose="020F0504030102060203" pitchFamily="34" charset="0"/>
            </a:endParaRPr>
          </a:p>
          <a:p>
            <a:endParaRPr lang="en-GB" sz="24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7763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pruning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full archive : fast sync</a:t>
            </a:r>
          </a:p>
        </p:txBody>
      </p:sp>
    </p:spTree>
    <p:extLst>
      <p:ext uri="{BB962C8B-B14F-4D97-AF65-F5344CB8AC3E}">
        <p14:creationId xmlns:p14="http://schemas.microsoft.com/office/powerpoint/2010/main" val="3043104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dirty="0">
                <a:latin typeface="Asap" panose="020F0504030102060203" pitchFamily="34" charset="0"/>
              </a:rPr>
              <a:t>part 3: EVM</a:t>
            </a:r>
          </a:p>
        </p:txBody>
      </p:sp>
    </p:spTree>
    <p:extLst>
      <p:ext uri="{BB962C8B-B14F-4D97-AF65-F5344CB8AC3E}">
        <p14:creationId xmlns:p14="http://schemas.microsoft.com/office/powerpoint/2010/main" val="50664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ethereum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yellowpaper.io : whitepaper : wiki</a:t>
            </a:r>
          </a:p>
          <a:p>
            <a:endParaRPr lang="en-GB" dirty="0">
              <a:latin typeface="Asap" panose="020F0504030102060203" pitchFamily="34" charset="0"/>
            </a:endParaRPr>
          </a:p>
          <a:p>
            <a:r>
              <a:rPr lang="en-GB" dirty="0">
                <a:latin typeface="Asap" panose="020F0504030102060203" pitchFamily="34" charset="0"/>
              </a:rPr>
              <a:t>secp256k1 : EVM : devp2p : patricia trie : ethash : JSON RPC</a:t>
            </a:r>
          </a:p>
        </p:txBody>
      </p:sp>
    </p:spTree>
    <p:extLst>
      <p:ext uri="{BB962C8B-B14F-4D97-AF65-F5344CB8AC3E}">
        <p14:creationId xmlns:p14="http://schemas.microsoft.com/office/powerpoint/2010/main" val="10599491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stack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Asap" panose="020F0504030102060203" pitchFamily="34" charset="0"/>
              </a:rPr>
              <a:t>stack size</a:t>
            </a:r>
          </a:p>
        </p:txBody>
      </p:sp>
    </p:spTree>
    <p:extLst>
      <p:ext uri="{BB962C8B-B14F-4D97-AF65-F5344CB8AC3E}">
        <p14:creationId xmlns:p14="http://schemas.microsoft.com/office/powerpoint/2010/main" val="3904961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int256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endParaRPr lang="en-GB" sz="24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5012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gas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gas cost : gas limit : gas price</a:t>
            </a:r>
          </a:p>
        </p:txBody>
      </p:sp>
    </p:spTree>
    <p:extLst>
      <p:ext uri="{BB962C8B-B14F-4D97-AF65-F5344CB8AC3E}">
        <p14:creationId xmlns:p14="http://schemas.microsoft.com/office/powerpoint/2010/main" val="5410259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memory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memory cost</a:t>
            </a:r>
          </a:p>
        </p:txBody>
      </p:sp>
    </p:spTree>
    <p:extLst>
      <p:ext uri="{BB962C8B-B14F-4D97-AF65-F5344CB8AC3E}">
        <p14:creationId xmlns:p14="http://schemas.microsoft.com/office/powerpoint/2010/main" val="1469822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call stack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env :  stack : memory : return data : call depth</a:t>
            </a:r>
          </a:p>
        </p:txBody>
      </p:sp>
    </p:spTree>
    <p:extLst>
      <p:ext uri="{BB962C8B-B14F-4D97-AF65-F5344CB8AC3E}">
        <p14:creationId xmlns:p14="http://schemas.microsoft.com/office/powerpoint/2010/main" val="26958930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opcodes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arithmetic : bitwise : SHA3 : env : block : memory : flow : stack : logs : calls</a:t>
            </a:r>
          </a:p>
        </p:txBody>
      </p:sp>
    </p:spTree>
    <p:extLst>
      <p:ext uri="{BB962C8B-B14F-4D97-AF65-F5344CB8AC3E}">
        <p14:creationId xmlns:p14="http://schemas.microsoft.com/office/powerpoint/2010/main" val="38400959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precompiles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71608DA-D4C6-419A-AD11-6FB1089431F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161559" y="5530465"/>
            <a:ext cx="9964882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 void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InitializePrecompiledContracts()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_precompiles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Int256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IPrecompiledContract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[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EcRecoverPrecompiledContract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.Instance,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[2]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Sha256PrecompiledContract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.Instance,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[3]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Ripemd160PrecompiledContract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.Instance,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[4]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IdentityPrecompiledContract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.Instance,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[5]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Bn128AddPrecompiledContract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.Instance,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[6]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Bn128MulPrecompiledContract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.Instance,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[7]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Bn128PairingPrecompiledContract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.Instance,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[8]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ModExpPrecompiledContract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.Instance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3605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>
                <a:latin typeface="Asap" panose="020F0504030102060203" pitchFamily="34" charset="0"/>
              </a:rPr>
              <a:t>zkSNARKs</a:t>
            </a:r>
            <a:endParaRPr lang="en-GB" dirty="0">
              <a:latin typeface="Asap" panose="020F0504030102060203" pitchFamily="34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https://blog.ethereum.org/2016/12/05/zksnarks-in-a-nutshell/</a:t>
            </a:r>
          </a:p>
        </p:txBody>
      </p:sp>
    </p:spTree>
    <p:extLst>
      <p:ext uri="{BB962C8B-B14F-4D97-AF65-F5344CB8AC3E}">
        <p14:creationId xmlns:p14="http://schemas.microsoft.com/office/powerpoint/2010/main" val="21318964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internal calls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CREATE : CALL : CALLCODE : DELEGATECALL : STATICCALL</a:t>
            </a:r>
          </a:p>
        </p:txBody>
      </p:sp>
    </p:spTree>
    <p:extLst>
      <p:ext uri="{BB962C8B-B14F-4D97-AF65-F5344CB8AC3E}">
        <p14:creationId xmlns:p14="http://schemas.microsoft.com/office/powerpoint/2010/main" val="29761236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exceptions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out of gas : stack overflow : stack underflow : invalid op : invalid jump : static call violation</a:t>
            </a:r>
          </a:p>
        </p:txBody>
      </p:sp>
    </p:spTree>
    <p:extLst>
      <p:ext uri="{BB962C8B-B14F-4D97-AF65-F5344CB8AC3E}">
        <p14:creationId xmlns:p14="http://schemas.microsoft.com/office/powerpoint/2010/main" val="238567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part 1: low level basics</a:t>
            </a:r>
          </a:p>
        </p:txBody>
      </p:sp>
    </p:spTree>
    <p:extLst>
      <p:ext uri="{BB962C8B-B14F-4D97-AF65-F5344CB8AC3E}">
        <p14:creationId xmlns:p14="http://schemas.microsoft.com/office/powerpoint/2010/main" val="21916970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gas golf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https://g.solidity.cc/</a:t>
            </a:r>
          </a:p>
        </p:txBody>
      </p:sp>
    </p:spTree>
    <p:extLst>
      <p:ext uri="{BB962C8B-B14F-4D97-AF65-F5344CB8AC3E}">
        <p14:creationId xmlns:p14="http://schemas.microsoft.com/office/powerpoint/2010/main" val="38909916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dirty="0">
                <a:latin typeface="Asap" panose="020F0504030102060203" pitchFamily="34" charset="0"/>
              </a:rPr>
              <a:t>part 4: transactions</a:t>
            </a:r>
          </a:p>
        </p:txBody>
      </p:sp>
    </p:spTree>
    <p:extLst>
      <p:ext uri="{BB962C8B-B14F-4D97-AF65-F5344CB8AC3E}">
        <p14:creationId xmlns:p14="http://schemas.microsoft.com/office/powerpoint/2010/main" val="19975021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chain ID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network ID</a:t>
            </a:r>
          </a:p>
        </p:txBody>
      </p:sp>
    </p:spTree>
    <p:extLst>
      <p:ext uri="{BB962C8B-B14F-4D97-AF65-F5344CB8AC3E}">
        <p14:creationId xmlns:p14="http://schemas.microsoft.com/office/powerpoint/2010/main" val="11157661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signing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B230213-A7EA-4C6E-9C32-030CBC04D7C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585427" y="5428321"/>
            <a:ext cx="11117146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Sign(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PrivateKey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privateKey,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Transaction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transaction,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BigInteger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blockNumber)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(_logger.IsDebugEnabled) _logger.Debug(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$"Signing transaction: 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transaction.Value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 to 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transaction.To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isEip155Enabled = _specProvider.GetSpec(blockNumber).IsEip155Enabled;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Keccak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hash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Keccak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.Compute(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Rlp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.Encode(transaction,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isEip155Enabled, _chainIdValue));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transaction.Signature = Sign(privateKey, hash);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(isEip155Enabled)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transaction.Signature.V =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)(transaction.Signature.V + 8 + 2 * _chainIdValue);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(_logger.IsDebugEnabled) _logger.Debug(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"Transaction signed"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8500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recovery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6F6E51D4-E146-4266-A13D-1ED8A188106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286000" y="5843634"/>
            <a:ext cx="1499320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Address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RecoverAddress(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Transaction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transaction,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BigInteger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blockNumber)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isEip155Enabled = _specProvider.GetSpec(blockNumber).IsEip155Enabled;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applyEip155 = isEip155Enabled &amp;&amp; (transaction.Signature.V == _chainIdValue * 2 + 35 || transaction.Signature.V == _chainIdValue * 2 + 36); 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Keccak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hash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Keccak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.Compute(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Rlp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.Encode(transaction,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applyEip155, _chainIdValue));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RecoverAddress(transaction.Signature, hash);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B2AA1048-A4F1-4457-B7AD-E6FAB6F16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7648950"/>
            <a:ext cx="6744154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Address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RecoverAddress(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Signature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signature,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Keccak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RecoverPublicKey(signature, message)?.Address;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3526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account nonce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endParaRPr lang="en-GB" sz="24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8573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eth units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76DF716-3562-486C-B20C-3B43A86BA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468" y="5437313"/>
            <a:ext cx="5949064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Unit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BigInteger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Wei    =                   1;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BigInteger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GWei   =          1000000000;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BigInteger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Szabo  =       1000000000000;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BigInteger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Finney =    1000000000000000;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BigInteger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Ether  = 1000000000000000000;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const string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EthSymbol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"Ξ"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1610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transfer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 fontScale="92500" lnSpcReduction="20000"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21000 gas</a:t>
            </a:r>
          </a:p>
          <a:p>
            <a:r>
              <a:rPr lang="en-GB" sz="2400" dirty="0">
                <a:latin typeface="Asap" panose="020F0504030102060203" pitchFamily="34" charset="0"/>
              </a:rPr>
              <a:t>---</a:t>
            </a:r>
          </a:p>
          <a:p>
            <a:r>
              <a:rPr lang="en-GB" sz="2400" dirty="0">
                <a:latin typeface="Asap" panose="020F0504030102060203" pitchFamily="34" charset="0"/>
              </a:rPr>
              <a:t>at 20 GWei</a:t>
            </a:r>
          </a:p>
          <a:p>
            <a:r>
              <a:rPr lang="en-GB" sz="2400" dirty="0">
                <a:latin typeface="Asap" panose="020F0504030102060203" pitchFamily="34" charset="0"/>
              </a:rPr>
              <a:t>and ETHUSD at 400</a:t>
            </a:r>
          </a:p>
          <a:p>
            <a:r>
              <a:rPr lang="en-GB" sz="2400" dirty="0">
                <a:latin typeface="Asap" panose="020F0504030102060203" pitchFamily="34" charset="0"/>
              </a:rPr>
              <a:t>---</a:t>
            </a:r>
          </a:p>
          <a:p>
            <a:r>
              <a:rPr lang="en-GB" sz="2400" dirty="0">
                <a:latin typeface="Asap" panose="020F0504030102060203" pitchFamily="34" charset="0"/>
              </a:rPr>
              <a:t>transfer cost?</a:t>
            </a:r>
          </a:p>
        </p:txBody>
      </p:sp>
    </p:spTree>
    <p:extLst>
      <p:ext uri="{BB962C8B-B14F-4D97-AF65-F5344CB8AC3E}">
        <p14:creationId xmlns:p14="http://schemas.microsoft.com/office/powerpoint/2010/main" val="42228487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contract creation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Asap" panose="020F0504030102060203" pitchFamily="34" charset="0"/>
              </a:rPr>
              <a:t>init : code deposit</a:t>
            </a:r>
          </a:p>
        </p:txBody>
      </p:sp>
    </p:spTree>
    <p:extLst>
      <p:ext uri="{BB962C8B-B14F-4D97-AF65-F5344CB8AC3E}">
        <p14:creationId xmlns:p14="http://schemas.microsoft.com/office/powerpoint/2010/main" val="30127125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refunds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destroy : sclear</a:t>
            </a:r>
          </a:p>
        </p:txBody>
      </p:sp>
    </p:spTree>
    <p:extLst>
      <p:ext uri="{BB962C8B-B14F-4D97-AF65-F5344CB8AC3E}">
        <p14:creationId xmlns:p14="http://schemas.microsoft.com/office/powerpoint/2010/main" val="257817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secp256k1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>
                <a:latin typeface="Asap" panose="020F0504030102060203" pitchFamily="34" charset="0"/>
              </a:rPr>
              <a:t>Nethermind.Secp256k1.Test</a:t>
            </a:r>
          </a:p>
          <a:p>
            <a:r>
              <a:rPr lang="en-GB" dirty="0">
                <a:latin typeface="Asap" panose="020F0504030102060203" pitchFamily="34" charset="0"/>
              </a:rPr>
              <a:t>building secp256k1 : Bouncy Castle</a:t>
            </a:r>
          </a:p>
          <a:p>
            <a:r>
              <a:rPr lang="en-GB" dirty="0">
                <a:latin typeface="Asap" panose="020F0504030102060203" pitchFamily="34" charset="0"/>
              </a:rPr>
              <a:t>private key : public key</a:t>
            </a:r>
          </a:p>
          <a:p>
            <a:r>
              <a:rPr lang="en-GB" sz="2600" dirty="0">
                <a:latin typeface="Asap" panose="020F0504030102060203" pitchFamily="34" charset="0"/>
                <a:hlinkClick r:id="rId6"/>
              </a:rPr>
              <a:t>http://www.secg.org/sec1-v2.pdf</a:t>
            </a:r>
            <a:endParaRPr lang="en-GB" sz="2600" dirty="0">
              <a:latin typeface="Asap" panose="020F0504030102060203" pitchFamily="34" charset="0"/>
            </a:endParaRPr>
          </a:p>
          <a:p>
            <a:r>
              <a:rPr lang="en-GB" sz="2600" dirty="0">
                <a:latin typeface="Asap" panose="020F0504030102060203" pitchFamily="34" charset="0"/>
                <a:hlinkClick r:id="rId7"/>
              </a:rPr>
              <a:t>https://hackernoon.com/what-is-the-math-behind-elliptic-curve-cryptography-f61b25253da3</a:t>
            </a:r>
            <a:endParaRPr lang="en-GB" sz="2600" dirty="0">
              <a:latin typeface="Asap" panose="020F0504030102060203" pitchFamily="34" charset="0"/>
            </a:endParaRPr>
          </a:p>
          <a:p>
            <a:r>
              <a:rPr lang="en-GB" sz="2600" dirty="0">
                <a:latin typeface="Asap" panose="020F0504030102060203" pitchFamily="34" charset="0"/>
                <a:hlinkClick r:id="rId8"/>
              </a:rPr>
              <a:t>https://medium.com/@VitalikButerin/exploring-elliptic-curve-pairings-c73c1864e627</a:t>
            </a:r>
            <a:endParaRPr lang="en-GB" sz="2600" dirty="0">
              <a:latin typeface="Asap" panose="020F0504030102060203" pitchFamily="34" charset="0"/>
            </a:endParaRPr>
          </a:p>
          <a:p>
            <a:endParaRPr lang="en-GB" sz="2600" dirty="0">
              <a:latin typeface="Asap" panose="020F0504030102060203" pitchFamily="34" charset="0"/>
            </a:endParaRPr>
          </a:p>
          <a:p>
            <a:endParaRPr lang="en-GB" dirty="0">
              <a:latin typeface="Asap" panose="020F0504030102060203" pitchFamily="34" charset="0"/>
            </a:endParaRPr>
          </a:p>
          <a:p>
            <a:endParaRPr lang="en-GB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75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call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Asap" panose="020F0504030102060203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5958895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logs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endParaRPr lang="en-GB" sz="24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9283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bloom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endParaRPr lang="en-GB" sz="24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6128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285"/>
            <a:ext cx="13716000" cy="1288515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Asap" panose="020F0504030102060203" pitchFamily="34" charset="0"/>
              </a:rPr>
              <a:t>exercise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12230E-D641-4A6D-91B7-BE2659F693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5834" y="2991903"/>
            <a:ext cx="988695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68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58444"/>
            <a:ext cx="13716000" cy="3580847"/>
          </a:xfrm>
        </p:spPr>
        <p:txBody>
          <a:bodyPr>
            <a:normAutofit/>
          </a:bodyPr>
          <a:lstStyle/>
          <a:p>
            <a:r>
              <a:rPr lang="en-GB" sz="6600" dirty="0">
                <a:latin typeface="Asap" panose="020F0504030102060203" pitchFamily="34" charset="0"/>
              </a:rPr>
              <a:t>part 5: blockchain building blocks</a:t>
            </a:r>
            <a:br>
              <a:rPr lang="en-GB" sz="6600" dirty="0">
                <a:latin typeface="Asap" panose="020F0504030102060203" pitchFamily="34" charset="0"/>
              </a:rPr>
            </a:br>
            <a:r>
              <a:rPr lang="en-GB" sz="1400" dirty="0">
                <a:latin typeface="Asap" panose="020F0504030102060203" pitchFamily="34" charset="0"/>
              </a:rPr>
              <a:t>with screenshots from etherscan.io</a:t>
            </a:r>
          </a:p>
        </p:txBody>
      </p:sp>
    </p:spTree>
    <p:extLst>
      <p:ext uri="{BB962C8B-B14F-4D97-AF65-F5344CB8AC3E}">
        <p14:creationId xmlns:p14="http://schemas.microsoft.com/office/powerpoint/2010/main" val="27916655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286"/>
            <a:ext cx="13716000" cy="1664612"/>
          </a:xfrm>
        </p:spPr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block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E2427C-55C2-4253-A8D3-5402A1B05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7963" y="3274730"/>
            <a:ext cx="9410193" cy="528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1868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block header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endParaRPr lang="en-GB" sz="24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3416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286"/>
            <a:ext cx="13716000" cy="1664612"/>
          </a:xfrm>
        </p:spPr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block parent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A6F8FB-F4F9-4BA9-AFC9-72175ADF17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074" y="3280721"/>
            <a:ext cx="9487400" cy="53214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07D56A-B7D7-4DB3-A772-17AF264E29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8948" y="3266800"/>
            <a:ext cx="9477480" cy="532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748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286"/>
            <a:ext cx="13716000" cy="1664612"/>
          </a:xfrm>
        </p:spPr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genesis block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DAB061-FB8D-493D-8107-3CD1C99E67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0875" y="3519197"/>
            <a:ext cx="8885743" cy="500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087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allocs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genesis block preallocations</a:t>
            </a:r>
          </a:p>
        </p:txBody>
      </p:sp>
    </p:spTree>
    <p:extLst>
      <p:ext uri="{BB962C8B-B14F-4D97-AF65-F5344CB8AC3E}">
        <p14:creationId xmlns:p14="http://schemas.microsoft.com/office/powerpoint/2010/main" val="3190059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0x reminder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0x|3a|66|</a:t>
            </a:r>
          </a:p>
          <a:p>
            <a:r>
              <a:rPr lang="en-GB" sz="2400" dirty="0">
                <a:latin typeface="Asap" panose="020F0504030102060203" pitchFamily="34" charset="0"/>
              </a:rPr>
              <a:t>|3 * 16^1 + 10 * 16^0|6 * 16^1 + 6 * 16^0|</a:t>
            </a:r>
          </a:p>
          <a:p>
            <a:r>
              <a:rPr lang="en-GB" sz="2400" dirty="0">
                <a:latin typeface="Asap" panose="020F0504030102060203" pitchFamily="34" charset="0"/>
              </a:rPr>
              <a:t>|3 * 16 + 10 * 1|6 * 16 + 6 * 1|</a:t>
            </a:r>
          </a:p>
          <a:p>
            <a:r>
              <a:rPr lang="en-GB" sz="2400" dirty="0">
                <a:latin typeface="Asap" panose="020F0504030102060203" pitchFamily="34" charset="0"/>
              </a:rPr>
              <a:t>|58|102|</a:t>
            </a:r>
          </a:p>
          <a:p>
            <a:r>
              <a:rPr lang="en-GB" sz="2400" dirty="0">
                <a:latin typeface="Asap" panose="020F0504030102060203" pitchFamily="34" charset="0"/>
              </a:rPr>
              <a:t>|0011 1010|0110 0110|</a:t>
            </a:r>
          </a:p>
        </p:txBody>
      </p:sp>
    </p:spTree>
    <p:extLst>
      <p:ext uri="{BB962C8B-B14F-4D97-AF65-F5344CB8AC3E}">
        <p14:creationId xmlns:p14="http://schemas.microsoft.com/office/powerpoint/2010/main" val="27026032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difficulty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endParaRPr lang="en-GB" sz="24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7651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ommer : uncle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last block effect : network security : economics</a:t>
            </a:r>
          </a:p>
        </p:txBody>
      </p:sp>
    </p:spTree>
    <p:extLst>
      <p:ext uri="{BB962C8B-B14F-4D97-AF65-F5344CB8AC3E}">
        <p14:creationId xmlns:p14="http://schemas.microsoft.com/office/powerpoint/2010/main" val="6530156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blockchain : block tree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reorganization</a:t>
            </a:r>
          </a:p>
        </p:txBody>
      </p:sp>
    </p:spTree>
    <p:extLst>
      <p:ext uri="{BB962C8B-B14F-4D97-AF65-F5344CB8AC3E}">
        <p14:creationId xmlns:p14="http://schemas.microsoft.com/office/powerpoint/2010/main" val="15043969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forks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GB" sz="2600" dirty="0">
                <a:latin typeface="Asap" panose="020F0504030102060203" pitchFamily="34" charset="0"/>
              </a:rPr>
              <a:t>0 000 000 Frontier</a:t>
            </a:r>
          </a:p>
          <a:p>
            <a:pPr algn="l"/>
            <a:r>
              <a:rPr lang="en-GB" sz="2600" dirty="0">
                <a:latin typeface="Asap" panose="020F0504030102060203" pitchFamily="34" charset="0"/>
              </a:rPr>
              <a:t>1 150 000 Homestead</a:t>
            </a:r>
          </a:p>
          <a:p>
            <a:pPr algn="l"/>
            <a:r>
              <a:rPr lang="en-GB" sz="2600" dirty="0">
                <a:latin typeface="Asap" panose="020F0504030102060203" pitchFamily="34" charset="0"/>
              </a:rPr>
              <a:t>1 920 000 DAO</a:t>
            </a:r>
          </a:p>
          <a:p>
            <a:pPr algn="l"/>
            <a:r>
              <a:rPr lang="en-GB" sz="2600" dirty="0">
                <a:latin typeface="Asap" panose="020F0504030102060203" pitchFamily="34" charset="0"/>
              </a:rPr>
              <a:t>2 463 000 Tangerine Whistle</a:t>
            </a:r>
          </a:p>
          <a:p>
            <a:pPr algn="l"/>
            <a:r>
              <a:rPr lang="en-GB" sz="2600" dirty="0">
                <a:latin typeface="Asap" panose="020F0504030102060203" pitchFamily="34" charset="0"/>
              </a:rPr>
              <a:t>2 675 000 Spurious Dragon</a:t>
            </a:r>
          </a:p>
          <a:p>
            <a:pPr algn="l"/>
            <a:r>
              <a:rPr lang="en-GB" sz="2600" dirty="0">
                <a:latin typeface="Asap" panose="020F0504030102060203" pitchFamily="34" charset="0"/>
              </a:rPr>
              <a:t>4 370 000 Byzantium</a:t>
            </a:r>
          </a:p>
          <a:p>
            <a:pPr algn="l"/>
            <a:r>
              <a:rPr lang="en-GB" sz="2600" dirty="0">
                <a:solidFill>
                  <a:schemeClr val="bg1">
                    <a:lumMod val="50000"/>
                  </a:schemeClr>
                </a:solidFill>
                <a:latin typeface="Asap" panose="020F0504030102060203" pitchFamily="34" charset="0"/>
              </a:rPr>
              <a:t>6 000 000 now</a:t>
            </a:r>
          </a:p>
          <a:p>
            <a:endParaRPr lang="en-GB" sz="2400" dirty="0">
              <a:latin typeface="Asap" panose="020F0504030102060203" pitchFamily="34" charset="0"/>
            </a:endParaRPr>
          </a:p>
          <a:p>
            <a:endParaRPr lang="en-GB" sz="24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3990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DAO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Asap" panose="020F0504030102060203" pitchFamily="34" charset="0"/>
              </a:rPr>
              <a:t>Ethereum Classic</a:t>
            </a:r>
          </a:p>
        </p:txBody>
      </p:sp>
    </p:spTree>
    <p:extLst>
      <p:ext uri="{BB962C8B-B14F-4D97-AF65-F5344CB8AC3E}">
        <p14:creationId xmlns:p14="http://schemas.microsoft.com/office/powerpoint/2010/main" val="472826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285"/>
            <a:ext cx="13716000" cy="1402815"/>
          </a:xfrm>
        </p:spPr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ice 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BC8B6E-E7D8-4BCF-9E9D-7ACAC5191B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4768" y="5478104"/>
            <a:ext cx="5956410" cy="2918821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E7A48FC4-8740-48F3-ADE1-4ED5DECCD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784" y="3402647"/>
            <a:ext cx="12210394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BigInteger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TimeBomb(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IReleaseSpec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spec,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BigInteger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blockNumber)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 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(spec.IsEip649Enabled)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blockNumber = blockNumber - 3000000;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blockNumber &lt; 200000 ?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BigInteger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.Zero 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BigInteger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.Pow(2,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BigInteger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.Divide(blockNumber, 100000) - 2));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5199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CC8D-4A2B-4B43-B72B-C9A5F11A7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DB3F3-8A49-4C73-B999-7E23E22C1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D62827-7288-4F41-BC6A-49E595F29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25" y="2785268"/>
            <a:ext cx="111823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644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next ice age block?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endParaRPr lang="en-GB" sz="32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060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block validation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9745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Asap" panose="020F0504030102060203" pitchFamily="34" charset="0"/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37947846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dirty="0">
                <a:latin typeface="Asap" panose="020F0504030102060203" pitchFamily="34" charset="0"/>
              </a:rPr>
              <a:t>part 6: mining</a:t>
            </a:r>
          </a:p>
        </p:txBody>
      </p:sp>
    </p:spTree>
    <p:extLst>
      <p:ext uri="{BB962C8B-B14F-4D97-AF65-F5344CB8AC3E}">
        <p14:creationId xmlns:p14="http://schemas.microsoft.com/office/powerpoint/2010/main" val="3912675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private key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Asap" panose="020F0504030102060203" pitchFamily="34" charset="0"/>
              </a:rPr>
              <a:t>32 bytes (random)</a:t>
            </a:r>
          </a:p>
          <a:p>
            <a:r>
              <a:rPr lang="en-GB" sz="2400" b="1" dirty="0">
                <a:latin typeface="Asap" panose="020F0504030102060203" pitchFamily="34" charset="0"/>
              </a:rPr>
              <a:t>0x</a:t>
            </a:r>
            <a:r>
              <a:rPr lang="en-GB" sz="2400" dirty="0">
                <a:latin typeface="Asap" panose="020F0504030102060203" pitchFamily="34" charset="0"/>
              </a:rPr>
              <a:t>|3a|10|76|bf|45|ab|87|71|2a|d6|4c|cb|3b|10|21|77|37|f7|fa|ac|bf|28|72|e8|8f|dd|9a|53|7d|8f|e2|66|</a:t>
            </a:r>
          </a:p>
        </p:txBody>
      </p:sp>
    </p:spTree>
    <p:extLst>
      <p:ext uri="{BB962C8B-B14F-4D97-AF65-F5344CB8AC3E}">
        <p14:creationId xmlns:p14="http://schemas.microsoft.com/office/powerpoint/2010/main" val="31844187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286"/>
            <a:ext cx="13716000" cy="1664612"/>
          </a:xfrm>
        </p:spPr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ethash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D906A1-D2F2-4525-AB29-FC5AC315EF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6254" y="3347898"/>
            <a:ext cx="10183428" cy="521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186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verification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B733C35-F9CF-4B5B-9579-0C8535CCD15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512127" y="5495709"/>
            <a:ext cx="10421443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bool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Validate(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BlockHeader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epoch = GetEpoch(header.Number);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IEthashDataSet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cache = GetOrAddCache(epoch);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ulong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fullSize = GetDataSize(epoch);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Keccak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headerHashed = GetTruncatedHash(header);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_,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result) = Hashimoto(fullSize, cache, headerHashed, header.MixHash, header.Nonce);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BigInteger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threshold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BigInteger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.Divide(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BigInteger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.Pow(2, 256), header.Difficulty);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IsLessThanTarget(result, threshold);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008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mempool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CFBE7102-6F98-4C5A-9218-796D5D78F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495024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dirty="0">
                <a:latin typeface="Asap" panose="020F0504030102060203" pitchFamily="34" charset="0"/>
              </a:rPr>
              <a:t>part 7: devp2p</a:t>
            </a:r>
          </a:p>
        </p:txBody>
      </p:sp>
    </p:spTree>
    <p:extLst>
      <p:ext uri="{BB962C8B-B14F-4D97-AF65-F5344CB8AC3E}">
        <p14:creationId xmlns:p14="http://schemas.microsoft.com/office/powerpoint/2010/main" val="6412163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discovery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Asap" panose="020F0504030102060203" pitchFamily="34" charset="0"/>
              </a:rPr>
              <a:t>nodeID : kademlia : v5</a:t>
            </a:r>
          </a:p>
          <a:p>
            <a:r>
              <a:rPr lang="en-GB" sz="3200" dirty="0">
                <a:latin typeface="Asap" panose="020F0504030102060203" pitchFamily="34" charset="0"/>
                <a:hlinkClick r:id="rId6"/>
              </a:rPr>
              <a:t>https://pdos.csail.mit.edu/~petar/papers/maymounkov-kademlia-lncs.pdf</a:t>
            </a:r>
            <a:endParaRPr lang="en-GB" sz="3200" dirty="0">
              <a:latin typeface="Asap" panose="020F0504030102060203" pitchFamily="34" charset="0"/>
            </a:endParaRPr>
          </a:p>
          <a:p>
            <a:endParaRPr lang="en-GB" sz="32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44794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RLPx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Asap" panose="020F0504030102060203" pitchFamily="34" charset="0"/>
              </a:rPr>
              <a:t>handshake</a:t>
            </a:r>
          </a:p>
        </p:txBody>
      </p:sp>
    </p:spTree>
    <p:extLst>
      <p:ext uri="{BB962C8B-B14F-4D97-AF65-F5344CB8AC3E}">
        <p14:creationId xmlns:p14="http://schemas.microsoft.com/office/powerpoint/2010/main" val="27903368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p2p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Asap" panose="020F0504030102060203" pitchFamily="34" charset="0"/>
              </a:rPr>
              <a:t>subprotocols</a:t>
            </a:r>
          </a:p>
        </p:txBody>
      </p:sp>
    </p:spTree>
    <p:extLst>
      <p:ext uri="{BB962C8B-B14F-4D97-AF65-F5344CB8AC3E}">
        <p14:creationId xmlns:p14="http://schemas.microsoft.com/office/powerpoint/2010/main" val="283053238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eth62, eth63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endParaRPr lang="en-GB" sz="32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90737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les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endParaRPr lang="en-GB" sz="32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2652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par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endParaRPr lang="en-GB" sz="32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645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public key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2800" dirty="0">
                <a:latin typeface="Asap" panose="020F0504030102060203" pitchFamily="34" charset="0"/>
              </a:rPr>
              <a:t>64 bytes (or 65 bytes with </a:t>
            </a:r>
            <a:r>
              <a:rPr lang="en-GB" sz="2800" b="1" dirty="0">
                <a:latin typeface="Asap" panose="020F0504030102060203" pitchFamily="34" charset="0"/>
              </a:rPr>
              <a:t>0x04</a:t>
            </a:r>
            <a:r>
              <a:rPr lang="en-GB" sz="2800" dirty="0">
                <a:latin typeface="Asap" panose="020F0504030102060203" pitchFamily="34" charset="0"/>
              </a:rPr>
              <a:t>)</a:t>
            </a:r>
          </a:p>
          <a:p>
            <a:r>
              <a:rPr lang="en-GB" sz="2400" dirty="0">
                <a:latin typeface="Asap" panose="020F0504030102060203" pitchFamily="34" charset="0"/>
              </a:rPr>
              <a:t>3a1076bf45ab87712ad64ccb3b10217737f7faacbf2872e88fdd9a537d8fe266</a:t>
            </a:r>
            <a:endParaRPr lang="en-GB" sz="2400" b="1" dirty="0">
              <a:latin typeface="Asap" panose="020F0504030102060203" pitchFamily="34" charset="0"/>
            </a:endParaRPr>
          </a:p>
          <a:p>
            <a:r>
              <a:rPr lang="en-GB" sz="2400" b="1" dirty="0">
                <a:latin typeface="Asap" panose="020F0504030102060203" pitchFamily="34" charset="0"/>
              </a:rPr>
              <a:t>0x</a:t>
            </a:r>
            <a:r>
              <a:rPr lang="en-GB" sz="2400" dirty="0">
                <a:latin typeface="Asap" panose="020F0504030102060203" pitchFamily="34" charset="0"/>
              </a:rPr>
              <a:t>3a1076bf45ab87712ad64ccb3b10217737f7faacbf2872e88fdd9a537d8fe266</a:t>
            </a:r>
          </a:p>
          <a:p>
            <a:r>
              <a:rPr lang="en-GB" sz="2400" b="1" dirty="0">
                <a:latin typeface="Asap" panose="020F0504030102060203" pitchFamily="34" charset="0"/>
              </a:rPr>
              <a:t>0x</a:t>
            </a:r>
            <a:r>
              <a:rPr lang="en-GB" sz="2400" dirty="0">
                <a:latin typeface="Asap" panose="020F0504030102060203" pitchFamily="34" charset="0"/>
              </a:rPr>
              <a:t>|3a|10|76|bf|45|ab|87|71|2a|d6|4c|cb|3b|10|21|77|37|f7|fa|ac|bf|28|72|e8|8f|dd|9a|53|7d|8f|e2|66</a:t>
            </a:r>
          </a:p>
          <a:p>
            <a:r>
              <a:rPr lang="en-GB" sz="2400" dirty="0">
                <a:latin typeface="Asap" panose="020F0504030102060203" pitchFamily="34" charset="0"/>
              </a:rPr>
              <a:t>|3 * 16 + 10 = 58| … |6 * 16 + 6 = 102|</a:t>
            </a:r>
          </a:p>
          <a:p>
            <a:r>
              <a:rPr lang="en-GB" sz="2400" dirty="0">
                <a:latin typeface="Asap" panose="020F0504030102060203" pitchFamily="34" charset="0"/>
              </a:rPr>
              <a:t>|00000011 00001010| … |00000110 00000110|</a:t>
            </a:r>
          </a:p>
        </p:txBody>
      </p:sp>
    </p:spTree>
    <p:extLst>
      <p:ext uri="{BB962C8B-B14F-4D97-AF65-F5344CB8AC3E}">
        <p14:creationId xmlns:p14="http://schemas.microsoft.com/office/powerpoint/2010/main" val="416583854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shh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endParaRPr lang="en-GB" sz="32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96060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>
                <a:latin typeface="Asap" panose="020F0504030102060203" pitchFamily="34" charset="0"/>
              </a:rPr>
              <a:t>bzz</a:t>
            </a:r>
            <a:endParaRPr lang="en-GB" dirty="0">
              <a:latin typeface="Asap" panose="020F0504030102060203" pitchFamily="34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endParaRPr lang="en-GB" sz="32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27101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dirty="0">
                <a:latin typeface="Asap" panose="020F0504030102060203" pitchFamily="34" charset="0"/>
              </a:rPr>
              <a:t>part 8: the future</a:t>
            </a:r>
          </a:p>
        </p:txBody>
      </p:sp>
    </p:spTree>
    <p:extLst>
      <p:ext uri="{BB962C8B-B14F-4D97-AF65-F5344CB8AC3E}">
        <p14:creationId xmlns:p14="http://schemas.microsoft.com/office/powerpoint/2010/main" val="210498727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>
                <a:latin typeface="Asap" panose="020F0504030102060203" pitchFamily="34" charset="0"/>
              </a:rPr>
              <a:t>sharding</a:t>
            </a:r>
            <a:endParaRPr lang="en-GB" dirty="0">
              <a:latin typeface="Asap" panose="020F0504030102060203" pitchFamily="34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endParaRPr lang="en-GB" sz="32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80349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plasma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endParaRPr lang="en-GB" sz="32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1257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Casper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endParaRPr lang="en-GB" sz="32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67839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>
                <a:latin typeface="Asap" panose="020F0504030102060203" pitchFamily="34" charset="0"/>
              </a:rPr>
              <a:t>eWASM</a:t>
            </a:r>
            <a:endParaRPr lang="en-GB" dirty="0">
              <a:latin typeface="Asap" panose="020F0504030102060203" pitchFamily="34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endParaRPr lang="en-GB" sz="32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432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public key formats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i="1" dirty="0">
                <a:latin typeface="Asap" panose="020F0504030102060203" pitchFamily="34" charset="0"/>
              </a:rPr>
              <a:t>https://bitcointalk.org/index.php?topic=42384.0</a:t>
            </a:r>
          </a:p>
          <a:p>
            <a:r>
              <a:rPr lang="en-US" sz="2400" dirty="0">
                <a:latin typeface="Asap" panose="020F0504030102060203" pitchFamily="34" charset="0"/>
              </a:rPr>
              <a:t>SEC (Standards for Efficient Cryptography) defines three types: 0x00 = point at infinity, 0x02 and 0x03 = compressed, 0x04 = uncompressed</a:t>
            </a:r>
          </a:p>
          <a:p>
            <a:r>
              <a:rPr lang="en-US" sz="2400" dirty="0">
                <a:latin typeface="Asap" panose="020F0504030102060203" pitchFamily="34" charset="0"/>
              </a:rPr>
              <a:t>02 basically means even y-point, 03 means odd y-point, thus:</a:t>
            </a:r>
          </a:p>
          <a:p>
            <a:r>
              <a:rPr lang="en-US" sz="2400" dirty="0">
                <a:latin typeface="Asap" panose="020F0504030102060203" pitchFamily="34" charset="0"/>
              </a:rPr>
              <a:t>uncompressed pubkey = chr(4) + 32-byte x + 32-byte y</a:t>
            </a:r>
          </a:p>
          <a:p>
            <a:r>
              <a:rPr lang="en-US" sz="2400" dirty="0">
                <a:latin typeface="Asap" panose="020F0504030102060203" pitchFamily="34" charset="0"/>
              </a:rPr>
              <a:t>compressed pubkey = chr(1 + (y &amp; 1)) + 32-byte x</a:t>
            </a:r>
            <a:endParaRPr lang="en-GB" sz="24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343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bg1"/>
            </a:solidFill>
            <a:latin typeface="Rubik" charset="0"/>
            <a:ea typeface="Rubik" charset="0"/>
            <a:cs typeface="Rubik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2901</TotalTime>
  <Words>1044</Words>
  <Application>Microsoft Office PowerPoint</Application>
  <PresentationFormat>Custom</PresentationFormat>
  <Paragraphs>203</Paragraphs>
  <Slides>86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2" baseType="lpstr">
      <vt:lpstr>Arial</vt:lpstr>
      <vt:lpstr>Asap</vt:lpstr>
      <vt:lpstr>Calibri</vt:lpstr>
      <vt:lpstr>Calibri Light</vt:lpstr>
      <vt:lpstr>Consolas</vt:lpstr>
      <vt:lpstr>Office Theme</vt:lpstr>
      <vt:lpstr>PowerPoint Presentation</vt:lpstr>
      <vt:lpstr>start</vt:lpstr>
      <vt:lpstr>ethereum</vt:lpstr>
      <vt:lpstr>part 1: low level basics</vt:lpstr>
      <vt:lpstr>secp256k1</vt:lpstr>
      <vt:lpstr>0x reminder</vt:lpstr>
      <vt:lpstr>private key</vt:lpstr>
      <vt:lpstr>public key</vt:lpstr>
      <vt:lpstr>public key formats</vt:lpstr>
      <vt:lpstr>Keccak (pronounced [kɛtʃak], like “ketchak”)</vt:lpstr>
      <vt:lpstr>Keccak</vt:lpstr>
      <vt:lpstr>PowerPoint Presentation</vt:lpstr>
      <vt:lpstr>address</vt:lpstr>
      <vt:lpstr>EIP</vt:lpstr>
      <vt:lpstr>address</vt:lpstr>
      <vt:lpstr>RLP</vt:lpstr>
      <vt:lpstr>RLP of a sequence</vt:lpstr>
      <vt:lpstr>endianness</vt:lpstr>
      <vt:lpstr>RLP examples</vt:lpstr>
      <vt:lpstr>part 2: state</vt:lpstr>
      <vt:lpstr>account</vt:lpstr>
      <vt:lpstr>storage</vt:lpstr>
      <vt:lpstr>nibble</vt:lpstr>
      <vt:lpstr>patricia tree</vt:lpstr>
      <vt:lpstr>hex prefix</vt:lpstr>
      <vt:lpstr>DBs</vt:lpstr>
      <vt:lpstr>exercise</vt:lpstr>
      <vt:lpstr>pruning</vt:lpstr>
      <vt:lpstr>part 3: EVM</vt:lpstr>
      <vt:lpstr>stack</vt:lpstr>
      <vt:lpstr>int256</vt:lpstr>
      <vt:lpstr>gas</vt:lpstr>
      <vt:lpstr>memory</vt:lpstr>
      <vt:lpstr>call stack</vt:lpstr>
      <vt:lpstr>opcodes</vt:lpstr>
      <vt:lpstr>precompiles</vt:lpstr>
      <vt:lpstr>zkSNARKs</vt:lpstr>
      <vt:lpstr>internal calls</vt:lpstr>
      <vt:lpstr>exceptions</vt:lpstr>
      <vt:lpstr>gas golf</vt:lpstr>
      <vt:lpstr>part 4: transactions</vt:lpstr>
      <vt:lpstr>chain ID</vt:lpstr>
      <vt:lpstr>signing</vt:lpstr>
      <vt:lpstr>recovery</vt:lpstr>
      <vt:lpstr>account nonce</vt:lpstr>
      <vt:lpstr>eth units</vt:lpstr>
      <vt:lpstr>transfer</vt:lpstr>
      <vt:lpstr>contract creation</vt:lpstr>
      <vt:lpstr>refunds</vt:lpstr>
      <vt:lpstr>call</vt:lpstr>
      <vt:lpstr>logs</vt:lpstr>
      <vt:lpstr>bloom</vt:lpstr>
      <vt:lpstr>exercise</vt:lpstr>
      <vt:lpstr>part 5: blockchain building blocks with screenshots from etherscan.io</vt:lpstr>
      <vt:lpstr>block</vt:lpstr>
      <vt:lpstr>block header</vt:lpstr>
      <vt:lpstr>block parent</vt:lpstr>
      <vt:lpstr>genesis block</vt:lpstr>
      <vt:lpstr>allocs</vt:lpstr>
      <vt:lpstr>difficulty</vt:lpstr>
      <vt:lpstr>ommer : uncle</vt:lpstr>
      <vt:lpstr>blockchain : block tree</vt:lpstr>
      <vt:lpstr>forks</vt:lpstr>
      <vt:lpstr>DAO</vt:lpstr>
      <vt:lpstr>ice age</vt:lpstr>
      <vt:lpstr>PowerPoint Presentation</vt:lpstr>
      <vt:lpstr>next ice age block?</vt:lpstr>
      <vt:lpstr>block validation</vt:lpstr>
      <vt:lpstr>part 6: mining</vt:lpstr>
      <vt:lpstr>ethash</vt:lpstr>
      <vt:lpstr>verification</vt:lpstr>
      <vt:lpstr>mempool</vt:lpstr>
      <vt:lpstr>part 7: devp2p</vt:lpstr>
      <vt:lpstr>discovery</vt:lpstr>
      <vt:lpstr>RLPx</vt:lpstr>
      <vt:lpstr>p2p</vt:lpstr>
      <vt:lpstr>eth62, eth63</vt:lpstr>
      <vt:lpstr>les</vt:lpstr>
      <vt:lpstr>par</vt:lpstr>
      <vt:lpstr>shh</vt:lpstr>
      <vt:lpstr>bzz</vt:lpstr>
      <vt:lpstr>part 8: the future</vt:lpstr>
      <vt:lpstr>sharding</vt:lpstr>
      <vt:lpstr>plasma</vt:lpstr>
      <vt:lpstr>Casper</vt:lpstr>
      <vt:lpstr>eWASM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Tomasz Stanczak</cp:lastModifiedBy>
  <cp:revision>545</cp:revision>
  <cp:lastPrinted>2016-11-14T12:22:41Z</cp:lastPrinted>
  <dcterms:created xsi:type="dcterms:W3CDTF">2016-10-25T10:41:57Z</dcterms:created>
  <dcterms:modified xsi:type="dcterms:W3CDTF">2018-07-27T16:05:47Z</dcterms:modified>
</cp:coreProperties>
</file>