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72" r:id="rId4"/>
    <p:sldMasterId id="2147483701" r:id="rId5"/>
  </p:sldMasterIdLst>
  <p:notesMasterIdLst>
    <p:notesMasterId r:id="rId52"/>
  </p:notesMasterIdLst>
  <p:sldIdLst>
    <p:sldId id="10053" r:id="rId6"/>
    <p:sldId id="10211" r:id="rId7"/>
    <p:sldId id="10212" r:id="rId8"/>
    <p:sldId id="10213" r:id="rId9"/>
    <p:sldId id="10215" r:id="rId10"/>
    <p:sldId id="10217" r:id="rId11"/>
    <p:sldId id="10218" r:id="rId12"/>
    <p:sldId id="10219" r:id="rId13"/>
    <p:sldId id="10222" r:id="rId14"/>
    <p:sldId id="10224" r:id="rId15"/>
    <p:sldId id="10225" r:id="rId16"/>
    <p:sldId id="10220" r:id="rId17"/>
    <p:sldId id="10221" r:id="rId18"/>
    <p:sldId id="10226" r:id="rId19"/>
    <p:sldId id="10227" r:id="rId20"/>
    <p:sldId id="10228" r:id="rId21"/>
    <p:sldId id="10229" r:id="rId22"/>
    <p:sldId id="10231" r:id="rId23"/>
    <p:sldId id="10232" r:id="rId24"/>
    <p:sldId id="10230" r:id="rId25"/>
    <p:sldId id="10235" r:id="rId26"/>
    <p:sldId id="10260" r:id="rId27"/>
    <p:sldId id="10234" r:id="rId28"/>
    <p:sldId id="10236" r:id="rId29"/>
    <p:sldId id="10237" r:id="rId30"/>
    <p:sldId id="10238" r:id="rId31"/>
    <p:sldId id="10241" r:id="rId32"/>
    <p:sldId id="10239" r:id="rId33"/>
    <p:sldId id="10240" r:id="rId34"/>
    <p:sldId id="10242" r:id="rId35"/>
    <p:sldId id="10243" r:id="rId36"/>
    <p:sldId id="10245" r:id="rId37"/>
    <p:sldId id="10246" r:id="rId38"/>
    <p:sldId id="10247" r:id="rId39"/>
    <p:sldId id="10244" r:id="rId40"/>
    <p:sldId id="10248" r:id="rId41"/>
    <p:sldId id="10249" r:id="rId42"/>
    <p:sldId id="10250" r:id="rId43"/>
    <p:sldId id="10252" r:id="rId44"/>
    <p:sldId id="10253" r:id="rId45"/>
    <p:sldId id="10254" r:id="rId46"/>
    <p:sldId id="10255" r:id="rId47"/>
    <p:sldId id="10256" r:id="rId48"/>
    <p:sldId id="10258" r:id="rId49"/>
    <p:sldId id="10096" r:id="rId50"/>
    <p:sldId id="10109" r:id="rId5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077CFF5-FE40-43CC-A0FD-659491887B9B}">
          <p14:sldIdLst>
            <p14:sldId id="10053"/>
            <p14:sldId id="10211"/>
            <p14:sldId id="10212"/>
            <p14:sldId id="10213"/>
            <p14:sldId id="10215"/>
            <p14:sldId id="10217"/>
            <p14:sldId id="10218"/>
            <p14:sldId id="10219"/>
            <p14:sldId id="10222"/>
            <p14:sldId id="10224"/>
            <p14:sldId id="10225"/>
            <p14:sldId id="10220"/>
            <p14:sldId id="10221"/>
            <p14:sldId id="10226"/>
            <p14:sldId id="10227"/>
            <p14:sldId id="10228"/>
            <p14:sldId id="10229"/>
            <p14:sldId id="10231"/>
            <p14:sldId id="10232"/>
            <p14:sldId id="10230"/>
            <p14:sldId id="10235"/>
            <p14:sldId id="10260"/>
            <p14:sldId id="10234"/>
            <p14:sldId id="10236"/>
            <p14:sldId id="10237"/>
            <p14:sldId id="10238"/>
            <p14:sldId id="10241"/>
            <p14:sldId id="10239"/>
            <p14:sldId id="10240"/>
            <p14:sldId id="10242"/>
            <p14:sldId id="10243"/>
            <p14:sldId id="10245"/>
            <p14:sldId id="10246"/>
            <p14:sldId id="10247"/>
            <p14:sldId id="10244"/>
            <p14:sldId id="10248"/>
            <p14:sldId id="10249"/>
            <p14:sldId id="10250"/>
            <p14:sldId id="10252"/>
            <p14:sldId id="10253"/>
            <p14:sldId id="10254"/>
            <p14:sldId id="10255"/>
            <p14:sldId id="10256"/>
            <p14:sldId id="10258"/>
            <p14:sldId id="10096"/>
            <p14:sldId id="1010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CBAD"/>
    <a:srgbClr val="FFE187"/>
    <a:srgbClr val="FF9900"/>
    <a:srgbClr val="FF99CC"/>
    <a:srgbClr val="00B0F0"/>
    <a:srgbClr val="0091C4"/>
    <a:srgbClr val="ED7D31"/>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18E3B6-9EB7-47BA-81AC-6AAB4F99D4FC}" v="790" dt="2020-06-22T02:51:56.682"/>
    <p1510:client id="{D8A0EB99-2A84-49E2-BA84-740DFFBBCD9D}" v="2137" dt="2020-06-21T14:59:35.3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2" autoAdjust="0"/>
    <p:restoredTop sz="82838" autoAdjust="0"/>
  </p:normalViewPr>
  <p:slideViewPr>
    <p:cSldViewPr snapToGrid="0">
      <p:cViewPr>
        <p:scale>
          <a:sx n="100" d="100"/>
          <a:sy n="100" d="100"/>
        </p:scale>
        <p:origin x="936" y="588"/>
      </p:cViewPr>
      <p:guideLst>
        <p:guide orient="horz" pos="2160"/>
        <p:guide pos="3840"/>
      </p:guideLst>
    </p:cSldViewPr>
  </p:slideViewPr>
  <p:notesTextViewPr>
    <p:cViewPr>
      <p:scale>
        <a:sx n="125" d="100"/>
        <a:sy n="125" d="100"/>
      </p:scale>
      <p:origin x="0" y="0"/>
    </p:cViewPr>
  </p:notesTextViewPr>
  <p:notesViewPr>
    <p:cSldViewPr snapToGrid="0">
      <p:cViewPr varScale="1">
        <p:scale>
          <a:sx n="57" d="100"/>
          <a:sy n="57" d="100"/>
        </p:scale>
        <p:origin x="2562" y="2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commentAuthors" Target="commentAuthors.xml"/><Relationship Id="rId58" Type="http://schemas.microsoft.com/office/2015/10/relationships/revisionInfo" Target="revisionInfo.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bleStyles" Target="tableStyle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DBB7EB-5C87-43DA-ADAA-F22E04DB12C3}" type="datetimeFigureOut">
              <a:rPr lang="en-US" smtClean="0"/>
              <a:t>6/22/2020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2D2757-9308-4430-8433-C388BEDC9F35}" type="slidenum">
              <a:rPr lang="en-US" smtClean="0"/>
              <a:t>‹#›</a:t>
            </a:fld>
            <a:endParaRPr lang="en-US"/>
          </a:p>
        </p:txBody>
      </p:sp>
    </p:spTree>
    <p:extLst>
      <p:ext uri="{BB962C8B-B14F-4D97-AF65-F5344CB8AC3E}">
        <p14:creationId xmlns:p14="http://schemas.microsoft.com/office/powerpoint/2010/main" val="1736819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2D2757-9308-4430-8433-C388BEDC9F35}" type="slidenum">
              <a:rPr lang="en-US" smtClean="0"/>
              <a:t>1</a:t>
            </a:fld>
            <a:endParaRPr lang="en-US"/>
          </a:p>
        </p:txBody>
      </p:sp>
    </p:spTree>
    <p:extLst>
      <p:ext uri="{BB962C8B-B14F-4D97-AF65-F5344CB8AC3E}">
        <p14:creationId xmlns:p14="http://schemas.microsoft.com/office/powerpoint/2010/main" val="3249957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2D2757-9308-4430-8433-C388BEDC9F35}" type="slidenum">
              <a:rPr lang="en-US" smtClean="0"/>
              <a:t>4</a:t>
            </a:fld>
            <a:endParaRPr lang="en-US"/>
          </a:p>
        </p:txBody>
      </p:sp>
    </p:spTree>
    <p:extLst>
      <p:ext uri="{BB962C8B-B14F-4D97-AF65-F5344CB8AC3E}">
        <p14:creationId xmlns:p14="http://schemas.microsoft.com/office/powerpoint/2010/main" val="1218949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2D2757-9308-4430-8433-C388BEDC9F35}" type="slidenum">
              <a:rPr lang="en-US" smtClean="0"/>
              <a:t>8</a:t>
            </a:fld>
            <a:endParaRPr lang="en-US"/>
          </a:p>
        </p:txBody>
      </p:sp>
    </p:spTree>
    <p:extLst>
      <p:ext uri="{BB962C8B-B14F-4D97-AF65-F5344CB8AC3E}">
        <p14:creationId xmlns:p14="http://schemas.microsoft.com/office/powerpoint/2010/main" val="4170158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2D2757-9308-4430-8433-C388BEDC9F35}" type="slidenum">
              <a:rPr lang="en-US" smtClean="0"/>
              <a:t>12</a:t>
            </a:fld>
            <a:endParaRPr lang="en-US"/>
          </a:p>
        </p:txBody>
      </p:sp>
    </p:spTree>
    <p:extLst>
      <p:ext uri="{BB962C8B-B14F-4D97-AF65-F5344CB8AC3E}">
        <p14:creationId xmlns:p14="http://schemas.microsoft.com/office/powerpoint/2010/main" val="1205101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2D2757-9308-4430-8433-C388BEDC9F35}" type="slidenum">
              <a:rPr lang="en-US" smtClean="0"/>
              <a:t>13</a:t>
            </a:fld>
            <a:endParaRPr lang="en-US"/>
          </a:p>
        </p:txBody>
      </p:sp>
    </p:spTree>
    <p:extLst>
      <p:ext uri="{BB962C8B-B14F-4D97-AF65-F5344CB8AC3E}">
        <p14:creationId xmlns:p14="http://schemas.microsoft.com/office/powerpoint/2010/main" val="1947257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2D2757-9308-4430-8433-C388BEDC9F35}" type="slidenum">
              <a:rPr lang="en-US" smtClean="0"/>
              <a:t>38</a:t>
            </a:fld>
            <a:endParaRPr lang="en-US"/>
          </a:p>
        </p:txBody>
      </p:sp>
    </p:spTree>
    <p:extLst>
      <p:ext uri="{BB962C8B-B14F-4D97-AF65-F5344CB8AC3E}">
        <p14:creationId xmlns:p14="http://schemas.microsoft.com/office/powerpoint/2010/main" val="365253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2D2757-9308-4430-8433-C388BEDC9F35}" type="slidenum">
              <a:rPr lang="en-US" smtClean="0"/>
              <a:t>40</a:t>
            </a:fld>
            <a:endParaRPr lang="en-US"/>
          </a:p>
        </p:txBody>
      </p:sp>
    </p:spTree>
    <p:extLst>
      <p:ext uri="{BB962C8B-B14F-4D97-AF65-F5344CB8AC3E}">
        <p14:creationId xmlns:p14="http://schemas.microsoft.com/office/powerpoint/2010/main" val="4442290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Person reaching into backpack pulling out laptop" title="Microsoft brand photo">
            <a:extLst>
              <a:ext uri="{FF2B5EF4-FFF2-40B4-BE49-F238E27FC236}">
                <a16:creationId xmlns:a16="http://schemas.microsoft.com/office/drawing/2014/main" id="{A483E426-5B7E-455F-A533-486A124C6D49}"/>
              </a:ext>
            </a:extLst>
          </p:cNvPr>
          <p:cNvPicPr>
            <a:picLocks noChangeAspect="1"/>
          </p:cNvPicPr>
          <p:nvPr/>
        </p:nvPicPr>
        <p:blipFill rotWithShape="1">
          <a:blip r:embed="rId3"/>
          <a:srcRect l="30591" t="17710" r="19860" b="7967"/>
          <a:stretch/>
        </p:blipFill>
        <p:spPr>
          <a:xfrm>
            <a:off x="5334000" y="0"/>
            <a:ext cx="6858000" cy="6858000"/>
          </a:xfrm>
          <a:prstGeom prst="rect">
            <a:avLst/>
          </a:prstGeom>
        </p:spPr>
      </p:pic>
    </p:spTree>
    <p:extLst>
      <p:ext uri="{BB962C8B-B14F-4D97-AF65-F5344CB8AC3E}">
        <p14:creationId xmlns:p14="http://schemas.microsoft.com/office/powerpoint/2010/main" val="39197848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7757759"/>
      </p:ext>
    </p:extLst>
  </p:cSld>
  <p:clrMapOvr>
    <a:masterClrMapping/>
  </p:clrMapOvr>
  <p:transition>
    <p:fade/>
  </p:transition>
  <p:hf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56677080"/>
      </p:ext>
    </p:extLst>
  </p:cSld>
  <p:clrMapOvr>
    <a:masterClrMapping/>
  </p:clrMapOvr>
  <p:transition>
    <p:fade/>
  </p:transition>
  <p:hf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794306671"/>
      </p:ext>
    </p:extLst>
  </p:cSld>
  <p:clrMapOvr>
    <a:masterClrMapping/>
  </p:clrMapOvr>
  <p:transition>
    <p:fade/>
  </p:transition>
  <p:hf hdr="0" ftr="0" dt="0"/>
  <p:extLst>
    <p:ext uri="{DCECCB84-F9BA-43D5-87BE-67443E8EF086}">
      <p15:sldGuideLst xmlns:p15="http://schemas.microsoft.com/office/powerpoint/2012/main">
        <p15:guide id="2" pos="3359">
          <p15:clr>
            <a:srgbClr val="FBAE40"/>
          </p15:clr>
        </p15:guide>
        <p15:guide id="6" orient="horz" pos="904">
          <p15:clr>
            <a:srgbClr val="5ACBF0"/>
          </p15:clr>
        </p15:guide>
        <p15:guide id="7" orient="horz" pos="1276">
          <p15:clr>
            <a:srgbClr val="5ACBF0"/>
          </p15:clr>
        </p15:guide>
        <p15:guide id="8" orient="horz" pos="2226">
          <p15:clr>
            <a:srgbClr val="5ACBF0"/>
          </p15:clr>
        </p15:guide>
        <p15:guide id="9" pos="2993">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59810118"/>
      </p:ext>
    </p:extLst>
  </p:cSld>
  <p:clrMapOvr>
    <a:masterClrMapping/>
  </p:clrMapOvr>
  <p:transition>
    <p:fade/>
  </p:transition>
  <p:hf hdr="0" ftr="0" dt="0"/>
  <p:extLst>
    <p:ext uri="{DCECCB84-F9BA-43D5-87BE-67443E8EF086}">
      <p15:sldGuideLst xmlns:p15="http://schemas.microsoft.com/office/powerpoint/2012/main">
        <p15:guide id="2" pos="3359">
          <p15:clr>
            <a:srgbClr val="FBAE40"/>
          </p15:clr>
        </p15:guide>
        <p15:guide id="5"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quare Photo body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r>
              <a:rPr lang="en-US" dirty="0"/>
              <a:t>Square photo layout with body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903688093"/>
      </p:ext>
    </p:extLst>
  </p:cSld>
  <p:clrMapOvr>
    <a:masterClrMapping/>
  </p:clrMapOvr>
  <p:transition>
    <p:fade/>
  </p:transition>
  <p:hf hdr="0" ftr="0" dt="0"/>
  <p:extLst>
    <p:ext uri="{DCECCB84-F9BA-43D5-87BE-67443E8EF086}">
      <p15:sldGuideLst xmlns:p15="http://schemas.microsoft.com/office/powerpoint/2012/main">
        <p15:guide id="2" pos="3360">
          <p15:clr>
            <a:srgbClr val="FBAE40"/>
          </p15:clr>
        </p15:guide>
        <p15:guide id="3"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17497363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10065816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9855277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Vide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6807452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685835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Person reaching into backpack pulling out laptop" title="Microsoft brand photo">
            <a:extLst>
              <a:ext uri="{FF2B5EF4-FFF2-40B4-BE49-F238E27FC236}">
                <a16:creationId xmlns:a16="http://schemas.microsoft.com/office/drawing/2014/main" id="{10233ED1-93C1-409B-A618-CB891BEF13C7}"/>
              </a:ext>
            </a:extLst>
          </p:cNvPr>
          <p:cNvPicPr>
            <a:picLocks noChangeAspect="1"/>
          </p:cNvPicPr>
          <p:nvPr/>
        </p:nvPicPr>
        <p:blipFill rotWithShape="1">
          <a:blip r:embed="rId3"/>
          <a:srcRect l="30591" t="17710" r="19860" b="7967"/>
          <a:stretch/>
        </p:blipFill>
        <p:spPr>
          <a:xfrm>
            <a:off x="5334000" y="0"/>
            <a:ext cx="6858000" cy="6858000"/>
          </a:xfrm>
          <a:prstGeom prst="rect">
            <a:avLst/>
          </a:prstGeom>
        </p:spPr>
      </p:pic>
    </p:spTree>
    <p:extLst>
      <p:ext uri="{BB962C8B-B14F-4D97-AF65-F5344CB8AC3E}">
        <p14:creationId xmlns:p14="http://schemas.microsoft.com/office/powerpoint/2010/main" val="62925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7727873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402808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8688156"/>
      </p:ext>
    </p:extLst>
  </p:cSld>
  <p:clrMapOvr>
    <a:overrideClrMapping bg1="dk1" tx1="lt1" bg2="dk2" tx2="lt2" accent1="accent1" accent2="accent2" accent3="accent3" accent4="accent4" accent5="accent5" accent6="accent6" hlink="hlink" folHlink="folHlink"/>
  </p:clrMapOvr>
  <p:transition>
    <p:fade/>
  </p:transition>
  <p:hf hdr="0" ftr="0" dt="0"/>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1599698"/>
      </p:ext>
    </p:extLst>
  </p:cSld>
  <p:clrMapOvr>
    <a:masterClrMapping/>
  </p:clrMapOvr>
  <p:transition>
    <p:fade/>
  </p:transition>
  <p:hf hdr="0" ftr="0" dt="0"/>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792341976"/>
      </p:ext>
    </p:extLst>
  </p:cSld>
  <p:clrMapOvr>
    <a:overrideClrMapping bg1="dk1" tx1="lt1" bg2="dk2" tx2="lt2" accent1="accent1" accent2="accent2" accent3="accent3" accent4="accent4" accent5="accent5" accent6="accent6" hlink="hlink" folHlink="folHlink"/>
  </p:clrMapOvr>
  <p:transition>
    <p:fade/>
  </p:transition>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765799311"/>
      </p:ext>
    </p:extLst>
  </p:cSld>
  <p:clrMapOvr>
    <a:overrideClrMapping bg1="dk1" tx1="lt1" bg2="dk2" tx2="lt2" accent1="accent1" accent2="accent2" accent3="accent3" accent4="accent4" accent5="accent5" accent6="accent6" hlink="hlink" folHlink="folHlink"/>
  </p:clrMapOvr>
  <p:transition>
    <p:fade/>
  </p:transition>
  <p:hf hdr="0" ftr="0" dt="0"/>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C406B3-E4C5-4E9F-A6CF-3A26EE8BE841}" type="datetime1">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405F3C-E1F1-4016-982B-CA91284A1E2D}" type="slidenum">
              <a:rPr lang="en-US" smtClean="0"/>
              <a:t>‹#›</a:t>
            </a:fld>
            <a:endParaRPr lang="en-US"/>
          </a:p>
        </p:txBody>
      </p:sp>
    </p:spTree>
    <p:extLst>
      <p:ext uri="{BB962C8B-B14F-4D97-AF65-F5344CB8AC3E}">
        <p14:creationId xmlns:p14="http://schemas.microsoft.com/office/powerpoint/2010/main" val="25753763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gray - EMF" descr="Microsoft logo, gray text version">
            <a:extLst>
              <a:ext uri="{FF2B5EF4-FFF2-40B4-BE49-F238E27FC236}">
                <a16:creationId xmlns:a16="http://schemas.microsoft.com/office/drawing/2014/main" id="{606C7DA6-3E58-4BAA-9E2E-EA46ED5F1820}"/>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descr="Person reaching into backpack pulling out laptop" title="Microsoft brand photo">
            <a:extLst>
              <a:ext uri="{FF2B5EF4-FFF2-40B4-BE49-F238E27FC236}">
                <a16:creationId xmlns:a16="http://schemas.microsoft.com/office/drawing/2014/main" id="{FD19A1EB-A9AC-4135-83FF-048F3C10BDAD}"/>
              </a:ext>
            </a:extLst>
          </p:cNvPr>
          <p:cNvPicPr>
            <a:picLocks noChangeAspect="1"/>
          </p:cNvPicPr>
          <p:nvPr userDrawn="1"/>
        </p:nvPicPr>
        <p:blipFill rotWithShape="1">
          <a:blip r:embed="rId3"/>
          <a:srcRect l="30591" t="17710" r="19860" b="7967"/>
          <a:stretch/>
        </p:blipFill>
        <p:spPr>
          <a:xfrm>
            <a:off x="5334000" y="0"/>
            <a:ext cx="6858000" cy="6858000"/>
          </a:xfrm>
          <a:prstGeom prst="rect">
            <a:avLst/>
          </a:prstGeom>
        </p:spPr>
      </p:pic>
    </p:spTree>
    <p:extLst>
      <p:ext uri="{BB962C8B-B14F-4D97-AF65-F5344CB8AC3E}">
        <p14:creationId xmlns:p14="http://schemas.microsoft.com/office/powerpoint/2010/main" val="35633803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7" name="Picture 6" descr="Person reaching into backpack pulling out laptop" title="Microsoft brand photo">
            <a:extLst>
              <a:ext uri="{FF2B5EF4-FFF2-40B4-BE49-F238E27FC236}">
                <a16:creationId xmlns:a16="http://schemas.microsoft.com/office/drawing/2014/main" id="{587AAC64-7B05-4604-BF33-4EBE51912F72}"/>
              </a:ext>
            </a:extLst>
          </p:cNvPr>
          <p:cNvPicPr>
            <a:picLocks noChangeAspect="1"/>
          </p:cNvPicPr>
          <p:nvPr userDrawn="1"/>
        </p:nvPicPr>
        <p:blipFill rotWithShape="1">
          <a:blip r:embed="rId3"/>
          <a:srcRect l="30591" t="17710" r="19860" b="7967"/>
          <a:stretch/>
        </p:blipFill>
        <p:spPr>
          <a:xfrm>
            <a:off x="5334000" y="0"/>
            <a:ext cx="6858000" cy="6858000"/>
          </a:xfrm>
          <a:prstGeom prst="rect">
            <a:avLst/>
          </a:prstGeom>
        </p:spPr>
      </p:pic>
    </p:spTree>
    <p:extLst>
      <p:ext uri="{BB962C8B-B14F-4D97-AF65-F5344CB8AC3E}">
        <p14:creationId xmlns:p14="http://schemas.microsoft.com/office/powerpoint/2010/main" val="1883215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0353430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50784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221740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318512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600681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72063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22525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0187197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64775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03366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863245019"/>
      </p:ext>
    </p:extLst>
  </p:cSld>
  <p:clrMapOvr>
    <a:masterClrMapping/>
  </p:clrMapOvr>
  <p:transition>
    <p:fade/>
  </p:transition>
  <p:extLst>
    <p:ext uri="{DCECCB84-F9BA-43D5-87BE-67443E8EF086}">
      <p15:sldGuideLst xmlns:p15="http://schemas.microsoft.com/office/powerpoint/2012/main">
        <p15:guide id="2" pos="3359">
          <p15:clr>
            <a:srgbClr val="FBAE40"/>
          </p15:clr>
        </p15:guide>
        <p15:guide id="6" orient="horz" pos="904">
          <p15:clr>
            <a:srgbClr val="5ACBF0"/>
          </p15:clr>
        </p15:guide>
        <p15:guide id="7" orient="horz" pos="1276">
          <p15:clr>
            <a:srgbClr val="5ACBF0"/>
          </p15:clr>
        </p15:guide>
        <p15:guide id="8" orient="horz" pos="2226">
          <p15:clr>
            <a:srgbClr val="5ACBF0"/>
          </p15:clr>
        </p15:guide>
        <p15:guide id="9" pos="2993">
          <p15:clr>
            <a:srgbClr val="C35E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9724773"/>
      </p:ext>
    </p:extLst>
  </p:cSld>
  <p:clrMapOvr>
    <a:masterClrMapping/>
  </p:clrMapOvr>
  <p:transition>
    <p:fade/>
  </p:transition>
  <p:extLst>
    <p:ext uri="{DCECCB84-F9BA-43D5-87BE-67443E8EF086}">
      <p15:sldGuideLst xmlns:p15="http://schemas.microsoft.com/office/powerpoint/2012/main">
        <p15:guide id="2" pos="3359">
          <p15:clr>
            <a:srgbClr val="FBAE40"/>
          </p15:clr>
        </p15:guide>
        <p15:guide id="5"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525511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quare Photo body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r>
              <a:rPr lang="en-US" dirty="0"/>
              <a:t>Square photo layout with body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312669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967495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21861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264799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79741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291225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328081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494297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745055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545561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7687839"/>
      </p:ext>
    </p:extLst>
  </p:cSld>
  <p:clrMapOvr>
    <a:masterClrMapping/>
  </p:clrMapOvr>
  <p:transition>
    <p:fade/>
  </p:transition>
  <p:hf hdr="0" ftr="0" dt="0"/>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32146653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881930518"/>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56057433"/>
      </p:ext>
    </p:extLst>
  </p:cSld>
  <p:clrMapOvr>
    <a:masterClrMapping/>
  </p:clrMapOvr>
  <p:transition>
    <p:fade/>
  </p:transition>
  <p:hf hdr="0" ftr="0" dt="0"/>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59794767"/>
      </p:ext>
    </p:extLst>
  </p:cSld>
  <p:clrMapOvr>
    <a:masterClrMapping/>
  </p:clrMapOvr>
  <p:transition>
    <p:fade/>
  </p:transition>
  <p:hf hdr="0" ftr="0" dt="0"/>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83681567"/>
      </p:ext>
    </p:extLst>
  </p:cSld>
  <p:clrMapOvr>
    <a:masterClrMapping/>
  </p:clrMapOvr>
  <p:transition>
    <p:fade/>
  </p:transition>
  <p:hf hdr="0" ftr="0" dt="0"/>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39410512"/>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theme" Target="../theme/theme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p:nvPicPr>
        <p:blipFill>
          <a:blip r:embed="rId28"/>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161197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9" r:id="rId26"/>
  </p:sldLayoutIdLst>
  <p:transition>
    <p:fade/>
  </p:transition>
  <p:hf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67946883"/>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719" r:id="rId18"/>
    <p:sldLayoutId id="2147483720" r:id="rId19"/>
    <p:sldLayoutId id="2147483721" r:id="rId20"/>
    <p:sldLayoutId id="2147483722" r:id="rId21"/>
    <p:sldLayoutId id="2147483723" r:id="rId22"/>
    <p:sldLayoutId id="2147483724" r:id="rId23"/>
    <p:sldLayoutId id="2147483725" r:id="rId24"/>
    <p:sldLayoutId id="2147483726" r:id="rId25"/>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2.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6.xml"/><Relationship Id="rId6" Type="http://schemas.openxmlformats.org/officeDocument/2006/relationships/image" Target="../media/image17.png"/><Relationship Id="rId5" Type="http://schemas.openxmlformats.org/officeDocument/2006/relationships/image" Target="../media/image14.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26.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 Id="rId4" Type="http://schemas.openxmlformats.org/officeDocument/2006/relationships/image" Target="../media/image45.png"/></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xml"/><Relationship Id="rId1" Type="http://schemas.openxmlformats.org/officeDocument/2006/relationships/slideLayout" Target="../slideLayouts/slideLayout26.xml"/><Relationship Id="rId4" Type="http://schemas.openxmlformats.org/officeDocument/2006/relationships/image" Target="../media/image51.png"/></Relationships>
</file>

<file path=ppt/slides/_rels/slide41.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6.png"/><Relationship Id="rId2" Type="http://schemas.openxmlformats.org/officeDocument/2006/relationships/image" Target="../media/image52.png"/><Relationship Id="rId1" Type="http://schemas.openxmlformats.org/officeDocument/2006/relationships/slideLayout" Target="../slideLayouts/slideLayout26.xml"/><Relationship Id="rId6" Type="http://schemas.openxmlformats.org/officeDocument/2006/relationships/image" Target="../media/image55.png"/><Relationship Id="rId5" Type="http://schemas.microsoft.com/office/2007/relationships/hdphoto" Target="../media/hdphoto1.wdp"/><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6.xml"/><Relationship Id="rId4" Type="http://schemas.openxmlformats.org/officeDocument/2006/relationships/image" Target="../media/image6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AD2328-0D99-489B-9875-CEA3BE80564D}"/>
              </a:ext>
            </a:extLst>
          </p:cNvPr>
          <p:cNvSpPr>
            <a:spLocks noGrp="1"/>
          </p:cNvSpPr>
          <p:nvPr>
            <p:ph type="title"/>
          </p:nvPr>
        </p:nvSpPr>
        <p:spPr>
          <a:xfrm>
            <a:off x="584200" y="1927980"/>
            <a:ext cx="9144000" cy="2154436"/>
          </a:xfrm>
        </p:spPr>
        <p:txBody>
          <a:bodyPr/>
          <a:lstStyle/>
          <a:p>
            <a:pPr fontAlgn="base"/>
            <a:r>
              <a:rPr lang="zh-CN" altLang="en-US" dirty="0"/>
              <a:t>人工智能系统 </a:t>
            </a:r>
            <a:r>
              <a:rPr lang="en-US" altLang="zh-CN" dirty="0"/>
              <a:t>System for AI</a:t>
            </a:r>
            <a:br>
              <a:rPr lang="en-US" altLang="zh-CN" dirty="0"/>
            </a:br>
            <a:r>
              <a:rPr lang="en-US" altLang="zh-CN" dirty="0"/>
              <a:t> </a:t>
            </a:r>
            <a:r>
              <a:rPr lang="en-US" dirty="0"/>
              <a:t> </a:t>
            </a:r>
            <a:br>
              <a:rPr lang="en-US" dirty="0"/>
            </a:br>
            <a:r>
              <a:rPr lang="zh-CN" altLang="en-US" dirty="0"/>
              <a:t>计算图的编译与优化</a:t>
            </a:r>
            <a:br>
              <a:rPr lang="en-US" altLang="zh-CN" dirty="0"/>
            </a:br>
            <a:r>
              <a:rPr lang="en-US" altLang="zh-CN" sz="3200" dirty="0"/>
              <a:t>Computation Graph Compilation and Optimization</a:t>
            </a:r>
            <a:endParaRPr lang="en-US" dirty="0"/>
          </a:p>
        </p:txBody>
      </p:sp>
      <p:sp>
        <p:nvSpPr>
          <p:cNvPr id="7" name="Text Placeholder 6">
            <a:extLst>
              <a:ext uri="{FF2B5EF4-FFF2-40B4-BE49-F238E27FC236}">
                <a16:creationId xmlns:a16="http://schemas.microsoft.com/office/drawing/2014/main" id="{06B9F6D0-D3D0-41C3-964D-4C2D38BE194C}"/>
              </a:ext>
            </a:extLst>
          </p:cNvPr>
          <p:cNvSpPr>
            <a:spLocks noGrp="1"/>
          </p:cNvSpPr>
          <p:nvPr>
            <p:ph type="body" sz="quarter" idx="12"/>
          </p:nvPr>
        </p:nvSpPr>
        <p:spPr>
          <a:xfrm>
            <a:off x="584200" y="4511040"/>
            <a:ext cx="9144000" cy="307777"/>
          </a:xfrm>
        </p:spPr>
        <p:txBody>
          <a:bodyPr/>
          <a:lstStyle/>
          <a:p>
            <a:endParaRPr lang="en-US" dirty="0"/>
          </a:p>
        </p:txBody>
      </p:sp>
      <p:sp>
        <p:nvSpPr>
          <p:cNvPr id="4" name="Slide Number Placeholder 3">
            <a:extLst>
              <a:ext uri="{FF2B5EF4-FFF2-40B4-BE49-F238E27FC236}">
                <a16:creationId xmlns:a16="http://schemas.microsoft.com/office/drawing/2014/main" id="{881AAF48-60AB-4970-BD3D-9D3C5CD9F8F3}"/>
              </a:ext>
            </a:extLst>
          </p:cNvPr>
          <p:cNvSpPr>
            <a:spLocks noGrp="1"/>
          </p:cNvSpPr>
          <p:nvPr>
            <p:ph type="sldNum" sz="quarter" idx="4294967295"/>
          </p:nvPr>
        </p:nvSpPr>
        <p:spPr>
          <a:xfrm>
            <a:off x="0" y="0"/>
            <a:ext cx="0" cy="0"/>
          </a:xfrm>
        </p:spPr>
        <p:txBody>
          <a:bodyPr/>
          <a:lstStyle/>
          <a:p>
            <a:fld id="{75405F3C-E1F1-4016-982B-CA91284A1E2D}" type="slidenum">
              <a:rPr lang="en-US" smtClean="0"/>
              <a:t>1</a:t>
            </a:fld>
            <a:endParaRPr lang="en-US" dirty="0"/>
          </a:p>
        </p:txBody>
      </p:sp>
    </p:spTree>
    <p:extLst>
      <p:ext uri="{BB962C8B-B14F-4D97-AF65-F5344CB8AC3E}">
        <p14:creationId xmlns:p14="http://schemas.microsoft.com/office/powerpoint/2010/main" val="3750321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6521A-EB5D-495D-A31B-B70E5BEFB9C0}"/>
              </a:ext>
            </a:extLst>
          </p:cNvPr>
          <p:cNvSpPr>
            <a:spLocks noGrp="1"/>
          </p:cNvSpPr>
          <p:nvPr>
            <p:ph type="title"/>
          </p:nvPr>
        </p:nvSpPr>
        <p:spPr/>
        <p:txBody>
          <a:bodyPr/>
          <a:lstStyle/>
          <a:p>
            <a:r>
              <a:rPr lang="zh-CN" altLang="en-US" dirty="0"/>
              <a:t>图优化（</a:t>
            </a:r>
            <a:r>
              <a:rPr lang="en-US" altLang="zh-CN" dirty="0"/>
              <a:t>2</a:t>
            </a:r>
            <a:r>
              <a:rPr lang="zh-CN" altLang="en-US" dirty="0"/>
              <a:t>）：公共子表达式消除</a:t>
            </a:r>
            <a:endParaRPr lang="en-US" dirty="0"/>
          </a:p>
        </p:txBody>
      </p:sp>
      <p:sp>
        <p:nvSpPr>
          <p:cNvPr id="3" name="Text Placeholder 2">
            <a:extLst>
              <a:ext uri="{FF2B5EF4-FFF2-40B4-BE49-F238E27FC236}">
                <a16:creationId xmlns:a16="http://schemas.microsoft.com/office/drawing/2014/main" id="{5FE31D92-A591-4E06-A124-01BC569E984E}"/>
              </a:ext>
            </a:extLst>
          </p:cNvPr>
          <p:cNvSpPr>
            <a:spLocks noGrp="1"/>
          </p:cNvSpPr>
          <p:nvPr>
            <p:ph type="body" sz="quarter" idx="10"/>
          </p:nvPr>
        </p:nvSpPr>
        <p:spPr>
          <a:xfrm>
            <a:off x="584200" y="1435497"/>
            <a:ext cx="11018520" cy="1378839"/>
          </a:xfrm>
        </p:spPr>
        <p:txBody>
          <a:bodyPr/>
          <a:lstStyle/>
          <a:p>
            <a:r>
              <a:rPr lang="zh-CN" altLang="en-US" dirty="0"/>
              <a:t>目的是将相同输入的表达式进行消除，由一个节点来代替，复用计算结果</a:t>
            </a:r>
            <a:endParaRPr lang="en-US" altLang="zh-CN" dirty="0"/>
          </a:p>
          <a:p>
            <a:r>
              <a:rPr lang="zh-CN" altLang="en-US" dirty="0"/>
              <a:t>思考：如何实现</a:t>
            </a:r>
            <a:endParaRPr lang="en-US" dirty="0"/>
          </a:p>
        </p:txBody>
      </p:sp>
      <p:sp>
        <p:nvSpPr>
          <p:cNvPr id="4" name="AutoShape 2">
            <a:extLst>
              <a:ext uri="{FF2B5EF4-FFF2-40B4-BE49-F238E27FC236}">
                <a16:creationId xmlns:a16="http://schemas.microsoft.com/office/drawing/2014/main" id="{23700FB8-C732-4B1C-AA59-FCEAA26830A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4" name="Picture 2">
            <a:extLst>
              <a:ext uri="{FF2B5EF4-FFF2-40B4-BE49-F238E27FC236}">
                <a16:creationId xmlns:a16="http://schemas.microsoft.com/office/drawing/2014/main" id="{C3D7105D-911A-4335-B4AE-32BC9CD68D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0908" y="2238003"/>
            <a:ext cx="3285351" cy="4365467"/>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A0A397E3-E1BB-4CB7-B717-359BF2CD68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2161" y="2238004"/>
            <a:ext cx="2895332" cy="436546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6ED4E2A-815E-4FCE-A513-4AB8B5511933}"/>
              </a:ext>
            </a:extLst>
          </p:cNvPr>
          <p:cNvSpPr txBox="1"/>
          <p:nvPr/>
        </p:nvSpPr>
        <p:spPr>
          <a:xfrm>
            <a:off x="801473" y="3783279"/>
            <a:ext cx="2232553" cy="400110"/>
          </a:xfrm>
          <a:prstGeom prst="rect">
            <a:avLst/>
          </a:prstGeom>
          <a:noFill/>
        </p:spPr>
        <p:txBody>
          <a:bodyPr wrap="square">
            <a:spAutoFit/>
          </a:bodyPr>
          <a:lstStyle/>
          <a:p>
            <a:r>
              <a:rPr lang="en-US" sz="2000" b="1" i="0" dirty="0">
                <a:solidFill>
                  <a:srgbClr val="002D7A"/>
                </a:solidFill>
                <a:effectLst/>
                <a:latin typeface="Monaco"/>
              </a:rPr>
              <a:t>p1</a:t>
            </a:r>
            <a:r>
              <a:rPr lang="en-US" sz="2000" b="1" i="0" dirty="0">
                <a:solidFill>
                  <a:srgbClr val="006FE0"/>
                </a:solidFill>
                <a:effectLst/>
                <a:latin typeface="Monaco"/>
              </a:rPr>
              <a:t> / </a:t>
            </a:r>
            <a:r>
              <a:rPr lang="en-US" sz="2000" b="1" i="0" dirty="0">
                <a:solidFill>
                  <a:srgbClr val="333333"/>
                </a:solidFill>
                <a:effectLst/>
                <a:latin typeface="Monaco"/>
              </a:rPr>
              <a:t>(</a:t>
            </a:r>
            <a:r>
              <a:rPr lang="en-US" sz="2000" b="1" i="0" dirty="0">
                <a:solidFill>
                  <a:srgbClr val="002D7A"/>
                </a:solidFill>
                <a:effectLst/>
                <a:latin typeface="Monaco"/>
              </a:rPr>
              <a:t>p0</a:t>
            </a:r>
            <a:r>
              <a:rPr lang="en-US" sz="2000" b="1" i="0" dirty="0">
                <a:solidFill>
                  <a:srgbClr val="006FE0"/>
                </a:solidFill>
                <a:effectLst/>
                <a:latin typeface="Monaco"/>
              </a:rPr>
              <a:t> + </a:t>
            </a:r>
            <a:r>
              <a:rPr lang="en-US" sz="2000" b="1" i="0" dirty="0">
                <a:solidFill>
                  <a:srgbClr val="333333"/>
                </a:solidFill>
                <a:effectLst/>
                <a:latin typeface="Monaco"/>
              </a:rPr>
              <a:t>(</a:t>
            </a:r>
            <a:r>
              <a:rPr lang="en-US" sz="2000" b="1" i="0" dirty="0">
                <a:solidFill>
                  <a:srgbClr val="002D7A"/>
                </a:solidFill>
                <a:effectLst/>
                <a:latin typeface="Monaco"/>
              </a:rPr>
              <a:t>p3</a:t>
            </a:r>
            <a:r>
              <a:rPr lang="en-US" sz="2000" b="1" i="0" dirty="0">
                <a:solidFill>
                  <a:srgbClr val="006FE0"/>
                </a:solidFill>
                <a:effectLst/>
                <a:latin typeface="Monaco"/>
              </a:rPr>
              <a:t> - </a:t>
            </a:r>
            <a:r>
              <a:rPr lang="en-US" sz="2000" b="1" i="0" dirty="0">
                <a:solidFill>
                  <a:srgbClr val="002D7A"/>
                </a:solidFill>
                <a:effectLst/>
                <a:latin typeface="Monaco"/>
              </a:rPr>
              <a:t>p4</a:t>
            </a:r>
            <a:r>
              <a:rPr lang="en-US" sz="2000" b="1" i="0" dirty="0">
                <a:solidFill>
                  <a:srgbClr val="333333"/>
                </a:solidFill>
                <a:effectLst/>
                <a:latin typeface="Monaco"/>
              </a:rPr>
              <a:t>))</a:t>
            </a:r>
            <a:endParaRPr lang="en-US" sz="2000" b="1" dirty="0"/>
          </a:p>
        </p:txBody>
      </p:sp>
      <p:sp>
        <p:nvSpPr>
          <p:cNvPr id="9" name="Arrow: Right 8">
            <a:extLst>
              <a:ext uri="{FF2B5EF4-FFF2-40B4-BE49-F238E27FC236}">
                <a16:creationId xmlns:a16="http://schemas.microsoft.com/office/drawing/2014/main" id="{0091A935-98C8-48FF-A8AB-815597DB87CC}"/>
              </a:ext>
            </a:extLst>
          </p:cNvPr>
          <p:cNvSpPr/>
          <p:nvPr/>
        </p:nvSpPr>
        <p:spPr bwMode="auto">
          <a:xfrm>
            <a:off x="7691304" y="3821146"/>
            <a:ext cx="395811" cy="30480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9834035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6521A-EB5D-495D-A31B-B70E5BEFB9C0}"/>
              </a:ext>
            </a:extLst>
          </p:cNvPr>
          <p:cNvSpPr>
            <a:spLocks noGrp="1"/>
          </p:cNvSpPr>
          <p:nvPr>
            <p:ph type="title"/>
          </p:nvPr>
        </p:nvSpPr>
        <p:spPr/>
        <p:txBody>
          <a:bodyPr/>
          <a:lstStyle/>
          <a:p>
            <a:r>
              <a:rPr lang="zh-CN" altLang="en-US" dirty="0"/>
              <a:t>图优化（</a:t>
            </a:r>
            <a:r>
              <a:rPr lang="en-US" altLang="zh-CN" dirty="0"/>
              <a:t>3</a:t>
            </a:r>
            <a:r>
              <a:rPr lang="zh-CN" altLang="en-US" dirty="0"/>
              <a:t>）：常数传播</a:t>
            </a:r>
            <a:endParaRPr lang="en-US" dirty="0"/>
          </a:p>
        </p:txBody>
      </p:sp>
      <p:sp>
        <p:nvSpPr>
          <p:cNvPr id="3" name="Text Placeholder 2">
            <a:extLst>
              <a:ext uri="{FF2B5EF4-FFF2-40B4-BE49-F238E27FC236}">
                <a16:creationId xmlns:a16="http://schemas.microsoft.com/office/drawing/2014/main" id="{5FE31D92-A591-4E06-A124-01BC569E984E}"/>
              </a:ext>
            </a:extLst>
          </p:cNvPr>
          <p:cNvSpPr>
            <a:spLocks noGrp="1"/>
          </p:cNvSpPr>
          <p:nvPr>
            <p:ph type="body" sz="quarter" idx="10"/>
          </p:nvPr>
        </p:nvSpPr>
        <p:spPr>
          <a:xfrm>
            <a:off x="584200" y="1435497"/>
            <a:ext cx="6680200" cy="3360920"/>
          </a:xfrm>
        </p:spPr>
        <p:txBody>
          <a:bodyPr/>
          <a:lstStyle/>
          <a:p>
            <a:r>
              <a:rPr lang="zh-CN" altLang="en-US" dirty="0"/>
              <a:t>如果一个算子的所有输入张量都是常数的话，那么该算子的结果也为常数张量</a:t>
            </a:r>
            <a:endParaRPr lang="en-US" altLang="zh-CN" dirty="0"/>
          </a:p>
          <a:p>
            <a:r>
              <a:rPr lang="zh-CN" altLang="en-US" dirty="0"/>
              <a:t>在编译器计算并化简</a:t>
            </a:r>
            <a:endParaRPr lang="en-US" altLang="zh-CN" dirty="0"/>
          </a:p>
          <a:p>
            <a:r>
              <a:rPr lang="zh-CN" altLang="en-US" dirty="0"/>
              <a:t>例子：假设参数</a:t>
            </a:r>
            <a:r>
              <a:rPr lang="en-US" altLang="zh-CN" dirty="0"/>
              <a:t>0</a:t>
            </a:r>
            <a:r>
              <a:rPr lang="zh-CN" altLang="en-US" dirty="0"/>
              <a:t>和参数</a:t>
            </a:r>
            <a:r>
              <a:rPr lang="en-US" altLang="zh-CN" dirty="0"/>
              <a:t>1</a:t>
            </a:r>
            <a:r>
              <a:rPr lang="zh-CN" altLang="en-US" dirty="0"/>
              <a:t>为常数张量，最终的图可以化简为什么？</a:t>
            </a:r>
            <a:endParaRPr lang="en-US" altLang="zh-CN" dirty="0"/>
          </a:p>
          <a:p>
            <a:endParaRPr lang="en-US" dirty="0"/>
          </a:p>
          <a:p>
            <a:r>
              <a:rPr lang="zh-CN" altLang="en-US" dirty="0"/>
              <a:t>注意：常数传播可能会引起内存的扩张</a:t>
            </a:r>
            <a:endParaRPr lang="en-US" dirty="0"/>
          </a:p>
        </p:txBody>
      </p:sp>
      <p:pic>
        <p:nvPicPr>
          <p:cNvPr id="5" name="Picture 2">
            <a:extLst>
              <a:ext uri="{FF2B5EF4-FFF2-40B4-BE49-F238E27FC236}">
                <a16:creationId xmlns:a16="http://schemas.microsoft.com/office/drawing/2014/main" id="{290CF552-0BFF-45DA-8ECC-BA22CCD9CA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6226" y="1435497"/>
            <a:ext cx="3158839" cy="4762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504288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6F110-E9FB-4223-8C43-061F5A9BC6C8}"/>
              </a:ext>
            </a:extLst>
          </p:cNvPr>
          <p:cNvSpPr>
            <a:spLocks noGrp="1"/>
          </p:cNvSpPr>
          <p:nvPr>
            <p:ph type="title"/>
          </p:nvPr>
        </p:nvSpPr>
        <p:spPr>
          <a:xfrm>
            <a:off x="588263" y="457200"/>
            <a:ext cx="11018520" cy="553998"/>
          </a:xfrm>
        </p:spPr>
        <p:txBody>
          <a:bodyPr/>
          <a:lstStyle/>
          <a:p>
            <a:r>
              <a:rPr lang="zh-CN" altLang="en-US" dirty="0"/>
              <a:t>图优化（</a:t>
            </a:r>
            <a:r>
              <a:rPr lang="en-US" altLang="zh-CN" dirty="0"/>
              <a:t>4</a:t>
            </a:r>
            <a:r>
              <a:rPr lang="zh-CN" altLang="en-US" dirty="0"/>
              <a:t>）：</a:t>
            </a:r>
            <a:r>
              <a:rPr lang="en-US" altLang="zh-CN" dirty="0"/>
              <a:t>GEMM</a:t>
            </a:r>
            <a:r>
              <a:rPr lang="zh-CN" altLang="en-US" dirty="0"/>
              <a:t>自动融合</a:t>
            </a:r>
            <a:endParaRPr lang="en-US" dirty="0"/>
          </a:p>
        </p:txBody>
      </p:sp>
      <p:sp>
        <p:nvSpPr>
          <p:cNvPr id="620" name="Content Placeholder 619">
            <a:extLst>
              <a:ext uri="{FF2B5EF4-FFF2-40B4-BE49-F238E27FC236}">
                <a16:creationId xmlns:a16="http://schemas.microsoft.com/office/drawing/2014/main" id="{D34AAABC-607A-44B3-B730-7ACD47625C2E}"/>
              </a:ext>
            </a:extLst>
          </p:cNvPr>
          <p:cNvSpPr>
            <a:spLocks noGrp="1"/>
          </p:cNvSpPr>
          <p:nvPr>
            <p:ph idx="1"/>
          </p:nvPr>
        </p:nvSpPr>
        <p:spPr/>
        <p:txBody>
          <a:bodyPr/>
          <a:lstStyle/>
          <a:p>
            <a:r>
              <a:rPr lang="en-US" dirty="0">
                <a:solidFill>
                  <a:schemeClr val="tx2"/>
                </a:solidFill>
              </a:rPr>
              <a:t>Batch same-type operators to leverage GPU massive parallelism </a:t>
            </a:r>
          </a:p>
        </p:txBody>
      </p:sp>
      <p:sp>
        <p:nvSpPr>
          <p:cNvPr id="4" name="Slide Number Placeholder 3">
            <a:extLst>
              <a:ext uri="{FF2B5EF4-FFF2-40B4-BE49-F238E27FC236}">
                <a16:creationId xmlns:a16="http://schemas.microsoft.com/office/drawing/2014/main" id="{1163AFCA-5EA5-4F48-8CB0-F4237B47F823}"/>
              </a:ext>
            </a:extLst>
          </p:cNvPr>
          <p:cNvSpPr>
            <a:spLocks noGrp="1"/>
          </p:cNvSpPr>
          <p:nvPr>
            <p:ph type="sldNum" sz="quarter" idx="12"/>
          </p:nvPr>
        </p:nvSpPr>
        <p:spPr/>
        <p:txBody>
          <a:bodyPr/>
          <a:lstStyle/>
          <a:p>
            <a:fld id="{75405F3C-E1F1-4016-982B-CA91284A1E2D}" type="slidenum">
              <a:rPr lang="en-US" smtClean="0"/>
              <a:t>12</a:t>
            </a:fld>
            <a:endParaRPr lang="en-US"/>
          </a:p>
        </p:txBody>
      </p:sp>
      <p:sp>
        <p:nvSpPr>
          <p:cNvPr id="120" name="Oval 119">
            <a:extLst>
              <a:ext uri="{FF2B5EF4-FFF2-40B4-BE49-F238E27FC236}">
                <a16:creationId xmlns:a16="http://schemas.microsoft.com/office/drawing/2014/main" id="{0F6A37E7-4C0B-4376-A0FB-59A4F97636A9}"/>
              </a:ext>
            </a:extLst>
          </p:cNvPr>
          <p:cNvSpPr/>
          <p:nvPr/>
        </p:nvSpPr>
        <p:spPr>
          <a:xfrm>
            <a:off x="9169714" y="4150463"/>
            <a:ext cx="278948" cy="28135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b="1" dirty="0"/>
              <a:t>+</a:t>
            </a:r>
            <a:endParaRPr lang="en-US" b="1" dirty="0"/>
          </a:p>
        </p:txBody>
      </p:sp>
      <p:cxnSp>
        <p:nvCxnSpPr>
          <p:cNvPr id="122" name="Straight Arrow Connector 121">
            <a:extLst>
              <a:ext uri="{FF2B5EF4-FFF2-40B4-BE49-F238E27FC236}">
                <a16:creationId xmlns:a16="http://schemas.microsoft.com/office/drawing/2014/main" id="{A81FDC82-B8B9-4A54-BB83-6788C4EA624C}"/>
              </a:ext>
            </a:extLst>
          </p:cNvPr>
          <p:cNvCxnSpPr>
            <a:cxnSpLocks/>
            <a:stCxn id="167" idx="1"/>
            <a:endCxn id="120" idx="4"/>
          </p:cNvCxnSpPr>
          <p:nvPr/>
        </p:nvCxnSpPr>
        <p:spPr>
          <a:xfrm flipH="1" flipV="1">
            <a:off x="9309188" y="4431819"/>
            <a:ext cx="517055" cy="2946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3" name="Oval 122">
            <a:extLst>
              <a:ext uri="{FF2B5EF4-FFF2-40B4-BE49-F238E27FC236}">
                <a16:creationId xmlns:a16="http://schemas.microsoft.com/office/drawing/2014/main" id="{E09FE08A-4F53-4D81-9D6A-BC84C3A56024}"/>
              </a:ext>
            </a:extLst>
          </p:cNvPr>
          <p:cNvSpPr/>
          <p:nvPr/>
        </p:nvSpPr>
        <p:spPr>
          <a:xfrm>
            <a:off x="9729440" y="4147878"/>
            <a:ext cx="278948" cy="28135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b="1" dirty="0"/>
              <a:t>+</a:t>
            </a:r>
            <a:endParaRPr lang="en-US" b="1" dirty="0"/>
          </a:p>
        </p:txBody>
      </p:sp>
      <p:cxnSp>
        <p:nvCxnSpPr>
          <p:cNvPr id="125" name="Straight Arrow Connector 124">
            <a:extLst>
              <a:ext uri="{FF2B5EF4-FFF2-40B4-BE49-F238E27FC236}">
                <a16:creationId xmlns:a16="http://schemas.microsoft.com/office/drawing/2014/main" id="{FB4CF9EA-F27D-4B4E-9E99-D69AD2716793}"/>
              </a:ext>
            </a:extLst>
          </p:cNvPr>
          <p:cNvCxnSpPr>
            <a:cxnSpLocks/>
            <a:stCxn id="169" idx="1"/>
            <a:endCxn id="123" idx="4"/>
          </p:cNvCxnSpPr>
          <p:nvPr/>
        </p:nvCxnSpPr>
        <p:spPr>
          <a:xfrm flipH="1" flipV="1">
            <a:off x="9868914" y="4429234"/>
            <a:ext cx="426363" cy="2972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6" name="Oval 125">
            <a:extLst>
              <a:ext uri="{FF2B5EF4-FFF2-40B4-BE49-F238E27FC236}">
                <a16:creationId xmlns:a16="http://schemas.microsoft.com/office/drawing/2014/main" id="{D3DEA3C7-2DE6-4CAA-B4DD-2AAD9E5442A8}"/>
              </a:ext>
            </a:extLst>
          </p:cNvPr>
          <p:cNvSpPr/>
          <p:nvPr/>
        </p:nvSpPr>
        <p:spPr>
          <a:xfrm>
            <a:off x="10109220" y="4147805"/>
            <a:ext cx="278948" cy="28135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b="1" dirty="0"/>
              <a:t>+</a:t>
            </a:r>
            <a:endParaRPr lang="en-US" b="1" dirty="0"/>
          </a:p>
        </p:txBody>
      </p:sp>
      <p:cxnSp>
        <p:nvCxnSpPr>
          <p:cNvPr id="128" name="Straight Arrow Connector 127">
            <a:extLst>
              <a:ext uri="{FF2B5EF4-FFF2-40B4-BE49-F238E27FC236}">
                <a16:creationId xmlns:a16="http://schemas.microsoft.com/office/drawing/2014/main" id="{C3205B03-912F-4202-8FC1-F1F8AADB76B2}"/>
              </a:ext>
            </a:extLst>
          </p:cNvPr>
          <p:cNvCxnSpPr>
            <a:cxnSpLocks/>
            <a:stCxn id="170" idx="1"/>
            <a:endCxn id="126" idx="4"/>
          </p:cNvCxnSpPr>
          <p:nvPr/>
        </p:nvCxnSpPr>
        <p:spPr>
          <a:xfrm flipH="1" flipV="1">
            <a:off x="10248694" y="4429161"/>
            <a:ext cx="515617" cy="2973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8" name="Straight Arrow Connector 137">
            <a:extLst>
              <a:ext uri="{FF2B5EF4-FFF2-40B4-BE49-F238E27FC236}">
                <a16:creationId xmlns:a16="http://schemas.microsoft.com/office/drawing/2014/main" id="{65449094-204F-4CCA-B14E-0F8AE953D262}"/>
              </a:ext>
            </a:extLst>
          </p:cNvPr>
          <p:cNvCxnSpPr>
            <a:cxnSpLocks/>
            <a:stCxn id="126" idx="0"/>
            <a:endCxn id="307" idx="4"/>
          </p:cNvCxnSpPr>
          <p:nvPr/>
        </p:nvCxnSpPr>
        <p:spPr>
          <a:xfrm flipH="1" flipV="1">
            <a:off x="10236228" y="3966034"/>
            <a:ext cx="12466" cy="1817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0" name="Straight Arrow Connector 139">
            <a:extLst>
              <a:ext uri="{FF2B5EF4-FFF2-40B4-BE49-F238E27FC236}">
                <a16:creationId xmlns:a16="http://schemas.microsoft.com/office/drawing/2014/main" id="{C018AB90-994F-4FEE-984C-85AE04620984}"/>
              </a:ext>
            </a:extLst>
          </p:cNvPr>
          <p:cNvCxnSpPr>
            <a:cxnSpLocks/>
            <a:stCxn id="120" idx="0"/>
            <a:endCxn id="298" idx="4"/>
          </p:cNvCxnSpPr>
          <p:nvPr/>
        </p:nvCxnSpPr>
        <p:spPr>
          <a:xfrm flipH="1" flipV="1">
            <a:off x="9304381" y="3983650"/>
            <a:ext cx="4807" cy="1668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1" name="Straight Arrow Connector 150">
            <a:extLst>
              <a:ext uri="{FF2B5EF4-FFF2-40B4-BE49-F238E27FC236}">
                <a16:creationId xmlns:a16="http://schemas.microsoft.com/office/drawing/2014/main" id="{413FB645-5469-42CD-A219-91346124EC0C}"/>
              </a:ext>
            </a:extLst>
          </p:cNvPr>
          <p:cNvCxnSpPr>
            <a:cxnSpLocks/>
            <a:stCxn id="307" idx="0"/>
            <a:endCxn id="310" idx="5"/>
          </p:cNvCxnSpPr>
          <p:nvPr/>
        </p:nvCxnSpPr>
        <p:spPr>
          <a:xfrm flipH="1" flipV="1">
            <a:off x="10126832" y="3502457"/>
            <a:ext cx="109396" cy="1822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7" name="Straight Arrow Connector 156">
            <a:extLst>
              <a:ext uri="{FF2B5EF4-FFF2-40B4-BE49-F238E27FC236}">
                <a16:creationId xmlns:a16="http://schemas.microsoft.com/office/drawing/2014/main" id="{009E82A1-5731-4EFC-87C5-7110EE7463E4}"/>
              </a:ext>
            </a:extLst>
          </p:cNvPr>
          <p:cNvCxnSpPr>
            <a:cxnSpLocks/>
            <a:stCxn id="302" idx="0"/>
            <a:endCxn id="310" idx="3"/>
          </p:cNvCxnSpPr>
          <p:nvPr/>
        </p:nvCxnSpPr>
        <p:spPr>
          <a:xfrm flipV="1">
            <a:off x="9860346" y="3502457"/>
            <a:ext cx="69240" cy="1929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7" name="Oval 166">
            <a:extLst>
              <a:ext uri="{FF2B5EF4-FFF2-40B4-BE49-F238E27FC236}">
                <a16:creationId xmlns:a16="http://schemas.microsoft.com/office/drawing/2014/main" id="{E9271573-E686-4048-B21A-B207DCB981FD}"/>
              </a:ext>
            </a:extLst>
          </p:cNvPr>
          <p:cNvSpPr/>
          <p:nvPr/>
        </p:nvSpPr>
        <p:spPr>
          <a:xfrm>
            <a:off x="9785392" y="4685261"/>
            <a:ext cx="278948" cy="28135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b="1" dirty="0"/>
              <a:t>M</a:t>
            </a:r>
            <a:endParaRPr lang="en-US" sz="1400" b="1" dirty="0"/>
          </a:p>
        </p:txBody>
      </p:sp>
      <p:sp>
        <p:nvSpPr>
          <p:cNvPr id="168" name="Rectangle 167">
            <a:extLst>
              <a:ext uri="{FF2B5EF4-FFF2-40B4-BE49-F238E27FC236}">
                <a16:creationId xmlns:a16="http://schemas.microsoft.com/office/drawing/2014/main" id="{2457D470-9A2E-490A-9038-642670C3528A}"/>
              </a:ext>
            </a:extLst>
          </p:cNvPr>
          <p:cNvSpPr/>
          <p:nvPr/>
        </p:nvSpPr>
        <p:spPr>
          <a:xfrm>
            <a:off x="9719595" y="5215471"/>
            <a:ext cx="416367" cy="28156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b="1" dirty="0" err="1">
                <a:solidFill>
                  <a:schemeClr val="bg1"/>
                </a:solidFill>
              </a:rPr>
              <a:t>x</a:t>
            </a:r>
            <a:r>
              <a:rPr lang="en-US" sz="1400" b="1" baseline="-25000" dirty="0" err="1">
                <a:solidFill>
                  <a:schemeClr val="bg1"/>
                </a:solidFill>
              </a:rPr>
              <a:t>t</a:t>
            </a:r>
            <a:endParaRPr lang="en-US" sz="1400" b="1" baseline="-25000" dirty="0">
              <a:solidFill>
                <a:schemeClr val="bg1"/>
              </a:solidFill>
            </a:endParaRPr>
          </a:p>
        </p:txBody>
      </p:sp>
      <p:sp>
        <p:nvSpPr>
          <p:cNvPr id="169" name="Oval 168">
            <a:extLst>
              <a:ext uri="{FF2B5EF4-FFF2-40B4-BE49-F238E27FC236}">
                <a16:creationId xmlns:a16="http://schemas.microsoft.com/office/drawing/2014/main" id="{A2B4BF54-B805-4E56-A35C-5B245737FB53}"/>
              </a:ext>
            </a:extLst>
          </p:cNvPr>
          <p:cNvSpPr/>
          <p:nvPr/>
        </p:nvSpPr>
        <p:spPr>
          <a:xfrm>
            <a:off x="10254426" y="4685261"/>
            <a:ext cx="278948" cy="28135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b="1" dirty="0"/>
              <a:t>M</a:t>
            </a:r>
            <a:endParaRPr lang="en-US" sz="1400" b="1" dirty="0"/>
          </a:p>
        </p:txBody>
      </p:sp>
      <p:sp>
        <p:nvSpPr>
          <p:cNvPr id="170" name="Oval 169">
            <a:extLst>
              <a:ext uri="{FF2B5EF4-FFF2-40B4-BE49-F238E27FC236}">
                <a16:creationId xmlns:a16="http://schemas.microsoft.com/office/drawing/2014/main" id="{B8C7643E-DEA5-4121-A6A3-30E2CA755BBF}"/>
              </a:ext>
            </a:extLst>
          </p:cNvPr>
          <p:cNvSpPr/>
          <p:nvPr/>
        </p:nvSpPr>
        <p:spPr>
          <a:xfrm>
            <a:off x="10723460" y="4685261"/>
            <a:ext cx="278948" cy="28135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b="1" dirty="0"/>
              <a:t>M</a:t>
            </a:r>
            <a:endParaRPr lang="en-US" sz="1400" b="1" dirty="0"/>
          </a:p>
        </p:txBody>
      </p:sp>
      <p:cxnSp>
        <p:nvCxnSpPr>
          <p:cNvPr id="172" name="Straight Arrow Connector 171">
            <a:extLst>
              <a:ext uri="{FF2B5EF4-FFF2-40B4-BE49-F238E27FC236}">
                <a16:creationId xmlns:a16="http://schemas.microsoft.com/office/drawing/2014/main" id="{C8675FED-353B-44B9-9A28-B11E6198AC9B}"/>
              </a:ext>
            </a:extLst>
          </p:cNvPr>
          <p:cNvCxnSpPr>
            <a:cxnSpLocks/>
            <a:stCxn id="168" idx="0"/>
            <a:endCxn id="167" idx="4"/>
          </p:cNvCxnSpPr>
          <p:nvPr/>
        </p:nvCxnSpPr>
        <p:spPr>
          <a:xfrm flipH="1" flipV="1">
            <a:off x="9924866" y="4966617"/>
            <a:ext cx="2913" cy="2488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4" name="Straight Arrow Connector 173">
            <a:extLst>
              <a:ext uri="{FF2B5EF4-FFF2-40B4-BE49-F238E27FC236}">
                <a16:creationId xmlns:a16="http://schemas.microsoft.com/office/drawing/2014/main" id="{B91A6AC7-91BD-41C4-B5EB-2858F09C2F68}"/>
              </a:ext>
            </a:extLst>
          </p:cNvPr>
          <p:cNvCxnSpPr>
            <a:cxnSpLocks/>
            <a:stCxn id="168" idx="0"/>
            <a:endCxn id="169" idx="3"/>
          </p:cNvCxnSpPr>
          <p:nvPr/>
        </p:nvCxnSpPr>
        <p:spPr>
          <a:xfrm flipV="1">
            <a:off x="9927779" y="4925413"/>
            <a:ext cx="367498" cy="2900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5" name="Straight Arrow Connector 174">
            <a:extLst>
              <a:ext uri="{FF2B5EF4-FFF2-40B4-BE49-F238E27FC236}">
                <a16:creationId xmlns:a16="http://schemas.microsoft.com/office/drawing/2014/main" id="{48940CF6-E82B-4969-AC63-B20521F7AB60}"/>
              </a:ext>
            </a:extLst>
          </p:cNvPr>
          <p:cNvCxnSpPr>
            <a:cxnSpLocks/>
            <a:stCxn id="168" idx="0"/>
            <a:endCxn id="170" idx="3"/>
          </p:cNvCxnSpPr>
          <p:nvPr/>
        </p:nvCxnSpPr>
        <p:spPr>
          <a:xfrm flipV="1">
            <a:off x="9927779" y="4925413"/>
            <a:ext cx="836532" cy="2900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8" name="Rectangle 217">
            <a:extLst>
              <a:ext uri="{FF2B5EF4-FFF2-40B4-BE49-F238E27FC236}">
                <a16:creationId xmlns:a16="http://schemas.microsoft.com/office/drawing/2014/main" id="{7D9E4167-18E6-49A3-9B5C-FEDE937DB2A3}"/>
              </a:ext>
            </a:extLst>
          </p:cNvPr>
          <p:cNvSpPr/>
          <p:nvPr/>
        </p:nvSpPr>
        <p:spPr>
          <a:xfrm>
            <a:off x="7886688" y="5223241"/>
            <a:ext cx="400876" cy="28135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b="1" dirty="0" err="1">
                <a:solidFill>
                  <a:schemeClr val="bg1"/>
                </a:solidFill>
              </a:rPr>
              <a:t>R</a:t>
            </a:r>
            <a:r>
              <a:rPr lang="en-US" altLang="zh-CN" sz="1400" b="1" baseline="-25000" dirty="0" err="1">
                <a:solidFill>
                  <a:schemeClr val="bg1"/>
                </a:solidFill>
              </a:rPr>
              <a:t>f</a:t>
            </a:r>
            <a:endParaRPr lang="en-US" sz="1400" b="1" baseline="-25000" dirty="0">
              <a:solidFill>
                <a:schemeClr val="bg1"/>
              </a:solidFill>
            </a:endParaRPr>
          </a:p>
        </p:txBody>
      </p:sp>
      <p:sp>
        <p:nvSpPr>
          <p:cNvPr id="219" name="Rectangle 218">
            <a:extLst>
              <a:ext uri="{FF2B5EF4-FFF2-40B4-BE49-F238E27FC236}">
                <a16:creationId xmlns:a16="http://schemas.microsoft.com/office/drawing/2014/main" id="{10E045E4-E46A-45DC-A7BD-CCD023DBC2E9}"/>
              </a:ext>
            </a:extLst>
          </p:cNvPr>
          <p:cNvSpPr/>
          <p:nvPr/>
        </p:nvSpPr>
        <p:spPr>
          <a:xfrm>
            <a:off x="8314692" y="5223241"/>
            <a:ext cx="396192" cy="28135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b="1" dirty="0">
                <a:solidFill>
                  <a:schemeClr val="bg1"/>
                </a:solidFill>
              </a:rPr>
              <a:t>R</a:t>
            </a:r>
            <a:r>
              <a:rPr lang="en-US" sz="1400" b="1" baseline="-25000" dirty="0">
                <a:solidFill>
                  <a:schemeClr val="bg1"/>
                </a:solidFill>
              </a:rPr>
              <a:t>o</a:t>
            </a:r>
          </a:p>
        </p:txBody>
      </p:sp>
      <p:sp>
        <p:nvSpPr>
          <p:cNvPr id="220" name="Rectangle 219">
            <a:extLst>
              <a:ext uri="{FF2B5EF4-FFF2-40B4-BE49-F238E27FC236}">
                <a16:creationId xmlns:a16="http://schemas.microsoft.com/office/drawing/2014/main" id="{D6CD20C0-5F31-49B7-ADF0-FA707FADC76B}"/>
              </a:ext>
            </a:extLst>
          </p:cNvPr>
          <p:cNvSpPr/>
          <p:nvPr/>
        </p:nvSpPr>
        <p:spPr>
          <a:xfrm>
            <a:off x="8746382" y="5218974"/>
            <a:ext cx="394014" cy="28135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b="1" dirty="0" err="1">
                <a:solidFill>
                  <a:schemeClr val="bg1"/>
                </a:solidFill>
              </a:rPr>
              <a:t>R</a:t>
            </a:r>
            <a:r>
              <a:rPr lang="en-US" sz="1400" b="1" baseline="-25000" dirty="0" err="1">
                <a:solidFill>
                  <a:schemeClr val="bg1"/>
                </a:solidFill>
              </a:rPr>
              <a:t>z</a:t>
            </a:r>
            <a:endParaRPr lang="en-US" sz="1400" b="1" baseline="-25000" dirty="0">
              <a:solidFill>
                <a:schemeClr val="bg1"/>
              </a:solidFill>
            </a:endParaRPr>
          </a:p>
        </p:txBody>
      </p:sp>
      <p:sp>
        <p:nvSpPr>
          <p:cNvPr id="221" name="Oval 220">
            <a:extLst>
              <a:ext uri="{FF2B5EF4-FFF2-40B4-BE49-F238E27FC236}">
                <a16:creationId xmlns:a16="http://schemas.microsoft.com/office/drawing/2014/main" id="{4BCF7330-5F3F-4F8C-B489-CD11E0650EB2}"/>
              </a:ext>
            </a:extLst>
          </p:cNvPr>
          <p:cNvSpPr/>
          <p:nvPr/>
        </p:nvSpPr>
        <p:spPr>
          <a:xfrm>
            <a:off x="8357278" y="4685459"/>
            <a:ext cx="278948" cy="28135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b="1" dirty="0"/>
              <a:t>M</a:t>
            </a:r>
          </a:p>
        </p:txBody>
      </p:sp>
      <p:sp>
        <p:nvSpPr>
          <p:cNvPr id="222" name="Rectangle 221">
            <a:extLst>
              <a:ext uri="{FF2B5EF4-FFF2-40B4-BE49-F238E27FC236}">
                <a16:creationId xmlns:a16="http://schemas.microsoft.com/office/drawing/2014/main" id="{7FE2847D-3F88-4404-809B-7036D00EBE4A}"/>
              </a:ext>
            </a:extLst>
          </p:cNvPr>
          <p:cNvSpPr/>
          <p:nvPr/>
        </p:nvSpPr>
        <p:spPr>
          <a:xfrm>
            <a:off x="9182476" y="5217978"/>
            <a:ext cx="456902" cy="27709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b="1" dirty="0">
                <a:solidFill>
                  <a:schemeClr val="bg1"/>
                </a:solidFill>
              </a:rPr>
              <a:t>h</a:t>
            </a:r>
            <a:r>
              <a:rPr lang="en-US" sz="1400" b="1" baseline="-25000" dirty="0">
                <a:solidFill>
                  <a:schemeClr val="bg1"/>
                </a:solidFill>
              </a:rPr>
              <a:t>t-1</a:t>
            </a:r>
          </a:p>
        </p:txBody>
      </p:sp>
      <p:sp>
        <p:nvSpPr>
          <p:cNvPr id="223" name="Oval 222">
            <a:extLst>
              <a:ext uri="{FF2B5EF4-FFF2-40B4-BE49-F238E27FC236}">
                <a16:creationId xmlns:a16="http://schemas.microsoft.com/office/drawing/2014/main" id="{DDDB8763-F476-426F-B74B-8C7008D04F8E}"/>
              </a:ext>
            </a:extLst>
          </p:cNvPr>
          <p:cNvSpPr/>
          <p:nvPr/>
        </p:nvSpPr>
        <p:spPr>
          <a:xfrm>
            <a:off x="8832415" y="4688191"/>
            <a:ext cx="278948" cy="28135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b="1" dirty="0"/>
              <a:t>M</a:t>
            </a:r>
          </a:p>
        </p:txBody>
      </p:sp>
      <p:sp>
        <p:nvSpPr>
          <p:cNvPr id="224" name="Oval 223">
            <a:extLst>
              <a:ext uri="{FF2B5EF4-FFF2-40B4-BE49-F238E27FC236}">
                <a16:creationId xmlns:a16="http://schemas.microsoft.com/office/drawing/2014/main" id="{18FEDCFA-58A3-4446-906A-444A4EE3355A}"/>
              </a:ext>
            </a:extLst>
          </p:cNvPr>
          <p:cNvSpPr/>
          <p:nvPr/>
        </p:nvSpPr>
        <p:spPr>
          <a:xfrm>
            <a:off x="9320764" y="4685261"/>
            <a:ext cx="278948" cy="28135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b="1" dirty="0"/>
              <a:t>M</a:t>
            </a:r>
          </a:p>
        </p:txBody>
      </p:sp>
      <p:cxnSp>
        <p:nvCxnSpPr>
          <p:cNvPr id="225" name="Straight Arrow Connector 224">
            <a:extLst>
              <a:ext uri="{FF2B5EF4-FFF2-40B4-BE49-F238E27FC236}">
                <a16:creationId xmlns:a16="http://schemas.microsoft.com/office/drawing/2014/main" id="{99DE4569-04E9-4FC0-B292-EDEBB247780E}"/>
              </a:ext>
            </a:extLst>
          </p:cNvPr>
          <p:cNvCxnSpPr>
            <a:cxnSpLocks/>
            <a:stCxn id="222" idx="0"/>
            <a:endCxn id="221" idx="5"/>
          </p:cNvCxnSpPr>
          <p:nvPr/>
        </p:nvCxnSpPr>
        <p:spPr>
          <a:xfrm flipH="1" flipV="1">
            <a:off x="8595375" y="4925611"/>
            <a:ext cx="815552" cy="2923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6" name="Straight Arrow Connector 225">
            <a:extLst>
              <a:ext uri="{FF2B5EF4-FFF2-40B4-BE49-F238E27FC236}">
                <a16:creationId xmlns:a16="http://schemas.microsoft.com/office/drawing/2014/main" id="{3CCD8417-83A4-47B4-9F72-C4DE21A92419}"/>
              </a:ext>
            </a:extLst>
          </p:cNvPr>
          <p:cNvCxnSpPr>
            <a:cxnSpLocks/>
            <a:stCxn id="222" idx="0"/>
            <a:endCxn id="223" idx="5"/>
          </p:cNvCxnSpPr>
          <p:nvPr/>
        </p:nvCxnSpPr>
        <p:spPr>
          <a:xfrm flipH="1" flipV="1">
            <a:off x="9070512" y="4928343"/>
            <a:ext cx="340415" cy="2896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7" name="Straight Arrow Connector 226">
            <a:extLst>
              <a:ext uri="{FF2B5EF4-FFF2-40B4-BE49-F238E27FC236}">
                <a16:creationId xmlns:a16="http://schemas.microsoft.com/office/drawing/2014/main" id="{29924F26-2639-41B5-BFEC-274BA7480A9F}"/>
              </a:ext>
            </a:extLst>
          </p:cNvPr>
          <p:cNvCxnSpPr>
            <a:cxnSpLocks/>
            <a:stCxn id="222" idx="0"/>
            <a:endCxn id="224" idx="4"/>
          </p:cNvCxnSpPr>
          <p:nvPr/>
        </p:nvCxnSpPr>
        <p:spPr>
          <a:xfrm flipV="1">
            <a:off x="9410927" y="4966617"/>
            <a:ext cx="49311" cy="2513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8" name="Straight Arrow Connector 227">
            <a:extLst>
              <a:ext uri="{FF2B5EF4-FFF2-40B4-BE49-F238E27FC236}">
                <a16:creationId xmlns:a16="http://schemas.microsoft.com/office/drawing/2014/main" id="{9DFAA8B5-E4A2-4EDF-BD70-6B559CF19887}"/>
              </a:ext>
            </a:extLst>
          </p:cNvPr>
          <p:cNvCxnSpPr>
            <a:cxnSpLocks/>
            <a:stCxn id="219" idx="0"/>
            <a:endCxn id="223" idx="3"/>
          </p:cNvCxnSpPr>
          <p:nvPr/>
        </p:nvCxnSpPr>
        <p:spPr>
          <a:xfrm flipV="1">
            <a:off x="8512788" y="4928343"/>
            <a:ext cx="360478" cy="294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9" name="Straight Arrow Connector 228">
            <a:extLst>
              <a:ext uri="{FF2B5EF4-FFF2-40B4-BE49-F238E27FC236}">
                <a16:creationId xmlns:a16="http://schemas.microsoft.com/office/drawing/2014/main" id="{82A9885F-6D9E-4F17-B797-3AC2B67F2164}"/>
              </a:ext>
            </a:extLst>
          </p:cNvPr>
          <p:cNvCxnSpPr>
            <a:cxnSpLocks/>
            <a:stCxn id="218" idx="0"/>
            <a:endCxn id="221" idx="3"/>
          </p:cNvCxnSpPr>
          <p:nvPr/>
        </p:nvCxnSpPr>
        <p:spPr>
          <a:xfrm flipV="1">
            <a:off x="8087126" y="4925611"/>
            <a:ext cx="311003" cy="297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0" name="Straight Arrow Connector 229">
            <a:extLst>
              <a:ext uri="{FF2B5EF4-FFF2-40B4-BE49-F238E27FC236}">
                <a16:creationId xmlns:a16="http://schemas.microsoft.com/office/drawing/2014/main" id="{1E6D5F79-8210-4CB8-A05E-38157C5E10D3}"/>
              </a:ext>
            </a:extLst>
          </p:cNvPr>
          <p:cNvCxnSpPr>
            <a:cxnSpLocks/>
            <a:stCxn id="220" idx="0"/>
            <a:endCxn id="224" idx="3"/>
          </p:cNvCxnSpPr>
          <p:nvPr/>
        </p:nvCxnSpPr>
        <p:spPr>
          <a:xfrm flipV="1">
            <a:off x="8943389" y="4925413"/>
            <a:ext cx="418226" cy="2935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9" name="Straight Arrow Connector 258">
            <a:extLst>
              <a:ext uri="{FF2B5EF4-FFF2-40B4-BE49-F238E27FC236}">
                <a16:creationId xmlns:a16="http://schemas.microsoft.com/office/drawing/2014/main" id="{B5B90E8D-3E46-49CD-ADEA-7CD158663783}"/>
              </a:ext>
            </a:extLst>
          </p:cNvPr>
          <p:cNvCxnSpPr>
            <a:cxnSpLocks/>
            <a:stCxn id="221" idx="0"/>
            <a:endCxn id="120" idx="4"/>
          </p:cNvCxnSpPr>
          <p:nvPr/>
        </p:nvCxnSpPr>
        <p:spPr>
          <a:xfrm flipV="1">
            <a:off x="8496752" y="4431819"/>
            <a:ext cx="812436" cy="253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2" name="Straight Arrow Connector 261">
            <a:extLst>
              <a:ext uri="{FF2B5EF4-FFF2-40B4-BE49-F238E27FC236}">
                <a16:creationId xmlns:a16="http://schemas.microsoft.com/office/drawing/2014/main" id="{189EAE12-CEB1-4691-9BFC-AA83227A90C1}"/>
              </a:ext>
            </a:extLst>
          </p:cNvPr>
          <p:cNvCxnSpPr>
            <a:cxnSpLocks/>
            <a:stCxn id="223" idx="0"/>
            <a:endCxn id="123" idx="4"/>
          </p:cNvCxnSpPr>
          <p:nvPr/>
        </p:nvCxnSpPr>
        <p:spPr>
          <a:xfrm flipV="1">
            <a:off x="8971889" y="4429234"/>
            <a:ext cx="897025" cy="2589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7" name="Straight Arrow Connector 266">
            <a:extLst>
              <a:ext uri="{FF2B5EF4-FFF2-40B4-BE49-F238E27FC236}">
                <a16:creationId xmlns:a16="http://schemas.microsoft.com/office/drawing/2014/main" id="{7ABDEA8A-A728-4E77-9FF7-B0B4FACFDC68}"/>
              </a:ext>
            </a:extLst>
          </p:cNvPr>
          <p:cNvCxnSpPr>
            <a:cxnSpLocks/>
            <a:stCxn id="224" idx="0"/>
            <a:endCxn id="126" idx="4"/>
          </p:cNvCxnSpPr>
          <p:nvPr/>
        </p:nvCxnSpPr>
        <p:spPr>
          <a:xfrm flipV="1">
            <a:off x="9460238" y="4429161"/>
            <a:ext cx="788456" cy="256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98" name="Oval 297">
                <a:extLst>
                  <a:ext uri="{FF2B5EF4-FFF2-40B4-BE49-F238E27FC236}">
                    <a16:creationId xmlns:a16="http://schemas.microsoft.com/office/drawing/2014/main" id="{74500041-252D-463D-8FFC-61F79D9E3D9A}"/>
                  </a:ext>
                </a:extLst>
              </p:cNvPr>
              <p:cNvSpPr/>
              <p:nvPr/>
            </p:nvSpPr>
            <p:spPr>
              <a:xfrm>
                <a:off x="9164907" y="3702294"/>
                <a:ext cx="278948" cy="28135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𝝈</m:t>
                      </m:r>
                    </m:oMath>
                  </m:oMathPara>
                </a14:m>
                <a:endParaRPr lang="en-US" b="1" dirty="0"/>
              </a:p>
            </p:txBody>
          </p:sp>
        </mc:Choice>
        <mc:Fallback xmlns="">
          <p:sp>
            <p:nvSpPr>
              <p:cNvPr id="298" name="Oval 297">
                <a:extLst>
                  <a:ext uri="{FF2B5EF4-FFF2-40B4-BE49-F238E27FC236}">
                    <a16:creationId xmlns:a16="http://schemas.microsoft.com/office/drawing/2014/main" id="{74500041-252D-463D-8FFC-61F79D9E3D9A}"/>
                  </a:ext>
                </a:extLst>
              </p:cNvPr>
              <p:cNvSpPr>
                <a:spLocks noRot="1" noChangeAspect="1" noMove="1" noResize="1" noEditPoints="1" noAdjustHandles="1" noChangeArrowheads="1" noChangeShapeType="1" noTextEdit="1"/>
              </p:cNvSpPr>
              <p:nvPr/>
            </p:nvSpPr>
            <p:spPr>
              <a:xfrm>
                <a:off x="9164907" y="3702294"/>
                <a:ext cx="278948" cy="281356"/>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2" name="Oval 301">
                <a:extLst>
                  <a:ext uri="{FF2B5EF4-FFF2-40B4-BE49-F238E27FC236}">
                    <a16:creationId xmlns:a16="http://schemas.microsoft.com/office/drawing/2014/main" id="{E440522E-60FA-4F8A-81FB-53A979D98AA0}"/>
                  </a:ext>
                </a:extLst>
              </p:cNvPr>
              <p:cNvSpPr/>
              <p:nvPr/>
            </p:nvSpPr>
            <p:spPr>
              <a:xfrm>
                <a:off x="9720872" y="3695368"/>
                <a:ext cx="278948" cy="28135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𝝈</m:t>
                      </m:r>
                    </m:oMath>
                  </m:oMathPara>
                </a14:m>
                <a:endParaRPr lang="en-US" b="1" dirty="0"/>
              </a:p>
            </p:txBody>
          </p:sp>
        </mc:Choice>
        <mc:Fallback xmlns="">
          <p:sp>
            <p:nvSpPr>
              <p:cNvPr id="302" name="Oval 301">
                <a:extLst>
                  <a:ext uri="{FF2B5EF4-FFF2-40B4-BE49-F238E27FC236}">
                    <a16:creationId xmlns:a16="http://schemas.microsoft.com/office/drawing/2014/main" id="{E440522E-60FA-4F8A-81FB-53A979D98AA0}"/>
                  </a:ext>
                </a:extLst>
              </p:cNvPr>
              <p:cNvSpPr>
                <a:spLocks noRot="1" noChangeAspect="1" noMove="1" noResize="1" noEditPoints="1" noAdjustHandles="1" noChangeArrowheads="1" noChangeShapeType="1" noTextEdit="1"/>
              </p:cNvSpPr>
              <p:nvPr/>
            </p:nvSpPr>
            <p:spPr>
              <a:xfrm>
                <a:off x="9720872" y="3695368"/>
                <a:ext cx="278948" cy="281356"/>
              </a:xfrm>
              <a:prstGeom prst="ellipse">
                <a:avLst/>
              </a:prstGeom>
              <a:blipFill>
                <a:blip r:embed="rId4"/>
                <a:stretch>
                  <a:fillRect/>
                </a:stretch>
              </a:blipFill>
            </p:spPr>
            <p:txBody>
              <a:bodyPr/>
              <a:lstStyle/>
              <a:p>
                <a:r>
                  <a:rPr lang="en-US">
                    <a:noFill/>
                  </a:rPr>
                  <a:t> </a:t>
                </a:r>
              </a:p>
            </p:txBody>
          </p:sp>
        </mc:Fallback>
      </mc:AlternateContent>
      <p:cxnSp>
        <p:nvCxnSpPr>
          <p:cNvPr id="303" name="Straight Arrow Connector 302">
            <a:extLst>
              <a:ext uri="{FF2B5EF4-FFF2-40B4-BE49-F238E27FC236}">
                <a16:creationId xmlns:a16="http://schemas.microsoft.com/office/drawing/2014/main" id="{13D7F63A-D961-4B20-9882-5ABD90FCFDD9}"/>
              </a:ext>
            </a:extLst>
          </p:cNvPr>
          <p:cNvCxnSpPr>
            <a:cxnSpLocks/>
            <a:stCxn id="123" idx="0"/>
            <a:endCxn id="302" idx="4"/>
          </p:cNvCxnSpPr>
          <p:nvPr/>
        </p:nvCxnSpPr>
        <p:spPr>
          <a:xfrm flipH="1" flipV="1">
            <a:off x="9860346" y="3976724"/>
            <a:ext cx="8568" cy="1711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07" name="Oval 306">
                <a:extLst>
                  <a:ext uri="{FF2B5EF4-FFF2-40B4-BE49-F238E27FC236}">
                    <a16:creationId xmlns:a16="http://schemas.microsoft.com/office/drawing/2014/main" id="{554F971B-E4F4-463C-8023-34703E3A6CD1}"/>
                  </a:ext>
                </a:extLst>
              </p:cNvPr>
              <p:cNvSpPr/>
              <p:nvPr/>
            </p:nvSpPr>
            <p:spPr>
              <a:xfrm>
                <a:off x="10096754" y="3684678"/>
                <a:ext cx="278948" cy="28135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050" b="1" i="1" smtClean="0">
                          <a:latin typeface="Cambria Math" panose="02040503050406030204" pitchFamily="18" charset="0"/>
                          <a:ea typeface="Cambria Math" panose="02040503050406030204" pitchFamily="18" charset="0"/>
                        </a:rPr>
                        <m:t> </m:t>
                      </m:r>
                      <m:r>
                        <a:rPr lang="en-US" sz="1050" b="1" i="1" smtClean="0">
                          <a:latin typeface="Cambria Math" panose="02040503050406030204" pitchFamily="18" charset="0"/>
                          <a:ea typeface="Cambria Math" panose="02040503050406030204" pitchFamily="18" charset="0"/>
                        </a:rPr>
                        <m:t>𝒕𝒂𝒏𝒉</m:t>
                      </m:r>
                    </m:oMath>
                  </m:oMathPara>
                </a14:m>
                <a:endParaRPr lang="en-US" sz="1050" b="1" dirty="0"/>
              </a:p>
            </p:txBody>
          </p:sp>
        </mc:Choice>
        <mc:Fallback xmlns="">
          <p:sp>
            <p:nvSpPr>
              <p:cNvPr id="307" name="Oval 306">
                <a:extLst>
                  <a:ext uri="{FF2B5EF4-FFF2-40B4-BE49-F238E27FC236}">
                    <a16:creationId xmlns:a16="http://schemas.microsoft.com/office/drawing/2014/main" id="{554F971B-E4F4-463C-8023-34703E3A6CD1}"/>
                  </a:ext>
                </a:extLst>
              </p:cNvPr>
              <p:cNvSpPr>
                <a:spLocks noRot="1" noChangeAspect="1" noMove="1" noResize="1" noEditPoints="1" noAdjustHandles="1" noChangeArrowheads="1" noChangeShapeType="1" noTextEdit="1"/>
              </p:cNvSpPr>
              <p:nvPr/>
            </p:nvSpPr>
            <p:spPr>
              <a:xfrm>
                <a:off x="10096754" y="3684678"/>
                <a:ext cx="278948" cy="281356"/>
              </a:xfrm>
              <a:prstGeom prst="ellipse">
                <a:avLst/>
              </a:prstGeom>
              <a:blipFill>
                <a:blip r:embed="rId5"/>
                <a:stretch>
                  <a:fillRect l="-20833" r="-22917"/>
                </a:stretch>
              </a:blipFill>
            </p:spPr>
            <p:txBody>
              <a:bodyPr/>
              <a:lstStyle/>
              <a:p>
                <a:r>
                  <a:rPr lang="en-US">
                    <a:noFill/>
                  </a:rPr>
                  <a:t> </a:t>
                </a:r>
              </a:p>
            </p:txBody>
          </p:sp>
        </mc:Fallback>
      </mc:AlternateContent>
      <p:sp>
        <p:nvSpPr>
          <p:cNvPr id="310" name="Oval 309">
            <a:extLst>
              <a:ext uri="{FF2B5EF4-FFF2-40B4-BE49-F238E27FC236}">
                <a16:creationId xmlns:a16="http://schemas.microsoft.com/office/drawing/2014/main" id="{333BEB8C-2FAF-4635-BB05-8CC173F64067}"/>
              </a:ext>
            </a:extLst>
          </p:cNvPr>
          <p:cNvSpPr/>
          <p:nvPr/>
        </p:nvSpPr>
        <p:spPr>
          <a:xfrm>
            <a:off x="9888735" y="3262305"/>
            <a:ext cx="278948" cy="28135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b="1"/>
              <a:t>×</a:t>
            </a:r>
            <a:endParaRPr lang="en-US" b="1" dirty="0"/>
          </a:p>
        </p:txBody>
      </p:sp>
      <p:sp>
        <p:nvSpPr>
          <p:cNvPr id="315" name="Oval 314">
            <a:extLst>
              <a:ext uri="{FF2B5EF4-FFF2-40B4-BE49-F238E27FC236}">
                <a16:creationId xmlns:a16="http://schemas.microsoft.com/office/drawing/2014/main" id="{34A1AAB4-F1B3-4C7B-ABAA-AC53E0C35FBF}"/>
              </a:ext>
            </a:extLst>
          </p:cNvPr>
          <p:cNvSpPr/>
          <p:nvPr/>
        </p:nvSpPr>
        <p:spPr>
          <a:xfrm>
            <a:off x="9539088" y="2937765"/>
            <a:ext cx="278948" cy="28135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b="1" dirty="0"/>
              <a:t>+</a:t>
            </a:r>
            <a:endParaRPr lang="en-US" b="1" dirty="0"/>
          </a:p>
        </p:txBody>
      </p:sp>
      <p:sp>
        <p:nvSpPr>
          <p:cNvPr id="316" name="Oval 315">
            <a:extLst>
              <a:ext uri="{FF2B5EF4-FFF2-40B4-BE49-F238E27FC236}">
                <a16:creationId xmlns:a16="http://schemas.microsoft.com/office/drawing/2014/main" id="{5413E74F-5B67-4A0D-A761-6191FE95DF79}"/>
              </a:ext>
            </a:extLst>
          </p:cNvPr>
          <p:cNvSpPr/>
          <p:nvPr/>
        </p:nvSpPr>
        <p:spPr>
          <a:xfrm>
            <a:off x="9164907" y="3268749"/>
            <a:ext cx="278948" cy="28135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b="1"/>
              <a:t>×</a:t>
            </a:r>
            <a:endParaRPr lang="en-US" b="1" dirty="0"/>
          </a:p>
        </p:txBody>
      </p:sp>
      <p:cxnSp>
        <p:nvCxnSpPr>
          <p:cNvPr id="319" name="Straight Arrow Connector 318">
            <a:extLst>
              <a:ext uri="{FF2B5EF4-FFF2-40B4-BE49-F238E27FC236}">
                <a16:creationId xmlns:a16="http://schemas.microsoft.com/office/drawing/2014/main" id="{3AE625A1-2B17-4A1B-BDAE-70EB5919C6DC}"/>
              </a:ext>
            </a:extLst>
          </p:cNvPr>
          <p:cNvCxnSpPr>
            <a:cxnSpLocks/>
            <a:stCxn id="310" idx="1"/>
            <a:endCxn id="315" idx="5"/>
          </p:cNvCxnSpPr>
          <p:nvPr/>
        </p:nvCxnSpPr>
        <p:spPr>
          <a:xfrm flipH="1" flipV="1">
            <a:off x="9777185" y="3177917"/>
            <a:ext cx="152401" cy="1255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3" name="Straight Arrow Connector 322">
            <a:extLst>
              <a:ext uri="{FF2B5EF4-FFF2-40B4-BE49-F238E27FC236}">
                <a16:creationId xmlns:a16="http://schemas.microsoft.com/office/drawing/2014/main" id="{76C4E8CF-0AD7-4648-8892-72848476F9BB}"/>
              </a:ext>
            </a:extLst>
          </p:cNvPr>
          <p:cNvCxnSpPr>
            <a:cxnSpLocks/>
            <a:stCxn id="316" idx="7"/>
            <a:endCxn id="315" idx="3"/>
          </p:cNvCxnSpPr>
          <p:nvPr/>
        </p:nvCxnSpPr>
        <p:spPr>
          <a:xfrm flipV="1">
            <a:off x="9403004" y="3177917"/>
            <a:ext cx="176935" cy="1320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8" name="Connector: Elbow 327">
            <a:extLst>
              <a:ext uri="{FF2B5EF4-FFF2-40B4-BE49-F238E27FC236}">
                <a16:creationId xmlns:a16="http://schemas.microsoft.com/office/drawing/2014/main" id="{32C65A03-3010-47F9-A923-E66943D54294}"/>
              </a:ext>
            </a:extLst>
          </p:cNvPr>
          <p:cNvCxnSpPr>
            <a:cxnSpLocks/>
            <a:stCxn id="222" idx="3"/>
            <a:endCxn id="316" idx="6"/>
          </p:cNvCxnSpPr>
          <p:nvPr/>
        </p:nvCxnSpPr>
        <p:spPr>
          <a:xfrm flipH="1" flipV="1">
            <a:off x="9443855" y="3409427"/>
            <a:ext cx="195523" cy="1947096"/>
          </a:xfrm>
          <a:prstGeom prst="bentConnector3">
            <a:avLst>
              <a:gd name="adj1" fmla="val -12991"/>
            </a:avLst>
          </a:prstGeom>
          <a:ln>
            <a:tailEnd type="triangle"/>
          </a:ln>
        </p:spPr>
        <p:style>
          <a:lnRef idx="1">
            <a:schemeClr val="dk1"/>
          </a:lnRef>
          <a:fillRef idx="0">
            <a:schemeClr val="dk1"/>
          </a:fillRef>
          <a:effectRef idx="0">
            <a:schemeClr val="dk1"/>
          </a:effectRef>
          <a:fontRef idx="minor">
            <a:schemeClr val="tx1"/>
          </a:fontRef>
        </p:style>
      </p:cxnSp>
      <p:sp>
        <p:nvSpPr>
          <p:cNvPr id="350" name="Rectangle 349">
            <a:extLst>
              <a:ext uri="{FF2B5EF4-FFF2-40B4-BE49-F238E27FC236}">
                <a16:creationId xmlns:a16="http://schemas.microsoft.com/office/drawing/2014/main" id="{A7955473-0941-497E-A68C-35E62A7F7CFE}"/>
              </a:ext>
            </a:extLst>
          </p:cNvPr>
          <p:cNvSpPr/>
          <p:nvPr/>
        </p:nvSpPr>
        <p:spPr>
          <a:xfrm>
            <a:off x="9378707" y="2429382"/>
            <a:ext cx="603493" cy="32442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err="1">
                <a:solidFill>
                  <a:schemeClr val="bg1"/>
                </a:solidFill>
              </a:rPr>
              <a:t>h</a:t>
            </a:r>
            <a:r>
              <a:rPr lang="en-US" b="1" baseline="-25000" dirty="0" err="1">
                <a:solidFill>
                  <a:schemeClr val="bg1"/>
                </a:solidFill>
              </a:rPr>
              <a:t>t</a:t>
            </a:r>
            <a:endParaRPr lang="en-US" b="1" baseline="-25000" dirty="0">
              <a:solidFill>
                <a:schemeClr val="bg1"/>
              </a:solidFill>
            </a:endParaRPr>
          </a:p>
        </p:txBody>
      </p:sp>
      <p:cxnSp>
        <p:nvCxnSpPr>
          <p:cNvPr id="351" name="Straight Arrow Connector 350">
            <a:extLst>
              <a:ext uri="{FF2B5EF4-FFF2-40B4-BE49-F238E27FC236}">
                <a16:creationId xmlns:a16="http://schemas.microsoft.com/office/drawing/2014/main" id="{DAEECAEB-3143-415E-AA75-B8A67458A14A}"/>
              </a:ext>
            </a:extLst>
          </p:cNvPr>
          <p:cNvCxnSpPr>
            <a:cxnSpLocks/>
            <a:stCxn id="315" idx="0"/>
            <a:endCxn id="350" idx="2"/>
          </p:cNvCxnSpPr>
          <p:nvPr/>
        </p:nvCxnSpPr>
        <p:spPr>
          <a:xfrm flipV="1">
            <a:off x="9678562" y="2753804"/>
            <a:ext cx="1892" cy="1839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7" name="Rectangle 526">
            <a:extLst>
              <a:ext uri="{FF2B5EF4-FFF2-40B4-BE49-F238E27FC236}">
                <a16:creationId xmlns:a16="http://schemas.microsoft.com/office/drawing/2014/main" id="{DC5B6E7A-4220-4819-9E12-C77F96C1A6FA}"/>
              </a:ext>
            </a:extLst>
          </p:cNvPr>
          <p:cNvSpPr/>
          <p:nvPr/>
        </p:nvSpPr>
        <p:spPr>
          <a:xfrm>
            <a:off x="10188630" y="5217978"/>
            <a:ext cx="416365" cy="28135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b="1" dirty="0" err="1">
                <a:solidFill>
                  <a:schemeClr val="bg1"/>
                </a:solidFill>
              </a:rPr>
              <a:t>W</a:t>
            </a:r>
            <a:r>
              <a:rPr lang="en-US" altLang="zh-CN" sz="1400" b="1" baseline="-25000" dirty="0" err="1">
                <a:solidFill>
                  <a:schemeClr val="bg1"/>
                </a:solidFill>
              </a:rPr>
              <a:t>f</a:t>
            </a:r>
            <a:endParaRPr lang="en-US" sz="1400" b="1" baseline="-25000" dirty="0">
              <a:solidFill>
                <a:schemeClr val="bg1"/>
              </a:solidFill>
            </a:endParaRPr>
          </a:p>
        </p:txBody>
      </p:sp>
      <p:sp>
        <p:nvSpPr>
          <p:cNvPr id="528" name="Rectangle 527">
            <a:extLst>
              <a:ext uri="{FF2B5EF4-FFF2-40B4-BE49-F238E27FC236}">
                <a16:creationId xmlns:a16="http://schemas.microsoft.com/office/drawing/2014/main" id="{677EEF1D-ABFB-4DBE-99F8-2650D9F1EA5D}"/>
              </a:ext>
            </a:extLst>
          </p:cNvPr>
          <p:cNvSpPr/>
          <p:nvPr/>
        </p:nvSpPr>
        <p:spPr>
          <a:xfrm>
            <a:off x="10643485" y="5215683"/>
            <a:ext cx="438897" cy="28135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b="1" dirty="0">
                <a:solidFill>
                  <a:schemeClr val="bg1"/>
                </a:solidFill>
              </a:rPr>
              <a:t>W</a:t>
            </a:r>
            <a:r>
              <a:rPr lang="en-US" sz="1400" b="1" baseline="-25000" dirty="0">
                <a:solidFill>
                  <a:schemeClr val="bg1"/>
                </a:solidFill>
              </a:rPr>
              <a:t>o</a:t>
            </a:r>
          </a:p>
        </p:txBody>
      </p:sp>
      <p:sp>
        <p:nvSpPr>
          <p:cNvPr id="529" name="Rectangle 528">
            <a:extLst>
              <a:ext uri="{FF2B5EF4-FFF2-40B4-BE49-F238E27FC236}">
                <a16:creationId xmlns:a16="http://schemas.microsoft.com/office/drawing/2014/main" id="{2100B676-F375-4618-966D-CCCCF758E978}"/>
              </a:ext>
            </a:extLst>
          </p:cNvPr>
          <p:cNvSpPr/>
          <p:nvPr/>
        </p:nvSpPr>
        <p:spPr>
          <a:xfrm>
            <a:off x="11108762" y="5211169"/>
            <a:ext cx="438895" cy="28135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b="1" dirty="0" err="1">
                <a:solidFill>
                  <a:schemeClr val="bg1"/>
                </a:solidFill>
              </a:rPr>
              <a:t>W</a:t>
            </a:r>
            <a:r>
              <a:rPr lang="en-US" sz="1400" b="1" baseline="-25000" dirty="0" err="1">
                <a:solidFill>
                  <a:schemeClr val="bg1"/>
                </a:solidFill>
              </a:rPr>
              <a:t>z</a:t>
            </a:r>
            <a:endParaRPr lang="en-US" sz="1400" b="1" baseline="-25000" dirty="0">
              <a:solidFill>
                <a:schemeClr val="bg1"/>
              </a:solidFill>
            </a:endParaRPr>
          </a:p>
        </p:txBody>
      </p:sp>
      <p:cxnSp>
        <p:nvCxnSpPr>
          <p:cNvPr id="530" name="Straight Arrow Connector 529">
            <a:extLst>
              <a:ext uri="{FF2B5EF4-FFF2-40B4-BE49-F238E27FC236}">
                <a16:creationId xmlns:a16="http://schemas.microsoft.com/office/drawing/2014/main" id="{5E47EE43-4E4B-4AD2-B1E1-CBD06F9A587A}"/>
              </a:ext>
            </a:extLst>
          </p:cNvPr>
          <p:cNvCxnSpPr>
            <a:cxnSpLocks/>
            <a:stCxn id="527" idx="0"/>
            <a:endCxn id="167" idx="5"/>
          </p:cNvCxnSpPr>
          <p:nvPr/>
        </p:nvCxnSpPr>
        <p:spPr>
          <a:xfrm flipH="1" flipV="1">
            <a:off x="10023489" y="4925413"/>
            <a:ext cx="373324" cy="2925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1" name="Straight Arrow Connector 530">
            <a:extLst>
              <a:ext uri="{FF2B5EF4-FFF2-40B4-BE49-F238E27FC236}">
                <a16:creationId xmlns:a16="http://schemas.microsoft.com/office/drawing/2014/main" id="{C86A8CB0-125D-40D5-8FEE-D7F704177250}"/>
              </a:ext>
            </a:extLst>
          </p:cNvPr>
          <p:cNvCxnSpPr>
            <a:cxnSpLocks/>
            <a:stCxn id="528" idx="0"/>
            <a:endCxn id="169" idx="5"/>
          </p:cNvCxnSpPr>
          <p:nvPr/>
        </p:nvCxnSpPr>
        <p:spPr>
          <a:xfrm flipH="1" flipV="1">
            <a:off x="10492523" y="4925413"/>
            <a:ext cx="370411" cy="2902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2" name="Straight Arrow Connector 531">
            <a:extLst>
              <a:ext uri="{FF2B5EF4-FFF2-40B4-BE49-F238E27FC236}">
                <a16:creationId xmlns:a16="http://schemas.microsoft.com/office/drawing/2014/main" id="{7F734A9F-2ECD-46AA-9132-F7AA049FBF2D}"/>
              </a:ext>
            </a:extLst>
          </p:cNvPr>
          <p:cNvCxnSpPr>
            <a:cxnSpLocks/>
            <a:stCxn id="529" idx="0"/>
            <a:endCxn id="170" idx="5"/>
          </p:cNvCxnSpPr>
          <p:nvPr/>
        </p:nvCxnSpPr>
        <p:spPr>
          <a:xfrm flipH="1" flipV="1">
            <a:off x="10961557" y="4925413"/>
            <a:ext cx="366653" cy="2857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6" name="Straight Arrow Connector 615">
            <a:extLst>
              <a:ext uri="{FF2B5EF4-FFF2-40B4-BE49-F238E27FC236}">
                <a16:creationId xmlns:a16="http://schemas.microsoft.com/office/drawing/2014/main" id="{93AFA3CD-318F-4C20-987D-A943BE684B10}"/>
              </a:ext>
            </a:extLst>
          </p:cNvPr>
          <p:cNvCxnSpPr>
            <a:cxnSpLocks/>
            <a:stCxn id="298" idx="0"/>
            <a:endCxn id="316" idx="4"/>
          </p:cNvCxnSpPr>
          <p:nvPr/>
        </p:nvCxnSpPr>
        <p:spPr>
          <a:xfrm flipV="1">
            <a:off x="9304381" y="3550105"/>
            <a:ext cx="0" cy="1521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 name="Group 2">
            <a:extLst>
              <a:ext uri="{FF2B5EF4-FFF2-40B4-BE49-F238E27FC236}">
                <a16:creationId xmlns:a16="http://schemas.microsoft.com/office/drawing/2014/main" id="{B2E74051-B099-47A8-9477-774042D185D8}"/>
              </a:ext>
            </a:extLst>
          </p:cNvPr>
          <p:cNvGrpSpPr/>
          <p:nvPr/>
        </p:nvGrpSpPr>
        <p:grpSpPr>
          <a:xfrm>
            <a:off x="838200" y="2429382"/>
            <a:ext cx="6770521" cy="3550504"/>
            <a:chOff x="838200" y="2429382"/>
            <a:chExt cx="6770521" cy="3550504"/>
          </a:xfrm>
        </p:grpSpPr>
        <p:sp>
          <p:nvSpPr>
            <p:cNvPr id="625" name="Speech Bubble: Rectangle 624">
              <a:extLst>
                <a:ext uri="{FF2B5EF4-FFF2-40B4-BE49-F238E27FC236}">
                  <a16:creationId xmlns:a16="http://schemas.microsoft.com/office/drawing/2014/main" id="{BC719344-BC03-40F5-847E-6836C5056474}"/>
                </a:ext>
              </a:extLst>
            </p:cNvPr>
            <p:cNvSpPr/>
            <p:nvPr/>
          </p:nvSpPr>
          <p:spPr>
            <a:xfrm>
              <a:off x="838200" y="2429382"/>
              <a:ext cx="6766450" cy="3550504"/>
            </a:xfrm>
            <a:prstGeom prst="wedgeRectCallout">
              <a:avLst>
                <a:gd name="adj1" fmla="val 52943"/>
                <a:gd name="adj2" fmla="val 2003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9" name="Picture 618">
              <a:extLst>
                <a:ext uri="{FF2B5EF4-FFF2-40B4-BE49-F238E27FC236}">
                  <a16:creationId xmlns:a16="http://schemas.microsoft.com/office/drawing/2014/main" id="{F912FF44-C42F-4DC1-9D75-F33A82AEBBD6}"/>
                </a:ext>
              </a:extLst>
            </p:cNvPr>
            <p:cNvPicPr>
              <a:picLocks noChangeAspect="1"/>
            </p:cNvPicPr>
            <p:nvPr/>
          </p:nvPicPr>
          <p:blipFill>
            <a:blip r:embed="rId6"/>
            <a:stretch>
              <a:fillRect/>
            </a:stretch>
          </p:blipFill>
          <p:spPr>
            <a:xfrm>
              <a:off x="849074" y="2429382"/>
              <a:ext cx="6759647" cy="3336228"/>
            </a:xfrm>
            <a:prstGeom prst="rect">
              <a:avLst/>
            </a:prstGeom>
          </p:spPr>
        </p:pic>
      </p:grpSp>
      <p:sp>
        <p:nvSpPr>
          <p:cNvPr id="621" name="TextBox 620">
            <a:extLst>
              <a:ext uri="{FF2B5EF4-FFF2-40B4-BE49-F238E27FC236}">
                <a16:creationId xmlns:a16="http://schemas.microsoft.com/office/drawing/2014/main" id="{355F8163-9246-49F4-89FD-E2EF87D75B14}"/>
              </a:ext>
            </a:extLst>
          </p:cNvPr>
          <p:cNvSpPr txBox="1"/>
          <p:nvPr/>
        </p:nvSpPr>
        <p:spPr>
          <a:xfrm>
            <a:off x="8125840" y="5796070"/>
            <a:ext cx="3271088" cy="369332"/>
          </a:xfrm>
          <a:prstGeom prst="rect">
            <a:avLst/>
          </a:prstGeom>
          <a:noFill/>
        </p:spPr>
        <p:txBody>
          <a:bodyPr wrap="none" rtlCol="0">
            <a:spAutoFit/>
          </a:bodyPr>
          <a:lstStyle/>
          <a:p>
            <a:r>
              <a:rPr lang="en-US" dirty="0"/>
              <a:t>Data-flow graph of a GRU cell </a:t>
            </a:r>
          </a:p>
        </p:txBody>
      </p:sp>
      <p:sp>
        <p:nvSpPr>
          <p:cNvPr id="622" name="Rectangle: Rounded Corners 621">
            <a:extLst>
              <a:ext uri="{FF2B5EF4-FFF2-40B4-BE49-F238E27FC236}">
                <a16:creationId xmlns:a16="http://schemas.microsoft.com/office/drawing/2014/main" id="{9CD65B6E-DA74-4516-9EA0-894A70263E25}"/>
              </a:ext>
            </a:extLst>
          </p:cNvPr>
          <p:cNvSpPr/>
          <p:nvPr/>
        </p:nvSpPr>
        <p:spPr>
          <a:xfrm>
            <a:off x="7851322" y="4626925"/>
            <a:ext cx="1835157" cy="989758"/>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4" name="Rectangle: Rounded Corners 623">
            <a:extLst>
              <a:ext uri="{FF2B5EF4-FFF2-40B4-BE49-F238E27FC236}">
                <a16:creationId xmlns:a16="http://schemas.microsoft.com/office/drawing/2014/main" id="{4F2CA615-54A0-440C-9B4C-3F8B8E9CC4E7}"/>
              </a:ext>
            </a:extLst>
          </p:cNvPr>
          <p:cNvSpPr/>
          <p:nvPr/>
        </p:nvSpPr>
        <p:spPr>
          <a:xfrm>
            <a:off x="9723495" y="4639182"/>
            <a:ext cx="1912343" cy="989758"/>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2410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22"/>
                                        </p:tgtEl>
                                        <p:attrNameLst>
                                          <p:attrName>style.visibility</p:attrName>
                                        </p:attrNameLst>
                                      </p:cBhvr>
                                      <p:to>
                                        <p:strVal val="visible"/>
                                      </p:to>
                                    </p:set>
                                    <p:animEffect transition="in" filter="wipe(down)">
                                      <p:cBhvr>
                                        <p:cTn id="7" dur="500"/>
                                        <p:tgtEl>
                                          <p:spTgt spid="62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24"/>
                                        </p:tgtEl>
                                        <p:attrNameLst>
                                          <p:attrName>style.visibility</p:attrName>
                                        </p:attrNameLst>
                                      </p:cBhvr>
                                      <p:to>
                                        <p:strVal val="visible"/>
                                      </p:to>
                                    </p:set>
                                    <p:animEffect transition="in" filter="wipe(down)">
                                      <p:cBhvr>
                                        <p:cTn id="10" dur="500"/>
                                        <p:tgtEl>
                                          <p:spTgt spid="62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right)">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2" grpId="0" animBg="1"/>
      <p:bldP spid="6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6F110-E9FB-4223-8C43-061F5A9BC6C8}"/>
              </a:ext>
            </a:extLst>
          </p:cNvPr>
          <p:cNvSpPr>
            <a:spLocks noGrp="1"/>
          </p:cNvSpPr>
          <p:nvPr>
            <p:ph type="title"/>
          </p:nvPr>
        </p:nvSpPr>
        <p:spPr/>
        <p:txBody>
          <a:bodyPr/>
          <a:lstStyle/>
          <a:p>
            <a:r>
              <a:rPr lang="zh-CN" altLang="en-US" dirty="0"/>
              <a:t>图优化（</a:t>
            </a:r>
            <a:r>
              <a:rPr lang="en-US" altLang="zh-CN" dirty="0"/>
              <a:t>4</a:t>
            </a:r>
            <a:r>
              <a:rPr lang="zh-CN" altLang="en-US" dirty="0"/>
              <a:t>）：</a:t>
            </a:r>
            <a:r>
              <a:rPr lang="en-US" altLang="zh-CN" dirty="0"/>
              <a:t>GEMM</a:t>
            </a:r>
            <a:r>
              <a:rPr lang="zh-CN" altLang="en-US" dirty="0"/>
              <a:t>自动融合</a:t>
            </a:r>
            <a:endParaRPr lang="en-US" dirty="0"/>
          </a:p>
        </p:txBody>
      </p:sp>
      <p:sp>
        <p:nvSpPr>
          <p:cNvPr id="620" name="Content Placeholder 619">
            <a:extLst>
              <a:ext uri="{FF2B5EF4-FFF2-40B4-BE49-F238E27FC236}">
                <a16:creationId xmlns:a16="http://schemas.microsoft.com/office/drawing/2014/main" id="{D34AAABC-607A-44B3-B730-7ACD47625C2E}"/>
              </a:ext>
            </a:extLst>
          </p:cNvPr>
          <p:cNvSpPr>
            <a:spLocks noGrp="1"/>
          </p:cNvSpPr>
          <p:nvPr>
            <p:ph idx="1"/>
          </p:nvPr>
        </p:nvSpPr>
        <p:spPr>
          <a:xfrm>
            <a:off x="584200" y="1435503"/>
            <a:ext cx="11018520" cy="861774"/>
          </a:xfrm>
        </p:spPr>
        <p:txBody>
          <a:bodyPr/>
          <a:lstStyle/>
          <a:p>
            <a:r>
              <a:rPr lang="zh-CN" altLang="en-US" dirty="0">
                <a:solidFill>
                  <a:schemeClr val="tx2"/>
                </a:solidFill>
              </a:rPr>
              <a:t>通过将输入张量合并成一个大的张量来实现将相同的算子合并成一个更大的算子，从而更好的利用硬件并行度</a:t>
            </a:r>
            <a:endParaRPr lang="en-US" dirty="0">
              <a:solidFill>
                <a:schemeClr val="tx2"/>
              </a:solidFill>
            </a:endParaRPr>
          </a:p>
        </p:txBody>
      </p:sp>
      <p:sp>
        <p:nvSpPr>
          <p:cNvPr id="4" name="Slide Number Placeholder 3">
            <a:extLst>
              <a:ext uri="{FF2B5EF4-FFF2-40B4-BE49-F238E27FC236}">
                <a16:creationId xmlns:a16="http://schemas.microsoft.com/office/drawing/2014/main" id="{1163AFCA-5EA5-4F48-8CB0-F4237B47F823}"/>
              </a:ext>
            </a:extLst>
          </p:cNvPr>
          <p:cNvSpPr>
            <a:spLocks noGrp="1"/>
          </p:cNvSpPr>
          <p:nvPr>
            <p:ph type="sldNum" sz="quarter" idx="12"/>
          </p:nvPr>
        </p:nvSpPr>
        <p:spPr/>
        <p:txBody>
          <a:bodyPr/>
          <a:lstStyle/>
          <a:p>
            <a:fld id="{75405F3C-E1F1-4016-982B-CA91284A1E2D}" type="slidenum">
              <a:rPr lang="en-US" smtClean="0"/>
              <a:t>13</a:t>
            </a:fld>
            <a:endParaRPr lang="en-US"/>
          </a:p>
        </p:txBody>
      </p:sp>
      <p:cxnSp>
        <p:nvCxnSpPr>
          <p:cNvPr id="122" name="Straight Arrow Connector 121">
            <a:extLst>
              <a:ext uri="{FF2B5EF4-FFF2-40B4-BE49-F238E27FC236}">
                <a16:creationId xmlns:a16="http://schemas.microsoft.com/office/drawing/2014/main" id="{A81FDC82-B8B9-4A54-BB83-6788C4EA624C}"/>
              </a:ext>
            </a:extLst>
          </p:cNvPr>
          <p:cNvCxnSpPr>
            <a:cxnSpLocks/>
            <a:stCxn id="167" idx="0"/>
            <a:endCxn id="123" idx="4"/>
          </p:cNvCxnSpPr>
          <p:nvPr/>
        </p:nvCxnSpPr>
        <p:spPr>
          <a:xfrm flipV="1">
            <a:off x="9924866" y="4443286"/>
            <a:ext cx="0" cy="2419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3" name="Oval 122">
            <a:extLst>
              <a:ext uri="{FF2B5EF4-FFF2-40B4-BE49-F238E27FC236}">
                <a16:creationId xmlns:a16="http://schemas.microsoft.com/office/drawing/2014/main" id="{E09FE08A-4F53-4D81-9D6A-BC84C3A56024}"/>
              </a:ext>
            </a:extLst>
          </p:cNvPr>
          <p:cNvSpPr/>
          <p:nvPr/>
        </p:nvSpPr>
        <p:spPr>
          <a:xfrm>
            <a:off x="9785392" y="4161930"/>
            <a:ext cx="278948" cy="28135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b="1" dirty="0"/>
              <a:t>+</a:t>
            </a:r>
            <a:endParaRPr lang="en-US" b="1" dirty="0"/>
          </a:p>
        </p:txBody>
      </p:sp>
      <p:cxnSp>
        <p:nvCxnSpPr>
          <p:cNvPr id="138" name="Straight Arrow Connector 137">
            <a:extLst>
              <a:ext uri="{FF2B5EF4-FFF2-40B4-BE49-F238E27FC236}">
                <a16:creationId xmlns:a16="http://schemas.microsoft.com/office/drawing/2014/main" id="{65449094-204F-4CCA-B14E-0F8AE953D262}"/>
              </a:ext>
            </a:extLst>
          </p:cNvPr>
          <p:cNvCxnSpPr>
            <a:cxnSpLocks/>
            <a:stCxn id="123" idx="7"/>
            <a:endCxn id="307" idx="4"/>
          </p:cNvCxnSpPr>
          <p:nvPr/>
        </p:nvCxnSpPr>
        <p:spPr>
          <a:xfrm flipV="1">
            <a:off x="10023489" y="3966034"/>
            <a:ext cx="212739" cy="237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0" name="Straight Arrow Connector 139">
            <a:extLst>
              <a:ext uri="{FF2B5EF4-FFF2-40B4-BE49-F238E27FC236}">
                <a16:creationId xmlns:a16="http://schemas.microsoft.com/office/drawing/2014/main" id="{C018AB90-994F-4FEE-984C-85AE04620984}"/>
              </a:ext>
            </a:extLst>
          </p:cNvPr>
          <p:cNvCxnSpPr>
            <a:cxnSpLocks/>
            <a:stCxn id="123" idx="1"/>
            <a:endCxn id="298" idx="4"/>
          </p:cNvCxnSpPr>
          <p:nvPr/>
        </p:nvCxnSpPr>
        <p:spPr>
          <a:xfrm flipH="1" flipV="1">
            <a:off x="9304381" y="3983650"/>
            <a:ext cx="521862" cy="2194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1" name="Straight Arrow Connector 150">
            <a:extLst>
              <a:ext uri="{FF2B5EF4-FFF2-40B4-BE49-F238E27FC236}">
                <a16:creationId xmlns:a16="http://schemas.microsoft.com/office/drawing/2014/main" id="{413FB645-5469-42CD-A219-91346124EC0C}"/>
              </a:ext>
            </a:extLst>
          </p:cNvPr>
          <p:cNvCxnSpPr>
            <a:cxnSpLocks/>
            <a:stCxn id="307" idx="0"/>
            <a:endCxn id="310" idx="5"/>
          </p:cNvCxnSpPr>
          <p:nvPr/>
        </p:nvCxnSpPr>
        <p:spPr>
          <a:xfrm flipH="1" flipV="1">
            <a:off x="10126832" y="3502457"/>
            <a:ext cx="109396" cy="1822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7" name="Straight Arrow Connector 156">
            <a:extLst>
              <a:ext uri="{FF2B5EF4-FFF2-40B4-BE49-F238E27FC236}">
                <a16:creationId xmlns:a16="http://schemas.microsoft.com/office/drawing/2014/main" id="{009E82A1-5731-4EFC-87C5-7110EE7463E4}"/>
              </a:ext>
            </a:extLst>
          </p:cNvPr>
          <p:cNvCxnSpPr>
            <a:cxnSpLocks/>
            <a:stCxn id="302" idx="0"/>
            <a:endCxn id="310" idx="3"/>
          </p:cNvCxnSpPr>
          <p:nvPr/>
        </p:nvCxnSpPr>
        <p:spPr>
          <a:xfrm flipV="1">
            <a:off x="9924866" y="3502457"/>
            <a:ext cx="4720" cy="206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7" name="Oval 166">
            <a:extLst>
              <a:ext uri="{FF2B5EF4-FFF2-40B4-BE49-F238E27FC236}">
                <a16:creationId xmlns:a16="http://schemas.microsoft.com/office/drawing/2014/main" id="{E9271573-E686-4048-B21A-B207DCB981FD}"/>
              </a:ext>
            </a:extLst>
          </p:cNvPr>
          <p:cNvSpPr/>
          <p:nvPr/>
        </p:nvSpPr>
        <p:spPr>
          <a:xfrm>
            <a:off x="9785392" y="4685261"/>
            <a:ext cx="278948" cy="28135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b="1" dirty="0"/>
              <a:t>M</a:t>
            </a:r>
            <a:endParaRPr lang="en-US" sz="1400" b="1" dirty="0"/>
          </a:p>
        </p:txBody>
      </p:sp>
      <p:sp>
        <p:nvSpPr>
          <p:cNvPr id="168" name="Rectangle 167">
            <a:extLst>
              <a:ext uri="{FF2B5EF4-FFF2-40B4-BE49-F238E27FC236}">
                <a16:creationId xmlns:a16="http://schemas.microsoft.com/office/drawing/2014/main" id="{2457D470-9A2E-490A-9038-642670C3528A}"/>
              </a:ext>
            </a:extLst>
          </p:cNvPr>
          <p:cNvSpPr/>
          <p:nvPr/>
        </p:nvSpPr>
        <p:spPr>
          <a:xfrm>
            <a:off x="9719595" y="5215471"/>
            <a:ext cx="416367" cy="28156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b="1" dirty="0" err="1">
                <a:solidFill>
                  <a:schemeClr val="bg1"/>
                </a:solidFill>
              </a:rPr>
              <a:t>x</a:t>
            </a:r>
            <a:r>
              <a:rPr lang="en-US" sz="1400" b="1" baseline="-25000" dirty="0" err="1">
                <a:solidFill>
                  <a:schemeClr val="bg1"/>
                </a:solidFill>
              </a:rPr>
              <a:t>t</a:t>
            </a:r>
            <a:endParaRPr lang="en-US" sz="1400" b="1" baseline="-25000" dirty="0">
              <a:solidFill>
                <a:schemeClr val="bg1"/>
              </a:solidFill>
            </a:endParaRPr>
          </a:p>
        </p:txBody>
      </p:sp>
      <p:cxnSp>
        <p:nvCxnSpPr>
          <p:cNvPr id="172" name="Straight Arrow Connector 171">
            <a:extLst>
              <a:ext uri="{FF2B5EF4-FFF2-40B4-BE49-F238E27FC236}">
                <a16:creationId xmlns:a16="http://schemas.microsoft.com/office/drawing/2014/main" id="{C8675FED-353B-44B9-9A28-B11E6198AC9B}"/>
              </a:ext>
            </a:extLst>
          </p:cNvPr>
          <p:cNvCxnSpPr>
            <a:cxnSpLocks/>
            <a:stCxn id="168" idx="0"/>
            <a:endCxn id="167" idx="4"/>
          </p:cNvCxnSpPr>
          <p:nvPr/>
        </p:nvCxnSpPr>
        <p:spPr>
          <a:xfrm flipH="1" flipV="1">
            <a:off x="9924866" y="4966617"/>
            <a:ext cx="2913" cy="2488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0" name="Rectangle 219">
            <a:extLst>
              <a:ext uri="{FF2B5EF4-FFF2-40B4-BE49-F238E27FC236}">
                <a16:creationId xmlns:a16="http://schemas.microsoft.com/office/drawing/2014/main" id="{D6CD20C0-5F31-49B7-ADF0-FA707FADC76B}"/>
              </a:ext>
            </a:extLst>
          </p:cNvPr>
          <p:cNvSpPr/>
          <p:nvPr/>
        </p:nvSpPr>
        <p:spPr>
          <a:xfrm>
            <a:off x="8746382" y="5218974"/>
            <a:ext cx="394014" cy="28135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b="1" dirty="0">
                <a:solidFill>
                  <a:schemeClr val="bg1"/>
                </a:solidFill>
              </a:rPr>
              <a:t>R</a:t>
            </a:r>
            <a:endParaRPr lang="en-US" sz="1400" b="1" baseline="-25000" dirty="0">
              <a:solidFill>
                <a:schemeClr val="bg1"/>
              </a:solidFill>
            </a:endParaRPr>
          </a:p>
        </p:txBody>
      </p:sp>
      <p:sp>
        <p:nvSpPr>
          <p:cNvPr id="222" name="Rectangle 221">
            <a:extLst>
              <a:ext uri="{FF2B5EF4-FFF2-40B4-BE49-F238E27FC236}">
                <a16:creationId xmlns:a16="http://schemas.microsoft.com/office/drawing/2014/main" id="{7FE2847D-3F88-4404-809B-7036D00EBE4A}"/>
              </a:ext>
            </a:extLst>
          </p:cNvPr>
          <p:cNvSpPr/>
          <p:nvPr/>
        </p:nvSpPr>
        <p:spPr>
          <a:xfrm>
            <a:off x="9182476" y="5217978"/>
            <a:ext cx="456902" cy="27709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b="1" dirty="0">
                <a:solidFill>
                  <a:schemeClr val="bg1"/>
                </a:solidFill>
              </a:rPr>
              <a:t>h</a:t>
            </a:r>
            <a:r>
              <a:rPr lang="en-US" sz="1400" b="1" baseline="-25000" dirty="0">
                <a:solidFill>
                  <a:schemeClr val="bg1"/>
                </a:solidFill>
              </a:rPr>
              <a:t>t-1</a:t>
            </a:r>
          </a:p>
        </p:txBody>
      </p:sp>
      <p:sp>
        <p:nvSpPr>
          <p:cNvPr id="224" name="Oval 223">
            <a:extLst>
              <a:ext uri="{FF2B5EF4-FFF2-40B4-BE49-F238E27FC236}">
                <a16:creationId xmlns:a16="http://schemas.microsoft.com/office/drawing/2014/main" id="{18FEDCFA-58A3-4446-906A-444A4EE3355A}"/>
              </a:ext>
            </a:extLst>
          </p:cNvPr>
          <p:cNvSpPr/>
          <p:nvPr/>
        </p:nvSpPr>
        <p:spPr>
          <a:xfrm>
            <a:off x="9320764" y="4685261"/>
            <a:ext cx="278948" cy="28135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b="1" dirty="0"/>
              <a:t>M</a:t>
            </a:r>
          </a:p>
        </p:txBody>
      </p:sp>
      <p:cxnSp>
        <p:nvCxnSpPr>
          <p:cNvPr id="227" name="Straight Arrow Connector 226">
            <a:extLst>
              <a:ext uri="{FF2B5EF4-FFF2-40B4-BE49-F238E27FC236}">
                <a16:creationId xmlns:a16="http://schemas.microsoft.com/office/drawing/2014/main" id="{29924F26-2639-41B5-BFEC-274BA7480A9F}"/>
              </a:ext>
            </a:extLst>
          </p:cNvPr>
          <p:cNvCxnSpPr>
            <a:cxnSpLocks/>
            <a:stCxn id="222" idx="0"/>
            <a:endCxn id="224" idx="4"/>
          </p:cNvCxnSpPr>
          <p:nvPr/>
        </p:nvCxnSpPr>
        <p:spPr>
          <a:xfrm flipV="1">
            <a:off x="9410927" y="4966617"/>
            <a:ext cx="49311" cy="2513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0" name="Straight Arrow Connector 229">
            <a:extLst>
              <a:ext uri="{FF2B5EF4-FFF2-40B4-BE49-F238E27FC236}">
                <a16:creationId xmlns:a16="http://schemas.microsoft.com/office/drawing/2014/main" id="{1E6D5F79-8210-4CB8-A05E-38157C5E10D3}"/>
              </a:ext>
            </a:extLst>
          </p:cNvPr>
          <p:cNvCxnSpPr>
            <a:cxnSpLocks/>
            <a:stCxn id="220" idx="0"/>
            <a:endCxn id="224" idx="3"/>
          </p:cNvCxnSpPr>
          <p:nvPr/>
        </p:nvCxnSpPr>
        <p:spPr>
          <a:xfrm flipV="1">
            <a:off x="8943389" y="4925413"/>
            <a:ext cx="418226" cy="2935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7" name="Straight Arrow Connector 266">
            <a:extLst>
              <a:ext uri="{FF2B5EF4-FFF2-40B4-BE49-F238E27FC236}">
                <a16:creationId xmlns:a16="http://schemas.microsoft.com/office/drawing/2014/main" id="{7ABDEA8A-A728-4E77-9FF7-B0B4FACFDC68}"/>
              </a:ext>
            </a:extLst>
          </p:cNvPr>
          <p:cNvCxnSpPr>
            <a:cxnSpLocks/>
            <a:stCxn id="224" idx="0"/>
            <a:endCxn id="123" idx="3"/>
          </p:cNvCxnSpPr>
          <p:nvPr/>
        </p:nvCxnSpPr>
        <p:spPr>
          <a:xfrm flipV="1">
            <a:off x="9460238" y="4402082"/>
            <a:ext cx="366005" cy="2831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98" name="Oval 297">
                <a:extLst>
                  <a:ext uri="{FF2B5EF4-FFF2-40B4-BE49-F238E27FC236}">
                    <a16:creationId xmlns:a16="http://schemas.microsoft.com/office/drawing/2014/main" id="{74500041-252D-463D-8FFC-61F79D9E3D9A}"/>
                  </a:ext>
                </a:extLst>
              </p:cNvPr>
              <p:cNvSpPr/>
              <p:nvPr/>
            </p:nvSpPr>
            <p:spPr>
              <a:xfrm>
                <a:off x="9164907" y="3702294"/>
                <a:ext cx="278948" cy="28135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𝝈</m:t>
                      </m:r>
                    </m:oMath>
                  </m:oMathPara>
                </a14:m>
                <a:endParaRPr lang="en-US" b="1" dirty="0"/>
              </a:p>
            </p:txBody>
          </p:sp>
        </mc:Choice>
        <mc:Fallback xmlns="">
          <p:sp>
            <p:nvSpPr>
              <p:cNvPr id="298" name="Oval 297">
                <a:extLst>
                  <a:ext uri="{FF2B5EF4-FFF2-40B4-BE49-F238E27FC236}">
                    <a16:creationId xmlns:a16="http://schemas.microsoft.com/office/drawing/2014/main" id="{74500041-252D-463D-8FFC-61F79D9E3D9A}"/>
                  </a:ext>
                </a:extLst>
              </p:cNvPr>
              <p:cNvSpPr>
                <a:spLocks noRot="1" noChangeAspect="1" noMove="1" noResize="1" noEditPoints="1" noAdjustHandles="1" noChangeArrowheads="1" noChangeShapeType="1" noTextEdit="1"/>
              </p:cNvSpPr>
              <p:nvPr/>
            </p:nvSpPr>
            <p:spPr>
              <a:xfrm>
                <a:off x="9164907" y="3702294"/>
                <a:ext cx="278948" cy="281356"/>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2" name="Oval 301">
                <a:extLst>
                  <a:ext uri="{FF2B5EF4-FFF2-40B4-BE49-F238E27FC236}">
                    <a16:creationId xmlns:a16="http://schemas.microsoft.com/office/drawing/2014/main" id="{E440522E-60FA-4F8A-81FB-53A979D98AA0}"/>
                  </a:ext>
                </a:extLst>
              </p:cNvPr>
              <p:cNvSpPr/>
              <p:nvPr/>
            </p:nvSpPr>
            <p:spPr>
              <a:xfrm>
                <a:off x="9785392" y="3708647"/>
                <a:ext cx="278948" cy="28135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𝝈</m:t>
                      </m:r>
                    </m:oMath>
                  </m:oMathPara>
                </a14:m>
                <a:endParaRPr lang="en-US" b="1" dirty="0"/>
              </a:p>
            </p:txBody>
          </p:sp>
        </mc:Choice>
        <mc:Fallback xmlns="">
          <p:sp>
            <p:nvSpPr>
              <p:cNvPr id="302" name="Oval 301">
                <a:extLst>
                  <a:ext uri="{FF2B5EF4-FFF2-40B4-BE49-F238E27FC236}">
                    <a16:creationId xmlns:a16="http://schemas.microsoft.com/office/drawing/2014/main" id="{E440522E-60FA-4F8A-81FB-53A979D98AA0}"/>
                  </a:ext>
                </a:extLst>
              </p:cNvPr>
              <p:cNvSpPr>
                <a:spLocks noRot="1" noChangeAspect="1" noMove="1" noResize="1" noEditPoints="1" noAdjustHandles="1" noChangeArrowheads="1" noChangeShapeType="1" noTextEdit="1"/>
              </p:cNvSpPr>
              <p:nvPr/>
            </p:nvSpPr>
            <p:spPr>
              <a:xfrm>
                <a:off x="9785392" y="3708647"/>
                <a:ext cx="278948" cy="281356"/>
              </a:xfrm>
              <a:prstGeom prst="ellipse">
                <a:avLst/>
              </a:prstGeom>
              <a:blipFill>
                <a:blip r:embed="rId4"/>
                <a:stretch>
                  <a:fillRect/>
                </a:stretch>
              </a:blipFill>
            </p:spPr>
            <p:txBody>
              <a:bodyPr/>
              <a:lstStyle/>
              <a:p>
                <a:r>
                  <a:rPr lang="en-US">
                    <a:noFill/>
                  </a:rPr>
                  <a:t> </a:t>
                </a:r>
              </a:p>
            </p:txBody>
          </p:sp>
        </mc:Fallback>
      </mc:AlternateContent>
      <p:cxnSp>
        <p:nvCxnSpPr>
          <p:cNvPr id="303" name="Straight Arrow Connector 302">
            <a:extLst>
              <a:ext uri="{FF2B5EF4-FFF2-40B4-BE49-F238E27FC236}">
                <a16:creationId xmlns:a16="http://schemas.microsoft.com/office/drawing/2014/main" id="{13D7F63A-D961-4B20-9882-5ABD90FCFDD9}"/>
              </a:ext>
            </a:extLst>
          </p:cNvPr>
          <p:cNvCxnSpPr>
            <a:cxnSpLocks/>
            <a:stCxn id="123" idx="0"/>
            <a:endCxn id="302" idx="4"/>
          </p:cNvCxnSpPr>
          <p:nvPr/>
        </p:nvCxnSpPr>
        <p:spPr>
          <a:xfrm flipV="1">
            <a:off x="9924866" y="3990003"/>
            <a:ext cx="0" cy="1719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07" name="Oval 306">
                <a:extLst>
                  <a:ext uri="{FF2B5EF4-FFF2-40B4-BE49-F238E27FC236}">
                    <a16:creationId xmlns:a16="http://schemas.microsoft.com/office/drawing/2014/main" id="{554F971B-E4F4-463C-8023-34703E3A6CD1}"/>
                  </a:ext>
                </a:extLst>
              </p:cNvPr>
              <p:cNvSpPr/>
              <p:nvPr/>
            </p:nvSpPr>
            <p:spPr>
              <a:xfrm>
                <a:off x="10096754" y="3684678"/>
                <a:ext cx="278948" cy="28135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050" b="1" i="1" smtClean="0">
                          <a:latin typeface="Cambria Math" panose="02040503050406030204" pitchFamily="18" charset="0"/>
                          <a:ea typeface="Cambria Math" panose="02040503050406030204" pitchFamily="18" charset="0"/>
                        </a:rPr>
                        <m:t> </m:t>
                      </m:r>
                      <m:r>
                        <a:rPr lang="en-US" sz="1050" b="1" i="1" smtClean="0">
                          <a:latin typeface="Cambria Math" panose="02040503050406030204" pitchFamily="18" charset="0"/>
                          <a:ea typeface="Cambria Math" panose="02040503050406030204" pitchFamily="18" charset="0"/>
                        </a:rPr>
                        <m:t>𝒕𝒂𝒏𝒉</m:t>
                      </m:r>
                    </m:oMath>
                  </m:oMathPara>
                </a14:m>
                <a:endParaRPr lang="en-US" sz="1050" b="1" dirty="0"/>
              </a:p>
            </p:txBody>
          </p:sp>
        </mc:Choice>
        <mc:Fallback xmlns="">
          <p:sp>
            <p:nvSpPr>
              <p:cNvPr id="307" name="Oval 306">
                <a:extLst>
                  <a:ext uri="{FF2B5EF4-FFF2-40B4-BE49-F238E27FC236}">
                    <a16:creationId xmlns:a16="http://schemas.microsoft.com/office/drawing/2014/main" id="{554F971B-E4F4-463C-8023-34703E3A6CD1}"/>
                  </a:ext>
                </a:extLst>
              </p:cNvPr>
              <p:cNvSpPr>
                <a:spLocks noRot="1" noChangeAspect="1" noMove="1" noResize="1" noEditPoints="1" noAdjustHandles="1" noChangeArrowheads="1" noChangeShapeType="1" noTextEdit="1"/>
              </p:cNvSpPr>
              <p:nvPr/>
            </p:nvSpPr>
            <p:spPr>
              <a:xfrm>
                <a:off x="10096754" y="3684678"/>
                <a:ext cx="278948" cy="281356"/>
              </a:xfrm>
              <a:prstGeom prst="ellipse">
                <a:avLst/>
              </a:prstGeom>
              <a:blipFill>
                <a:blip r:embed="rId5"/>
                <a:stretch>
                  <a:fillRect l="-20833" r="-22917"/>
                </a:stretch>
              </a:blipFill>
            </p:spPr>
            <p:txBody>
              <a:bodyPr/>
              <a:lstStyle/>
              <a:p>
                <a:r>
                  <a:rPr lang="en-US">
                    <a:noFill/>
                  </a:rPr>
                  <a:t> </a:t>
                </a:r>
              </a:p>
            </p:txBody>
          </p:sp>
        </mc:Fallback>
      </mc:AlternateContent>
      <p:sp>
        <p:nvSpPr>
          <p:cNvPr id="310" name="Oval 309">
            <a:extLst>
              <a:ext uri="{FF2B5EF4-FFF2-40B4-BE49-F238E27FC236}">
                <a16:creationId xmlns:a16="http://schemas.microsoft.com/office/drawing/2014/main" id="{333BEB8C-2FAF-4635-BB05-8CC173F64067}"/>
              </a:ext>
            </a:extLst>
          </p:cNvPr>
          <p:cNvSpPr/>
          <p:nvPr/>
        </p:nvSpPr>
        <p:spPr>
          <a:xfrm>
            <a:off x="9888735" y="3262305"/>
            <a:ext cx="278948" cy="28135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b="1"/>
              <a:t>×</a:t>
            </a:r>
            <a:endParaRPr lang="en-US" b="1" dirty="0"/>
          </a:p>
        </p:txBody>
      </p:sp>
      <p:sp>
        <p:nvSpPr>
          <p:cNvPr id="315" name="Oval 314">
            <a:extLst>
              <a:ext uri="{FF2B5EF4-FFF2-40B4-BE49-F238E27FC236}">
                <a16:creationId xmlns:a16="http://schemas.microsoft.com/office/drawing/2014/main" id="{34A1AAB4-F1B3-4C7B-ABAA-AC53E0C35FBF}"/>
              </a:ext>
            </a:extLst>
          </p:cNvPr>
          <p:cNvSpPr/>
          <p:nvPr/>
        </p:nvSpPr>
        <p:spPr>
          <a:xfrm>
            <a:off x="9539088" y="2937765"/>
            <a:ext cx="278948" cy="28135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b="1" dirty="0"/>
              <a:t>+</a:t>
            </a:r>
            <a:endParaRPr lang="en-US" b="1" dirty="0"/>
          </a:p>
        </p:txBody>
      </p:sp>
      <p:sp>
        <p:nvSpPr>
          <p:cNvPr id="316" name="Oval 315">
            <a:extLst>
              <a:ext uri="{FF2B5EF4-FFF2-40B4-BE49-F238E27FC236}">
                <a16:creationId xmlns:a16="http://schemas.microsoft.com/office/drawing/2014/main" id="{5413E74F-5B67-4A0D-A761-6191FE95DF79}"/>
              </a:ext>
            </a:extLst>
          </p:cNvPr>
          <p:cNvSpPr/>
          <p:nvPr/>
        </p:nvSpPr>
        <p:spPr>
          <a:xfrm>
            <a:off x="9164907" y="3268749"/>
            <a:ext cx="278948" cy="28135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b="1"/>
              <a:t>×</a:t>
            </a:r>
            <a:endParaRPr lang="en-US" b="1" dirty="0"/>
          </a:p>
        </p:txBody>
      </p:sp>
      <p:cxnSp>
        <p:nvCxnSpPr>
          <p:cNvPr id="319" name="Straight Arrow Connector 318">
            <a:extLst>
              <a:ext uri="{FF2B5EF4-FFF2-40B4-BE49-F238E27FC236}">
                <a16:creationId xmlns:a16="http://schemas.microsoft.com/office/drawing/2014/main" id="{3AE625A1-2B17-4A1B-BDAE-70EB5919C6DC}"/>
              </a:ext>
            </a:extLst>
          </p:cNvPr>
          <p:cNvCxnSpPr>
            <a:cxnSpLocks/>
            <a:stCxn id="310" idx="1"/>
            <a:endCxn id="315" idx="5"/>
          </p:cNvCxnSpPr>
          <p:nvPr/>
        </p:nvCxnSpPr>
        <p:spPr>
          <a:xfrm flipH="1" flipV="1">
            <a:off x="9777185" y="3177917"/>
            <a:ext cx="152401" cy="1255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3" name="Straight Arrow Connector 322">
            <a:extLst>
              <a:ext uri="{FF2B5EF4-FFF2-40B4-BE49-F238E27FC236}">
                <a16:creationId xmlns:a16="http://schemas.microsoft.com/office/drawing/2014/main" id="{76C4E8CF-0AD7-4648-8892-72848476F9BB}"/>
              </a:ext>
            </a:extLst>
          </p:cNvPr>
          <p:cNvCxnSpPr>
            <a:cxnSpLocks/>
            <a:stCxn id="316" idx="7"/>
            <a:endCxn id="315" idx="3"/>
          </p:cNvCxnSpPr>
          <p:nvPr/>
        </p:nvCxnSpPr>
        <p:spPr>
          <a:xfrm flipV="1">
            <a:off x="9403004" y="3177917"/>
            <a:ext cx="176935" cy="1320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8" name="Connector: Elbow 327">
            <a:extLst>
              <a:ext uri="{FF2B5EF4-FFF2-40B4-BE49-F238E27FC236}">
                <a16:creationId xmlns:a16="http://schemas.microsoft.com/office/drawing/2014/main" id="{32C65A03-3010-47F9-A923-E66943D54294}"/>
              </a:ext>
            </a:extLst>
          </p:cNvPr>
          <p:cNvCxnSpPr>
            <a:cxnSpLocks/>
            <a:stCxn id="222" idx="3"/>
            <a:endCxn id="316" idx="6"/>
          </p:cNvCxnSpPr>
          <p:nvPr/>
        </p:nvCxnSpPr>
        <p:spPr>
          <a:xfrm flipH="1" flipV="1">
            <a:off x="9443855" y="3409427"/>
            <a:ext cx="195523" cy="1947096"/>
          </a:xfrm>
          <a:prstGeom prst="bentConnector3">
            <a:avLst>
              <a:gd name="adj1" fmla="val -12991"/>
            </a:avLst>
          </a:prstGeom>
          <a:ln>
            <a:tailEnd type="triangle"/>
          </a:ln>
        </p:spPr>
        <p:style>
          <a:lnRef idx="1">
            <a:schemeClr val="dk1"/>
          </a:lnRef>
          <a:fillRef idx="0">
            <a:schemeClr val="dk1"/>
          </a:fillRef>
          <a:effectRef idx="0">
            <a:schemeClr val="dk1"/>
          </a:effectRef>
          <a:fontRef idx="minor">
            <a:schemeClr val="tx1"/>
          </a:fontRef>
        </p:style>
      </p:cxnSp>
      <p:sp>
        <p:nvSpPr>
          <p:cNvPr id="350" name="Rectangle 349">
            <a:extLst>
              <a:ext uri="{FF2B5EF4-FFF2-40B4-BE49-F238E27FC236}">
                <a16:creationId xmlns:a16="http://schemas.microsoft.com/office/drawing/2014/main" id="{A7955473-0941-497E-A68C-35E62A7F7CFE}"/>
              </a:ext>
            </a:extLst>
          </p:cNvPr>
          <p:cNvSpPr/>
          <p:nvPr/>
        </p:nvSpPr>
        <p:spPr>
          <a:xfrm>
            <a:off x="9378707" y="2429382"/>
            <a:ext cx="603493" cy="32442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err="1">
                <a:solidFill>
                  <a:schemeClr val="bg1"/>
                </a:solidFill>
              </a:rPr>
              <a:t>h</a:t>
            </a:r>
            <a:r>
              <a:rPr lang="en-US" b="1" baseline="-25000" dirty="0" err="1">
                <a:solidFill>
                  <a:schemeClr val="bg1"/>
                </a:solidFill>
              </a:rPr>
              <a:t>t</a:t>
            </a:r>
            <a:endParaRPr lang="en-US" b="1" baseline="-25000" dirty="0">
              <a:solidFill>
                <a:schemeClr val="bg1"/>
              </a:solidFill>
            </a:endParaRPr>
          </a:p>
        </p:txBody>
      </p:sp>
      <p:cxnSp>
        <p:nvCxnSpPr>
          <p:cNvPr id="351" name="Straight Arrow Connector 350">
            <a:extLst>
              <a:ext uri="{FF2B5EF4-FFF2-40B4-BE49-F238E27FC236}">
                <a16:creationId xmlns:a16="http://schemas.microsoft.com/office/drawing/2014/main" id="{DAEECAEB-3143-415E-AA75-B8A67458A14A}"/>
              </a:ext>
            </a:extLst>
          </p:cNvPr>
          <p:cNvCxnSpPr>
            <a:cxnSpLocks/>
            <a:stCxn id="315" idx="0"/>
            <a:endCxn id="350" idx="2"/>
          </p:cNvCxnSpPr>
          <p:nvPr/>
        </p:nvCxnSpPr>
        <p:spPr>
          <a:xfrm flipV="1">
            <a:off x="9678562" y="2753804"/>
            <a:ext cx="1892" cy="1839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7" name="Rectangle 526">
            <a:extLst>
              <a:ext uri="{FF2B5EF4-FFF2-40B4-BE49-F238E27FC236}">
                <a16:creationId xmlns:a16="http://schemas.microsoft.com/office/drawing/2014/main" id="{DC5B6E7A-4220-4819-9E12-C77F96C1A6FA}"/>
              </a:ext>
            </a:extLst>
          </p:cNvPr>
          <p:cNvSpPr/>
          <p:nvPr/>
        </p:nvSpPr>
        <p:spPr>
          <a:xfrm>
            <a:off x="10188630" y="5217978"/>
            <a:ext cx="416365" cy="28135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b="1" dirty="0">
                <a:solidFill>
                  <a:schemeClr val="bg1"/>
                </a:solidFill>
              </a:rPr>
              <a:t>W</a:t>
            </a:r>
            <a:endParaRPr lang="en-US" sz="1400" b="1" baseline="-25000" dirty="0">
              <a:solidFill>
                <a:schemeClr val="bg1"/>
              </a:solidFill>
            </a:endParaRPr>
          </a:p>
        </p:txBody>
      </p:sp>
      <p:cxnSp>
        <p:nvCxnSpPr>
          <p:cNvPr id="530" name="Straight Arrow Connector 529">
            <a:extLst>
              <a:ext uri="{FF2B5EF4-FFF2-40B4-BE49-F238E27FC236}">
                <a16:creationId xmlns:a16="http://schemas.microsoft.com/office/drawing/2014/main" id="{5E47EE43-4E4B-4AD2-B1E1-CBD06F9A587A}"/>
              </a:ext>
            </a:extLst>
          </p:cNvPr>
          <p:cNvCxnSpPr>
            <a:cxnSpLocks/>
            <a:stCxn id="527" idx="0"/>
            <a:endCxn id="167" idx="5"/>
          </p:cNvCxnSpPr>
          <p:nvPr/>
        </p:nvCxnSpPr>
        <p:spPr>
          <a:xfrm flipH="1" flipV="1">
            <a:off x="10023489" y="4925413"/>
            <a:ext cx="373324" cy="2925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6" name="Straight Arrow Connector 615">
            <a:extLst>
              <a:ext uri="{FF2B5EF4-FFF2-40B4-BE49-F238E27FC236}">
                <a16:creationId xmlns:a16="http://schemas.microsoft.com/office/drawing/2014/main" id="{93AFA3CD-318F-4C20-987D-A943BE684B10}"/>
              </a:ext>
            </a:extLst>
          </p:cNvPr>
          <p:cNvCxnSpPr>
            <a:cxnSpLocks/>
            <a:stCxn id="298" idx="0"/>
            <a:endCxn id="316" idx="4"/>
          </p:cNvCxnSpPr>
          <p:nvPr/>
        </p:nvCxnSpPr>
        <p:spPr>
          <a:xfrm flipV="1">
            <a:off x="9304381" y="3550105"/>
            <a:ext cx="0" cy="1521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1" name="TextBox 620">
            <a:extLst>
              <a:ext uri="{FF2B5EF4-FFF2-40B4-BE49-F238E27FC236}">
                <a16:creationId xmlns:a16="http://schemas.microsoft.com/office/drawing/2014/main" id="{355F8163-9246-49F4-89FD-E2EF87D75B14}"/>
              </a:ext>
            </a:extLst>
          </p:cNvPr>
          <p:cNvSpPr txBox="1"/>
          <p:nvPr/>
        </p:nvSpPr>
        <p:spPr>
          <a:xfrm>
            <a:off x="8125840" y="5796070"/>
            <a:ext cx="3271088" cy="369332"/>
          </a:xfrm>
          <a:prstGeom prst="rect">
            <a:avLst/>
          </a:prstGeom>
          <a:noFill/>
        </p:spPr>
        <p:txBody>
          <a:bodyPr wrap="none" rtlCol="0">
            <a:spAutoFit/>
          </a:bodyPr>
          <a:lstStyle/>
          <a:p>
            <a:r>
              <a:rPr lang="en-US" dirty="0"/>
              <a:t>Data-flow graph of a GRU cell </a:t>
            </a:r>
          </a:p>
        </p:txBody>
      </p:sp>
      <p:sp>
        <p:nvSpPr>
          <p:cNvPr id="139" name="Oval 138">
            <a:extLst>
              <a:ext uri="{FF2B5EF4-FFF2-40B4-BE49-F238E27FC236}">
                <a16:creationId xmlns:a16="http://schemas.microsoft.com/office/drawing/2014/main" id="{C600E2AD-1358-49E9-A23C-C3D765A459B5}"/>
              </a:ext>
            </a:extLst>
          </p:cNvPr>
          <p:cNvSpPr/>
          <p:nvPr/>
        </p:nvSpPr>
        <p:spPr>
          <a:xfrm>
            <a:off x="4465236" y="4132847"/>
            <a:ext cx="278948" cy="28135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b="1" dirty="0"/>
              <a:t>+</a:t>
            </a:r>
            <a:endParaRPr lang="en-US" b="1" dirty="0"/>
          </a:p>
        </p:txBody>
      </p:sp>
      <p:cxnSp>
        <p:nvCxnSpPr>
          <p:cNvPr id="141" name="Straight Arrow Connector 140">
            <a:extLst>
              <a:ext uri="{FF2B5EF4-FFF2-40B4-BE49-F238E27FC236}">
                <a16:creationId xmlns:a16="http://schemas.microsoft.com/office/drawing/2014/main" id="{3C99C481-C139-460C-A431-AA7FD4141A91}"/>
              </a:ext>
            </a:extLst>
          </p:cNvPr>
          <p:cNvCxnSpPr>
            <a:cxnSpLocks/>
            <a:stCxn id="150" idx="1"/>
            <a:endCxn id="139" idx="4"/>
          </p:cNvCxnSpPr>
          <p:nvPr/>
        </p:nvCxnSpPr>
        <p:spPr>
          <a:xfrm flipH="1" flipV="1">
            <a:off x="4604710" y="4414203"/>
            <a:ext cx="517055" cy="2946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2" name="Oval 141">
            <a:extLst>
              <a:ext uri="{FF2B5EF4-FFF2-40B4-BE49-F238E27FC236}">
                <a16:creationId xmlns:a16="http://schemas.microsoft.com/office/drawing/2014/main" id="{97B62BF8-CB5F-49EA-8B9A-C380DEB43AC6}"/>
              </a:ext>
            </a:extLst>
          </p:cNvPr>
          <p:cNvSpPr/>
          <p:nvPr/>
        </p:nvSpPr>
        <p:spPr>
          <a:xfrm>
            <a:off x="5024962" y="4130262"/>
            <a:ext cx="278948" cy="28135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b="1" dirty="0"/>
              <a:t>+</a:t>
            </a:r>
            <a:endParaRPr lang="en-US" b="1" dirty="0"/>
          </a:p>
        </p:txBody>
      </p:sp>
      <p:cxnSp>
        <p:nvCxnSpPr>
          <p:cNvPr id="143" name="Straight Arrow Connector 142">
            <a:extLst>
              <a:ext uri="{FF2B5EF4-FFF2-40B4-BE49-F238E27FC236}">
                <a16:creationId xmlns:a16="http://schemas.microsoft.com/office/drawing/2014/main" id="{FD8734A8-CD15-488F-85C0-B880D6706193}"/>
              </a:ext>
            </a:extLst>
          </p:cNvPr>
          <p:cNvCxnSpPr>
            <a:cxnSpLocks/>
            <a:stCxn id="153" idx="1"/>
            <a:endCxn id="142" idx="4"/>
          </p:cNvCxnSpPr>
          <p:nvPr/>
        </p:nvCxnSpPr>
        <p:spPr>
          <a:xfrm flipH="1" flipV="1">
            <a:off x="5164436" y="4411618"/>
            <a:ext cx="426363" cy="2972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4" name="Oval 143">
            <a:extLst>
              <a:ext uri="{FF2B5EF4-FFF2-40B4-BE49-F238E27FC236}">
                <a16:creationId xmlns:a16="http://schemas.microsoft.com/office/drawing/2014/main" id="{FC69B102-A1AB-4FC6-8D4E-C03E0F522BBD}"/>
              </a:ext>
            </a:extLst>
          </p:cNvPr>
          <p:cNvSpPr/>
          <p:nvPr/>
        </p:nvSpPr>
        <p:spPr>
          <a:xfrm>
            <a:off x="5404742" y="4130189"/>
            <a:ext cx="278948" cy="28135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b="1" dirty="0"/>
              <a:t>+</a:t>
            </a:r>
            <a:endParaRPr lang="en-US" b="1" dirty="0"/>
          </a:p>
        </p:txBody>
      </p:sp>
      <p:cxnSp>
        <p:nvCxnSpPr>
          <p:cNvPr id="145" name="Straight Arrow Connector 144">
            <a:extLst>
              <a:ext uri="{FF2B5EF4-FFF2-40B4-BE49-F238E27FC236}">
                <a16:creationId xmlns:a16="http://schemas.microsoft.com/office/drawing/2014/main" id="{CA20E640-AB72-4D10-82A9-6DF45F4F623E}"/>
              </a:ext>
            </a:extLst>
          </p:cNvPr>
          <p:cNvCxnSpPr>
            <a:cxnSpLocks/>
            <a:stCxn id="154" idx="1"/>
            <a:endCxn id="144" idx="4"/>
          </p:cNvCxnSpPr>
          <p:nvPr/>
        </p:nvCxnSpPr>
        <p:spPr>
          <a:xfrm flipH="1" flipV="1">
            <a:off x="5544216" y="4411545"/>
            <a:ext cx="515617" cy="2973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6" name="Straight Arrow Connector 145">
            <a:extLst>
              <a:ext uri="{FF2B5EF4-FFF2-40B4-BE49-F238E27FC236}">
                <a16:creationId xmlns:a16="http://schemas.microsoft.com/office/drawing/2014/main" id="{4333513E-9951-457B-B148-D72A889E0A72}"/>
              </a:ext>
            </a:extLst>
          </p:cNvPr>
          <p:cNvCxnSpPr>
            <a:cxnSpLocks/>
            <a:stCxn id="144" idx="0"/>
            <a:endCxn id="185" idx="4"/>
          </p:cNvCxnSpPr>
          <p:nvPr/>
        </p:nvCxnSpPr>
        <p:spPr>
          <a:xfrm flipH="1" flipV="1">
            <a:off x="5531750" y="3948418"/>
            <a:ext cx="12466" cy="1817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7" name="Straight Arrow Connector 146">
            <a:extLst>
              <a:ext uri="{FF2B5EF4-FFF2-40B4-BE49-F238E27FC236}">
                <a16:creationId xmlns:a16="http://schemas.microsoft.com/office/drawing/2014/main" id="{3BF76E97-231D-432A-8A78-B6C2845CFEE6}"/>
              </a:ext>
            </a:extLst>
          </p:cNvPr>
          <p:cNvCxnSpPr>
            <a:cxnSpLocks/>
            <a:stCxn id="139" idx="0"/>
            <a:endCxn id="182" idx="4"/>
          </p:cNvCxnSpPr>
          <p:nvPr/>
        </p:nvCxnSpPr>
        <p:spPr>
          <a:xfrm flipH="1" flipV="1">
            <a:off x="4599903" y="3966034"/>
            <a:ext cx="4807" cy="1668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8" name="Straight Arrow Connector 147">
            <a:extLst>
              <a:ext uri="{FF2B5EF4-FFF2-40B4-BE49-F238E27FC236}">
                <a16:creationId xmlns:a16="http://schemas.microsoft.com/office/drawing/2014/main" id="{7329B52E-1FE7-41CD-8C89-FE1019287827}"/>
              </a:ext>
            </a:extLst>
          </p:cNvPr>
          <p:cNvCxnSpPr>
            <a:cxnSpLocks/>
            <a:stCxn id="185" idx="0"/>
            <a:endCxn id="186" idx="5"/>
          </p:cNvCxnSpPr>
          <p:nvPr/>
        </p:nvCxnSpPr>
        <p:spPr>
          <a:xfrm flipH="1" flipV="1">
            <a:off x="5422354" y="3484841"/>
            <a:ext cx="109396" cy="1822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9" name="Straight Arrow Connector 148">
            <a:extLst>
              <a:ext uri="{FF2B5EF4-FFF2-40B4-BE49-F238E27FC236}">
                <a16:creationId xmlns:a16="http://schemas.microsoft.com/office/drawing/2014/main" id="{2ECC72C8-A430-47E6-96F4-D8B56C6003CE}"/>
              </a:ext>
            </a:extLst>
          </p:cNvPr>
          <p:cNvCxnSpPr>
            <a:cxnSpLocks/>
            <a:stCxn id="183" idx="0"/>
            <a:endCxn id="186" idx="3"/>
          </p:cNvCxnSpPr>
          <p:nvPr/>
        </p:nvCxnSpPr>
        <p:spPr>
          <a:xfrm flipV="1">
            <a:off x="5155868" y="3484841"/>
            <a:ext cx="69240" cy="1929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0" name="Oval 149">
            <a:extLst>
              <a:ext uri="{FF2B5EF4-FFF2-40B4-BE49-F238E27FC236}">
                <a16:creationId xmlns:a16="http://schemas.microsoft.com/office/drawing/2014/main" id="{0F273131-FA36-48A6-B4F6-AEAA4B54EE5B}"/>
              </a:ext>
            </a:extLst>
          </p:cNvPr>
          <p:cNvSpPr/>
          <p:nvPr/>
        </p:nvSpPr>
        <p:spPr>
          <a:xfrm>
            <a:off x="5080914" y="4667645"/>
            <a:ext cx="278948" cy="28135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b="1" dirty="0"/>
              <a:t>M</a:t>
            </a:r>
            <a:endParaRPr lang="en-US" sz="1400" b="1" dirty="0"/>
          </a:p>
        </p:txBody>
      </p:sp>
      <p:sp>
        <p:nvSpPr>
          <p:cNvPr id="152" name="Rectangle 151">
            <a:extLst>
              <a:ext uri="{FF2B5EF4-FFF2-40B4-BE49-F238E27FC236}">
                <a16:creationId xmlns:a16="http://schemas.microsoft.com/office/drawing/2014/main" id="{7A0FAD04-DEC5-4F31-B3AD-6C58D12A4359}"/>
              </a:ext>
            </a:extLst>
          </p:cNvPr>
          <p:cNvSpPr/>
          <p:nvPr/>
        </p:nvSpPr>
        <p:spPr>
          <a:xfrm>
            <a:off x="5015117" y="5197855"/>
            <a:ext cx="416367" cy="28156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b="1" dirty="0" err="1">
                <a:solidFill>
                  <a:schemeClr val="bg1"/>
                </a:solidFill>
              </a:rPr>
              <a:t>x</a:t>
            </a:r>
            <a:r>
              <a:rPr lang="en-US" sz="1400" b="1" baseline="-25000" dirty="0" err="1">
                <a:solidFill>
                  <a:schemeClr val="bg1"/>
                </a:solidFill>
              </a:rPr>
              <a:t>t</a:t>
            </a:r>
            <a:endParaRPr lang="en-US" sz="1400" b="1" baseline="-25000" dirty="0">
              <a:solidFill>
                <a:schemeClr val="bg1"/>
              </a:solidFill>
            </a:endParaRPr>
          </a:p>
        </p:txBody>
      </p:sp>
      <p:sp>
        <p:nvSpPr>
          <p:cNvPr id="153" name="Oval 152">
            <a:extLst>
              <a:ext uri="{FF2B5EF4-FFF2-40B4-BE49-F238E27FC236}">
                <a16:creationId xmlns:a16="http://schemas.microsoft.com/office/drawing/2014/main" id="{90C12616-D05B-4ED3-91EC-ED9A5CC2D18C}"/>
              </a:ext>
            </a:extLst>
          </p:cNvPr>
          <p:cNvSpPr/>
          <p:nvPr/>
        </p:nvSpPr>
        <p:spPr>
          <a:xfrm>
            <a:off x="5549948" y="4667645"/>
            <a:ext cx="278948" cy="28135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b="1" dirty="0"/>
              <a:t>M</a:t>
            </a:r>
            <a:endParaRPr lang="en-US" sz="1400" b="1" dirty="0"/>
          </a:p>
        </p:txBody>
      </p:sp>
      <p:sp>
        <p:nvSpPr>
          <p:cNvPr id="154" name="Oval 153">
            <a:extLst>
              <a:ext uri="{FF2B5EF4-FFF2-40B4-BE49-F238E27FC236}">
                <a16:creationId xmlns:a16="http://schemas.microsoft.com/office/drawing/2014/main" id="{EDA74827-8B41-4C09-90C8-D872AEA39EA2}"/>
              </a:ext>
            </a:extLst>
          </p:cNvPr>
          <p:cNvSpPr/>
          <p:nvPr/>
        </p:nvSpPr>
        <p:spPr>
          <a:xfrm>
            <a:off x="6018982" y="4667645"/>
            <a:ext cx="278948" cy="28135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b="1" dirty="0"/>
              <a:t>M</a:t>
            </a:r>
            <a:endParaRPr lang="en-US" sz="1400" b="1" dirty="0"/>
          </a:p>
        </p:txBody>
      </p:sp>
      <p:cxnSp>
        <p:nvCxnSpPr>
          <p:cNvPr id="155" name="Straight Arrow Connector 154">
            <a:extLst>
              <a:ext uri="{FF2B5EF4-FFF2-40B4-BE49-F238E27FC236}">
                <a16:creationId xmlns:a16="http://schemas.microsoft.com/office/drawing/2014/main" id="{37D8CC7D-9E07-47F7-8882-353E7007CB5E}"/>
              </a:ext>
            </a:extLst>
          </p:cNvPr>
          <p:cNvCxnSpPr>
            <a:cxnSpLocks/>
            <a:stCxn id="152" idx="0"/>
            <a:endCxn id="150" idx="4"/>
          </p:cNvCxnSpPr>
          <p:nvPr/>
        </p:nvCxnSpPr>
        <p:spPr>
          <a:xfrm flipH="1" flipV="1">
            <a:off x="5220388" y="4949001"/>
            <a:ext cx="2913" cy="2488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6" name="Straight Arrow Connector 155">
            <a:extLst>
              <a:ext uri="{FF2B5EF4-FFF2-40B4-BE49-F238E27FC236}">
                <a16:creationId xmlns:a16="http://schemas.microsoft.com/office/drawing/2014/main" id="{CAE0FA09-759C-4C8A-A569-B71F275BA3BC}"/>
              </a:ext>
            </a:extLst>
          </p:cNvPr>
          <p:cNvCxnSpPr>
            <a:cxnSpLocks/>
            <a:stCxn id="152" idx="0"/>
            <a:endCxn id="153" idx="3"/>
          </p:cNvCxnSpPr>
          <p:nvPr/>
        </p:nvCxnSpPr>
        <p:spPr>
          <a:xfrm flipV="1">
            <a:off x="5223301" y="4907797"/>
            <a:ext cx="367498" cy="2900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8" name="Straight Arrow Connector 157">
            <a:extLst>
              <a:ext uri="{FF2B5EF4-FFF2-40B4-BE49-F238E27FC236}">
                <a16:creationId xmlns:a16="http://schemas.microsoft.com/office/drawing/2014/main" id="{FCC149F6-424E-48B7-9B0C-84A93115E276}"/>
              </a:ext>
            </a:extLst>
          </p:cNvPr>
          <p:cNvCxnSpPr>
            <a:cxnSpLocks/>
            <a:stCxn id="152" idx="0"/>
            <a:endCxn id="154" idx="3"/>
          </p:cNvCxnSpPr>
          <p:nvPr/>
        </p:nvCxnSpPr>
        <p:spPr>
          <a:xfrm flipV="1">
            <a:off x="5223301" y="4907797"/>
            <a:ext cx="836532" cy="2900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9" name="Rectangle 158">
            <a:extLst>
              <a:ext uri="{FF2B5EF4-FFF2-40B4-BE49-F238E27FC236}">
                <a16:creationId xmlns:a16="http://schemas.microsoft.com/office/drawing/2014/main" id="{305F5DB0-E01C-4B1D-AABA-E71BF8C4EE13}"/>
              </a:ext>
            </a:extLst>
          </p:cNvPr>
          <p:cNvSpPr/>
          <p:nvPr/>
        </p:nvSpPr>
        <p:spPr>
          <a:xfrm>
            <a:off x="3182210" y="5205625"/>
            <a:ext cx="400876" cy="28135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b="1" dirty="0" err="1">
                <a:solidFill>
                  <a:schemeClr val="bg1"/>
                </a:solidFill>
              </a:rPr>
              <a:t>R</a:t>
            </a:r>
            <a:r>
              <a:rPr lang="en-US" altLang="zh-CN" sz="1400" b="1" baseline="-25000" dirty="0" err="1">
                <a:solidFill>
                  <a:schemeClr val="bg1"/>
                </a:solidFill>
              </a:rPr>
              <a:t>f</a:t>
            </a:r>
            <a:endParaRPr lang="en-US" sz="1400" b="1" baseline="-25000" dirty="0">
              <a:solidFill>
                <a:schemeClr val="bg1"/>
              </a:solidFill>
            </a:endParaRPr>
          </a:p>
        </p:txBody>
      </p:sp>
      <p:sp>
        <p:nvSpPr>
          <p:cNvPr id="160" name="Rectangle 159">
            <a:extLst>
              <a:ext uri="{FF2B5EF4-FFF2-40B4-BE49-F238E27FC236}">
                <a16:creationId xmlns:a16="http://schemas.microsoft.com/office/drawing/2014/main" id="{725BEE4A-BC0E-497B-AF2F-15692A77D428}"/>
              </a:ext>
            </a:extLst>
          </p:cNvPr>
          <p:cNvSpPr/>
          <p:nvPr/>
        </p:nvSpPr>
        <p:spPr>
          <a:xfrm>
            <a:off x="3610214" y="5205625"/>
            <a:ext cx="396192" cy="28135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b="1" dirty="0">
                <a:solidFill>
                  <a:schemeClr val="bg1"/>
                </a:solidFill>
              </a:rPr>
              <a:t>R</a:t>
            </a:r>
            <a:r>
              <a:rPr lang="en-US" sz="1400" b="1" baseline="-25000" dirty="0">
                <a:solidFill>
                  <a:schemeClr val="bg1"/>
                </a:solidFill>
              </a:rPr>
              <a:t>o</a:t>
            </a:r>
          </a:p>
        </p:txBody>
      </p:sp>
      <p:sp>
        <p:nvSpPr>
          <p:cNvPr id="161" name="Rectangle 160">
            <a:extLst>
              <a:ext uri="{FF2B5EF4-FFF2-40B4-BE49-F238E27FC236}">
                <a16:creationId xmlns:a16="http://schemas.microsoft.com/office/drawing/2014/main" id="{67A0A84F-EF90-4E32-B63C-6B30771FC480}"/>
              </a:ext>
            </a:extLst>
          </p:cNvPr>
          <p:cNvSpPr/>
          <p:nvPr/>
        </p:nvSpPr>
        <p:spPr>
          <a:xfrm>
            <a:off x="4041904" y="5201358"/>
            <a:ext cx="394014" cy="28135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b="1" dirty="0" err="1">
                <a:solidFill>
                  <a:schemeClr val="bg1"/>
                </a:solidFill>
              </a:rPr>
              <a:t>R</a:t>
            </a:r>
            <a:r>
              <a:rPr lang="en-US" sz="1400" b="1" baseline="-25000" dirty="0" err="1">
                <a:solidFill>
                  <a:schemeClr val="bg1"/>
                </a:solidFill>
              </a:rPr>
              <a:t>z</a:t>
            </a:r>
            <a:endParaRPr lang="en-US" sz="1400" b="1" baseline="-25000" dirty="0">
              <a:solidFill>
                <a:schemeClr val="bg1"/>
              </a:solidFill>
            </a:endParaRPr>
          </a:p>
        </p:txBody>
      </p:sp>
      <p:sp>
        <p:nvSpPr>
          <p:cNvPr id="162" name="Oval 161">
            <a:extLst>
              <a:ext uri="{FF2B5EF4-FFF2-40B4-BE49-F238E27FC236}">
                <a16:creationId xmlns:a16="http://schemas.microsoft.com/office/drawing/2014/main" id="{2788DDA0-7917-44C6-9581-00AE04B93C3F}"/>
              </a:ext>
            </a:extLst>
          </p:cNvPr>
          <p:cNvSpPr/>
          <p:nvPr/>
        </p:nvSpPr>
        <p:spPr>
          <a:xfrm>
            <a:off x="3652800" y="4667843"/>
            <a:ext cx="278948" cy="28135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b="1" dirty="0"/>
              <a:t>M</a:t>
            </a:r>
          </a:p>
        </p:txBody>
      </p:sp>
      <p:sp>
        <p:nvSpPr>
          <p:cNvPr id="163" name="Rectangle 162">
            <a:extLst>
              <a:ext uri="{FF2B5EF4-FFF2-40B4-BE49-F238E27FC236}">
                <a16:creationId xmlns:a16="http://schemas.microsoft.com/office/drawing/2014/main" id="{5439A93C-13AE-43CD-B03C-0DB28D7BC2E1}"/>
              </a:ext>
            </a:extLst>
          </p:cNvPr>
          <p:cNvSpPr/>
          <p:nvPr/>
        </p:nvSpPr>
        <p:spPr>
          <a:xfrm>
            <a:off x="4477998" y="5200362"/>
            <a:ext cx="456902" cy="27709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b="1" dirty="0">
                <a:solidFill>
                  <a:schemeClr val="bg1"/>
                </a:solidFill>
              </a:rPr>
              <a:t>h</a:t>
            </a:r>
            <a:r>
              <a:rPr lang="en-US" sz="1400" b="1" baseline="-25000" dirty="0">
                <a:solidFill>
                  <a:schemeClr val="bg1"/>
                </a:solidFill>
              </a:rPr>
              <a:t>t-1</a:t>
            </a:r>
          </a:p>
        </p:txBody>
      </p:sp>
      <p:sp>
        <p:nvSpPr>
          <p:cNvPr id="164" name="Oval 163">
            <a:extLst>
              <a:ext uri="{FF2B5EF4-FFF2-40B4-BE49-F238E27FC236}">
                <a16:creationId xmlns:a16="http://schemas.microsoft.com/office/drawing/2014/main" id="{EA9C99E8-4C95-40DA-A0D8-8ECF2C1D319A}"/>
              </a:ext>
            </a:extLst>
          </p:cNvPr>
          <p:cNvSpPr/>
          <p:nvPr/>
        </p:nvSpPr>
        <p:spPr>
          <a:xfrm>
            <a:off x="4127937" y="4670575"/>
            <a:ext cx="278948" cy="28135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b="1" dirty="0"/>
              <a:t>M</a:t>
            </a:r>
          </a:p>
        </p:txBody>
      </p:sp>
      <p:sp>
        <p:nvSpPr>
          <p:cNvPr id="165" name="Oval 164">
            <a:extLst>
              <a:ext uri="{FF2B5EF4-FFF2-40B4-BE49-F238E27FC236}">
                <a16:creationId xmlns:a16="http://schemas.microsoft.com/office/drawing/2014/main" id="{0EC74BA2-7EC8-4568-A322-5BD79E577D4C}"/>
              </a:ext>
            </a:extLst>
          </p:cNvPr>
          <p:cNvSpPr/>
          <p:nvPr/>
        </p:nvSpPr>
        <p:spPr>
          <a:xfrm>
            <a:off x="4616286" y="4667645"/>
            <a:ext cx="278948" cy="28135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b="1" dirty="0"/>
              <a:t>M</a:t>
            </a:r>
          </a:p>
        </p:txBody>
      </p:sp>
      <p:cxnSp>
        <p:nvCxnSpPr>
          <p:cNvPr id="166" name="Straight Arrow Connector 165">
            <a:extLst>
              <a:ext uri="{FF2B5EF4-FFF2-40B4-BE49-F238E27FC236}">
                <a16:creationId xmlns:a16="http://schemas.microsoft.com/office/drawing/2014/main" id="{D89139E6-B1CA-4371-8B76-0BD1CAEB0BAF}"/>
              </a:ext>
            </a:extLst>
          </p:cNvPr>
          <p:cNvCxnSpPr>
            <a:cxnSpLocks/>
            <a:stCxn id="163" idx="0"/>
            <a:endCxn id="162" idx="5"/>
          </p:cNvCxnSpPr>
          <p:nvPr/>
        </p:nvCxnSpPr>
        <p:spPr>
          <a:xfrm flipH="1" flipV="1">
            <a:off x="3890897" y="4907995"/>
            <a:ext cx="815552" cy="2923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1" name="Straight Arrow Connector 170">
            <a:extLst>
              <a:ext uri="{FF2B5EF4-FFF2-40B4-BE49-F238E27FC236}">
                <a16:creationId xmlns:a16="http://schemas.microsoft.com/office/drawing/2014/main" id="{09D399E9-5B21-4FB7-B591-6135978DF294}"/>
              </a:ext>
            </a:extLst>
          </p:cNvPr>
          <p:cNvCxnSpPr>
            <a:cxnSpLocks/>
            <a:stCxn id="163" idx="0"/>
            <a:endCxn id="164" idx="5"/>
          </p:cNvCxnSpPr>
          <p:nvPr/>
        </p:nvCxnSpPr>
        <p:spPr>
          <a:xfrm flipH="1" flipV="1">
            <a:off x="4366034" y="4910727"/>
            <a:ext cx="340415" cy="2896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3" name="Straight Arrow Connector 172">
            <a:extLst>
              <a:ext uri="{FF2B5EF4-FFF2-40B4-BE49-F238E27FC236}">
                <a16:creationId xmlns:a16="http://schemas.microsoft.com/office/drawing/2014/main" id="{01162BCB-D1DB-45DA-943B-30F9B0B6C943}"/>
              </a:ext>
            </a:extLst>
          </p:cNvPr>
          <p:cNvCxnSpPr>
            <a:cxnSpLocks/>
            <a:stCxn id="163" idx="0"/>
            <a:endCxn id="165" idx="4"/>
          </p:cNvCxnSpPr>
          <p:nvPr/>
        </p:nvCxnSpPr>
        <p:spPr>
          <a:xfrm flipV="1">
            <a:off x="4706449" y="4949001"/>
            <a:ext cx="49311" cy="2513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6" name="Straight Arrow Connector 175">
            <a:extLst>
              <a:ext uri="{FF2B5EF4-FFF2-40B4-BE49-F238E27FC236}">
                <a16:creationId xmlns:a16="http://schemas.microsoft.com/office/drawing/2014/main" id="{026A895F-6E32-429F-918C-2546EBE75F11}"/>
              </a:ext>
            </a:extLst>
          </p:cNvPr>
          <p:cNvCxnSpPr>
            <a:cxnSpLocks/>
            <a:stCxn id="160" idx="0"/>
            <a:endCxn id="164" idx="3"/>
          </p:cNvCxnSpPr>
          <p:nvPr/>
        </p:nvCxnSpPr>
        <p:spPr>
          <a:xfrm flipV="1">
            <a:off x="3808310" y="4910727"/>
            <a:ext cx="360478" cy="294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7" name="Straight Arrow Connector 176">
            <a:extLst>
              <a:ext uri="{FF2B5EF4-FFF2-40B4-BE49-F238E27FC236}">
                <a16:creationId xmlns:a16="http://schemas.microsoft.com/office/drawing/2014/main" id="{39620880-8BD2-4636-9D23-5936761BFACB}"/>
              </a:ext>
            </a:extLst>
          </p:cNvPr>
          <p:cNvCxnSpPr>
            <a:cxnSpLocks/>
            <a:stCxn id="159" idx="0"/>
            <a:endCxn id="162" idx="3"/>
          </p:cNvCxnSpPr>
          <p:nvPr/>
        </p:nvCxnSpPr>
        <p:spPr>
          <a:xfrm flipV="1">
            <a:off x="3382648" y="4907995"/>
            <a:ext cx="311003" cy="297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8" name="Straight Arrow Connector 177">
            <a:extLst>
              <a:ext uri="{FF2B5EF4-FFF2-40B4-BE49-F238E27FC236}">
                <a16:creationId xmlns:a16="http://schemas.microsoft.com/office/drawing/2014/main" id="{DAEB6F1F-F84F-448C-B955-8EB0828DE438}"/>
              </a:ext>
            </a:extLst>
          </p:cNvPr>
          <p:cNvCxnSpPr>
            <a:cxnSpLocks/>
            <a:stCxn id="161" idx="0"/>
            <a:endCxn id="165" idx="3"/>
          </p:cNvCxnSpPr>
          <p:nvPr/>
        </p:nvCxnSpPr>
        <p:spPr>
          <a:xfrm flipV="1">
            <a:off x="4238911" y="4907797"/>
            <a:ext cx="418226" cy="2935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9" name="Straight Arrow Connector 178">
            <a:extLst>
              <a:ext uri="{FF2B5EF4-FFF2-40B4-BE49-F238E27FC236}">
                <a16:creationId xmlns:a16="http://schemas.microsoft.com/office/drawing/2014/main" id="{58B00EFC-FC5A-4C4E-B978-A030CB101571}"/>
              </a:ext>
            </a:extLst>
          </p:cNvPr>
          <p:cNvCxnSpPr>
            <a:cxnSpLocks/>
            <a:stCxn id="162" idx="0"/>
            <a:endCxn id="139" idx="4"/>
          </p:cNvCxnSpPr>
          <p:nvPr/>
        </p:nvCxnSpPr>
        <p:spPr>
          <a:xfrm flipV="1">
            <a:off x="3792274" y="4414203"/>
            <a:ext cx="812436" cy="253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0" name="Straight Arrow Connector 179">
            <a:extLst>
              <a:ext uri="{FF2B5EF4-FFF2-40B4-BE49-F238E27FC236}">
                <a16:creationId xmlns:a16="http://schemas.microsoft.com/office/drawing/2014/main" id="{E848E7F4-9D53-478B-945A-033685D94EC5}"/>
              </a:ext>
            </a:extLst>
          </p:cNvPr>
          <p:cNvCxnSpPr>
            <a:cxnSpLocks/>
            <a:stCxn id="164" idx="0"/>
            <a:endCxn id="142" idx="4"/>
          </p:cNvCxnSpPr>
          <p:nvPr/>
        </p:nvCxnSpPr>
        <p:spPr>
          <a:xfrm flipV="1">
            <a:off x="4267411" y="4411618"/>
            <a:ext cx="897025" cy="2589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1" name="Straight Arrow Connector 180">
            <a:extLst>
              <a:ext uri="{FF2B5EF4-FFF2-40B4-BE49-F238E27FC236}">
                <a16:creationId xmlns:a16="http://schemas.microsoft.com/office/drawing/2014/main" id="{889ECC1A-107F-4289-83A3-7E7BEE24C176}"/>
              </a:ext>
            </a:extLst>
          </p:cNvPr>
          <p:cNvCxnSpPr>
            <a:cxnSpLocks/>
            <a:stCxn id="165" idx="0"/>
            <a:endCxn id="144" idx="4"/>
          </p:cNvCxnSpPr>
          <p:nvPr/>
        </p:nvCxnSpPr>
        <p:spPr>
          <a:xfrm flipV="1">
            <a:off x="4755760" y="4411545"/>
            <a:ext cx="788456" cy="256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2" name="Oval 181">
                <a:extLst>
                  <a:ext uri="{FF2B5EF4-FFF2-40B4-BE49-F238E27FC236}">
                    <a16:creationId xmlns:a16="http://schemas.microsoft.com/office/drawing/2014/main" id="{BFF70486-4640-4731-AFC3-2F3778898D6F}"/>
                  </a:ext>
                </a:extLst>
              </p:cNvPr>
              <p:cNvSpPr/>
              <p:nvPr/>
            </p:nvSpPr>
            <p:spPr>
              <a:xfrm>
                <a:off x="4460429" y="3684678"/>
                <a:ext cx="278948" cy="28135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𝝈</m:t>
                      </m:r>
                    </m:oMath>
                  </m:oMathPara>
                </a14:m>
                <a:endParaRPr lang="en-US" b="1" dirty="0"/>
              </a:p>
            </p:txBody>
          </p:sp>
        </mc:Choice>
        <mc:Fallback xmlns="">
          <p:sp>
            <p:nvSpPr>
              <p:cNvPr id="182" name="Oval 181">
                <a:extLst>
                  <a:ext uri="{FF2B5EF4-FFF2-40B4-BE49-F238E27FC236}">
                    <a16:creationId xmlns:a16="http://schemas.microsoft.com/office/drawing/2014/main" id="{BFF70486-4640-4731-AFC3-2F3778898D6F}"/>
                  </a:ext>
                </a:extLst>
              </p:cNvPr>
              <p:cNvSpPr>
                <a:spLocks noRot="1" noChangeAspect="1" noMove="1" noResize="1" noEditPoints="1" noAdjustHandles="1" noChangeArrowheads="1" noChangeShapeType="1" noTextEdit="1"/>
              </p:cNvSpPr>
              <p:nvPr/>
            </p:nvSpPr>
            <p:spPr>
              <a:xfrm>
                <a:off x="4460429" y="3684678"/>
                <a:ext cx="278948" cy="281356"/>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3" name="Oval 182">
                <a:extLst>
                  <a:ext uri="{FF2B5EF4-FFF2-40B4-BE49-F238E27FC236}">
                    <a16:creationId xmlns:a16="http://schemas.microsoft.com/office/drawing/2014/main" id="{E9131BF0-9241-48DD-A6B5-D5578D8FE069}"/>
                  </a:ext>
                </a:extLst>
              </p:cNvPr>
              <p:cNvSpPr/>
              <p:nvPr/>
            </p:nvSpPr>
            <p:spPr>
              <a:xfrm>
                <a:off x="5016394" y="3677752"/>
                <a:ext cx="278948" cy="28135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𝝈</m:t>
                      </m:r>
                    </m:oMath>
                  </m:oMathPara>
                </a14:m>
                <a:endParaRPr lang="en-US" b="1" dirty="0"/>
              </a:p>
            </p:txBody>
          </p:sp>
        </mc:Choice>
        <mc:Fallback xmlns="">
          <p:sp>
            <p:nvSpPr>
              <p:cNvPr id="183" name="Oval 182">
                <a:extLst>
                  <a:ext uri="{FF2B5EF4-FFF2-40B4-BE49-F238E27FC236}">
                    <a16:creationId xmlns:a16="http://schemas.microsoft.com/office/drawing/2014/main" id="{E9131BF0-9241-48DD-A6B5-D5578D8FE069}"/>
                  </a:ext>
                </a:extLst>
              </p:cNvPr>
              <p:cNvSpPr>
                <a:spLocks noRot="1" noChangeAspect="1" noMove="1" noResize="1" noEditPoints="1" noAdjustHandles="1" noChangeArrowheads="1" noChangeShapeType="1" noTextEdit="1"/>
              </p:cNvSpPr>
              <p:nvPr/>
            </p:nvSpPr>
            <p:spPr>
              <a:xfrm>
                <a:off x="5016394" y="3677752"/>
                <a:ext cx="278948" cy="281356"/>
              </a:xfrm>
              <a:prstGeom prst="ellipse">
                <a:avLst/>
              </a:prstGeom>
              <a:blipFill>
                <a:blip r:embed="rId7"/>
                <a:stretch>
                  <a:fillRect/>
                </a:stretch>
              </a:blipFill>
            </p:spPr>
            <p:txBody>
              <a:bodyPr/>
              <a:lstStyle/>
              <a:p>
                <a:r>
                  <a:rPr lang="en-US">
                    <a:noFill/>
                  </a:rPr>
                  <a:t> </a:t>
                </a:r>
              </a:p>
            </p:txBody>
          </p:sp>
        </mc:Fallback>
      </mc:AlternateContent>
      <p:cxnSp>
        <p:nvCxnSpPr>
          <p:cNvPr id="184" name="Straight Arrow Connector 183">
            <a:extLst>
              <a:ext uri="{FF2B5EF4-FFF2-40B4-BE49-F238E27FC236}">
                <a16:creationId xmlns:a16="http://schemas.microsoft.com/office/drawing/2014/main" id="{7D4072A1-DA5E-4548-9FBA-84EC326EB4F5}"/>
              </a:ext>
            </a:extLst>
          </p:cNvPr>
          <p:cNvCxnSpPr>
            <a:cxnSpLocks/>
            <a:stCxn id="142" idx="0"/>
            <a:endCxn id="183" idx="4"/>
          </p:cNvCxnSpPr>
          <p:nvPr/>
        </p:nvCxnSpPr>
        <p:spPr>
          <a:xfrm flipH="1" flipV="1">
            <a:off x="5155868" y="3959108"/>
            <a:ext cx="8568" cy="1711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5" name="Oval 184">
                <a:extLst>
                  <a:ext uri="{FF2B5EF4-FFF2-40B4-BE49-F238E27FC236}">
                    <a16:creationId xmlns:a16="http://schemas.microsoft.com/office/drawing/2014/main" id="{0F399687-DE3C-4B7D-AAD8-4E4702197864}"/>
                  </a:ext>
                </a:extLst>
              </p:cNvPr>
              <p:cNvSpPr/>
              <p:nvPr/>
            </p:nvSpPr>
            <p:spPr>
              <a:xfrm>
                <a:off x="5392276" y="3667062"/>
                <a:ext cx="278948" cy="28135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050" b="1" i="1" smtClean="0">
                          <a:latin typeface="Cambria Math" panose="02040503050406030204" pitchFamily="18" charset="0"/>
                          <a:ea typeface="Cambria Math" panose="02040503050406030204" pitchFamily="18" charset="0"/>
                        </a:rPr>
                        <m:t> </m:t>
                      </m:r>
                      <m:r>
                        <a:rPr lang="en-US" sz="1050" b="1" i="1" smtClean="0">
                          <a:latin typeface="Cambria Math" panose="02040503050406030204" pitchFamily="18" charset="0"/>
                          <a:ea typeface="Cambria Math" panose="02040503050406030204" pitchFamily="18" charset="0"/>
                        </a:rPr>
                        <m:t>𝒕𝒂𝒏𝒉</m:t>
                      </m:r>
                    </m:oMath>
                  </m:oMathPara>
                </a14:m>
                <a:endParaRPr lang="en-US" sz="1050" b="1" dirty="0"/>
              </a:p>
            </p:txBody>
          </p:sp>
        </mc:Choice>
        <mc:Fallback xmlns="">
          <p:sp>
            <p:nvSpPr>
              <p:cNvPr id="185" name="Oval 184">
                <a:extLst>
                  <a:ext uri="{FF2B5EF4-FFF2-40B4-BE49-F238E27FC236}">
                    <a16:creationId xmlns:a16="http://schemas.microsoft.com/office/drawing/2014/main" id="{0F399687-DE3C-4B7D-AAD8-4E4702197864}"/>
                  </a:ext>
                </a:extLst>
              </p:cNvPr>
              <p:cNvSpPr>
                <a:spLocks noRot="1" noChangeAspect="1" noMove="1" noResize="1" noEditPoints="1" noAdjustHandles="1" noChangeArrowheads="1" noChangeShapeType="1" noTextEdit="1"/>
              </p:cNvSpPr>
              <p:nvPr/>
            </p:nvSpPr>
            <p:spPr>
              <a:xfrm>
                <a:off x="5392276" y="3667062"/>
                <a:ext cx="278948" cy="281356"/>
              </a:xfrm>
              <a:prstGeom prst="ellipse">
                <a:avLst/>
              </a:prstGeom>
              <a:blipFill>
                <a:blip r:embed="rId8"/>
                <a:stretch>
                  <a:fillRect l="-23404" r="-23404"/>
                </a:stretch>
              </a:blipFill>
            </p:spPr>
            <p:txBody>
              <a:bodyPr/>
              <a:lstStyle/>
              <a:p>
                <a:r>
                  <a:rPr lang="en-US">
                    <a:noFill/>
                  </a:rPr>
                  <a:t> </a:t>
                </a:r>
              </a:p>
            </p:txBody>
          </p:sp>
        </mc:Fallback>
      </mc:AlternateContent>
      <p:sp>
        <p:nvSpPr>
          <p:cNvPr id="186" name="Oval 185">
            <a:extLst>
              <a:ext uri="{FF2B5EF4-FFF2-40B4-BE49-F238E27FC236}">
                <a16:creationId xmlns:a16="http://schemas.microsoft.com/office/drawing/2014/main" id="{52160898-38D6-4302-8281-265233F267D6}"/>
              </a:ext>
            </a:extLst>
          </p:cNvPr>
          <p:cNvSpPr/>
          <p:nvPr/>
        </p:nvSpPr>
        <p:spPr>
          <a:xfrm>
            <a:off x="5184257" y="3244689"/>
            <a:ext cx="278948" cy="28135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b="1"/>
              <a:t>×</a:t>
            </a:r>
            <a:endParaRPr lang="en-US" b="1" dirty="0"/>
          </a:p>
        </p:txBody>
      </p:sp>
      <p:sp>
        <p:nvSpPr>
          <p:cNvPr id="187" name="Oval 186">
            <a:extLst>
              <a:ext uri="{FF2B5EF4-FFF2-40B4-BE49-F238E27FC236}">
                <a16:creationId xmlns:a16="http://schemas.microsoft.com/office/drawing/2014/main" id="{B81EB0E3-D87A-49ED-B1E2-FE5577BFF4D3}"/>
              </a:ext>
            </a:extLst>
          </p:cNvPr>
          <p:cNvSpPr/>
          <p:nvPr/>
        </p:nvSpPr>
        <p:spPr>
          <a:xfrm>
            <a:off x="4834610" y="2920149"/>
            <a:ext cx="278948" cy="28135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b="1" dirty="0"/>
              <a:t>+</a:t>
            </a:r>
            <a:endParaRPr lang="en-US" b="1" dirty="0"/>
          </a:p>
        </p:txBody>
      </p:sp>
      <p:sp>
        <p:nvSpPr>
          <p:cNvPr id="188" name="Oval 187">
            <a:extLst>
              <a:ext uri="{FF2B5EF4-FFF2-40B4-BE49-F238E27FC236}">
                <a16:creationId xmlns:a16="http://schemas.microsoft.com/office/drawing/2014/main" id="{58A0C9A3-3CA5-40FD-9164-0E0E0F43162F}"/>
              </a:ext>
            </a:extLst>
          </p:cNvPr>
          <p:cNvSpPr/>
          <p:nvPr/>
        </p:nvSpPr>
        <p:spPr>
          <a:xfrm>
            <a:off x="4460429" y="3251133"/>
            <a:ext cx="278948" cy="28135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b="1"/>
              <a:t>×</a:t>
            </a:r>
            <a:endParaRPr lang="en-US" b="1" dirty="0"/>
          </a:p>
        </p:txBody>
      </p:sp>
      <p:cxnSp>
        <p:nvCxnSpPr>
          <p:cNvPr id="189" name="Straight Arrow Connector 188">
            <a:extLst>
              <a:ext uri="{FF2B5EF4-FFF2-40B4-BE49-F238E27FC236}">
                <a16:creationId xmlns:a16="http://schemas.microsoft.com/office/drawing/2014/main" id="{B472462D-DAE2-4F30-8972-894305CC88C9}"/>
              </a:ext>
            </a:extLst>
          </p:cNvPr>
          <p:cNvCxnSpPr>
            <a:cxnSpLocks/>
            <a:stCxn id="186" idx="1"/>
            <a:endCxn id="187" idx="5"/>
          </p:cNvCxnSpPr>
          <p:nvPr/>
        </p:nvCxnSpPr>
        <p:spPr>
          <a:xfrm flipH="1" flipV="1">
            <a:off x="5072707" y="3160301"/>
            <a:ext cx="152401" cy="1255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0" name="Straight Arrow Connector 189">
            <a:extLst>
              <a:ext uri="{FF2B5EF4-FFF2-40B4-BE49-F238E27FC236}">
                <a16:creationId xmlns:a16="http://schemas.microsoft.com/office/drawing/2014/main" id="{E52FBA8D-2071-4B1E-AA36-634DDC144BAE}"/>
              </a:ext>
            </a:extLst>
          </p:cNvPr>
          <p:cNvCxnSpPr>
            <a:cxnSpLocks/>
            <a:stCxn id="188" idx="7"/>
            <a:endCxn id="187" idx="3"/>
          </p:cNvCxnSpPr>
          <p:nvPr/>
        </p:nvCxnSpPr>
        <p:spPr>
          <a:xfrm flipV="1">
            <a:off x="4698526" y="3160301"/>
            <a:ext cx="176935" cy="1320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1" name="Connector: Elbow 190">
            <a:extLst>
              <a:ext uri="{FF2B5EF4-FFF2-40B4-BE49-F238E27FC236}">
                <a16:creationId xmlns:a16="http://schemas.microsoft.com/office/drawing/2014/main" id="{EAEDF123-2B5E-437E-9883-E82411D8511A}"/>
              </a:ext>
            </a:extLst>
          </p:cNvPr>
          <p:cNvCxnSpPr>
            <a:cxnSpLocks/>
            <a:stCxn id="163" idx="3"/>
            <a:endCxn id="188" idx="6"/>
          </p:cNvCxnSpPr>
          <p:nvPr/>
        </p:nvCxnSpPr>
        <p:spPr>
          <a:xfrm flipH="1" flipV="1">
            <a:off x="4739377" y="3391811"/>
            <a:ext cx="195523" cy="1947096"/>
          </a:xfrm>
          <a:prstGeom prst="bentConnector3">
            <a:avLst>
              <a:gd name="adj1" fmla="val -12991"/>
            </a:avLst>
          </a:prstGeom>
          <a:ln>
            <a:tailEnd type="triangle"/>
          </a:ln>
        </p:spPr>
        <p:style>
          <a:lnRef idx="1">
            <a:schemeClr val="dk1"/>
          </a:lnRef>
          <a:fillRef idx="0">
            <a:schemeClr val="dk1"/>
          </a:fillRef>
          <a:effectRef idx="0">
            <a:schemeClr val="dk1"/>
          </a:effectRef>
          <a:fontRef idx="minor">
            <a:schemeClr val="tx1"/>
          </a:fontRef>
        </p:style>
      </p:cxnSp>
      <p:sp>
        <p:nvSpPr>
          <p:cNvPr id="192" name="Rectangle 191">
            <a:extLst>
              <a:ext uri="{FF2B5EF4-FFF2-40B4-BE49-F238E27FC236}">
                <a16:creationId xmlns:a16="http://schemas.microsoft.com/office/drawing/2014/main" id="{8260635C-146C-4BF8-A8C0-CAEE3886A824}"/>
              </a:ext>
            </a:extLst>
          </p:cNvPr>
          <p:cNvSpPr/>
          <p:nvPr/>
        </p:nvSpPr>
        <p:spPr>
          <a:xfrm>
            <a:off x="4674229" y="2411766"/>
            <a:ext cx="603493" cy="32442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err="1">
                <a:solidFill>
                  <a:schemeClr val="bg1"/>
                </a:solidFill>
              </a:rPr>
              <a:t>h</a:t>
            </a:r>
            <a:r>
              <a:rPr lang="en-US" b="1" baseline="-25000" dirty="0" err="1">
                <a:solidFill>
                  <a:schemeClr val="bg1"/>
                </a:solidFill>
              </a:rPr>
              <a:t>t</a:t>
            </a:r>
            <a:endParaRPr lang="en-US" b="1" baseline="-25000" dirty="0">
              <a:solidFill>
                <a:schemeClr val="bg1"/>
              </a:solidFill>
            </a:endParaRPr>
          </a:p>
        </p:txBody>
      </p:sp>
      <p:cxnSp>
        <p:nvCxnSpPr>
          <p:cNvPr id="193" name="Straight Arrow Connector 192">
            <a:extLst>
              <a:ext uri="{FF2B5EF4-FFF2-40B4-BE49-F238E27FC236}">
                <a16:creationId xmlns:a16="http://schemas.microsoft.com/office/drawing/2014/main" id="{261950FB-64BB-44A6-8B83-6A351D00D9A9}"/>
              </a:ext>
            </a:extLst>
          </p:cNvPr>
          <p:cNvCxnSpPr>
            <a:cxnSpLocks/>
            <a:stCxn id="187" idx="0"/>
            <a:endCxn id="192" idx="2"/>
          </p:cNvCxnSpPr>
          <p:nvPr/>
        </p:nvCxnSpPr>
        <p:spPr>
          <a:xfrm flipV="1">
            <a:off x="4974084" y="2736188"/>
            <a:ext cx="1892" cy="1839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4" name="Rectangle 193">
            <a:extLst>
              <a:ext uri="{FF2B5EF4-FFF2-40B4-BE49-F238E27FC236}">
                <a16:creationId xmlns:a16="http://schemas.microsoft.com/office/drawing/2014/main" id="{DDA6A40B-0336-4993-9147-6390387767D2}"/>
              </a:ext>
            </a:extLst>
          </p:cNvPr>
          <p:cNvSpPr/>
          <p:nvPr/>
        </p:nvSpPr>
        <p:spPr>
          <a:xfrm>
            <a:off x="5484152" y="5200362"/>
            <a:ext cx="416365" cy="28135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b="1" dirty="0" err="1">
                <a:solidFill>
                  <a:schemeClr val="bg1"/>
                </a:solidFill>
              </a:rPr>
              <a:t>W</a:t>
            </a:r>
            <a:r>
              <a:rPr lang="en-US" altLang="zh-CN" sz="1400" b="1" baseline="-25000" dirty="0" err="1">
                <a:solidFill>
                  <a:schemeClr val="bg1"/>
                </a:solidFill>
              </a:rPr>
              <a:t>f</a:t>
            </a:r>
            <a:endParaRPr lang="en-US" sz="1400" b="1" baseline="-25000" dirty="0">
              <a:solidFill>
                <a:schemeClr val="bg1"/>
              </a:solidFill>
            </a:endParaRPr>
          </a:p>
        </p:txBody>
      </p:sp>
      <p:sp>
        <p:nvSpPr>
          <p:cNvPr id="195" name="Rectangle 194">
            <a:extLst>
              <a:ext uri="{FF2B5EF4-FFF2-40B4-BE49-F238E27FC236}">
                <a16:creationId xmlns:a16="http://schemas.microsoft.com/office/drawing/2014/main" id="{E4E4FBE6-6BA5-4216-89C5-ECA2CA5C2EF4}"/>
              </a:ext>
            </a:extLst>
          </p:cNvPr>
          <p:cNvSpPr/>
          <p:nvPr/>
        </p:nvSpPr>
        <p:spPr>
          <a:xfrm>
            <a:off x="5939007" y="5198067"/>
            <a:ext cx="438897" cy="28135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b="1" dirty="0">
                <a:solidFill>
                  <a:schemeClr val="bg1"/>
                </a:solidFill>
              </a:rPr>
              <a:t>W</a:t>
            </a:r>
            <a:r>
              <a:rPr lang="en-US" sz="1400" b="1" baseline="-25000" dirty="0">
                <a:solidFill>
                  <a:schemeClr val="bg1"/>
                </a:solidFill>
              </a:rPr>
              <a:t>o</a:t>
            </a:r>
          </a:p>
        </p:txBody>
      </p:sp>
      <p:sp>
        <p:nvSpPr>
          <p:cNvPr id="196" name="Rectangle 195">
            <a:extLst>
              <a:ext uri="{FF2B5EF4-FFF2-40B4-BE49-F238E27FC236}">
                <a16:creationId xmlns:a16="http://schemas.microsoft.com/office/drawing/2014/main" id="{FD1A78FA-8F56-4A63-B0A8-AA8528C4E54F}"/>
              </a:ext>
            </a:extLst>
          </p:cNvPr>
          <p:cNvSpPr/>
          <p:nvPr/>
        </p:nvSpPr>
        <p:spPr>
          <a:xfrm>
            <a:off x="6404284" y="5193553"/>
            <a:ext cx="438895" cy="28135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b="1" dirty="0" err="1">
                <a:solidFill>
                  <a:schemeClr val="bg1"/>
                </a:solidFill>
              </a:rPr>
              <a:t>W</a:t>
            </a:r>
            <a:r>
              <a:rPr lang="en-US" sz="1400" b="1" baseline="-25000" dirty="0" err="1">
                <a:solidFill>
                  <a:schemeClr val="bg1"/>
                </a:solidFill>
              </a:rPr>
              <a:t>z</a:t>
            </a:r>
            <a:endParaRPr lang="en-US" sz="1400" b="1" baseline="-25000" dirty="0">
              <a:solidFill>
                <a:schemeClr val="bg1"/>
              </a:solidFill>
            </a:endParaRPr>
          </a:p>
        </p:txBody>
      </p:sp>
      <p:cxnSp>
        <p:nvCxnSpPr>
          <p:cNvPr id="197" name="Straight Arrow Connector 196">
            <a:extLst>
              <a:ext uri="{FF2B5EF4-FFF2-40B4-BE49-F238E27FC236}">
                <a16:creationId xmlns:a16="http://schemas.microsoft.com/office/drawing/2014/main" id="{4E4236D0-FF95-48ED-9D6D-A54DED6E937A}"/>
              </a:ext>
            </a:extLst>
          </p:cNvPr>
          <p:cNvCxnSpPr>
            <a:cxnSpLocks/>
            <a:stCxn id="194" idx="0"/>
            <a:endCxn id="150" idx="5"/>
          </p:cNvCxnSpPr>
          <p:nvPr/>
        </p:nvCxnSpPr>
        <p:spPr>
          <a:xfrm flipH="1" flipV="1">
            <a:off x="5319011" y="4907797"/>
            <a:ext cx="373324" cy="2925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8" name="Straight Arrow Connector 197">
            <a:extLst>
              <a:ext uri="{FF2B5EF4-FFF2-40B4-BE49-F238E27FC236}">
                <a16:creationId xmlns:a16="http://schemas.microsoft.com/office/drawing/2014/main" id="{E52B9432-B7E3-4D05-BAAF-1F3B5B985DD8}"/>
              </a:ext>
            </a:extLst>
          </p:cNvPr>
          <p:cNvCxnSpPr>
            <a:cxnSpLocks/>
            <a:stCxn id="195" idx="0"/>
            <a:endCxn id="153" idx="5"/>
          </p:cNvCxnSpPr>
          <p:nvPr/>
        </p:nvCxnSpPr>
        <p:spPr>
          <a:xfrm flipH="1" flipV="1">
            <a:off x="5788045" y="4907797"/>
            <a:ext cx="370411" cy="2902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9" name="Straight Arrow Connector 198">
            <a:extLst>
              <a:ext uri="{FF2B5EF4-FFF2-40B4-BE49-F238E27FC236}">
                <a16:creationId xmlns:a16="http://schemas.microsoft.com/office/drawing/2014/main" id="{E8344BD5-4DD2-4497-954B-32F8AA9218E7}"/>
              </a:ext>
            </a:extLst>
          </p:cNvPr>
          <p:cNvCxnSpPr>
            <a:cxnSpLocks/>
            <a:stCxn id="196" idx="0"/>
            <a:endCxn id="154" idx="5"/>
          </p:cNvCxnSpPr>
          <p:nvPr/>
        </p:nvCxnSpPr>
        <p:spPr>
          <a:xfrm flipH="1" flipV="1">
            <a:off x="6257079" y="4907797"/>
            <a:ext cx="366653" cy="2857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0" name="Straight Arrow Connector 199">
            <a:extLst>
              <a:ext uri="{FF2B5EF4-FFF2-40B4-BE49-F238E27FC236}">
                <a16:creationId xmlns:a16="http://schemas.microsoft.com/office/drawing/2014/main" id="{4CE97FCD-802A-48E9-B658-523F6EB482ED}"/>
              </a:ext>
            </a:extLst>
          </p:cNvPr>
          <p:cNvCxnSpPr>
            <a:cxnSpLocks/>
            <a:stCxn id="182" idx="0"/>
            <a:endCxn id="188" idx="4"/>
          </p:cNvCxnSpPr>
          <p:nvPr/>
        </p:nvCxnSpPr>
        <p:spPr>
          <a:xfrm flipV="1">
            <a:off x="4599903" y="3532489"/>
            <a:ext cx="0" cy="1521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3" name="Rectangle: Rounded Corners 202">
            <a:extLst>
              <a:ext uri="{FF2B5EF4-FFF2-40B4-BE49-F238E27FC236}">
                <a16:creationId xmlns:a16="http://schemas.microsoft.com/office/drawing/2014/main" id="{603BDF2E-29EC-4D68-A5A9-752465AE7D3F}"/>
              </a:ext>
            </a:extLst>
          </p:cNvPr>
          <p:cNvSpPr/>
          <p:nvPr/>
        </p:nvSpPr>
        <p:spPr>
          <a:xfrm>
            <a:off x="8608916" y="4626925"/>
            <a:ext cx="2116234" cy="989758"/>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Rounded Corners 203">
            <a:extLst>
              <a:ext uri="{FF2B5EF4-FFF2-40B4-BE49-F238E27FC236}">
                <a16:creationId xmlns:a16="http://schemas.microsoft.com/office/drawing/2014/main" id="{9AEEDC43-B25D-40B5-BE95-9FE3E2816A64}"/>
              </a:ext>
            </a:extLst>
          </p:cNvPr>
          <p:cNvSpPr/>
          <p:nvPr/>
        </p:nvSpPr>
        <p:spPr>
          <a:xfrm>
            <a:off x="3057524" y="4626925"/>
            <a:ext cx="3966638" cy="989758"/>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BA536434-37CE-4B2C-A053-8B691D48915A}"/>
              </a:ext>
            </a:extLst>
          </p:cNvPr>
          <p:cNvSpPr/>
          <p:nvPr/>
        </p:nvSpPr>
        <p:spPr>
          <a:xfrm>
            <a:off x="7520246" y="4937946"/>
            <a:ext cx="397341" cy="2813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4537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72F6B-DB31-48B6-8945-2DA36ED778DB}"/>
              </a:ext>
            </a:extLst>
          </p:cNvPr>
          <p:cNvSpPr>
            <a:spLocks noGrp="1"/>
          </p:cNvSpPr>
          <p:nvPr>
            <p:ph type="title"/>
          </p:nvPr>
        </p:nvSpPr>
        <p:spPr/>
        <p:txBody>
          <a:bodyPr/>
          <a:lstStyle/>
          <a:p>
            <a:r>
              <a:rPr lang="zh-CN" altLang="en-US" dirty="0"/>
              <a:t>图优化（</a:t>
            </a:r>
            <a:r>
              <a:rPr lang="en-US" altLang="zh-CN" dirty="0"/>
              <a:t>5</a:t>
            </a:r>
            <a:r>
              <a:rPr lang="zh-CN" altLang="en-US" dirty="0"/>
              <a:t>）：算子融合</a:t>
            </a:r>
            <a:endParaRPr lang="en-US" dirty="0"/>
          </a:p>
        </p:txBody>
      </p:sp>
      <p:sp>
        <p:nvSpPr>
          <p:cNvPr id="3" name="Content Placeholder 2">
            <a:extLst>
              <a:ext uri="{FF2B5EF4-FFF2-40B4-BE49-F238E27FC236}">
                <a16:creationId xmlns:a16="http://schemas.microsoft.com/office/drawing/2014/main" id="{0141AFC9-5C3C-4613-B9B1-281A8E3C4F6E}"/>
              </a:ext>
            </a:extLst>
          </p:cNvPr>
          <p:cNvSpPr>
            <a:spLocks noGrp="1"/>
          </p:cNvSpPr>
          <p:nvPr>
            <p:ph idx="1"/>
          </p:nvPr>
        </p:nvSpPr>
        <p:spPr>
          <a:xfrm>
            <a:off x="584200" y="1435503"/>
            <a:ext cx="11018520" cy="1169551"/>
          </a:xfrm>
        </p:spPr>
        <p:txBody>
          <a:bodyPr/>
          <a:lstStyle/>
          <a:p>
            <a:r>
              <a:rPr lang="zh-CN" altLang="en-US" dirty="0"/>
              <a:t>向量化的多个算子的操作可以合并成一个向量化操作 （）</a:t>
            </a:r>
            <a:endParaRPr lang="en-US" altLang="zh-CN" dirty="0"/>
          </a:p>
          <a:p>
            <a:pPr lvl="1"/>
            <a:r>
              <a:rPr lang="zh-CN" altLang="en-US" dirty="0"/>
              <a:t>减少内核启动开销</a:t>
            </a:r>
            <a:endParaRPr lang="en-US" altLang="zh-CN" dirty="0"/>
          </a:p>
          <a:p>
            <a:pPr lvl="1"/>
            <a:r>
              <a:rPr lang="zh-CN" altLang="en-US" dirty="0"/>
              <a:t>减少蹭内存的读取，提高计算密度</a:t>
            </a:r>
            <a:endParaRPr lang="en-US" dirty="0"/>
          </a:p>
        </p:txBody>
      </p:sp>
      <p:sp>
        <p:nvSpPr>
          <p:cNvPr id="4" name="Slide Number Placeholder 3">
            <a:extLst>
              <a:ext uri="{FF2B5EF4-FFF2-40B4-BE49-F238E27FC236}">
                <a16:creationId xmlns:a16="http://schemas.microsoft.com/office/drawing/2014/main" id="{258F703B-47ED-4820-8C0C-26845B0DB7AB}"/>
              </a:ext>
            </a:extLst>
          </p:cNvPr>
          <p:cNvSpPr>
            <a:spLocks noGrp="1"/>
          </p:cNvSpPr>
          <p:nvPr>
            <p:ph type="sldNum" sz="quarter" idx="12"/>
          </p:nvPr>
        </p:nvSpPr>
        <p:spPr/>
        <p:txBody>
          <a:bodyPr/>
          <a:lstStyle/>
          <a:p>
            <a:fld id="{75405F3C-E1F1-4016-982B-CA91284A1E2D}" type="slidenum">
              <a:rPr lang="en-US" smtClean="0"/>
              <a:t>14</a:t>
            </a:fld>
            <a:endParaRPr lang="en-US"/>
          </a:p>
        </p:txBody>
      </p:sp>
      <p:pic>
        <p:nvPicPr>
          <p:cNvPr id="6" name="Picture 5">
            <a:extLst>
              <a:ext uri="{FF2B5EF4-FFF2-40B4-BE49-F238E27FC236}">
                <a16:creationId xmlns:a16="http://schemas.microsoft.com/office/drawing/2014/main" id="{98A5CCB8-391D-44B8-943F-5A955D08B3D6}"/>
              </a:ext>
            </a:extLst>
          </p:cNvPr>
          <p:cNvPicPr>
            <a:picLocks noChangeAspect="1"/>
          </p:cNvPicPr>
          <p:nvPr/>
        </p:nvPicPr>
        <p:blipFill>
          <a:blip r:embed="rId2"/>
          <a:stretch>
            <a:fillRect/>
          </a:stretch>
        </p:blipFill>
        <p:spPr>
          <a:xfrm>
            <a:off x="584200" y="2605054"/>
            <a:ext cx="10833100" cy="3917113"/>
          </a:xfrm>
          <a:prstGeom prst="rect">
            <a:avLst/>
          </a:prstGeom>
        </p:spPr>
      </p:pic>
    </p:spTree>
    <p:extLst>
      <p:ext uri="{BB962C8B-B14F-4D97-AF65-F5344CB8AC3E}">
        <p14:creationId xmlns:p14="http://schemas.microsoft.com/office/powerpoint/2010/main" val="2550728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72F6B-DB31-48B6-8945-2DA36ED778DB}"/>
              </a:ext>
            </a:extLst>
          </p:cNvPr>
          <p:cNvSpPr>
            <a:spLocks noGrp="1"/>
          </p:cNvSpPr>
          <p:nvPr>
            <p:ph type="title"/>
          </p:nvPr>
        </p:nvSpPr>
        <p:spPr/>
        <p:txBody>
          <a:bodyPr/>
          <a:lstStyle/>
          <a:p>
            <a:r>
              <a:rPr lang="zh-CN" altLang="en-US" dirty="0"/>
              <a:t>图优化（</a:t>
            </a:r>
            <a:r>
              <a:rPr lang="en-US" altLang="zh-CN" dirty="0"/>
              <a:t>6</a:t>
            </a:r>
            <a:r>
              <a:rPr lang="zh-CN" altLang="en-US" dirty="0"/>
              <a:t>）：子图替换</a:t>
            </a:r>
            <a:endParaRPr lang="en-US" dirty="0"/>
          </a:p>
        </p:txBody>
      </p:sp>
      <p:sp>
        <p:nvSpPr>
          <p:cNvPr id="3" name="Content Placeholder 2">
            <a:extLst>
              <a:ext uri="{FF2B5EF4-FFF2-40B4-BE49-F238E27FC236}">
                <a16:creationId xmlns:a16="http://schemas.microsoft.com/office/drawing/2014/main" id="{0141AFC9-5C3C-4613-B9B1-281A8E3C4F6E}"/>
              </a:ext>
            </a:extLst>
          </p:cNvPr>
          <p:cNvSpPr>
            <a:spLocks noGrp="1"/>
          </p:cNvSpPr>
          <p:nvPr>
            <p:ph idx="1"/>
          </p:nvPr>
        </p:nvSpPr>
        <p:spPr>
          <a:xfrm>
            <a:off x="584200" y="1418569"/>
            <a:ext cx="11018520" cy="430887"/>
          </a:xfrm>
        </p:spPr>
        <p:txBody>
          <a:bodyPr/>
          <a:lstStyle/>
          <a:p>
            <a:r>
              <a:rPr lang="zh-CN" altLang="en-US" dirty="0"/>
              <a:t>利用子图匹配识别出可替换的复杂子图，替换为更高效的合并算子</a:t>
            </a:r>
            <a:endParaRPr lang="en-US" dirty="0"/>
          </a:p>
        </p:txBody>
      </p:sp>
      <p:sp>
        <p:nvSpPr>
          <p:cNvPr id="4" name="Slide Number Placeholder 3">
            <a:extLst>
              <a:ext uri="{FF2B5EF4-FFF2-40B4-BE49-F238E27FC236}">
                <a16:creationId xmlns:a16="http://schemas.microsoft.com/office/drawing/2014/main" id="{258F703B-47ED-4820-8C0C-26845B0DB7AB}"/>
              </a:ext>
            </a:extLst>
          </p:cNvPr>
          <p:cNvSpPr>
            <a:spLocks noGrp="1"/>
          </p:cNvSpPr>
          <p:nvPr>
            <p:ph type="sldNum" sz="quarter" idx="12"/>
          </p:nvPr>
        </p:nvSpPr>
        <p:spPr/>
        <p:txBody>
          <a:bodyPr/>
          <a:lstStyle/>
          <a:p>
            <a:fld id="{75405F3C-E1F1-4016-982B-CA91284A1E2D}" type="slidenum">
              <a:rPr lang="en-US" smtClean="0"/>
              <a:t>15</a:t>
            </a:fld>
            <a:endParaRPr lang="en-US"/>
          </a:p>
        </p:txBody>
      </p:sp>
      <p:pic>
        <p:nvPicPr>
          <p:cNvPr id="8" name="Picture 7">
            <a:extLst>
              <a:ext uri="{FF2B5EF4-FFF2-40B4-BE49-F238E27FC236}">
                <a16:creationId xmlns:a16="http://schemas.microsoft.com/office/drawing/2014/main" id="{41DE1C18-A7D6-40C9-87FD-8AE61D8A3C5F}"/>
              </a:ext>
            </a:extLst>
          </p:cNvPr>
          <p:cNvPicPr>
            <a:picLocks noChangeAspect="1"/>
          </p:cNvPicPr>
          <p:nvPr/>
        </p:nvPicPr>
        <p:blipFill>
          <a:blip r:embed="rId2"/>
          <a:stretch>
            <a:fillRect/>
          </a:stretch>
        </p:blipFill>
        <p:spPr>
          <a:xfrm>
            <a:off x="863599" y="2006784"/>
            <a:ext cx="10083800" cy="4663452"/>
          </a:xfrm>
          <a:prstGeom prst="rect">
            <a:avLst/>
          </a:prstGeom>
        </p:spPr>
      </p:pic>
    </p:spTree>
    <p:extLst>
      <p:ext uri="{BB962C8B-B14F-4D97-AF65-F5344CB8AC3E}">
        <p14:creationId xmlns:p14="http://schemas.microsoft.com/office/powerpoint/2010/main" val="3221254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72F6B-DB31-48B6-8945-2DA36ED778DB}"/>
              </a:ext>
            </a:extLst>
          </p:cNvPr>
          <p:cNvSpPr>
            <a:spLocks noGrp="1"/>
          </p:cNvSpPr>
          <p:nvPr>
            <p:ph type="title"/>
          </p:nvPr>
        </p:nvSpPr>
        <p:spPr/>
        <p:txBody>
          <a:bodyPr/>
          <a:lstStyle/>
          <a:p>
            <a:r>
              <a:rPr lang="zh-CN" altLang="en-US" dirty="0"/>
              <a:t>图优化（</a:t>
            </a:r>
            <a:r>
              <a:rPr lang="en-US" altLang="zh-CN" dirty="0"/>
              <a:t>6</a:t>
            </a:r>
            <a:r>
              <a:rPr lang="zh-CN" altLang="en-US" dirty="0"/>
              <a:t>）：随机子图替换</a:t>
            </a:r>
            <a:endParaRPr lang="en-US" dirty="0"/>
          </a:p>
        </p:txBody>
      </p:sp>
      <p:sp>
        <p:nvSpPr>
          <p:cNvPr id="3" name="Content Placeholder 2">
            <a:extLst>
              <a:ext uri="{FF2B5EF4-FFF2-40B4-BE49-F238E27FC236}">
                <a16:creationId xmlns:a16="http://schemas.microsoft.com/office/drawing/2014/main" id="{0141AFC9-5C3C-4613-B9B1-281A8E3C4F6E}"/>
              </a:ext>
            </a:extLst>
          </p:cNvPr>
          <p:cNvSpPr>
            <a:spLocks noGrp="1"/>
          </p:cNvSpPr>
          <p:nvPr>
            <p:ph idx="1"/>
          </p:nvPr>
        </p:nvSpPr>
        <p:spPr>
          <a:xfrm>
            <a:off x="584200" y="1435503"/>
            <a:ext cx="11018520" cy="824841"/>
          </a:xfrm>
        </p:spPr>
        <p:txBody>
          <a:bodyPr/>
          <a:lstStyle/>
          <a:p>
            <a:r>
              <a:rPr lang="en-US" altLang="zh-CN" sz="2000" dirty="0"/>
              <a:t>TASO: Optimizing Deep Learning Computation with Automatic Generation of Graph Substitutions</a:t>
            </a:r>
          </a:p>
          <a:p>
            <a:endParaRPr lang="en-US" dirty="0"/>
          </a:p>
        </p:txBody>
      </p:sp>
      <p:sp>
        <p:nvSpPr>
          <p:cNvPr id="4" name="Slide Number Placeholder 3">
            <a:extLst>
              <a:ext uri="{FF2B5EF4-FFF2-40B4-BE49-F238E27FC236}">
                <a16:creationId xmlns:a16="http://schemas.microsoft.com/office/drawing/2014/main" id="{258F703B-47ED-4820-8C0C-26845B0DB7AB}"/>
              </a:ext>
            </a:extLst>
          </p:cNvPr>
          <p:cNvSpPr>
            <a:spLocks noGrp="1"/>
          </p:cNvSpPr>
          <p:nvPr>
            <p:ph type="sldNum" sz="quarter" idx="12"/>
          </p:nvPr>
        </p:nvSpPr>
        <p:spPr/>
        <p:txBody>
          <a:bodyPr/>
          <a:lstStyle/>
          <a:p>
            <a:fld id="{75405F3C-E1F1-4016-982B-CA91284A1E2D}" type="slidenum">
              <a:rPr lang="en-US" smtClean="0"/>
              <a:t>16</a:t>
            </a:fld>
            <a:endParaRPr lang="en-US"/>
          </a:p>
        </p:txBody>
      </p:sp>
      <p:pic>
        <p:nvPicPr>
          <p:cNvPr id="6" name="Picture 5">
            <a:extLst>
              <a:ext uri="{FF2B5EF4-FFF2-40B4-BE49-F238E27FC236}">
                <a16:creationId xmlns:a16="http://schemas.microsoft.com/office/drawing/2014/main" id="{A7127D3F-1277-4221-85D4-C0B8583E6DFA}"/>
              </a:ext>
            </a:extLst>
          </p:cNvPr>
          <p:cNvPicPr>
            <a:picLocks noChangeAspect="1"/>
          </p:cNvPicPr>
          <p:nvPr/>
        </p:nvPicPr>
        <p:blipFill>
          <a:blip r:embed="rId2"/>
          <a:stretch>
            <a:fillRect/>
          </a:stretch>
        </p:blipFill>
        <p:spPr>
          <a:xfrm>
            <a:off x="2235199" y="1802028"/>
            <a:ext cx="7314450" cy="5055972"/>
          </a:xfrm>
          <a:prstGeom prst="rect">
            <a:avLst/>
          </a:prstGeom>
        </p:spPr>
      </p:pic>
    </p:spTree>
    <p:extLst>
      <p:ext uri="{BB962C8B-B14F-4D97-AF65-F5344CB8AC3E}">
        <p14:creationId xmlns:p14="http://schemas.microsoft.com/office/powerpoint/2010/main" val="1393740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542A1-70FB-4E2D-A2BF-7A6B0E9C406B}"/>
              </a:ext>
            </a:extLst>
          </p:cNvPr>
          <p:cNvSpPr>
            <a:spLocks noGrp="1"/>
          </p:cNvSpPr>
          <p:nvPr>
            <p:ph type="title"/>
          </p:nvPr>
        </p:nvSpPr>
        <p:spPr/>
        <p:txBody>
          <a:bodyPr/>
          <a:lstStyle/>
          <a:p>
            <a:r>
              <a:rPr lang="zh-CN" altLang="en-US" dirty="0"/>
              <a:t>小结：图优化的总结</a:t>
            </a:r>
            <a:endParaRPr lang="en-US" dirty="0"/>
          </a:p>
        </p:txBody>
      </p:sp>
      <p:sp>
        <p:nvSpPr>
          <p:cNvPr id="3" name="Content Placeholder 2">
            <a:extLst>
              <a:ext uri="{FF2B5EF4-FFF2-40B4-BE49-F238E27FC236}">
                <a16:creationId xmlns:a16="http://schemas.microsoft.com/office/drawing/2014/main" id="{794CEFEF-FEF1-4695-A949-16D04DE42031}"/>
              </a:ext>
            </a:extLst>
          </p:cNvPr>
          <p:cNvSpPr>
            <a:spLocks noGrp="1"/>
          </p:cNvSpPr>
          <p:nvPr>
            <p:ph idx="1"/>
          </p:nvPr>
        </p:nvSpPr>
        <p:spPr>
          <a:xfrm>
            <a:off x="584200" y="1435503"/>
            <a:ext cx="11018520" cy="4419671"/>
          </a:xfrm>
        </p:spPr>
        <p:txBody>
          <a:bodyPr/>
          <a:lstStyle/>
          <a:p>
            <a:r>
              <a:rPr lang="zh-CN" altLang="en-US" dirty="0"/>
              <a:t>计算图作为深度学习编译框架的第一层中间表示</a:t>
            </a:r>
            <a:endParaRPr lang="en-US" altLang="zh-CN" dirty="0"/>
          </a:p>
          <a:p>
            <a:r>
              <a:rPr lang="zh-CN" altLang="en-US" dirty="0"/>
              <a:t>基于计算图的优化算法：</a:t>
            </a:r>
            <a:endParaRPr lang="en-US" altLang="zh-CN" dirty="0"/>
          </a:p>
          <a:p>
            <a:pPr lvl="1"/>
            <a:r>
              <a:rPr lang="zh-CN" altLang="en-US" dirty="0"/>
              <a:t>算术表达式化简</a:t>
            </a:r>
            <a:endParaRPr lang="en-US" altLang="zh-CN" dirty="0"/>
          </a:p>
          <a:p>
            <a:pPr lvl="1"/>
            <a:r>
              <a:rPr lang="zh-CN" altLang="en-US" dirty="0"/>
              <a:t>公共子表达式消除</a:t>
            </a:r>
            <a:endParaRPr lang="en-US" altLang="zh-CN" dirty="0"/>
          </a:p>
          <a:p>
            <a:pPr lvl="1"/>
            <a:r>
              <a:rPr lang="zh-CN" altLang="en-US" dirty="0"/>
              <a:t>常数传播</a:t>
            </a:r>
            <a:endParaRPr lang="en-US" altLang="zh-CN" dirty="0"/>
          </a:p>
          <a:p>
            <a:pPr lvl="1"/>
            <a:r>
              <a:rPr lang="zh-CN" altLang="en-US" dirty="0"/>
              <a:t>矩阵合并</a:t>
            </a:r>
            <a:endParaRPr lang="en-US" altLang="zh-CN" dirty="0"/>
          </a:p>
          <a:p>
            <a:pPr lvl="1"/>
            <a:r>
              <a:rPr lang="zh-CN" altLang="en-US" dirty="0"/>
              <a:t>算子融合</a:t>
            </a:r>
            <a:endParaRPr lang="en-US" altLang="zh-CN" dirty="0"/>
          </a:p>
          <a:p>
            <a:pPr lvl="1"/>
            <a:r>
              <a:rPr lang="zh-CN" altLang="en-US" dirty="0"/>
              <a:t>子图替换</a:t>
            </a:r>
            <a:r>
              <a:rPr lang="en-US" altLang="zh-CN" dirty="0"/>
              <a:t>/</a:t>
            </a:r>
            <a:r>
              <a:rPr lang="zh-CN" altLang="en-US" dirty="0"/>
              <a:t>随机子图替换</a:t>
            </a:r>
            <a:endParaRPr lang="en-US" altLang="zh-CN" dirty="0"/>
          </a:p>
          <a:p>
            <a:r>
              <a:rPr lang="zh-CN" altLang="en-US" dirty="0"/>
              <a:t>思考：</a:t>
            </a:r>
            <a:endParaRPr lang="en-US" altLang="zh-CN" dirty="0"/>
          </a:p>
          <a:p>
            <a:pPr lvl="1"/>
            <a:r>
              <a:rPr lang="zh-CN" altLang="en-US" dirty="0"/>
              <a:t>你可以想到哪些其它的计算图上的优化？</a:t>
            </a:r>
            <a:endParaRPr lang="en-US" altLang="zh-CN" dirty="0"/>
          </a:p>
          <a:p>
            <a:pPr lvl="1"/>
            <a:r>
              <a:rPr lang="zh-CN" altLang="en-US" dirty="0"/>
              <a:t>计算图还有哪些其它的好处？</a:t>
            </a:r>
            <a:endParaRPr lang="en-US" altLang="zh-CN" dirty="0"/>
          </a:p>
        </p:txBody>
      </p:sp>
      <p:sp>
        <p:nvSpPr>
          <p:cNvPr id="4" name="Slide Number Placeholder 3">
            <a:extLst>
              <a:ext uri="{FF2B5EF4-FFF2-40B4-BE49-F238E27FC236}">
                <a16:creationId xmlns:a16="http://schemas.microsoft.com/office/drawing/2014/main" id="{D46AE034-F00A-4904-A843-180862477068}"/>
              </a:ext>
            </a:extLst>
          </p:cNvPr>
          <p:cNvSpPr>
            <a:spLocks noGrp="1"/>
          </p:cNvSpPr>
          <p:nvPr>
            <p:ph type="sldNum" sz="quarter" idx="12"/>
          </p:nvPr>
        </p:nvSpPr>
        <p:spPr/>
        <p:txBody>
          <a:bodyPr/>
          <a:lstStyle/>
          <a:p>
            <a:fld id="{75405F3C-E1F1-4016-982B-CA91284A1E2D}" type="slidenum">
              <a:rPr lang="en-US" smtClean="0"/>
              <a:t>17</a:t>
            </a:fld>
            <a:endParaRPr lang="en-US"/>
          </a:p>
        </p:txBody>
      </p:sp>
    </p:spTree>
    <p:extLst>
      <p:ext uri="{BB962C8B-B14F-4D97-AF65-F5344CB8AC3E}">
        <p14:creationId xmlns:p14="http://schemas.microsoft.com/office/powerpoint/2010/main" val="1051118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321FF-0CF5-427B-8AF9-2F9AB6F3548F}"/>
              </a:ext>
            </a:extLst>
          </p:cNvPr>
          <p:cNvSpPr>
            <a:spLocks noGrp="1"/>
          </p:cNvSpPr>
          <p:nvPr>
            <p:ph type="title"/>
          </p:nvPr>
        </p:nvSpPr>
        <p:spPr/>
        <p:txBody>
          <a:bodyPr/>
          <a:lstStyle/>
          <a:p>
            <a:r>
              <a:rPr lang="zh-CN" altLang="en-US" dirty="0"/>
              <a:t>大纲</a:t>
            </a:r>
            <a:endParaRPr lang="en-US" dirty="0"/>
          </a:p>
        </p:txBody>
      </p:sp>
      <p:sp>
        <p:nvSpPr>
          <p:cNvPr id="3" name="Text Placeholder 2">
            <a:extLst>
              <a:ext uri="{FF2B5EF4-FFF2-40B4-BE49-F238E27FC236}">
                <a16:creationId xmlns:a16="http://schemas.microsoft.com/office/drawing/2014/main" id="{4F25D21F-50D7-4FC2-8EDC-E1ABEE3D3E4C}"/>
              </a:ext>
            </a:extLst>
          </p:cNvPr>
          <p:cNvSpPr>
            <a:spLocks noGrp="1"/>
          </p:cNvSpPr>
          <p:nvPr>
            <p:ph type="body" sz="quarter" idx="10"/>
          </p:nvPr>
        </p:nvSpPr>
        <p:spPr>
          <a:xfrm>
            <a:off x="584200" y="1435497"/>
            <a:ext cx="11018520" cy="2499146"/>
          </a:xfrm>
        </p:spPr>
        <p:txBody>
          <a:bodyPr/>
          <a:lstStyle/>
          <a:p>
            <a:r>
              <a:rPr lang="en-US" altLang="zh-CN" dirty="0">
                <a:solidFill>
                  <a:schemeClr val="bg1">
                    <a:lumMod val="50000"/>
                  </a:schemeClr>
                </a:solidFill>
              </a:rPr>
              <a:t>1. </a:t>
            </a:r>
            <a:r>
              <a:rPr lang="zh-CN" altLang="en-US" dirty="0">
                <a:solidFill>
                  <a:schemeClr val="bg1">
                    <a:lumMod val="50000"/>
                  </a:schemeClr>
                </a:solidFill>
              </a:rPr>
              <a:t>计算图优化</a:t>
            </a:r>
            <a:endParaRPr lang="en-US" altLang="zh-CN" dirty="0">
              <a:solidFill>
                <a:schemeClr val="bg1">
                  <a:lumMod val="50000"/>
                </a:schemeClr>
              </a:solidFill>
            </a:endParaRPr>
          </a:p>
          <a:p>
            <a:r>
              <a:rPr lang="en-US" altLang="zh-CN" b="1" dirty="0">
                <a:solidFill>
                  <a:schemeClr val="tx1"/>
                </a:solidFill>
              </a:rPr>
              <a:t>2. </a:t>
            </a:r>
            <a:r>
              <a:rPr lang="zh-CN" altLang="en-US" b="1" dirty="0">
                <a:solidFill>
                  <a:schemeClr val="tx1"/>
                </a:solidFill>
              </a:rPr>
              <a:t>内存优化</a:t>
            </a:r>
            <a:endParaRPr lang="en-US" altLang="zh-CN" b="1" dirty="0">
              <a:solidFill>
                <a:schemeClr val="tx1"/>
              </a:solidFill>
            </a:endParaRPr>
          </a:p>
          <a:p>
            <a:r>
              <a:rPr lang="en-US" altLang="zh-CN" dirty="0">
                <a:solidFill>
                  <a:schemeClr val="bg1">
                    <a:lumMod val="50000"/>
                  </a:schemeClr>
                </a:solidFill>
              </a:rPr>
              <a:t>3. </a:t>
            </a:r>
            <a:r>
              <a:rPr lang="zh-CN" altLang="en-US" dirty="0">
                <a:solidFill>
                  <a:schemeClr val="bg1">
                    <a:lumMod val="50000"/>
                  </a:schemeClr>
                </a:solidFill>
              </a:rPr>
              <a:t>内核优化</a:t>
            </a:r>
            <a:endParaRPr lang="en-US" altLang="zh-CN" dirty="0">
              <a:solidFill>
                <a:schemeClr val="bg1">
                  <a:lumMod val="50000"/>
                </a:schemeClr>
              </a:solidFill>
            </a:endParaRPr>
          </a:p>
          <a:p>
            <a:r>
              <a:rPr lang="en-US" altLang="zh-CN" dirty="0">
                <a:solidFill>
                  <a:schemeClr val="bg1">
                    <a:lumMod val="50000"/>
                  </a:schemeClr>
                </a:solidFill>
              </a:rPr>
              <a:t>4. </a:t>
            </a:r>
            <a:r>
              <a:rPr lang="zh-CN" altLang="en-US" dirty="0">
                <a:solidFill>
                  <a:schemeClr val="bg1">
                    <a:lumMod val="50000"/>
                  </a:schemeClr>
                </a:solidFill>
              </a:rPr>
              <a:t>调度优化</a:t>
            </a:r>
            <a:endParaRPr lang="en-US" altLang="zh-CN" dirty="0">
              <a:solidFill>
                <a:schemeClr val="bg1">
                  <a:lumMod val="50000"/>
                </a:schemeClr>
              </a:solidFill>
            </a:endParaRPr>
          </a:p>
          <a:p>
            <a:endParaRPr lang="en-US" dirty="0"/>
          </a:p>
        </p:txBody>
      </p:sp>
    </p:spTree>
    <p:extLst>
      <p:ext uri="{BB962C8B-B14F-4D97-AF65-F5344CB8AC3E}">
        <p14:creationId xmlns:p14="http://schemas.microsoft.com/office/powerpoint/2010/main" val="317537733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5E12F-7DB3-4C2A-8308-24D8D847CD51}"/>
              </a:ext>
            </a:extLst>
          </p:cNvPr>
          <p:cNvSpPr>
            <a:spLocks noGrp="1"/>
          </p:cNvSpPr>
          <p:nvPr>
            <p:ph type="title"/>
          </p:nvPr>
        </p:nvSpPr>
        <p:spPr/>
        <p:txBody>
          <a:bodyPr/>
          <a:lstStyle/>
          <a:p>
            <a:r>
              <a:rPr lang="zh-CN" altLang="en-US" dirty="0"/>
              <a:t>内存优化</a:t>
            </a:r>
            <a:endParaRPr lang="en-US" dirty="0"/>
          </a:p>
        </p:txBody>
      </p:sp>
      <p:sp>
        <p:nvSpPr>
          <p:cNvPr id="3" name="Content Placeholder 2">
            <a:extLst>
              <a:ext uri="{FF2B5EF4-FFF2-40B4-BE49-F238E27FC236}">
                <a16:creationId xmlns:a16="http://schemas.microsoft.com/office/drawing/2014/main" id="{94B9A134-FE31-4187-9C54-C4EFC01C3709}"/>
              </a:ext>
            </a:extLst>
          </p:cNvPr>
          <p:cNvSpPr>
            <a:spLocks noGrp="1"/>
          </p:cNvSpPr>
          <p:nvPr>
            <p:ph idx="1"/>
          </p:nvPr>
        </p:nvSpPr>
        <p:spPr>
          <a:xfrm>
            <a:off x="584200" y="1435503"/>
            <a:ext cx="11018520" cy="2412968"/>
          </a:xfrm>
        </p:spPr>
        <p:txBody>
          <a:bodyPr/>
          <a:lstStyle/>
          <a:p>
            <a:r>
              <a:rPr lang="zh-CN" altLang="en-US" dirty="0"/>
              <a:t>目标：图过对计算图的变化以及张量的合理分配来降低内存使用的总量。</a:t>
            </a:r>
            <a:endParaRPr lang="en-US" altLang="zh-CN" dirty="0"/>
          </a:p>
          <a:p>
            <a:endParaRPr lang="en-US" altLang="zh-CN" dirty="0"/>
          </a:p>
          <a:p>
            <a:r>
              <a:rPr lang="zh-CN" altLang="en-US" dirty="0"/>
              <a:t>举例：</a:t>
            </a:r>
            <a:endParaRPr lang="en-US" altLang="zh-CN" dirty="0"/>
          </a:p>
          <a:p>
            <a:endParaRPr lang="en-US" dirty="0"/>
          </a:p>
        </p:txBody>
      </p:sp>
      <p:sp>
        <p:nvSpPr>
          <p:cNvPr id="4" name="Slide Number Placeholder 3">
            <a:extLst>
              <a:ext uri="{FF2B5EF4-FFF2-40B4-BE49-F238E27FC236}">
                <a16:creationId xmlns:a16="http://schemas.microsoft.com/office/drawing/2014/main" id="{CCC34EC4-98D0-4090-A06E-86D572D65571}"/>
              </a:ext>
            </a:extLst>
          </p:cNvPr>
          <p:cNvSpPr>
            <a:spLocks noGrp="1"/>
          </p:cNvSpPr>
          <p:nvPr>
            <p:ph type="sldNum" sz="quarter" idx="12"/>
          </p:nvPr>
        </p:nvSpPr>
        <p:spPr/>
        <p:txBody>
          <a:bodyPr/>
          <a:lstStyle/>
          <a:p>
            <a:fld id="{75405F3C-E1F1-4016-982B-CA91284A1E2D}" type="slidenum">
              <a:rPr lang="en-US" smtClean="0"/>
              <a:t>19</a:t>
            </a:fld>
            <a:endParaRPr lang="en-US"/>
          </a:p>
        </p:txBody>
      </p:sp>
      <p:sp>
        <p:nvSpPr>
          <p:cNvPr id="6" name="Rectangle: Rounded Corners 5">
            <a:extLst>
              <a:ext uri="{FF2B5EF4-FFF2-40B4-BE49-F238E27FC236}">
                <a16:creationId xmlns:a16="http://schemas.microsoft.com/office/drawing/2014/main" id="{A043B1DE-D8EB-42EA-B881-E0359B8008DA}"/>
              </a:ext>
            </a:extLst>
          </p:cNvPr>
          <p:cNvSpPr/>
          <p:nvPr/>
        </p:nvSpPr>
        <p:spPr bwMode="auto">
          <a:xfrm>
            <a:off x="3643467" y="2970539"/>
            <a:ext cx="438568" cy="323828"/>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BD5CAB82-3F4B-48A6-AB9E-D3EF085B32C2}"/>
              </a:ext>
            </a:extLst>
          </p:cNvPr>
          <p:cNvSpPr/>
          <p:nvPr/>
        </p:nvSpPr>
        <p:spPr bwMode="auto">
          <a:xfrm>
            <a:off x="4243597" y="2901620"/>
            <a:ext cx="846666" cy="4616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FE21B8E3-7ED5-4718-9923-A4AF8E10E603}"/>
                  </a:ext>
                </a:extLst>
              </p:cNvPr>
              <p:cNvSpPr/>
              <p:nvPr/>
            </p:nvSpPr>
            <p:spPr>
              <a:xfrm>
                <a:off x="3673949" y="2925035"/>
                <a:ext cx="37760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800" b="0" i="1" smtClean="0">
                          <a:gradFill>
                            <a:gsLst>
                              <a:gs pos="2917">
                                <a:schemeClr val="tx1"/>
                              </a:gs>
                              <a:gs pos="30000">
                                <a:schemeClr val="tx1"/>
                              </a:gs>
                            </a:gsLst>
                            <a:lin ang="5400000" scaled="0"/>
                          </a:gradFill>
                          <a:latin typeface="Cambria Math" panose="02040503050406030204" pitchFamily="18" charset="0"/>
                        </a:rPr>
                        <m:t>𝑥</m:t>
                      </m:r>
                    </m:oMath>
                  </m:oMathPara>
                </a14:m>
                <a:endParaRPr lang="en-US" dirty="0"/>
              </a:p>
            </p:txBody>
          </p:sp>
        </mc:Choice>
        <mc:Fallback xmlns="">
          <p:sp>
            <p:nvSpPr>
              <p:cNvPr id="10" name="Rectangle 9">
                <a:extLst>
                  <a:ext uri="{FF2B5EF4-FFF2-40B4-BE49-F238E27FC236}">
                    <a16:creationId xmlns:a16="http://schemas.microsoft.com/office/drawing/2014/main" id="{FE21B8E3-7ED5-4718-9923-A4AF8E10E603}"/>
                  </a:ext>
                </a:extLst>
              </p:cNvPr>
              <p:cNvSpPr>
                <a:spLocks noRot="1" noChangeAspect="1" noMove="1" noResize="1" noEditPoints="1" noAdjustHandles="1" noChangeArrowheads="1" noChangeShapeType="1" noTextEdit="1"/>
              </p:cNvSpPr>
              <p:nvPr/>
            </p:nvSpPr>
            <p:spPr>
              <a:xfrm>
                <a:off x="3673949" y="2925035"/>
                <a:ext cx="377604"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5D1D677-FEDD-4074-BD16-27FE2D3B2645}"/>
                  </a:ext>
                </a:extLst>
              </p:cNvPr>
              <p:cNvSpPr/>
              <p:nvPr/>
            </p:nvSpPr>
            <p:spPr>
              <a:xfrm>
                <a:off x="4367008" y="2925035"/>
                <a:ext cx="5998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1800">
                          <a:gradFill>
                            <a:gsLst>
                              <a:gs pos="2917">
                                <a:schemeClr val="tx1"/>
                              </a:gs>
                              <a:gs pos="30000">
                                <a:schemeClr val="tx1"/>
                              </a:gs>
                            </a:gsLst>
                            <a:lin ang="5400000" scaled="0"/>
                          </a:gradFill>
                          <a:latin typeface="Cambria Math" panose="02040503050406030204" pitchFamily="18" charset="0"/>
                        </a:rPr>
                        <m:t>exp</m:t>
                      </m:r>
                    </m:oMath>
                  </m:oMathPara>
                </a14:m>
                <a:endParaRPr lang="en-US" dirty="0"/>
              </a:p>
            </p:txBody>
          </p:sp>
        </mc:Choice>
        <mc:Fallback xmlns="">
          <p:sp>
            <p:nvSpPr>
              <p:cNvPr id="12" name="Rectangle 11">
                <a:extLst>
                  <a:ext uri="{FF2B5EF4-FFF2-40B4-BE49-F238E27FC236}">
                    <a16:creationId xmlns:a16="http://schemas.microsoft.com/office/drawing/2014/main" id="{15D1D677-FEDD-4074-BD16-27FE2D3B2645}"/>
                  </a:ext>
                </a:extLst>
              </p:cNvPr>
              <p:cNvSpPr>
                <a:spLocks noRot="1" noChangeAspect="1" noMove="1" noResize="1" noEditPoints="1" noAdjustHandles="1" noChangeArrowheads="1" noChangeShapeType="1" noTextEdit="1"/>
              </p:cNvSpPr>
              <p:nvPr/>
            </p:nvSpPr>
            <p:spPr>
              <a:xfrm>
                <a:off x="4367008" y="2925035"/>
                <a:ext cx="599844" cy="369332"/>
              </a:xfrm>
              <a:prstGeom prst="rect">
                <a:avLst/>
              </a:prstGeom>
              <a:blipFill>
                <a:blip r:embed="rId3"/>
                <a:stretch>
                  <a:fillRect/>
                </a:stretch>
              </a:blipFill>
            </p:spPr>
            <p:txBody>
              <a:bodyPr/>
              <a:lstStyle/>
              <a:p>
                <a:r>
                  <a:rPr lang="en-US">
                    <a:noFill/>
                  </a:rPr>
                  <a:t> </a:t>
                </a:r>
              </a:p>
            </p:txBody>
          </p:sp>
        </mc:Fallback>
      </mc:AlternateContent>
      <p:sp>
        <p:nvSpPr>
          <p:cNvPr id="14" name="Rectangle: Rounded Corners 13">
            <a:extLst>
              <a:ext uri="{FF2B5EF4-FFF2-40B4-BE49-F238E27FC236}">
                <a16:creationId xmlns:a16="http://schemas.microsoft.com/office/drawing/2014/main" id="{4CC96B96-71C2-4CD6-B047-567B9C3864ED}"/>
              </a:ext>
            </a:extLst>
          </p:cNvPr>
          <p:cNvSpPr/>
          <p:nvPr/>
        </p:nvSpPr>
        <p:spPr bwMode="auto">
          <a:xfrm>
            <a:off x="5250178" y="2970539"/>
            <a:ext cx="438568" cy="323828"/>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B3928130-9A47-4DB8-9DD0-2C69733BEC15}"/>
                  </a:ext>
                </a:extLst>
              </p:cNvPr>
              <p:cNvSpPr/>
              <p:nvPr/>
            </p:nvSpPr>
            <p:spPr>
              <a:xfrm>
                <a:off x="5274325" y="2914311"/>
                <a:ext cx="38106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800" b="0" i="1" smtClean="0">
                          <a:gradFill>
                            <a:gsLst>
                              <a:gs pos="2917">
                                <a:schemeClr val="tx1"/>
                              </a:gs>
                              <a:gs pos="30000">
                                <a:schemeClr val="tx1"/>
                              </a:gs>
                            </a:gsLst>
                            <a:lin ang="5400000" scaled="0"/>
                          </a:gradFill>
                          <a:latin typeface="Cambria Math" panose="02040503050406030204" pitchFamily="18" charset="0"/>
                        </a:rPr>
                        <m:t>𝑎</m:t>
                      </m:r>
                    </m:oMath>
                  </m:oMathPara>
                </a14:m>
                <a:endParaRPr lang="en-US" dirty="0"/>
              </a:p>
            </p:txBody>
          </p:sp>
        </mc:Choice>
        <mc:Fallback xmlns="">
          <p:sp>
            <p:nvSpPr>
              <p:cNvPr id="16" name="Rectangle 15">
                <a:extLst>
                  <a:ext uri="{FF2B5EF4-FFF2-40B4-BE49-F238E27FC236}">
                    <a16:creationId xmlns:a16="http://schemas.microsoft.com/office/drawing/2014/main" id="{B3928130-9A47-4DB8-9DD0-2C69733BEC15}"/>
                  </a:ext>
                </a:extLst>
              </p:cNvPr>
              <p:cNvSpPr>
                <a:spLocks noRot="1" noChangeAspect="1" noMove="1" noResize="1" noEditPoints="1" noAdjustHandles="1" noChangeArrowheads="1" noChangeShapeType="1" noTextEdit="1"/>
              </p:cNvSpPr>
              <p:nvPr/>
            </p:nvSpPr>
            <p:spPr>
              <a:xfrm>
                <a:off x="5274325" y="2914311"/>
                <a:ext cx="381065" cy="369332"/>
              </a:xfrm>
              <a:prstGeom prst="rect">
                <a:avLst/>
              </a:prstGeom>
              <a:blipFill>
                <a:blip r:embed="rId4"/>
                <a:stretch>
                  <a:fillRect/>
                </a:stretch>
              </a:blipFill>
            </p:spPr>
            <p:txBody>
              <a:bodyPr/>
              <a:lstStyle/>
              <a:p>
                <a:r>
                  <a:rPr lang="en-US">
                    <a:noFill/>
                  </a:rPr>
                  <a:t> </a:t>
                </a:r>
              </a:p>
            </p:txBody>
          </p:sp>
        </mc:Fallback>
      </mc:AlternateContent>
      <p:sp>
        <p:nvSpPr>
          <p:cNvPr id="18" name="Oval 17">
            <a:extLst>
              <a:ext uri="{FF2B5EF4-FFF2-40B4-BE49-F238E27FC236}">
                <a16:creationId xmlns:a16="http://schemas.microsoft.com/office/drawing/2014/main" id="{1DB85E85-4E28-4A48-840A-0519247B2EEC}"/>
              </a:ext>
            </a:extLst>
          </p:cNvPr>
          <p:cNvSpPr/>
          <p:nvPr/>
        </p:nvSpPr>
        <p:spPr bwMode="auto">
          <a:xfrm>
            <a:off x="5672667" y="2352677"/>
            <a:ext cx="846666" cy="4616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3233BC15-5DF5-4C94-BFDE-D8C03BA30B5A}"/>
                  </a:ext>
                </a:extLst>
              </p:cNvPr>
              <p:cNvSpPr/>
              <p:nvPr/>
            </p:nvSpPr>
            <p:spPr>
              <a:xfrm>
                <a:off x="5871886" y="2398843"/>
                <a:ext cx="5468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1800" i="1" smtClean="0">
                              <a:gradFill>
                                <a:gsLst>
                                  <a:gs pos="2917">
                                    <a:schemeClr val="tx1"/>
                                  </a:gs>
                                  <a:gs pos="30000">
                                    <a:schemeClr val="tx1"/>
                                  </a:gs>
                                </a:gsLst>
                                <a:lin ang="5400000" scaled="0"/>
                              </a:gradFill>
                              <a:latin typeface="Cambria Math" panose="02040503050406030204" pitchFamily="18" charset="0"/>
                            </a:rPr>
                          </m:ctrlPr>
                        </m:sSupPr>
                        <m:e>
                          <m:r>
                            <a:rPr lang="en-US" sz="1800" b="0" i="1" smtClean="0">
                              <a:gradFill>
                                <a:gsLst>
                                  <a:gs pos="2917">
                                    <a:schemeClr val="tx1"/>
                                  </a:gs>
                                  <a:gs pos="30000">
                                    <a:schemeClr val="tx1"/>
                                  </a:gs>
                                </a:gsLst>
                                <a:lin ang="5400000" scaled="0"/>
                              </a:gradFill>
                              <a:latin typeface="Cambria Math" panose="02040503050406030204" pitchFamily="18" charset="0"/>
                            </a:rPr>
                            <m:t>()</m:t>
                          </m:r>
                        </m:e>
                        <m:sup>
                          <m:r>
                            <a:rPr lang="en-US" sz="1800" b="0" i="1" smtClean="0">
                              <a:gradFill>
                                <a:gsLst>
                                  <a:gs pos="2917">
                                    <a:schemeClr val="tx1"/>
                                  </a:gs>
                                  <a:gs pos="30000">
                                    <a:schemeClr val="tx1"/>
                                  </a:gs>
                                </a:gsLst>
                                <a:lin ang="5400000" scaled="0"/>
                              </a:gradFill>
                              <a:latin typeface="Cambria Math" panose="02040503050406030204" pitchFamily="18" charset="0"/>
                            </a:rPr>
                            <m:t>2</m:t>
                          </m:r>
                        </m:sup>
                      </m:sSup>
                    </m:oMath>
                  </m:oMathPara>
                </a14:m>
                <a:endParaRPr lang="en-US" dirty="0"/>
              </a:p>
            </p:txBody>
          </p:sp>
        </mc:Choice>
        <mc:Fallback xmlns="">
          <p:sp>
            <p:nvSpPr>
              <p:cNvPr id="20" name="Rectangle 19">
                <a:extLst>
                  <a:ext uri="{FF2B5EF4-FFF2-40B4-BE49-F238E27FC236}">
                    <a16:creationId xmlns:a16="http://schemas.microsoft.com/office/drawing/2014/main" id="{3233BC15-5DF5-4C94-BFDE-D8C03BA30B5A}"/>
                  </a:ext>
                </a:extLst>
              </p:cNvPr>
              <p:cNvSpPr>
                <a:spLocks noRot="1" noChangeAspect="1" noMove="1" noResize="1" noEditPoints="1" noAdjustHandles="1" noChangeArrowheads="1" noChangeShapeType="1" noTextEdit="1"/>
              </p:cNvSpPr>
              <p:nvPr/>
            </p:nvSpPr>
            <p:spPr>
              <a:xfrm>
                <a:off x="5871886" y="2398843"/>
                <a:ext cx="546881" cy="369332"/>
              </a:xfrm>
              <a:prstGeom prst="rect">
                <a:avLst/>
              </a:prstGeom>
              <a:blipFill>
                <a:blip r:embed="rId5"/>
                <a:stretch>
                  <a:fillRect/>
                </a:stretch>
              </a:blipFill>
            </p:spPr>
            <p:txBody>
              <a:bodyPr/>
              <a:lstStyle/>
              <a:p>
                <a:r>
                  <a:rPr lang="en-US">
                    <a:noFill/>
                  </a:rPr>
                  <a:t> </a:t>
                </a:r>
              </a:p>
            </p:txBody>
          </p:sp>
        </mc:Fallback>
      </mc:AlternateContent>
      <p:sp>
        <p:nvSpPr>
          <p:cNvPr id="22" name="Rectangle: Rounded Corners 21">
            <a:extLst>
              <a:ext uri="{FF2B5EF4-FFF2-40B4-BE49-F238E27FC236}">
                <a16:creationId xmlns:a16="http://schemas.microsoft.com/office/drawing/2014/main" id="{FBB13291-5E57-4DCD-94FB-7C6AA08E96FC}"/>
              </a:ext>
            </a:extLst>
          </p:cNvPr>
          <p:cNvSpPr/>
          <p:nvPr/>
        </p:nvSpPr>
        <p:spPr bwMode="auto">
          <a:xfrm>
            <a:off x="6707630" y="2414196"/>
            <a:ext cx="438568" cy="323828"/>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8CBED8A8-CDE9-43B9-91CD-41FC3C7B9766}"/>
                  </a:ext>
                </a:extLst>
              </p:cNvPr>
              <p:cNvSpPr/>
              <p:nvPr/>
            </p:nvSpPr>
            <p:spPr>
              <a:xfrm>
                <a:off x="6731476" y="2398583"/>
                <a:ext cx="37728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800" b="0" i="1" smtClean="0">
                          <a:gradFill>
                            <a:gsLst>
                              <a:gs pos="2917">
                                <a:schemeClr val="tx1"/>
                              </a:gs>
                              <a:gs pos="30000">
                                <a:schemeClr val="tx1"/>
                              </a:gs>
                            </a:gsLst>
                            <a:lin ang="5400000" scaled="0"/>
                          </a:gradFill>
                          <a:latin typeface="Cambria Math" panose="02040503050406030204" pitchFamily="18" charset="0"/>
                        </a:rPr>
                        <m:t>𝑏</m:t>
                      </m:r>
                    </m:oMath>
                  </m:oMathPara>
                </a14:m>
                <a:endParaRPr lang="en-US" dirty="0"/>
              </a:p>
            </p:txBody>
          </p:sp>
        </mc:Choice>
        <mc:Fallback xmlns="">
          <p:sp>
            <p:nvSpPr>
              <p:cNvPr id="24" name="Rectangle 23">
                <a:extLst>
                  <a:ext uri="{FF2B5EF4-FFF2-40B4-BE49-F238E27FC236}">
                    <a16:creationId xmlns:a16="http://schemas.microsoft.com/office/drawing/2014/main" id="{8CBED8A8-CDE9-43B9-91CD-41FC3C7B9766}"/>
                  </a:ext>
                </a:extLst>
              </p:cNvPr>
              <p:cNvSpPr>
                <a:spLocks noRot="1" noChangeAspect="1" noMove="1" noResize="1" noEditPoints="1" noAdjustHandles="1" noChangeArrowheads="1" noChangeShapeType="1" noTextEdit="1"/>
              </p:cNvSpPr>
              <p:nvPr/>
            </p:nvSpPr>
            <p:spPr>
              <a:xfrm>
                <a:off x="6731476" y="2398583"/>
                <a:ext cx="377283" cy="369332"/>
              </a:xfrm>
              <a:prstGeom prst="rect">
                <a:avLst/>
              </a:prstGeom>
              <a:blipFill>
                <a:blip r:embed="rId6"/>
                <a:stretch>
                  <a:fillRect/>
                </a:stretch>
              </a:blipFill>
            </p:spPr>
            <p:txBody>
              <a:bodyPr/>
              <a:lstStyle/>
              <a:p>
                <a:r>
                  <a:rPr lang="en-US">
                    <a:noFill/>
                  </a:rPr>
                  <a:t> </a:t>
                </a:r>
              </a:p>
            </p:txBody>
          </p:sp>
        </mc:Fallback>
      </mc:AlternateContent>
      <p:sp>
        <p:nvSpPr>
          <p:cNvPr id="26" name="Oval 25">
            <a:extLst>
              <a:ext uri="{FF2B5EF4-FFF2-40B4-BE49-F238E27FC236}">
                <a16:creationId xmlns:a16="http://schemas.microsoft.com/office/drawing/2014/main" id="{1F494D5D-8E2C-47F6-9429-2B43EB65FA3E}"/>
              </a:ext>
            </a:extLst>
          </p:cNvPr>
          <p:cNvSpPr/>
          <p:nvPr/>
        </p:nvSpPr>
        <p:spPr bwMode="auto">
          <a:xfrm>
            <a:off x="6503581" y="2901620"/>
            <a:ext cx="846666" cy="4616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264AAFC0-AEFF-4005-99E1-1047DBB786CC}"/>
                  </a:ext>
                </a:extLst>
              </p:cNvPr>
              <p:cNvSpPr/>
              <p:nvPr/>
            </p:nvSpPr>
            <p:spPr>
              <a:xfrm>
                <a:off x="6702800" y="2947786"/>
                <a:ext cx="4203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800" b="0" i="1" smtClean="0">
                          <a:gradFill>
                            <a:gsLst>
                              <a:gs pos="2917">
                                <a:schemeClr val="tx1"/>
                              </a:gs>
                              <a:gs pos="30000">
                                <a:schemeClr val="tx1"/>
                              </a:gs>
                            </a:gsLst>
                            <a:lin ang="5400000" scaled="0"/>
                          </a:gradFill>
                          <a:latin typeface="Cambria Math" panose="02040503050406030204" pitchFamily="18" charset="0"/>
                        </a:rPr>
                        <m:t>+</m:t>
                      </m:r>
                    </m:oMath>
                  </m:oMathPara>
                </a14:m>
                <a:endParaRPr lang="en-US" dirty="0"/>
              </a:p>
            </p:txBody>
          </p:sp>
        </mc:Choice>
        <mc:Fallback xmlns="">
          <p:sp>
            <p:nvSpPr>
              <p:cNvPr id="28" name="Rectangle 27">
                <a:extLst>
                  <a:ext uri="{FF2B5EF4-FFF2-40B4-BE49-F238E27FC236}">
                    <a16:creationId xmlns:a16="http://schemas.microsoft.com/office/drawing/2014/main" id="{264AAFC0-AEFF-4005-99E1-1047DBB786CC}"/>
                  </a:ext>
                </a:extLst>
              </p:cNvPr>
              <p:cNvSpPr>
                <a:spLocks noRot="1" noChangeAspect="1" noMove="1" noResize="1" noEditPoints="1" noAdjustHandles="1" noChangeArrowheads="1" noChangeShapeType="1" noTextEdit="1"/>
              </p:cNvSpPr>
              <p:nvPr/>
            </p:nvSpPr>
            <p:spPr>
              <a:xfrm>
                <a:off x="6702800" y="2947786"/>
                <a:ext cx="420307" cy="369332"/>
              </a:xfrm>
              <a:prstGeom prst="rect">
                <a:avLst/>
              </a:prstGeom>
              <a:blipFill>
                <a:blip r:embed="rId7"/>
                <a:stretch>
                  <a:fillRect/>
                </a:stretch>
              </a:blipFill>
            </p:spPr>
            <p:txBody>
              <a:bodyPr/>
              <a:lstStyle/>
              <a:p>
                <a:r>
                  <a:rPr lang="en-US">
                    <a:noFill/>
                  </a:rPr>
                  <a:t> </a:t>
                </a:r>
              </a:p>
            </p:txBody>
          </p:sp>
        </mc:Fallback>
      </mc:AlternateContent>
      <p:sp>
        <p:nvSpPr>
          <p:cNvPr id="30" name="Rectangle: Rounded Corners 29">
            <a:extLst>
              <a:ext uri="{FF2B5EF4-FFF2-40B4-BE49-F238E27FC236}">
                <a16:creationId xmlns:a16="http://schemas.microsoft.com/office/drawing/2014/main" id="{7930EB17-B508-4384-A523-FA23A0B4CDFC}"/>
              </a:ext>
            </a:extLst>
          </p:cNvPr>
          <p:cNvSpPr/>
          <p:nvPr/>
        </p:nvSpPr>
        <p:spPr bwMode="auto">
          <a:xfrm>
            <a:off x="7513953" y="2970539"/>
            <a:ext cx="438568" cy="323828"/>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112B0AC1-C534-4EC3-B8E1-5C9570514E39}"/>
                  </a:ext>
                </a:extLst>
              </p:cNvPr>
              <p:cNvSpPr/>
              <p:nvPr/>
            </p:nvSpPr>
            <p:spPr>
              <a:xfrm>
                <a:off x="7544681" y="2925010"/>
                <a:ext cx="36029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800" b="0" i="1" smtClean="0">
                          <a:gradFill>
                            <a:gsLst>
                              <a:gs pos="2917">
                                <a:schemeClr val="tx1"/>
                              </a:gs>
                              <a:gs pos="30000">
                                <a:schemeClr val="tx1"/>
                              </a:gs>
                            </a:gsLst>
                            <a:lin ang="5400000" scaled="0"/>
                          </a:gradFill>
                          <a:latin typeface="Cambria Math" panose="02040503050406030204" pitchFamily="18" charset="0"/>
                        </a:rPr>
                        <m:t>𝑐</m:t>
                      </m:r>
                    </m:oMath>
                  </m:oMathPara>
                </a14:m>
                <a:endParaRPr lang="en-US" dirty="0"/>
              </a:p>
            </p:txBody>
          </p:sp>
        </mc:Choice>
        <mc:Fallback xmlns="">
          <p:sp>
            <p:nvSpPr>
              <p:cNvPr id="32" name="Rectangle 31">
                <a:extLst>
                  <a:ext uri="{FF2B5EF4-FFF2-40B4-BE49-F238E27FC236}">
                    <a16:creationId xmlns:a16="http://schemas.microsoft.com/office/drawing/2014/main" id="{112B0AC1-C534-4EC3-B8E1-5C9570514E39}"/>
                  </a:ext>
                </a:extLst>
              </p:cNvPr>
              <p:cNvSpPr>
                <a:spLocks noRot="1" noChangeAspect="1" noMove="1" noResize="1" noEditPoints="1" noAdjustHandles="1" noChangeArrowheads="1" noChangeShapeType="1" noTextEdit="1"/>
              </p:cNvSpPr>
              <p:nvPr/>
            </p:nvSpPr>
            <p:spPr>
              <a:xfrm>
                <a:off x="7544681" y="2925010"/>
                <a:ext cx="360291" cy="369332"/>
              </a:xfrm>
              <a:prstGeom prst="rect">
                <a:avLst/>
              </a:prstGeom>
              <a:blipFill>
                <a:blip r:embed="rId8"/>
                <a:stretch>
                  <a:fillRect/>
                </a:stretch>
              </a:blipFill>
            </p:spPr>
            <p:txBody>
              <a:bodyPr/>
              <a:lstStyle/>
              <a:p>
                <a:r>
                  <a:rPr lang="en-US">
                    <a:noFill/>
                  </a:rPr>
                  <a:t> </a:t>
                </a:r>
              </a:p>
            </p:txBody>
          </p:sp>
        </mc:Fallback>
      </mc:AlternateContent>
      <p:cxnSp>
        <p:nvCxnSpPr>
          <p:cNvPr id="34" name="Straight Arrow Connector 33">
            <a:extLst>
              <a:ext uri="{FF2B5EF4-FFF2-40B4-BE49-F238E27FC236}">
                <a16:creationId xmlns:a16="http://schemas.microsoft.com/office/drawing/2014/main" id="{619CD9C4-3333-4249-B2B3-9819BB9EEDA1}"/>
              </a:ext>
            </a:extLst>
          </p:cNvPr>
          <p:cNvCxnSpPr>
            <a:cxnSpLocks/>
            <a:stCxn id="6" idx="3"/>
            <a:endCxn id="8" idx="2"/>
          </p:cNvCxnSpPr>
          <p:nvPr/>
        </p:nvCxnSpPr>
        <p:spPr>
          <a:xfrm>
            <a:off x="4082035" y="3132453"/>
            <a:ext cx="161562"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DA06EF7-2EDD-48BA-AFE5-F5EE56E37F78}"/>
              </a:ext>
            </a:extLst>
          </p:cNvPr>
          <p:cNvCxnSpPr>
            <a:cxnSpLocks/>
            <a:stCxn id="8" idx="6"/>
            <a:endCxn id="14" idx="1"/>
          </p:cNvCxnSpPr>
          <p:nvPr/>
        </p:nvCxnSpPr>
        <p:spPr>
          <a:xfrm>
            <a:off x="5090263" y="3132453"/>
            <a:ext cx="159915"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2EB796B-2F01-404F-9ECC-29022ACAF092}"/>
              </a:ext>
            </a:extLst>
          </p:cNvPr>
          <p:cNvCxnSpPr>
            <a:cxnSpLocks/>
            <a:stCxn id="14" idx="0"/>
            <a:endCxn id="18" idx="3"/>
          </p:cNvCxnSpPr>
          <p:nvPr/>
        </p:nvCxnSpPr>
        <p:spPr>
          <a:xfrm flipV="1">
            <a:off x="5469462" y="2746733"/>
            <a:ext cx="327196" cy="223806"/>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A9B6319-9776-40AE-9C36-520D4D5A0681}"/>
              </a:ext>
            </a:extLst>
          </p:cNvPr>
          <p:cNvCxnSpPr>
            <a:cxnSpLocks/>
            <a:stCxn id="14" idx="3"/>
            <a:endCxn id="26" idx="2"/>
          </p:cNvCxnSpPr>
          <p:nvPr/>
        </p:nvCxnSpPr>
        <p:spPr>
          <a:xfrm>
            <a:off x="5688746" y="3132453"/>
            <a:ext cx="814835"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90383246-640E-46D0-B301-017C1C5468CD}"/>
              </a:ext>
            </a:extLst>
          </p:cNvPr>
          <p:cNvCxnSpPr>
            <a:cxnSpLocks/>
            <a:stCxn id="18" idx="6"/>
            <a:endCxn id="22" idx="1"/>
          </p:cNvCxnSpPr>
          <p:nvPr/>
        </p:nvCxnSpPr>
        <p:spPr>
          <a:xfrm flipV="1">
            <a:off x="6519333" y="2576110"/>
            <a:ext cx="188297" cy="740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5864BD7-678D-468D-AA7F-9E272EBA79D0}"/>
              </a:ext>
            </a:extLst>
          </p:cNvPr>
          <p:cNvCxnSpPr>
            <a:cxnSpLocks/>
            <a:stCxn id="22" idx="2"/>
            <a:endCxn id="26" idx="0"/>
          </p:cNvCxnSpPr>
          <p:nvPr/>
        </p:nvCxnSpPr>
        <p:spPr>
          <a:xfrm>
            <a:off x="6926914" y="2738024"/>
            <a:ext cx="0" cy="163596"/>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52214D2-F9D9-415B-AB8C-7A0E62FA0C86}"/>
              </a:ext>
            </a:extLst>
          </p:cNvPr>
          <p:cNvCxnSpPr>
            <a:cxnSpLocks/>
            <a:stCxn id="26" idx="6"/>
            <a:endCxn id="30" idx="1"/>
          </p:cNvCxnSpPr>
          <p:nvPr/>
        </p:nvCxnSpPr>
        <p:spPr>
          <a:xfrm>
            <a:off x="7350247" y="3132453"/>
            <a:ext cx="163706"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8" name="Rectangle: Rounded Corners 47">
            <a:extLst>
              <a:ext uri="{FF2B5EF4-FFF2-40B4-BE49-F238E27FC236}">
                <a16:creationId xmlns:a16="http://schemas.microsoft.com/office/drawing/2014/main" id="{2DFCA229-331E-4643-9111-D7E4474DF642}"/>
              </a:ext>
            </a:extLst>
          </p:cNvPr>
          <p:cNvSpPr/>
          <p:nvPr/>
        </p:nvSpPr>
        <p:spPr bwMode="auto">
          <a:xfrm>
            <a:off x="3670048" y="4570361"/>
            <a:ext cx="438568" cy="323828"/>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0" name="Oval 49">
            <a:extLst>
              <a:ext uri="{FF2B5EF4-FFF2-40B4-BE49-F238E27FC236}">
                <a16:creationId xmlns:a16="http://schemas.microsoft.com/office/drawing/2014/main" id="{E32403AF-A016-4682-B114-8A4B331CF24C}"/>
              </a:ext>
            </a:extLst>
          </p:cNvPr>
          <p:cNvSpPr/>
          <p:nvPr/>
        </p:nvSpPr>
        <p:spPr bwMode="auto">
          <a:xfrm>
            <a:off x="4270178" y="4501442"/>
            <a:ext cx="846666" cy="4616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CBE5F958-330C-4592-9E93-4F3984D51434}"/>
                  </a:ext>
                </a:extLst>
              </p:cNvPr>
              <p:cNvSpPr/>
              <p:nvPr/>
            </p:nvSpPr>
            <p:spPr>
              <a:xfrm>
                <a:off x="3700530" y="4524857"/>
                <a:ext cx="37760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800" b="0" i="1" smtClean="0">
                          <a:gradFill>
                            <a:gsLst>
                              <a:gs pos="2917">
                                <a:schemeClr val="tx1"/>
                              </a:gs>
                              <a:gs pos="30000">
                                <a:schemeClr val="tx1"/>
                              </a:gs>
                            </a:gsLst>
                            <a:lin ang="5400000" scaled="0"/>
                          </a:gradFill>
                          <a:latin typeface="Cambria Math" panose="02040503050406030204" pitchFamily="18" charset="0"/>
                        </a:rPr>
                        <m:t>𝑥</m:t>
                      </m:r>
                    </m:oMath>
                  </m:oMathPara>
                </a14:m>
                <a:endParaRPr lang="en-US" dirty="0"/>
              </a:p>
            </p:txBody>
          </p:sp>
        </mc:Choice>
        <mc:Fallback xmlns="">
          <p:sp>
            <p:nvSpPr>
              <p:cNvPr id="52" name="Rectangle 51">
                <a:extLst>
                  <a:ext uri="{FF2B5EF4-FFF2-40B4-BE49-F238E27FC236}">
                    <a16:creationId xmlns:a16="http://schemas.microsoft.com/office/drawing/2014/main" id="{CBE5F958-330C-4592-9E93-4F3984D51434}"/>
                  </a:ext>
                </a:extLst>
              </p:cNvPr>
              <p:cNvSpPr>
                <a:spLocks noRot="1" noChangeAspect="1" noMove="1" noResize="1" noEditPoints="1" noAdjustHandles="1" noChangeArrowheads="1" noChangeShapeType="1" noTextEdit="1"/>
              </p:cNvSpPr>
              <p:nvPr/>
            </p:nvSpPr>
            <p:spPr>
              <a:xfrm>
                <a:off x="3700530" y="4524857"/>
                <a:ext cx="377604"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Rectangle 53">
                <a:extLst>
                  <a:ext uri="{FF2B5EF4-FFF2-40B4-BE49-F238E27FC236}">
                    <a16:creationId xmlns:a16="http://schemas.microsoft.com/office/drawing/2014/main" id="{009CB6AF-7588-4BD4-AA03-4E356C66A8B0}"/>
                  </a:ext>
                </a:extLst>
              </p:cNvPr>
              <p:cNvSpPr/>
              <p:nvPr/>
            </p:nvSpPr>
            <p:spPr>
              <a:xfrm>
                <a:off x="4393589" y="4524857"/>
                <a:ext cx="5998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1800">
                          <a:gradFill>
                            <a:gsLst>
                              <a:gs pos="2917">
                                <a:schemeClr val="tx1"/>
                              </a:gs>
                              <a:gs pos="30000">
                                <a:schemeClr val="tx1"/>
                              </a:gs>
                            </a:gsLst>
                            <a:lin ang="5400000" scaled="0"/>
                          </a:gradFill>
                          <a:latin typeface="Cambria Math" panose="02040503050406030204" pitchFamily="18" charset="0"/>
                        </a:rPr>
                        <m:t>exp</m:t>
                      </m:r>
                    </m:oMath>
                  </m:oMathPara>
                </a14:m>
                <a:endParaRPr lang="en-US" dirty="0"/>
              </a:p>
            </p:txBody>
          </p:sp>
        </mc:Choice>
        <mc:Fallback xmlns="">
          <p:sp>
            <p:nvSpPr>
              <p:cNvPr id="54" name="Rectangle 53">
                <a:extLst>
                  <a:ext uri="{FF2B5EF4-FFF2-40B4-BE49-F238E27FC236}">
                    <a16:creationId xmlns:a16="http://schemas.microsoft.com/office/drawing/2014/main" id="{009CB6AF-7588-4BD4-AA03-4E356C66A8B0}"/>
                  </a:ext>
                </a:extLst>
              </p:cNvPr>
              <p:cNvSpPr>
                <a:spLocks noRot="1" noChangeAspect="1" noMove="1" noResize="1" noEditPoints="1" noAdjustHandles="1" noChangeArrowheads="1" noChangeShapeType="1" noTextEdit="1"/>
              </p:cNvSpPr>
              <p:nvPr/>
            </p:nvSpPr>
            <p:spPr>
              <a:xfrm>
                <a:off x="4393589" y="4524857"/>
                <a:ext cx="599844" cy="369332"/>
              </a:xfrm>
              <a:prstGeom prst="rect">
                <a:avLst/>
              </a:prstGeom>
              <a:blipFill>
                <a:blip r:embed="rId10"/>
                <a:stretch>
                  <a:fillRect/>
                </a:stretch>
              </a:blipFill>
            </p:spPr>
            <p:txBody>
              <a:bodyPr/>
              <a:lstStyle/>
              <a:p>
                <a:r>
                  <a:rPr lang="en-US">
                    <a:noFill/>
                  </a:rPr>
                  <a:t> </a:t>
                </a:r>
              </a:p>
            </p:txBody>
          </p:sp>
        </mc:Fallback>
      </mc:AlternateContent>
      <p:sp>
        <p:nvSpPr>
          <p:cNvPr id="56" name="Rectangle: Rounded Corners 55">
            <a:extLst>
              <a:ext uri="{FF2B5EF4-FFF2-40B4-BE49-F238E27FC236}">
                <a16:creationId xmlns:a16="http://schemas.microsoft.com/office/drawing/2014/main" id="{718B255D-B703-4C87-A785-0F5CA52B8373}"/>
              </a:ext>
            </a:extLst>
          </p:cNvPr>
          <p:cNvSpPr/>
          <p:nvPr/>
        </p:nvSpPr>
        <p:spPr bwMode="auto">
          <a:xfrm>
            <a:off x="5276759" y="4570361"/>
            <a:ext cx="438568" cy="323828"/>
          </a:xfrm>
          <a:prstGeom prst="roundRect">
            <a:avLst/>
          </a:prstGeom>
          <a:solidFill>
            <a:schemeClr val="bg1"/>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mc:AlternateContent xmlns:mc="http://schemas.openxmlformats.org/markup-compatibility/2006" xmlns:a14="http://schemas.microsoft.com/office/drawing/2010/main">
        <mc:Choice Requires="a14">
          <p:sp>
            <p:nvSpPr>
              <p:cNvPr id="58" name="Rectangle 57">
                <a:extLst>
                  <a:ext uri="{FF2B5EF4-FFF2-40B4-BE49-F238E27FC236}">
                    <a16:creationId xmlns:a16="http://schemas.microsoft.com/office/drawing/2014/main" id="{21F60C2F-3E46-4CA6-911D-91AD60D485C3}"/>
                  </a:ext>
                </a:extLst>
              </p:cNvPr>
              <p:cNvSpPr/>
              <p:nvPr/>
            </p:nvSpPr>
            <p:spPr>
              <a:xfrm>
                <a:off x="5300906" y="4514133"/>
                <a:ext cx="38106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800" b="0" i="1" smtClean="0">
                          <a:gradFill>
                            <a:gsLst>
                              <a:gs pos="2917">
                                <a:schemeClr val="tx1"/>
                              </a:gs>
                              <a:gs pos="30000">
                                <a:schemeClr val="tx1"/>
                              </a:gs>
                            </a:gsLst>
                            <a:lin ang="5400000" scaled="0"/>
                          </a:gradFill>
                          <a:latin typeface="Cambria Math" panose="02040503050406030204" pitchFamily="18" charset="0"/>
                        </a:rPr>
                        <m:t>𝑎</m:t>
                      </m:r>
                    </m:oMath>
                  </m:oMathPara>
                </a14:m>
                <a:endParaRPr lang="en-US" dirty="0"/>
              </a:p>
            </p:txBody>
          </p:sp>
        </mc:Choice>
        <mc:Fallback xmlns="">
          <p:sp>
            <p:nvSpPr>
              <p:cNvPr id="58" name="Rectangle 57">
                <a:extLst>
                  <a:ext uri="{FF2B5EF4-FFF2-40B4-BE49-F238E27FC236}">
                    <a16:creationId xmlns:a16="http://schemas.microsoft.com/office/drawing/2014/main" id="{21F60C2F-3E46-4CA6-911D-91AD60D485C3}"/>
                  </a:ext>
                </a:extLst>
              </p:cNvPr>
              <p:cNvSpPr>
                <a:spLocks noRot="1" noChangeAspect="1" noMove="1" noResize="1" noEditPoints="1" noAdjustHandles="1" noChangeArrowheads="1" noChangeShapeType="1" noTextEdit="1"/>
              </p:cNvSpPr>
              <p:nvPr/>
            </p:nvSpPr>
            <p:spPr>
              <a:xfrm>
                <a:off x="5300906" y="4514133"/>
                <a:ext cx="381065" cy="369332"/>
              </a:xfrm>
              <a:prstGeom prst="rect">
                <a:avLst/>
              </a:prstGeom>
              <a:blipFill>
                <a:blip r:embed="rId11"/>
                <a:stretch>
                  <a:fillRect/>
                </a:stretch>
              </a:blipFill>
            </p:spPr>
            <p:txBody>
              <a:bodyPr/>
              <a:lstStyle/>
              <a:p>
                <a:r>
                  <a:rPr lang="en-US">
                    <a:noFill/>
                  </a:rPr>
                  <a:t> </a:t>
                </a:r>
              </a:p>
            </p:txBody>
          </p:sp>
        </mc:Fallback>
      </mc:AlternateContent>
      <p:sp>
        <p:nvSpPr>
          <p:cNvPr id="60" name="Oval 59">
            <a:extLst>
              <a:ext uri="{FF2B5EF4-FFF2-40B4-BE49-F238E27FC236}">
                <a16:creationId xmlns:a16="http://schemas.microsoft.com/office/drawing/2014/main" id="{AD882086-8A57-4D37-B46A-9151C5275CE5}"/>
              </a:ext>
            </a:extLst>
          </p:cNvPr>
          <p:cNvSpPr/>
          <p:nvPr/>
        </p:nvSpPr>
        <p:spPr bwMode="auto">
          <a:xfrm>
            <a:off x="5699248" y="3952499"/>
            <a:ext cx="846666" cy="4616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mc:AlternateContent xmlns:mc="http://schemas.openxmlformats.org/markup-compatibility/2006" xmlns:a14="http://schemas.microsoft.com/office/drawing/2010/main">
        <mc:Choice Requires="a14">
          <p:sp>
            <p:nvSpPr>
              <p:cNvPr id="62" name="Rectangle 61">
                <a:extLst>
                  <a:ext uri="{FF2B5EF4-FFF2-40B4-BE49-F238E27FC236}">
                    <a16:creationId xmlns:a16="http://schemas.microsoft.com/office/drawing/2014/main" id="{EF5AF48D-204A-4D8E-BD4F-9EC9EBFFB560}"/>
                  </a:ext>
                </a:extLst>
              </p:cNvPr>
              <p:cNvSpPr/>
              <p:nvPr/>
            </p:nvSpPr>
            <p:spPr>
              <a:xfrm>
                <a:off x="5898467" y="3998665"/>
                <a:ext cx="5468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1800" i="1" smtClean="0">
                              <a:gradFill>
                                <a:gsLst>
                                  <a:gs pos="2917">
                                    <a:schemeClr val="tx1"/>
                                  </a:gs>
                                  <a:gs pos="30000">
                                    <a:schemeClr val="tx1"/>
                                  </a:gs>
                                </a:gsLst>
                                <a:lin ang="5400000" scaled="0"/>
                              </a:gradFill>
                              <a:latin typeface="Cambria Math" panose="02040503050406030204" pitchFamily="18" charset="0"/>
                            </a:rPr>
                          </m:ctrlPr>
                        </m:sSupPr>
                        <m:e>
                          <m:r>
                            <a:rPr lang="en-US" sz="1800" b="0" i="1" smtClean="0">
                              <a:gradFill>
                                <a:gsLst>
                                  <a:gs pos="2917">
                                    <a:schemeClr val="tx1"/>
                                  </a:gs>
                                  <a:gs pos="30000">
                                    <a:schemeClr val="tx1"/>
                                  </a:gs>
                                </a:gsLst>
                                <a:lin ang="5400000" scaled="0"/>
                              </a:gradFill>
                              <a:latin typeface="Cambria Math" panose="02040503050406030204" pitchFamily="18" charset="0"/>
                            </a:rPr>
                            <m:t>()</m:t>
                          </m:r>
                        </m:e>
                        <m:sup>
                          <m:r>
                            <a:rPr lang="en-US" sz="1800" b="0" i="1" smtClean="0">
                              <a:gradFill>
                                <a:gsLst>
                                  <a:gs pos="2917">
                                    <a:schemeClr val="tx1"/>
                                  </a:gs>
                                  <a:gs pos="30000">
                                    <a:schemeClr val="tx1"/>
                                  </a:gs>
                                </a:gsLst>
                                <a:lin ang="5400000" scaled="0"/>
                              </a:gradFill>
                              <a:latin typeface="Cambria Math" panose="02040503050406030204" pitchFamily="18" charset="0"/>
                            </a:rPr>
                            <m:t>2</m:t>
                          </m:r>
                        </m:sup>
                      </m:sSup>
                    </m:oMath>
                  </m:oMathPara>
                </a14:m>
                <a:endParaRPr lang="en-US" dirty="0"/>
              </a:p>
            </p:txBody>
          </p:sp>
        </mc:Choice>
        <mc:Fallback xmlns="">
          <p:sp>
            <p:nvSpPr>
              <p:cNvPr id="62" name="Rectangle 61">
                <a:extLst>
                  <a:ext uri="{FF2B5EF4-FFF2-40B4-BE49-F238E27FC236}">
                    <a16:creationId xmlns:a16="http://schemas.microsoft.com/office/drawing/2014/main" id="{EF5AF48D-204A-4D8E-BD4F-9EC9EBFFB560}"/>
                  </a:ext>
                </a:extLst>
              </p:cNvPr>
              <p:cNvSpPr>
                <a:spLocks noRot="1" noChangeAspect="1" noMove="1" noResize="1" noEditPoints="1" noAdjustHandles="1" noChangeArrowheads="1" noChangeShapeType="1" noTextEdit="1"/>
              </p:cNvSpPr>
              <p:nvPr/>
            </p:nvSpPr>
            <p:spPr>
              <a:xfrm>
                <a:off x="5898467" y="3998665"/>
                <a:ext cx="546881" cy="369332"/>
              </a:xfrm>
              <a:prstGeom prst="rect">
                <a:avLst/>
              </a:prstGeom>
              <a:blipFill>
                <a:blip r:embed="rId12"/>
                <a:stretch>
                  <a:fillRect/>
                </a:stretch>
              </a:blipFill>
            </p:spPr>
            <p:txBody>
              <a:bodyPr/>
              <a:lstStyle/>
              <a:p>
                <a:r>
                  <a:rPr lang="en-US">
                    <a:noFill/>
                  </a:rPr>
                  <a:t> </a:t>
                </a:r>
              </a:p>
            </p:txBody>
          </p:sp>
        </mc:Fallback>
      </mc:AlternateContent>
      <p:sp>
        <p:nvSpPr>
          <p:cNvPr id="64" name="Rectangle: Rounded Corners 63">
            <a:extLst>
              <a:ext uri="{FF2B5EF4-FFF2-40B4-BE49-F238E27FC236}">
                <a16:creationId xmlns:a16="http://schemas.microsoft.com/office/drawing/2014/main" id="{555FBE93-5279-4CDD-8AD8-0A05FF7BE262}"/>
              </a:ext>
            </a:extLst>
          </p:cNvPr>
          <p:cNvSpPr/>
          <p:nvPr/>
        </p:nvSpPr>
        <p:spPr bwMode="auto">
          <a:xfrm>
            <a:off x="6734211" y="4014018"/>
            <a:ext cx="438568" cy="323828"/>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31C2A610-FC28-417A-BB03-77ECC5F547C3}"/>
                  </a:ext>
                </a:extLst>
              </p:cNvPr>
              <p:cNvSpPr/>
              <p:nvPr/>
            </p:nvSpPr>
            <p:spPr>
              <a:xfrm>
                <a:off x="6758057" y="3998405"/>
                <a:ext cx="37728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800" b="0" i="1" smtClean="0">
                          <a:gradFill>
                            <a:gsLst>
                              <a:gs pos="2917">
                                <a:schemeClr val="tx1"/>
                              </a:gs>
                              <a:gs pos="30000">
                                <a:schemeClr val="tx1"/>
                              </a:gs>
                            </a:gsLst>
                            <a:lin ang="5400000" scaled="0"/>
                          </a:gradFill>
                          <a:latin typeface="Cambria Math" panose="02040503050406030204" pitchFamily="18" charset="0"/>
                        </a:rPr>
                        <m:t>𝑏</m:t>
                      </m:r>
                    </m:oMath>
                  </m:oMathPara>
                </a14:m>
                <a:endParaRPr lang="en-US" dirty="0"/>
              </a:p>
            </p:txBody>
          </p:sp>
        </mc:Choice>
        <mc:Fallback xmlns="">
          <p:sp>
            <p:nvSpPr>
              <p:cNvPr id="66" name="Rectangle 65">
                <a:extLst>
                  <a:ext uri="{FF2B5EF4-FFF2-40B4-BE49-F238E27FC236}">
                    <a16:creationId xmlns:a16="http://schemas.microsoft.com/office/drawing/2014/main" id="{31C2A610-FC28-417A-BB03-77ECC5F547C3}"/>
                  </a:ext>
                </a:extLst>
              </p:cNvPr>
              <p:cNvSpPr>
                <a:spLocks noRot="1" noChangeAspect="1" noMove="1" noResize="1" noEditPoints="1" noAdjustHandles="1" noChangeArrowheads="1" noChangeShapeType="1" noTextEdit="1"/>
              </p:cNvSpPr>
              <p:nvPr/>
            </p:nvSpPr>
            <p:spPr>
              <a:xfrm>
                <a:off x="6758057" y="3998405"/>
                <a:ext cx="377283" cy="369332"/>
              </a:xfrm>
              <a:prstGeom prst="rect">
                <a:avLst/>
              </a:prstGeom>
              <a:blipFill>
                <a:blip r:embed="rId13"/>
                <a:stretch>
                  <a:fillRect/>
                </a:stretch>
              </a:blipFill>
            </p:spPr>
            <p:txBody>
              <a:bodyPr/>
              <a:lstStyle/>
              <a:p>
                <a:r>
                  <a:rPr lang="en-US">
                    <a:noFill/>
                  </a:rPr>
                  <a:t> </a:t>
                </a:r>
              </a:p>
            </p:txBody>
          </p:sp>
        </mc:Fallback>
      </mc:AlternateContent>
      <p:sp>
        <p:nvSpPr>
          <p:cNvPr id="68" name="Oval 67">
            <a:extLst>
              <a:ext uri="{FF2B5EF4-FFF2-40B4-BE49-F238E27FC236}">
                <a16:creationId xmlns:a16="http://schemas.microsoft.com/office/drawing/2014/main" id="{DBF32575-182C-4922-A70F-E92DB8B8FE57}"/>
              </a:ext>
            </a:extLst>
          </p:cNvPr>
          <p:cNvSpPr/>
          <p:nvPr/>
        </p:nvSpPr>
        <p:spPr bwMode="auto">
          <a:xfrm>
            <a:off x="6530162" y="4501442"/>
            <a:ext cx="846666" cy="4616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mc:AlternateContent xmlns:mc="http://schemas.openxmlformats.org/markup-compatibility/2006" xmlns:a14="http://schemas.microsoft.com/office/drawing/2010/main">
        <mc:Choice Requires="a14">
          <p:sp>
            <p:nvSpPr>
              <p:cNvPr id="70" name="Rectangle 69">
                <a:extLst>
                  <a:ext uri="{FF2B5EF4-FFF2-40B4-BE49-F238E27FC236}">
                    <a16:creationId xmlns:a16="http://schemas.microsoft.com/office/drawing/2014/main" id="{7328BC84-AE90-495E-AD77-59D6A97FD399}"/>
                  </a:ext>
                </a:extLst>
              </p:cNvPr>
              <p:cNvSpPr/>
              <p:nvPr/>
            </p:nvSpPr>
            <p:spPr>
              <a:xfrm>
                <a:off x="6729381" y="4547608"/>
                <a:ext cx="4203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800" b="0" i="1" smtClean="0">
                          <a:gradFill>
                            <a:gsLst>
                              <a:gs pos="2917">
                                <a:schemeClr val="tx1"/>
                              </a:gs>
                              <a:gs pos="30000">
                                <a:schemeClr val="tx1"/>
                              </a:gs>
                            </a:gsLst>
                            <a:lin ang="5400000" scaled="0"/>
                          </a:gradFill>
                          <a:latin typeface="Cambria Math" panose="02040503050406030204" pitchFamily="18" charset="0"/>
                        </a:rPr>
                        <m:t>+</m:t>
                      </m:r>
                    </m:oMath>
                  </m:oMathPara>
                </a14:m>
                <a:endParaRPr lang="en-US" dirty="0"/>
              </a:p>
            </p:txBody>
          </p:sp>
        </mc:Choice>
        <mc:Fallback xmlns="">
          <p:sp>
            <p:nvSpPr>
              <p:cNvPr id="70" name="Rectangle 69">
                <a:extLst>
                  <a:ext uri="{FF2B5EF4-FFF2-40B4-BE49-F238E27FC236}">
                    <a16:creationId xmlns:a16="http://schemas.microsoft.com/office/drawing/2014/main" id="{7328BC84-AE90-495E-AD77-59D6A97FD399}"/>
                  </a:ext>
                </a:extLst>
              </p:cNvPr>
              <p:cNvSpPr>
                <a:spLocks noRot="1" noChangeAspect="1" noMove="1" noResize="1" noEditPoints="1" noAdjustHandles="1" noChangeArrowheads="1" noChangeShapeType="1" noTextEdit="1"/>
              </p:cNvSpPr>
              <p:nvPr/>
            </p:nvSpPr>
            <p:spPr>
              <a:xfrm>
                <a:off x="6729381" y="4547608"/>
                <a:ext cx="420307" cy="369332"/>
              </a:xfrm>
              <a:prstGeom prst="rect">
                <a:avLst/>
              </a:prstGeom>
              <a:blipFill>
                <a:blip r:embed="rId14"/>
                <a:stretch>
                  <a:fillRect/>
                </a:stretch>
              </a:blipFill>
            </p:spPr>
            <p:txBody>
              <a:bodyPr/>
              <a:lstStyle/>
              <a:p>
                <a:r>
                  <a:rPr lang="en-US">
                    <a:noFill/>
                  </a:rPr>
                  <a:t> </a:t>
                </a:r>
              </a:p>
            </p:txBody>
          </p:sp>
        </mc:Fallback>
      </mc:AlternateContent>
      <p:sp>
        <p:nvSpPr>
          <p:cNvPr id="72" name="Rectangle: Rounded Corners 71">
            <a:extLst>
              <a:ext uri="{FF2B5EF4-FFF2-40B4-BE49-F238E27FC236}">
                <a16:creationId xmlns:a16="http://schemas.microsoft.com/office/drawing/2014/main" id="{38D119D9-F895-44E4-8110-7A54F916866F}"/>
              </a:ext>
            </a:extLst>
          </p:cNvPr>
          <p:cNvSpPr/>
          <p:nvPr/>
        </p:nvSpPr>
        <p:spPr bwMode="auto">
          <a:xfrm>
            <a:off x="7540534" y="4570361"/>
            <a:ext cx="438568" cy="323828"/>
          </a:xfrm>
          <a:prstGeom prst="roundRect">
            <a:avLst/>
          </a:prstGeom>
          <a:solidFill>
            <a:schemeClr val="bg1"/>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mc:AlternateContent xmlns:mc="http://schemas.openxmlformats.org/markup-compatibility/2006" xmlns:a14="http://schemas.microsoft.com/office/drawing/2010/main">
        <mc:Choice Requires="a14">
          <p:sp>
            <p:nvSpPr>
              <p:cNvPr id="74" name="Rectangle 73">
                <a:extLst>
                  <a:ext uri="{FF2B5EF4-FFF2-40B4-BE49-F238E27FC236}">
                    <a16:creationId xmlns:a16="http://schemas.microsoft.com/office/drawing/2014/main" id="{09EE1B69-9E4D-4AAD-83A3-D545811C2C30}"/>
                  </a:ext>
                </a:extLst>
              </p:cNvPr>
              <p:cNvSpPr/>
              <p:nvPr/>
            </p:nvSpPr>
            <p:spPr>
              <a:xfrm>
                <a:off x="7571262" y="4524832"/>
                <a:ext cx="36029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800" b="0" i="1" smtClean="0">
                          <a:gradFill>
                            <a:gsLst>
                              <a:gs pos="2917">
                                <a:schemeClr val="tx1"/>
                              </a:gs>
                              <a:gs pos="30000">
                                <a:schemeClr val="tx1"/>
                              </a:gs>
                            </a:gsLst>
                            <a:lin ang="5400000" scaled="0"/>
                          </a:gradFill>
                          <a:latin typeface="Cambria Math" panose="02040503050406030204" pitchFamily="18" charset="0"/>
                        </a:rPr>
                        <m:t>𝑐</m:t>
                      </m:r>
                    </m:oMath>
                  </m:oMathPara>
                </a14:m>
                <a:endParaRPr lang="en-US" dirty="0"/>
              </a:p>
            </p:txBody>
          </p:sp>
        </mc:Choice>
        <mc:Fallback xmlns="">
          <p:sp>
            <p:nvSpPr>
              <p:cNvPr id="74" name="Rectangle 73">
                <a:extLst>
                  <a:ext uri="{FF2B5EF4-FFF2-40B4-BE49-F238E27FC236}">
                    <a16:creationId xmlns:a16="http://schemas.microsoft.com/office/drawing/2014/main" id="{09EE1B69-9E4D-4AAD-83A3-D545811C2C30}"/>
                  </a:ext>
                </a:extLst>
              </p:cNvPr>
              <p:cNvSpPr>
                <a:spLocks noRot="1" noChangeAspect="1" noMove="1" noResize="1" noEditPoints="1" noAdjustHandles="1" noChangeArrowheads="1" noChangeShapeType="1" noTextEdit="1"/>
              </p:cNvSpPr>
              <p:nvPr/>
            </p:nvSpPr>
            <p:spPr>
              <a:xfrm>
                <a:off x="7571262" y="4524832"/>
                <a:ext cx="360291" cy="369332"/>
              </a:xfrm>
              <a:prstGeom prst="rect">
                <a:avLst/>
              </a:prstGeom>
              <a:blipFill>
                <a:blip r:embed="rId15"/>
                <a:stretch>
                  <a:fillRect/>
                </a:stretch>
              </a:blipFill>
            </p:spPr>
            <p:txBody>
              <a:bodyPr/>
              <a:lstStyle/>
              <a:p>
                <a:r>
                  <a:rPr lang="en-US">
                    <a:noFill/>
                  </a:rPr>
                  <a:t> </a:t>
                </a:r>
              </a:p>
            </p:txBody>
          </p:sp>
        </mc:Fallback>
      </mc:AlternateContent>
      <p:cxnSp>
        <p:nvCxnSpPr>
          <p:cNvPr id="76" name="Straight Arrow Connector 75">
            <a:extLst>
              <a:ext uri="{FF2B5EF4-FFF2-40B4-BE49-F238E27FC236}">
                <a16:creationId xmlns:a16="http://schemas.microsoft.com/office/drawing/2014/main" id="{70CA6AD5-ABB5-4E6D-A849-7C26F01A8CCC}"/>
              </a:ext>
            </a:extLst>
          </p:cNvPr>
          <p:cNvCxnSpPr>
            <a:cxnSpLocks/>
            <a:stCxn id="48" idx="3"/>
            <a:endCxn id="50" idx="2"/>
          </p:cNvCxnSpPr>
          <p:nvPr/>
        </p:nvCxnSpPr>
        <p:spPr>
          <a:xfrm>
            <a:off x="4108616" y="4732275"/>
            <a:ext cx="161562"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ADB3AB2A-D506-44E3-A5F1-95C255FB55E0}"/>
              </a:ext>
            </a:extLst>
          </p:cNvPr>
          <p:cNvCxnSpPr>
            <a:cxnSpLocks/>
            <a:stCxn id="50" idx="6"/>
            <a:endCxn id="56" idx="1"/>
          </p:cNvCxnSpPr>
          <p:nvPr/>
        </p:nvCxnSpPr>
        <p:spPr>
          <a:xfrm>
            <a:off x="5116844" y="4732275"/>
            <a:ext cx="159915"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CC3FDF60-3872-4571-BF00-584132F46310}"/>
              </a:ext>
            </a:extLst>
          </p:cNvPr>
          <p:cNvCxnSpPr>
            <a:cxnSpLocks/>
            <a:stCxn id="56" idx="0"/>
            <a:endCxn id="60" idx="3"/>
          </p:cNvCxnSpPr>
          <p:nvPr/>
        </p:nvCxnSpPr>
        <p:spPr>
          <a:xfrm flipV="1">
            <a:off x="5496043" y="4346555"/>
            <a:ext cx="327196" cy="223806"/>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387DA99-7D99-4E85-B12D-BB14C7A79ED3}"/>
              </a:ext>
            </a:extLst>
          </p:cNvPr>
          <p:cNvCxnSpPr>
            <a:cxnSpLocks/>
            <a:stCxn id="56" idx="3"/>
            <a:endCxn id="68" idx="2"/>
          </p:cNvCxnSpPr>
          <p:nvPr/>
        </p:nvCxnSpPr>
        <p:spPr>
          <a:xfrm>
            <a:off x="5715327" y="4732275"/>
            <a:ext cx="814835"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260F84E9-3D57-4EC4-A6EC-C076DA6B97C5}"/>
              </a:ext>
            </a:extLst>
          </p:cNvPr>
          <p:cNvCxnSpPr>
            <a:cxnSpLocks/>
            <a:stCxn id="60" idx="6"/>
            <a:endCxn id="64" idx="1"/>
          </p:cNvCxnSpPr>
          <p:nvPr/>
        </p:nvCxnSpPr>
        <p:spPr>
          <a:xfrm flipV="1">
            <a:off x="6545914" y="4175932"/>
            <a:ext cx="188297" cy="740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DFE07222-06A5-4465-B4D2-AA8589AED44B}"/>
              </a:ext>
            </a:extLst>
          </p:cNvPr>
          <p:cNvCxnSpPr>
            <a:cxnSpLocks/>
            <a:stCxn id="64" idx="2"/>
            <a:endCxn id="68" idx="0"/>
          </p:cNvCxnSpPr>
          <p:nvPr/>
        </p:nvCxnSpPr>
        <p:spPr>
          <a:xfrm>
            <a:off x="6953495" y="4337846"/>
            <a:ext cx="0" cy="163596"/>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CB5CC8FF-1309-4B0D-A0AD-87B374AB715E}"/>
              </a:ext>
            </a:extLst>
          </p:cNvPr>
          <p:cNvCxnSpPr>
            <a:cxnSpLocks/>
            <a:stCxn id="68" idx="6"/>
            <a:endCxn id="72" idx="1"/>
          </p:cNvCxnSpPr>
          <p:nvPr/>
        </p:nvCxnSpPr>
        <p:spPr>
          <a:xfrm>
            <a:off x="7376828" y="4732275"/>
            <a:ext cx="163706"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4E341AA1-0289-4D0A-AC0C-A84149CF0265}"/>
              </a:ext>
            </a:extLst>
          </p:cNvPr>
          <p:cNvSpPr txBox="1"/>
          <p:nvPr/>
        </p:nvSpPr>
        <p:spPr>
          <a:xfrm>
            <a:off x="8729133" y="2970539"/>
            <a:ext cx="2064540" cy="307777"/>
          </a:xfrm>
          <a:prstGeom prst="rect">
            <a:avLst/>
          </a:prstGeom>
          <a:noFill/>
        </p:spPr>
        <p:txBody>
          <a:bodyPr wrap="none" lIns="0" tIns="0" rIns="0" bIns="0" rtlCol="0">
            <a:spAutoFit/>
          </a:bodyPr>
          <a:lstStyle/>
          <a:p>
            <a:pPr algn="l"/>
            <a:r>
              <a:rPr lang="en-US" altLang="zh-CN" sz="2000" dirty="0">
                <a:gradFill>
                  <a:gsLst>
                    <a:gs pos="2917">
                      <a:schemeClr val="tx1"/>
                    </a:gs>
                    <a:gs pos="30000">
                      <a:schemeClr val="tx1"/>
                    </a:gs>
                  </a:gsLst>
                  <a:lin ang="5400000" scaled="0"/>
                </a:gradFill>
              </a:rPr>
              <a:t>Total memory=4N</a:t>
            </a:r>
            <a:endParaRPr lang="en-US" sz="2000" dirty="0">
              <a:gradFill>
                <a:gsLst>
                  <a:gs pos="2917">
                    <a:schemeClr val="tx1"/>
                  </a:gs>
                  <a:gs pos="30000">
                    <a:schemeClr val="tx1"/>
                  </a:gs>
                </a:gsLst>
                <a:lin ang="5400000" scaled="0"/>
              </a:gradFill>
            </a:endParaRPr>
          </a:p>
        </p:txBody>
      </p:sp>
      <p:sp>
        <p:nvSpPr>
          <p:cNvPr id="91" name="TextBox 90">
            <a:extLst>
              <a:ext uri="{FF2B5EF4-FFF2-40B4-BE49-F238E27FC236}">
                <a16:creationId xmlns:a16="http://schemas.microsoft.com/office/drawing/2014/main" id="{17D1FC1F-2313-4DAF-BCC3-FDED682C38E4}"/>
              </a:ext>
            </a:extLst>
          </p:cNvPr>
          <p:cNvSpPr txBox="1"/>
          <p:nvPr/>
        </p:nvSpPr>
        <p:spPr>
          <a:xfrm>
            <a:off x="8729133" y="4570361"/>
            <a:ext cx="2064540" cy="307777"/>
          </a:xfrm>
          <a:prstGeom prst="rect">
            <a:avLst/>
          </a:prstGeom>
          <a:noFill/>
        </p:spPr>
        <p:txBody>
          <a:bodyPr wrap="none" lIns="0" tIns="0" rIns="0" bIns="0" rtlCol="0">
            <a:spAutoFit/>
          </a:bodyPr>
          <a:lstStyle/>
          <a:p>
            <a:pPr algn="l"/>
            <a:r>
              <a:rPr lang="en-US" altLang="zh-CN" sz="2000" dirty="0">
                <a:gradFill>
                  <a:gsLst>
                    <a:gs pos="2917">
                      <a:schemeClr val="tx1"/>
                    </a:gs>
                    <a:gs pos="30000">
                      <a:schemeClr val="tx1"/>
                    </a:gs>
                  </a:gsLst>
                  <a:lin ang="5400000" scaled="0"/>
                </a:gradFill>
              </a:rPr>
              <a:t>Total memory=2N</a:t>
            </a: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226358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321FF-0CF5-427B-8AF9-2F9AB6F3548F}"/>
              </a:ext>
            </a:extLst>
          </p:cNvPr>
          <p:cNvSpPr>
            <a:spLocks noGrp="1"/>
          </p:cNvSpPr>
          <p:nvPr>
            <p:ph type="title"/>
          </p:nvPr>
        </p:nvSpPr>
        <p:spPr/>
        <p:txBody>
          <a:bodyPr/>
          <a:lstStyle/>
          <a:p>
            <a:r>
              <a:rPr lang="zh-CN" altLang="en-US" dirty="0"/>
              <a:t>主要内容</a:t>
            </a:r>
            <a:endParaRPr lang="en-US" dirty="0"/>
          </a:p>
        </p:txBody>
      </p:sp>
      <p:sp>
        <p:nvSpPr>
          <p:cNvPr id="3" name="Text Placeholder 2">
            <a:extLst>
              <a:ext uri="{FF2B5EF4-FFF2-40B4-BE49-F238E27FC236}">
                <a16:creationId xmlns:a16="http://schemas.microsoft.com/office/drawing/2014/main" id="{4F25D21F-50D7-4FC2-8EDC-E1ABEE3D3E4C}"/>
              </a:ext>
            </a:extLst>
          </p:cNvPr>
          <p:cNvSpPr>
            <a:spLocks noGrp="1"/>
          </p:cNvSpPr>
          <p:nvPr>
            <p:ph type="body" sz="quarter" idx="10"/>
          </p:nvPr>
        </p:nvSpPr>
        <p:spPr>
          <a:xfrm>
            <a:off x="584200" y="1435497"/>
            <a:ext cx="11018520" cy="3016210"/>
          </a:xfrm>
        </p:spPr>
        <p:txBody>
          <a:bodyPr/>
          <a:lstStyle/>
          <a:p>
            <a:r>
              <a:rPr lang="zh-CN" altLang="en-US" dirty="0"/>
              <a:t>深度神经网络编译器</a:t>
            </a:r>
            <a:endParaRPr lang="en-US" altLang="zh-CN" dirty="0"/>
          </a:p>
          <a:p>
            <a:r>
              <a:rPr lang="zh-CN" altLang="en-US" dirty="0"/>
              <a:t>计算图优化</a:t>
            </a:r>
            <a:endParaRPr lang="en-US" altLang="zh-CN" dirty="0"/>
          </a:p>
          <a:p>
            <a:r>
              <a:rPr lang="zh-CN" altLang="en-US" dirty="0"/>
              <a:t>内存优化</a:t>
            </a:r>
            <a:endParaRPr lang="en-US" altLang="zh-CN" dirty="0"/>
          </a:p>
          <a:p>
            <a:r>
              <a:rPr lang="zh-CN" altLang="en-US" dirty="0"/>
              <a:t>内核优化</a:t>
            </a:r>
            <a:endParaRPr lang="en-US" altLang="zh-CN" dirty="0"/>
          </a:p>
          <a:p>
            <a:r>
              <a:rPr lang="zh-CN" altLang="en-US" dirty="0"/>
              <a:t>调度优化</a:t>
            </a:r>
            <a:endParaRPr lang="en-US" altLang="zh-CN" dirty="0"/>
          </a:p>
          <a:p>
            <a:endParaRPr lang="en-US" dirty="0"/>
          </a:p>
        </p:txBody>
      </p:sp>
    </p:spTree>
    <p:extLst>
      <p:ext uri="{BB962C8B-B14F-4D97-AF65-F5344CB8AC3E}">
        <p14:creationId xmlns:p14="http://schemas.microsoft.com/office/powerpoint/2010/main" val="224275903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45725-6EF9-404E-950F-83D4939F3558}"/>
              </a:ext>
            </a:extLst>
          </p:cNvPr>
          <p:cNvSpPr>
            <a:spLocks noGrp="1"/>
          </p:cNvSpPr>
          <p:nvPr>
            <p:ph type="title"/>
          </p:nvPr>
        </p:nvSpPr>
        <p:spPr/>
        <p:txBody>
          <a:bodyPr/>
          <a:lstStyle/>
          <a:p>
            <a:r>
              <a:rPr lang="zh-CN" altLang="en-US" dirty="0"/>
              <a:t>内存优化（</a:t>
            </a:r>
            <a:r>
              <a:rPr lang="en-US" altLang="zh-CN" dirty="0"/>
              <a:t>1</a:t>
            </a:r>
            <a:r>
              <a:rPr lang="zh-CN" altLang="en-US" dirty="0"/>
              <a:t>）：基于拓扑序的最小内存分配</a:t>
            </a:r>
            <a:endParaRPr lang="en-US" dirty="0"/>
          </a:p>
        </p:txBody>
      </p:sp>
      <p:sp>
        <p:nvSpPr>
          <p:cNvPr id="3" name="Content Placeholder 2">
            <a:extLst>
              <a:ext uri="{FF2B5EF4-FFF2-40B4-BE49-F238E27FC236}">
                <a16:creationId xmlns:a16="http://schemas.microsoft.com/office/drawing/2014/main" id="{C8B7F559-DA90-41DC-9E83-4FF11BA16A7E}"/>
              </a:ext>
            </a:extLst>
          </p:cNvPr>
          <p:cNvSpPr>
            <a:spLocks noGrp="1"/>
          </p:cNvSpPr>
          <p:nvPr>
            <p:ph idx="1"/>
          </p:nvPr>
        </p:nvSpPr>
        <p:spPr>
          <a:xfrm>
            <a:off x="584200" y="1435503"/>
            <a:ext cx="11018520" cy="3816429"/>
          </a:xfrm>
        </p:spPr>
        <p:txBody>
          <a:bodyPr/>
          <a:lstStyle/>
          <a:p>
            <a:r>
              <a:rPr lang="zh-CN" altLang="en-US" dirty="0"/>
              <a:t>将计算流图按照某种拓扑序进行排序</a:t>
            </a:r>
            <a:endParaRPr lang="en-US" altLang="zh-CN" dirty="0"/>
          </a:p>
          <a:p>
            <a:pPr lvl="1"/>
            <a:r>
              <a:rPr lang="zh-CN" altLang="en-US" dirty="0"/>
              <a:t>如</a:t>
            </a:r>
            <a:r>
              <a:rPr lang="en-US" altLang="zh-CN" dirty="0"/>
              <a:t>BFS</a:t>
            </a:r>
            <a:r>
              <a:rPr lang="zh-CN" altLang="en-US" dirty="0"/>
              <a:t>，</a:t>
            </a:r>
            <a:r>
              <a:rPr lang="en-US" altLang="zh-CN" dirty="0"/>
              <a:t>Reverse DFS</a:t>
            </a:r>
            <a:r>
              <a:rPr lang="zh-CN" altLang="en-US" dirty="0"/>
              <a:t>等</a:t>
            </a:r>
            <a:endParaRPr lang="en-US" altLang="zh-CN" dirty="0"/>
          </a:p>
          <a:p>
            <a:r>
              <a:rPr lang="zh-CN" altLang="en-US" dirty="0"/>
              <a:t>按照节点的拓扑顺序依次分配其使用到的输出张量</a:t>
            </a:r>
            <a:endParaRPr lang="en-US" altLang="zh-CN" dirty="0"/>
          </a:p>
          <a:p>
            <a:r>
              <a:rPr lang="zh-CN" altLang="en-US" dirty="0"/>
              <a:t>当一个张量后面没有其它算子使用时，则回收到内存池</a:t>
            </a:r>
            <a:endParaRPr lang="en-US" altLang="zh-CN" dirty="0"/>
          </a:p>
          <a:p>
            <a:r>
              <a:rPr lang="zh-CN" altLang="en-US" dirty="0"/>
              <a:t>当所以张量分配完成后，内存池的最大分配空间就是该计算图需要的最小内存</a:t>
            </a:r>
            <a:endParaRPr lang="en-US" altLang="zh-CN" dirty="0"/>
          </a:p>
          <a:p>
            <a:endParaRPr lang="en-US" dirty="0"/>
          </a:p>
          <a:p>
            <a:r>
              <a:rPr lang="zh-CN" altLang="en-US" dirty="0"/>
              <a:t>拓扑序的选择会同时影响模型的计算时间和最大内存占用</a:t>
            </a:r>
            <a:endParaRPr lang="en-US" dirty="0"/>
          </a:p>
        </p:txBody>
      </p:sp>
      <p:sp>
        <p:nvSpPr>
          <p:cNvPr id="4" name="Slide Number Placeholder 3">
            <a:extLst>
              <a:ext uri="{FF2B5EF4-FFF2-40B4-BE49-F238E27FC236}">
                <a16:creationId xmlns:a16="http://schemas.microsoft.com/office/drawing/2014/main" id="{57ED2E08-146F-499D-A50E-5627319B77FF}"/>
              </a:ext>
            </a:extLst>
          </p:cNvPr>
          <p:cNvSpPr>
            <a:spLocks noGrp="1"/>
          </p:cNvSpPr>
          <p:nvPr>
            <p:ph type="sldNum" sz="quarter" idx="12"/>
          </p:nvPr>
        </p:nvSpPr>
        <p:spPr/>
        <p:txBody>
          <a:bodyPr/>
          <a:lstStyle/>
          <a:p>
            <a:fld id="{75405F3C-E1F1-4016-982B-CA91284A1E2D}" type="slidenum">
              <a:rPr lang="en-US" smtClean="0"/>
              <a:t>20</a:t>
            </a:fld>
            <a:endParaRPr lang="en-US"/>
          </a:p>
        </p:txBody>
      </p:sp>
    </p:spTree>
    <p:extLst>
      <p:ext uri="{BB962C8B-B14F-4D97-AF65-F5344CB8AC3E}">
        <p14:creationId xmlns:p14="http://schemas.microsoft.com/office/powerpoint/2010/main" val="1818430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45725-6EF9-404E-950F-83D4939F3558}"/>
              </a:ext>
            </a:extLst>
          </p:cNvPr>
          <p:cNvSpPr>
            <a:spLocks noGrp="1"/>
          </p:cNvSpPr>
          <p:nvPr>
            <p:ph type="title"/>
          </p:nvPr>
        </p:nvSpPr>
        <p:spPr/>
        <p:txBody>
          <a:bodyPr/>
          <a:lstStyle/>
          <a:p>
            <a:r>
              <a:rPr lang="zh-CN" altLang="en-US" dirty="0"/>
              <a:t>内存优化（</a:t>
            </a:r>
            <a:r>
              <a:rPr lang="en-US" altLang="zh-CN" dirty="0"/>
              <a:t>2</a:t>
            </a:r>
            <a:r>
              <a:rPr lang="zh-CN" altLang="en-US" dirty="0"/>
              <a:t>）：根据整数线性规划求解最优内存放置</a:t>
            </a:r>
            <a:endParaRPr lang="en-US" dirty="0"/>
          </a:p>
        </p:txBody>
      </p:sp>
      <p:sp>
        <p:nvSpPr>
          <p:cNvPr id="3" name="Content Placeholder 2">
            <a:extLst>
              <a:ext uri="{FF2B5EF4-FFF2-40B4-BE49-F238E27FC236}">
                <a16:creationId xmlns:a16="http://schemas.microsoft.com/office/drawing/2014/main" id="{C8B7F559-DA90-41DC-9E83-4FF11BA16A7E}"/>
              </a:ext>
            </a:extLst>
          </p:cNvPr>
          <p:cNvSpPr>
            <a:spLocks noGrp="1"/>
          </p:cNvSpPr>
          <p:nvPr>
            <p:ph idx="1"/>
          </p:nvPr>
        </p:nvSpPr>
        <p:spPr>
          <a:xfrm>
            <a:off x="584200" y="1435503"/>
            <a:ext cx="11018520" cy="430887"/>
          </a:xfrm>
        </p:spPr>
        <p:txBody>
          <a:bodyPr/>
          <a:lstStyle/>
          <a:p>
            <a:endParaRPr lang="en-US" dirty="0"/>
          </a:p>
        </p:txBody>
      </p:sp>
      <p:sp>
        <p:nvSpPr>
          <p:cNvPr id="4" name="Slide Number Placeholder 3">
            <a:extLst>
              <a:ext uri="{FF2B5EF4-FFF2-40B4-BE49-F238E27FC236}">
                <a16:creationId xmlns:a16="http://schemas.microsoft.com/office/drawing/2014/main" id="{57ED2E08-146F-499D-A50E-5627319B77FF}"/>
              </a:ext>
            </a:extLst>
          </p:cNvPr>
          <p:cNvSpPr>
            <a:spLocks noGrp="1"/>
          </p:cNvSpPr>
          <p:nvPr>
            <p:ph type="sldNum" sz="quarter" idx="12"/>
          </p:nvPr>
        </p:nvSpPr>
        <p:spPr/>
        <p:txBody>
          <a:bodyPr/>
          <a:lstStyle/>
          <a:p>
            <a:fld id="{75405F3C-E1F1-4016-982B-CA91284A1E2D}" type="slidenum">
              <a:rPr lang="en-US" smtClean="0"/>
              <a:t>21</a:t>
            </a:fld>
            <a:endParaRPr lang="en-US"/>
          </a:p>
        </p:txBody>
      </p:sp>
      <p:pic>
        <p:nvPicPr>
          <p:cNvPr id="6" name="Picture 5">
            <a:extLst>
              <a:ext uri="{FF2B5EF4-FFF2-40B4-BE49-F238E27FC236}">
                <a16:creationId xmlns:a16="http://schemas.microsoft.com/office/drawing/2014/main" id="{2F169424-ABFE-4FDB-9538-B4D3D5856C6E}"/>
              </a:ext>
            </a:extLst>
          </p:cNvPr>
          <p:cNvPicPr>
            <a:picLocks noChangeAspect="1"/>
          </p:cNvPicPr>
          <p:nvPr/>
        </p:nvPicPr>
        <p:blipFill>
          <a:blip r:embed="rId2"/>
          <a:stretch>
            <a:fillRect/>
          </a:stretch>
        </p:blipFill>
        <p:spPr>
          <a:xfrm>
            <a:off x="480060" y="1192403"/>
            <a:ext cx="11226800" cy="5151562"/>
          </a:xfrm>
          <a:prstGeom prst="rect">
            <a:avLst/>
          </a:prstGeom>
        </p:spPr>
      </p:pic>
      <p:sp>
        <p:nvSpPr>
          <p:cNvPr id="8" name="TextBox 7">
            <a:extLst>
              <a:ext uri="{FF2B5EF4-FFF2-40B4-BE49-F238E27FC236}">
                <a16:creationId xmlns:a16="http://schemas.microsoft.com/office/drawing/2014/main" id="{BD616647-C516-4618-BBFE-83ED86ED6D05}"/>
              </a:ext>
            </a:extLst>
          </p:cNvPr>
          <p:cNvSpPr txBox="1"/>
          <p:nvPr/>
        </p:nvSpPr>
        <p:spPr>
          <a:xfrm>
            <a:off x="3445934" y="6525171"/>
            <a:ext cx="8746066" cy="307777"/>
          </a:xfrm>
          <a:prstGeom prst="rect">
            <a:avLst/>
          </a:prstGeom>
          <a:noFill/>
        </p:spPr>
        <p:txBody>
          <a:bodyPr wrap="square">
            <a:spAutoFit/>
          </a:bodyPr>
          <a:lstStyle/>
          <a:p>
            <a:r>
              <a:rPr lang="en-US" sz="1400" dirty="0" err="1"/>
              <a:t>AutoTM</a:t>
            </a:r>
            <a:r>
              <a:rPr lang="en-US" sz="1400" dirty="0"/>
              <a:t>: Automatic Tensor Movement in </a:t>
            </a:r>
            <a:r>
              <a:rPr lang="en-US" sz="1400" dirty="0" err="1"/>
              <a:t>HeterogeneousMemory</a:t>
            </a:r>
            <a:r>
              <a:rPr lang="en-US" sz="1400" dirty="0"/>
              <a:t> Systems using Integer Linear Programming</a:t>
            </a:r>
          </a:p>
        </p:txBody>
      </p:sp>
    </p:spTree>
    <p:extLst>
      <p:ext uri="{BB962C8B-B14F-4D97-AF65-F5344CB8AC3E}">
        <p14:creationId xmlns:p14="http://schemas.microsoft.com/office/powerpoint/2010/main" val="848775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45725-6EF9-404E-950F-83D4939F3558}"/>
              </a:ext>
            </a:extLst>
          </p:cNvPr>
          <p:cNvSpPr>
            <a:spLocks noGrp="1"/>
          </p:cNvSpPr>
          <p:nvPr>
            <p:ph type="title"/>
          </p:nvPr>
        </p:nvSpPr>
        <p:spPr/>
        <p:txBody>
          <a:bodyPr/>
          <a:lstStyle/>
          <a:p>
            <a:r>
              <a:rPr lang="zh-CN" altLang="en-US" dirty="0"/>
              <a:t>内存优化（</a:t>
            </a:r>
            <a:r>
              <a:rPr lang="en-US" altLang="zh-CN" dirty="0"/>
              <a:t>2</a:t>
            </a:r>
            <a:r>
              <a:rPr lang="zh-CN" altLang="en-US" dirty="0"/>
              <a:t>）：根据整数线性规划求解最优内存放置</a:t>
            </a:r>
            <a:endParaRPr lang="en-US" dirty="0"/>
          </a:p>
        </p:txBody>
      </p:sp>
      <p:sp>
        <p:nvSpPr>
          <p:cNvPr id="3" name="Content Placeholder 2">
            <a:extLst>
              <a:ext uri="{FF2B5EF4-FFF2-40B4-BE49-F238E27FC236}">
                <a16:creationId xmlns:a16="http://schemas.microsoft.com/office/drawing/2014/main" id="{C8B7F559-DA90-41DC-9E83-4FF11BA16A7E}"/>
              </a:ext>
            </a:extLst>
          </p:cNvPr>
          <p:cNvSpPr>
            <a:spLocks noGrp="1"/>
          </p:cNvSpPr>
          <p:nvPr>
            <p:ph idx="1"/>
          </p:nvPr>
        </p:nvSpPr>
        <p:spPr>
          <a:xfrm>
            <a:off x="584200" y="1435503"/>
            <a:ext cx="11018520" cy="2154436"/>
          </a:xfrm>
        </p:spPr>
        <p:txBody>
          <a:bodyPr/>
          <a:lstStyle/>
          <a:p>
            <a:pPr lvl="1"/>
            <a:r>
              <a:rPr lang="zh-CN" altLang="en-US" dirty="0"/>
              <a:t>目标：给定任意的计算图最小化执行时间</a:t>
            </a:r>
            <a:endParaRPr lang="en-US" altLang="zh-CN" dirty="0"/>
          </a:p>
          <a:p>
            <a:pPr lvl="1"/>
            <a:r>
              <a:rPr lang="zh-CN" altLang="en-US" dirty="0"/>
              <a:t>约束：有限的快速内存，如</a:t>
            </a:r>
            <a:r>
              <a:rPr lang="en-US" altLang="zh-CN" dirty="0"/>
              <a:t>GPU</a:t>
            </a:r>
            <a:r>
              <a:rPr lang="zh-CN" altLang="en-US" dirty="0"/>
              <a:t>内存</a:t>
            </a:r>
            <a:endParaRPr lang="en-US" altLang="zh-CN" dirty="0"/>
          </a:p>
          <a:p>
            <a:pPr lvl="1"/>
            <a:r>
              <a:rPr lang="zh-CN" altLang="en-US" dirty="0"/>
              <a:t>变量：每一个张量是否放置在快速内存中，还是较慢的外存中（如</a:t>
            </a:r>
            <a:r>
              <a:rPr lang="en-US" altLang="zh-CN" dirty="0"/>
              <a:t>CPU</a:t>
            </a:r>
            <a:r>
              <a:rPr lang="zh-CN" altLang="en-US" dirty="0"/>
              <a:t>内存）</a:t>
            </a:r>
            <a:endParaRPr lang="en-US" altLang="zh-CN" dirty="0"/>
          </a:p>
          <a:p>
            <a:pPr lvl="1"/>
            <a:r>
              <a:rPr lang="zh-CN" altLang="en-US" dirty="0"/>
              <a:t>过程：最优化张量的移动</a:t>
            </a:r>
            <a:endParaRPr lang="en-US" altLang="zh-CN" dirty="0"/>
          </a:p>
          <a:p>
            <a:pPr lvl="1"/>
            <a:r>
              <a:rPr lang="zh-CN" altLang="en-US" dirty="0"/>
              <a:t>需求：每个内核计算的测量时间</a:t>
            </a:r>
            <a:endParaRPr lang="en-US" altLang="zh-CN" dirty="0"/>
          </a:p>
          <a:p>
            <a:pPr lvl="1"/>
            <a:r>
              <a:rPr lang="zh-CN" altLang="en-US" dirty="0"/>
              <a:t>方法：将上述优化问题建模为整数线性规划问题</a:t>
            </a:r>
            <a:endParaRPr lang="en-US" altLang="zh-CN" dirty="0"/>
          </a:p>
        </p:txBody>
      </p:sp>
      <p:sp>
        <p:nvSpPr>
          <p:cNvPr id="4" name="Slide Number Placeholder 3">
            <a:extLst>
              <a:ext uri="{FF2B5EF4-FFF2-40B4-BE49-F238E27FC236}">
                <a16:creationId xmlns:a16="http://schemas.microsoft.com/office/drawing/2014/main" id="{57ED2E08-146F-499D-A50E-5627319B77FF}"/>
              </a:ext>
            </a:extLst>
          </p:cNvPr>
          <p:cNvSpPr>
            <a:spLocks noGrp="1"/>
          </p:cNvSpPr>
          <p:nvPr>
            <p:ph type="sldNum" sz="quarter" idx="12"/>
          </p:nvPr>
        </p:nvSpPr>
        <p:spPr/>
        <p:txBody>
          <a:bodyPr/>
          <a:lstStyle/>
          <a:p>
            <a:fld id="{75405F3C-E1F1-4016-982B-CA91284A1E2D}" type="slidenum">
              <a:rPr lang="en-US" smtClean="0"/>
              <a:t>22</a:t>
            </a:fld>
            <a:endParaRPr lang="en-US"/>
          </a:p>
        </p:txBody>
      </p:sp>
      <p:pic>
        <p:nvPicPr>
          <p:cNvPr id="6" name="Picture 5">
            <a:extLst>
              <a:ext uri="{FF2B5EF4-FFF2-40B4-BE49-F238E27FC236}">
                <a16:creationId xmlns:a16="http://schemas.microsoft.com/office/drawing/2014/main" id="{2F169424-ABFE-4FDB-9538-B4D3D5856C6E}"/>
              </a:ext>
            </a:extLst>
          </p:cNvPr>
          <p:cNvPicPr>
            <a:picLocks noChangeAspect="1"/>
          </p:cNvPicPr>
          <p:nvPr/>
        </p:nvPicPr>
        <p:blipFill rotWithShape="1">
          <a:blip r:embed="rId2"/>
          <a:srcRect l="51539" t="1352" r="6962" b="-1352"/>
          <a:stretch/>
        </p:blipFill>
        <p:spPr>
          <a:xfrm>
            <a:off x="7387771" y="2627086"/>
            <a:ext cx="3730172" cy="3913313"/>
          </a:xfrm>
          <a:prstGeom prst="rect">
            <a:avLst/>
          </a:prstGeom>
        </p:spPr>
      </p:pic>
      <p:sp>
        <p:nvSpPr>
          <p:cNvPr id="8" name="TextBox 7">
            <a:extLst>
              <a:ext uri="{FF2B5EF4-FFF2-40B4-BE49-F238E27FC236}">
                <a16:creationId xmlns:a16="http://schemas.microsoft.com/office/drawing/2014/main" id="{BD616647-C516-4618-BBFE-83ED86ED6D05}"/>
              </a:ext>
            </a:extLst>
          </p:cNvPr>
          <p:cNvSpPr txBox="1"/>
          <p:nvPr/>
        </p:nvSpPr>
        <p:spPr>
          <a:xfrm>
            <a:off x="3445934" y="6525171"/>
            <a:ext cx="8746066" cy="307777"/>
          </a:xfrm>
          <a:prstGeom prst="rect">
            <a:avLst/>
          </a:prstGeom>
          <a:noFill/>
        </p:spPr>
        <p:txBody>
          <a:bodyPr wrap="square">
            <a:spAutoFit/>
          </a:bodyPr>
          <a:lstStyle/>
          <a:p>
            <a:r>
              <a:rPr lang="en-US" sz="1400" dirty="0" err="1"/>
              <a:t>AutoTM</a:t>
            </a:r>
            <a:r>
              <a:rPr lang="en-US" sz="1400" dirty="0"/>
              <a:t>: Automatic Tensor Movement in </a:t>
            </a:r>
            <a:r>
              <a:rPr lang="en-US" sz="1400" dirty="0" err="1"/>
              <a:t>HeterogeneousMemory</a:t>
            </a:r>
            <a:r>
              <a:rPr lang="en-US" sz="1400" dirty="0"/>
              <a:t> Systems using Integer Linear Programming</a:t>
            </a:r>
          </a:p>
        </p:txBody>
      </p:sp>
    </p:spTree>
    <p:extLst>
      <p:ext uri="{BB962C8B-B14F-4D97-AF65-F5344CB8AC3E}">
        <p14:creationId xmlns:p14="http://schemas.microsoft.com/office/powerpoint/2010/main" val="4257443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45725-6EF9-404E-950F-83D4939F3558}"/>
              </a:ext>
            </a:extLst>
          </p:cNvPr>
          <p:cNvSpPr>
            <a:spLocks noGrp="1"/>
          </p:cNvSpPr>
          <p:nvPr>
            <p:ph type="title"/>
          </p:nvPr>
        </p:nvSpPr>
        <p:spPr/>
        <p:txBody>
          <a:bodyPr/>
          <a:lstStyle/>
          <a:p>
            <a:r>
              <a:rPr lang="zh-CN" altLang="en-US" dirty="0"/>
              <a:t>内存优化（</a:t>
            </a:r>
            <a:r>
              <a:rPr lang="en-US" altLang="zh-CN" dirty="0"/>
              <a:t>3</a:t>
            </a:r>
            <a:r>
              <a:rPr lang="zh-CN" altLang="en-US" dirty="0"/>
              <a:t>）：张量换入换出与张量重计算</a:t>
            </a:r>
            <a:endParaRPr lang="en-US" dirty="0"/>
          </a:p>
        </p:txBody>
      </p:sp>
      <p:sp>
        <p:nvSpPr>
          <p:cNvPr id="3" name="Content Placeholder 2">
            <a:extLst>
              <a:ext uri="{FF2B5EF4-FFF2-40B4-BE49-F238E27FC236}">
                <a16:creationId xmlns:a16="http://schemas.microsoft.com/office/drawing/2014/main" id="{C8B7F559-DA90-41DC-9E83-4FF11BA16A7E}"/>
              </a:ext>
            </a:extLst>
          </p:cNvPr>
          <p:cNvSpPr>
            <a:spLocks noGrp="1"/>
          </p:cNvSpPr>
          <p:nvPr>
            <p:ph idx="1"/>
          </p:nvPr>
        </p:nvSpPr>
        <p:spPr>
          <a:xfrm>
            <a:off x="584200" y="1435503"/>
            <a:ext cx="11018520" cy="1748171"/>
          </a:xfrm>
        </p:spPr>
        <p:txBody>
          <a:bodyPr/>
          <a:lstStyle/>
          <a:p>
            <a:r>
              <a:rPr lang="en-US" altLang="zh-CN" dirty="0"/>
              <a:t>DRAM</a:t>
            </a:r>
            <a:r>
              <a:rPr lang="zh-CN" altLang="en-US" dirty="0"/>
              <a:t>存储量相对</a:t>
            </a:r>
            <a:r>
              <a:rPr lang="en-US" altLang="zh-CN" dirty="0"/>
              <a:t>GPU</a:t>
            </a:r>
            <a:r>
              <a:rPr lang="zh-CN" altLang="en-US" dirty="0"/>
              <a:t>显存来说比较大，可以将数据在</a:t>
            </a:r>
            <a:r>
              <a:rPr lang="en-US" altLang="zh-CN" dirty="0"/>
              <a:t>GPU</a:t>
            </a:r>
            <a:r>
              <a:rPr lang="zh-CN" altLang="en-US" dirty="0"/>
              <a:t>与</a:t>
            </a:r>
            <a:r>
              <a:rPr lang="en-US" altLang="zh-CN" dirty="0"/>
              <a:t>DRAM</a:t>
            </a:r>
            <a:r>
              <a:rPr lang="zh-CN" altLang="en-US" dirty="0"/>
              <a:t>之间进行转移，或者直接重新计算</a:t>
            </a:r>
            <a:endParaRPr lang="en-US" altLang="zh-CN" dirty="0"/>
          </a:p>
          <a:p>
            <a:r>
              <a:rPr lang="zh-CN" altLang="en-US" dirty="0"/>
              <a:t>举例：</a:t>
            </a:r>
            <a:endParaRPr lang="en-US" altLang="zh-CN" dirty="0"/>
          </a:p>
          <a:p>
            <a:pPr lvl="1"/>
            <a:r>
              <a:rPr lang="en-US" altLang="zh-CN" dirty="0"/>
              <a:t>Capuchin: Tensor-based GPU Memory Management for Deep Learning</a:t>
            </a:r>
          </a:p>
        </p:txBody>
      </p:sp>
      <p:sp>
        <p:nvSpPr>
          <p:cNvPr id="4" name="Slide Number Placeholder 3">
            <a:extLst>
              <a:ext uri="{FF2B5EF4-FFF2-40B4-BE49-F238E27FC236}">
                <a16:creationId xmlns:a16="http://schemas.microsoft.com/office/drawing/2014/main" id="{57ED2E08-146F-499D-A50E-5627319B77FF}"/>
              </a:ext>
            </a:extLst>
          </p:cNvPr>
          <p:cNvSpPr>
            <a:spLocks noGrp="1"/>
          </p:cNvSpPr>
          <p:nvPr>
            <p:ph type="sldNum" sz="quarter" idx="12"/>
          </p:nvPr>
        </p:nvSpPr>
        <p:spPr/>
        <p:txBody>
          <a:bodyPr/>
          <a:lstStyle/>
          <a:p>
            <a:fld id="{75405F3C-E1F1-4016-982B-CA91284A1E2D}" type="slidenum">
              <a:rPr lang="en-US" smtClean="0"/>
              <a:t>23</a:t>
            </a:fld>
            <a:endParaRPr lang="en-US"/>
          </a:p>
        </p:txBody>
      </p:sp>
      <p:pic>
        <p:nvPicPr>
          <p:cNvPr id="6" name="Picture 5">
            <a:extLst>
              <a:ext uri="{FF2B5EF4-FFF2-40B4-BE49-F238E27FC236}">
                <a16:creationId xmlns:a16="http://schemas.microsoft.com/office/drawing/2014/main" id="{34AA8D1D-90A3-46B7-953B-CEE7206321CC}"/>
              </a:ext>
            </a:extLst>
          </p:cNvPr>
          <p:cNvPicPr>
            <a:picLocks noChangeAspect="1"/>
          </p:cNvPicPr>
          <p:nvPr/>
        </p:nvPicPr>
        <p:blipFill>
          <a:blip r:embed="rId2"/>
          <a:stretch>
            <a:fillRect/>
          </a:stretch>
        </p:blipFill>
        <p:spPr>
          <a:xfrm>
            <a:off x="2891844" y="3183674"/>
            <a:ext cx="5701824" cy="3588874"/>
          </a:xfrm>
          <a:prstGeom prst="rect">
            <a:avLst/>
          </a:prstGeom>
        </p:spPr>
      </p:pic>
    </p:spTree>
    <p:extLst>
      <p:ext uri="{BB962C8B-B14F-4D97-AF65-F5344CB8AC3E}">
        <p14:creationId xmlns:p14="http://schemas.microsoft.com/office/powerpoint/2010/main" val="1648138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542A1-70FB-4E2D-A2BF-7A6B0E9C406B}"/>
              </a:ext>
            </a:extLst>
          </p:cNvPr>
          <p:cNvSpPr>
            <a:spLocks noGrp="1"/>
          </p:cNvSpPr>
          <p:nvPr>
            <p:ph type="title"/>
          </p:nvPr>
        </p:nvSpPr>
        <p:spPr/>
        <p:txBody>
          <a:bodyPr/>
          <a:lstStyle/>
          <a:p>
            <a:r>
              <a:rPr lang="zh-CN" altLang="en-US" dirty="0"/>
              <a:t>小结：内存优化的总结</a:t>
            </a:r>
            <a:endParaRPr lang="en-US" dirty="0"/>
          </a:p>
        </p:txBody>
      </p:sp>
      <p:sp>
        <p:nvSpPr>
          <p:cNvPr id="3" name="Content Placeholder 2">
            <a:extLst>
              <a:ext uri="{FF2B5EF4-FFF2-40B4-BE49-F238E27FC236}">
                <a16:creationId xmlns:a16="http://schemas.microsoft.com/office/drawing/2014/main" id="{794CEFEF-FEF1-4695-A949-16D04DE42031}"/>
              </a:ext>
            </a:extLst>
          </p:cNvPr>
          <p:cNvSpPr>
            <a:spLocks noGrp="1"/>
          </p:cNvSpPr>
          <p:nvPr>
            <p:ph idx="1"/>
          </p:nvPr>
        </p:nvSpPr>
        <p:spPr>
          <a:xfrm>
            <a:off x="584200" y="1435503"/>
            <a:ext cx="11018520" cy="3163943"/>
          </a:xfrm>
        </p:spPr>
        <p:txBody>
          <a:bodyPr/>
          <a:lstStyle/>
          <a:p>
            <a:r>
              <a:rPr lang="zh-CN" altLang="en-US" dirty="0"/>
              <a:t>基于计算图的内存优化算法：</a:t>
            </a:r>
            <a:endParaRPr lang="en-US" altLang="zh-CN" dirty="0"/>
          </a:p>
          <a:p>
            <a:pPr lvl="1"/>
            <a:r>
              <a:rPr lang="zh-CN" altLang="en-US" dirty="0"/>
              <a:t>基于拓扑序的最小内存分配</a:t>
            </a:r>
            <a:endParaRPr lang="en-US" altLang="zh-CN" dirty="0"/>
          </a:p>
          <a:p>
            <a:pPr lvl="1"/>
            <a:r>
              <a:rPr lang="zh-CN" altLang="en-US" dirty="0"/>
              <a:t>根据整数线性规划求解最优内存放置</a:t>
            </a:r>
            <a:endParaRPr lang="en-US" altLang="zh-CN" dirty="0"/>
          </a:p>
          <a:p>
            <a:pPr lvl="1"/>
            <a:r>
              <a:rPr lang="zh-CN" altLang="en-US" dirty="0"/>
              <a:t>张量换入换出与张量重计算</a:t>
            </a:r>
            <a:endParaRPr lang="en-US" altLang="zh-CN" dirty="0"/>
          </a:p>
          <a:p>
            <a:pPr lvl="1"/>
            <a:endParaRPr lang="en-US" altLang="zh-CN" dirty="0"/>
          </a:p>
          <a:p>
            <a:r>
              <a:rPr lang="zh-CN" altLang="en-US" dirty="0"/>
              <a:t>思考：</a:t>
            </a:r>
            <a:endParaRPr lang="en-US" altLang="zh-CN" dirty="0"/>
          </a:p>
          <a:p>
            <a:pPr lvl="1"/>
            <a:r>
              <a:rPr lang="zh-CN" altLang="en-US" dirty="0"/>
              <a:t>你可以想到哪些其它的内存优化方法？</a:t>
            </a:r>
            <a:endParaRPr lang="en-US" altLang="zh-CN" dirty="0"/>
          </a:p>
          <a:p>
            <a:pPr lvl="1"/>
            <a:endParaRPr lang="en-US" altLang="zh-CN" dirty="0"/>
          </a:p>
        </p:txBody>
      </p:sp>
      <p:sp>
        <p:nvSpPr>
          <p:cNvPr id="4" name="Slide Number Placeholder 3">
            <a:extLst>
              <a:ext uri="{FF2B5EF4-FFF2-40B4-BE49-F238E27FC236}">
                <a16:creationId xmlns:a16="http://schemas.microsoft.com/office/drawing/2014/main" id="{D46AE034-F00A-4904-A843-180862477068}"/>
              </a:ext>
            </a:extLst>
          </p:cNvPr>
          <p:cNvSpPr>
            <a:spLocks noGrp="1"/>
          </p:cNvSpPr>
          <p:nvPr>
            <p:ph type="sldNum" sz="quarter" idx="12"/>
          </p:nvPr>
        </p:nvSpPr>
        <p:spPr/>
        <p:txBody>
          <a:bodyPr/>
          <a:lstStyle/>
          <a:p>
            <a:fld id="{75405F3C-E1F1-4016-982B-CA91284A1E2D}" type="slidenum">
              <a:rPr lang="en-US" smtClean="0"/>
              <a:t>24</a:t>
            </a:fld>
            <a:endParaRPr lang="en-US"/>
          </a:p>
        </p:txBody>
      </p:sp>
    </p:spTree>
    <p:extLst>
      <p:ext uri="{BB962C8B-B14F-4D97-AF65-F5344CB8AC3E}">
        <p14:creationId xmlns:p14="http://schemas.microsoft.com/office/powerpoint/2010/main" val="3323123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321FF-0CF5-427B-8AF9-2F9AB6F3548F}"/>
              </a:ext>
            </a:extLst>
          </p:cNvPr>
          <p:cNvSpPr>
            <a:spLocks noGrp="1"/>
          </p:cNvSpPr>
          <p:nvPr>
            <p:ph type="title"/>
          </p:nvPr>
        </p:nvSpPr>
        <p:spPr/>
        <p:txBody>
          <a:bodyPr/>
          <a:lstStyle/>
          <a:p>
            <a:r>
              <a:rPr lang="zh-CN" altLang="en-US" dirty="0"/>
              <a:t>大纲</a:t>
            </a:r>
            <a:endParaRPr lang="en-US" dirty="0"/>
          </a:p>
        </p:txBody>
      </p:sp>
      <p:sp>
        <p:nvSpPr>
          <p:cNvPr id="3" name="Text Placeholder 2">
            <a:extLst>
              <a:ext uri="{FF2B5EF4-FFF2-40B4-BE49-F238E27FC236}">
                <a16:creationId xmlns:a16="http://schemas.microsoft.com/office/drawing/2014/main" id="{4F25D21F-50D7-4FC2-8EDC-E1ABEE3D3E4C}"/>
              </a:ext>
            </a:extLst>
          </p:cNvPr>
          <p:cNvSpPr>
            <a:spLocks noGrp="1"/>
          </p:cNvSpPr>
          <p:nvPr>
            <p:ph type="body" sz="quarter" idx="10"/>
          </p:nvPr>
        </p:nvSpPr>
        <p:spPr>
          <a:xfrm>
            <a:off x="584200" y="1435497"/>
            <a:ext cx="11018520" cy="2499146"/>
          </a:xfrm>
        </p:spPr>
        <p:txBody>
          <a:bodyPr/>
          <a:lstStyle/>
          <a:p>
            <a:r>
              <a:rPr lang="en-US" altLang="zh-CN" dirty="0">
                <a:solidFill>
                  <a:schemeClr val="bg1">
                    <a:lumMod val="50000"/>
                  </a:schemeClr>
                </a:solidFill>
              </a:rPr>
              <a:t>1. </a:t>
            </a:r>
            <a:r>
              <a:rPr lang="zh-CN" altLang="en-US" dirty="0">
                <a:solidFill>
                  <a:schemeClr val="bg1">
                    <a:lumMod val="50000"/>
                  </a:schemeClr>
                </a:solidFill>
              </a:rPr>
              <a:t>计算图优化</a:t>
            </a:r>
            <a:endParaRPr lang="en-US" altLang="zh-CN" dirty="0">
              <a:solidFill>
                <a:schemeClr val="bg1">
                  <a:lumMod val="50000"/>
                </a:schemeClr>
              </a:solidFill>
            </a:endParaRPr>
          </a:p>
          <a:p>
            <a:r>
              <a:rPr lang="en-US" altLang="zh-CN" dirty="0">
                <a:solidFill>
                  <a:schemeClr val="bg1">
                    <a:lumMod val="50000"/>
                  </a:schemeClr>
                </a:solidFill>
              </a:rPr>
              <a:t>2. </a:t>
            </a:r>
            <a:r>
              <a:rPr lang="zh-CN" altLang="en-US" dirty="0">
                <a:solidFill>
                  <a:schemeClr val="bg1">
                    <a:lumMod val="50000"/>
                  </a:schemeClr>
                </a:solidFill>
              </a:rPr>
              <a:t>内存优化</a:t>
            </a:r>
            <a:endParaRPr lang="en-US" altLang="zh-CN" dirty="0">
              <a:solidFill>
                <a:schemeClr val="bg1">
                  <a:lumMod val="50000"/>
                </a:schemeClr>
              </a:solidFill>
            </a:endParaRPr>
          </a:p>
          <a:p>
            <a:r>
              <a:rPr lang="en-US" altLang="zh-CN" b="1" dirty="0">
                <a:solidFill>
                  <a:schemeClr val="tx1"/>
                </a:solidFill>
              </a:rPr>
              <a:t>3. </a:t>
            </a:r>
            <a:r>
              <a:rPr lang="zh-CN" altLang="en-US" b="1" dirty="0">
                <a:solidFill>
                  <a:schemeClr val="tx1"/>
                </a:solidFill>
              </a:rPr>
              <a:t>内核优化</a:t>
            </a:r>
            <a:endParaRPr lang="en-US" altLang="zh-CN" b="1" dirty="0">
              <a:solidFill>
                <a:schemeClr val="tx1"/>
              </a:solidFill>
            </a:endParaRPr>
          </a:p>
          <a:p>
            <a:r>
              <a:rPr lang="en-US" altLang="zh-CN" dirty="0">
                <a:solidFill>
                  <a:schemeClr val="bg1">
                    <a:lumMod val="50000"/>
                  </a:schemeClr>
                </a:solidFill>
              </a:rPr>
              <a:t>4. </a:t>
            </a:r>
            <a:r>
              <a:rPr lang="zh-CN" altLang="en-US" dirty="0">
                <a:solidFill>
                  <a:schemeClr val="bg1">
                    <a:lumMod val="50000"/>
                  </a:schemeClr>
                </a:solidFill>
              </a:rPr>
              <a:t>调度优化</a:t>
            </a:r>
            <a:endParaRPr lang="en-US" altLang="zh-CN" dirty="0">
              <a:solidFill>
                <a:schemeClr val="bg1">
                  <a:lumMod val="50000"/>
                </a:schemeClr>
              </a:solidFill>
            </a:endParaRPr>
          </a:p>
          <a:p>
            <a:endParaRPr lang="en-US" dirty="0"/>
          </a:p>
        </p:txBody>
      </p:sp>
    </p:spTree>
    <p:extLst>
      <p:ext uri="{BB962C8B-B14F-4D97-AF65-F5344CB8AC3E}">
        <p14:creationId xmlns:p14="http://schemas.microsoft.com/office/powerpoint/2010/main" val="244538615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69398-CD5E-4651-B9DE-E955FA7710D8}"/>
              </a:ext>
            </a:extLst>
          </p:cNvPr>
          <p:cNvSpPr>
            <a:spLocks noGrp="1"/>
          </p:cNvSpPr>
          <p:nvPr>
            <p:ph type="title"/>
          </p:nvPr>
        </p:nvSpPr>
        <p:spPr/>
        <p:txBody>
          <a:bodyPr/>
          <a:lstStyle/>
          <a:p>
            <a:r>
              <a:rPr lang="zh-CN" altLang="en-US" dirty="0"/>
              <a:t>内核优化与内核生成</a:t>
            </a:r>
            <a:endParaRPr lang="en-US" dirty="0"/>
          </a:p>
        </p:txBody>
      </p:sp>
      <p:pic>
        <p:nvPicPr>
          <p:cNvPr id="5" name="Picture 4">
            <a:extLst>
              <a:ext uri="{FF2B5EF4-FFF2-40B4-BE49-F238E27FC236}">
                <a16:creationId xmlns:a16="http://schemas.microsoft.com/office/drawing/2014/main" id="{09E06580-336D-46F7-9F55-15A149400E6C}"/>
              </a:ext>
            </a:extLst>
          </p:cNvPr>
          <p:cNvPicPr>
            <a:picLocks noChangeAspect="1"/>
          </p:cNvPicPr>
          <p:nvPr/>
        </p:nvPicPr>
        <p:blipFill>
          <a:blip r:embed="rId2"/>
          <a:stretch>
            <a:fillRect/>
          </a:stretch>
        </p:blipFill>
        <p:spPr>
          <a:xfrm>
            <a:off x="745172" y="1435497"/>
            <a:ext cx="10696575" cy="1219200"/>
          </a:xfrm>
          <a:prstGeom prst="rect">
            <a:avLst/>
          </a:prstGeom>
        </p:spPr>
      </p:pic>
      <p:pic>
        <p:nvPicPr>
          <p:cNvPr id="7" name="Picture 6">
            <a:extLst>
              <a:ext uri="{FF2B5EF4-FFF2-40B4-BE49-F238E27FC236}">
                <a16:creationId xmlns:a16="http://schemas.microsoft.com/office/drawing/2014/main" id="{6588F1B3-08AD-4A3C-8758-2B5E8A37D045}"/>
              </a:ext>
            </a:extLst>
          </p:cNvPr>
          <p:cNvPicPr>
            <a:picLocks noChangeAspect="1"/>
          </p:cNvPicPr>
          <p:nvPr/>
        </p:nvPicPr>
        <p:blipFill>
          <a:blip r:embed="rId3"/>
          <a:stretch>
            <a:fillRect/>
          </a:stretch>
        </p:blipFill>
        <p:spPr>
          <a:xfrm>
            <a:off x="1303838" y="5029936"/>
            <a:ext cx="9977120" cy="1744764"/>
          </a:xfrm>
          <a:prstGeom prst="rect">
            <a:avLst/>
          </a:prstGeom>
        </p:spPr>
      </p:pic>
      <p:sp>
        <p:nvSpPr>
          <p:cNvPr id="12" name="Rectangle 11">
            <a:extLst>
              <a:ext uri="{FF2B5EF4-FFF2-40B4-BE49-F238E27FC236}">
                <a16:creationId xmlns:a16="http://schemas.microsoft.com/office/drawing/2014/main" id="{F4CD5340-791A-454A-8A8C-54DE5C6B85DD}"/>
              </a:ext>
            </a:extLst>
          </p:cNvPr>
          <p:cNvSpPr/>
          <p:nvPr/>
        </p:nvSpPr>
        <p:spPr bwMode="auto">
          <a:xfrm>
            <a:off x="3878801" y="3429000"/>
            <a:ext cx="4434398" cy="474006"/>
          </a:xfrm>
          <a:prstGeom prst="rect">
            <a:avLst/>
          </a:prstGeom>
          <a:solidFill>
            <a:srgbClr val="0070C0"/>
          </a:solidFill>
          <a:ln w="1587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lvl="0" algn="ctr">
              <a:lnSpc>
                <a:spcPct val="90000"/>
              </a:lnSpc>
              <a:defRPr/>
            </a:pPr>
            <a:r>
              <a:rPr lang="zh-CN" altLang="en-US" spc="-30" dirty="0">
                <a:gradFill>
                  <a:gsLst>
                    <a:gs pos="35922">
                      <a:srgbClr val="FFFFFF"/>
                    </a:gs>
                    <a:gs pos="65000">
                      <a:srgbClr val="FFFFFF"/>
                    </a:gs>
                  </a:gsLst>
                  <a:lin ang="5400000" scaled="1"/>
                </a:gradFill>
                <a:latin typeface="Segoe UI Semibold"/>
              </a:rPr>
              <a:t>计算图优化</a:t>
            </a:r>
            <a:endParaRPr lang="en-US" spc="-30" dirty="0">
              <a:gradFill>
                <a:gsLst>
                  <a:gs pos="35922">
                    <a:srgbClr val="FFFFFF"/>
                  </a:gs>
                  <a:gs pos="65000">
                    <a:srgbClr val="FFFFFF"/>
                  </a:gs>
                </a:gsLst>
                <a:lin ang="5400000" scaled="1"/>
              </a:gradFill>
              <a:latin typeface="Segoe UI Semibold"/>
            </a:endParaRPr>
          </a:p>
        </p:txBody>
      </p:sp>
      <p:sp>
        <p:nvSpPr>
          <p:cNvPr id="13" name="Rectangle 12">
            <a:extLst>
              <a:ext uri="{FF2B5EF4-FFF2-40B4-BE49-F238E27FC236}">
                <a16:creationId xmlns:a16="http://schemas.microsoft.com/office/drawing/2014/main" id="{E0FC27CF-62EF-4D0C-AEA9-202F2DC35BCC}"/>
              </a:ext>
            </a:extLst>
          </p:cNvPr>
          <p:cNvSpPr/>
          <p:nvPr/>
        </p:nvSpPr>
        <p:spPr bwMode="auto">
          <a:xfrm>
            <a:off x="3878801" y="2767715"/>
            <a:ext cx="4434398" cy="535584"/>
          </a:xfrm>
          <a:prstGeom prst="rect">
            <a:avLst/>
          </a:prstGeom>
          <a:solidFill>
            <a:schemeClr val="bg1">
              <a:lumMod val="50000"/>
              <a:lumOff val="50000"/>
            </a:schemeClr>
          </a:solidFill>
          <a:ln w="15875" cap="flat" cmpd="sng" algn="ctr">
            <a:solidFill>
              <a:schemeClr val="tx1">
                <a:lumMod val="75000"/>
                <a:lumOff val="25000"/>
              </a:schemeClr>
            </a:solid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288000" marR="0" lvl="0" indent="0" algn="l" defTabSz="914400" rtl="0" eaLnBrk="1" fontAlgn="auto" latinLnBrk="0" hangingPunct="1">
              <a:lnSpc>
                <a:spcPct val="90000"/>
              </a:lnSpc>
              <a:spcBef>
                <a:spcPts val="600"/>
              </a:spcBef>
              <a:spcAft>
                <a:spcPts val="0"/>
              </a:spcAft>
              <a:buClrTx/>
              <a:buSzTx/>
              <a:buFontTx/>
              <a:buNone/>
              <a:tabLst/>
              <a:defRPr/>
            </a:pPr>
            <a:r>
              <a:rPr kumimoji="0" lang="zh-CN" altLang="en-US" sz="1600" b="0" i="0" u="none" strike="noStrike" kern="1200" cap="none" spc="-30" normalizeH="0" baseline="0" noProof="0" dirty="0">
                <a:ln>
                  <a:noFill/>
                </a:ln>
                <a:solidFill>
                  <a:schemeClr val="tx1">
                    <a:lumMod val="65000"/>
                    <a:lumOff val="35000"/>
                  </a:schemeClr>
                </a:solidFill>
                <a:effectLst/>
                <a:uLnTx/>
                <a:uFillTx/>
                <a:latin typeface="Segoe UI Semibold"/>
                <a:ea typeface="+mn-ea"/>
                <a:cs typeface="+mn-cs"/>
              </a:rPr>
              <a:t>计算图</a:t>
            </a:r>
            <a:r>
              <a:rPr kumimoji="0" lang="en-US" altLang="zh-CN" sz="1600" b="0" i="0" u="none" strike="noStrike" kern="1200" cap="none" spc="-30" normalizeH="0" baseline="0" noProof="0" dirty="0">
                <a:ln>
                  <a:noFill/>
                </a:ln>
                <a:solidFill>
                  <a:schemeClr val="tx1">
                    <a:lumMod val="65000"/>
                    <a:lumOff val="35000"/>
                  </a:schemeClr>
                </a:solidFill>
                <a:effectLst/>
                <a:uLnTx/>
                <a:uFillTx/>
                <a:latin typeface="Segoe UI Semibold"/>
                <a:ea typeface="+mn-ea"/>
                <a:cs typeface="+mn-cs"/>
              </a:rPr>
              <a:t>IR</a:t>
            </a:r>
            <a:r>
              <a:rPr kumimoji="0" lang="zh-CN" altLang="en-US" sz="1600" b="0" i="0" u="none" strike="noStrike" kern="1200" cap="none" spc="-30" normalizeH="0" baseline="0" noProof="0" dirty="0">
                <a:ln>
                  <a:noFill/>
                </a:ln>
                <a:solidFill>
                  <a:schemeClr val="tx1">
                    <a:lumMod val="65000"/>
                    <a:lumOff val="35000"/>
                  </a:schemeClr>
                </a:solidFill>
                <a:effectLst/>
                <a:uLnTx/>
                <a:uFillTx/>
                <a:latin typeface="Segoe UI Semibold"/>
                <a:ea typeface="+mn-ea"/>
                <a:cs typeface="+mn-cs"/>
              </a:rPr>
              <a:t>（</a:t>
            </a:r>
            <a:r>
              <a:rPr kumimoji="0" lang="en-US" altLang="zh-CN" sz="1600" b="0" i="0" u="none" strike="noStrike" kern="1200" cap="none" spc="-30" normalizeH="0" baseline="0" noProof="0" dirty="0">
                <a:ln>
                  <a:noFill/>
                </a:ln>
                <a:solidFill>
                  <a:schemeClr val="tx1">
                    <a:lumMod val="65000"/>
                    <a:lumOff val="35000"/>
                  </a:schemeClr>
                </a:solidFill>
                <a:effectLst/>
                <a:uLnTx/>
                <a:uFillTx/>
                <a:latin typeface="Segoe UI Semibold"/>
                <a:ea typeface="+mn-ea"/>
                <a:cs typeface="+mn-cs"/>
              </a:rPr>
              <a:t>DAG)</a:t>
            </a:r>
            <a:endParaRPr kumimoji="0" lang="en-US" sz="1600" b="0" i="0" u="none" strike="noStrike" kern="1200" cap="none" spc="-30" normalizeH="0" baseline="0" noProof="0" dirty="0">
              <a:ln>
                <a:noFill/>
              </a:ln>
              <a:solidFill>
                <a:schemeClr val="tx1">
                  <a:lumMod val="65000"/>
                  <a:lumOff val="35000"/>
                </a:schemeClr>
              </a:solidFill>
              <a:effectLst/>
              <a:uLnTx/>
              <a:uFillTx/>
              <a:latin typeface="Segoe UI Semibold"/>
              <a:ea typeface="+mn-ea"/>
              <a:cs typeface="+mn-cs"/>
            </a:endParaRPr>
          </a:p>
        </p:txBody>
      </p:sp>
      <p:grpSp>
        <p:nvGrpSpPr>
          <p:cNvPr id="14" name="Group 13">
            <a:extLst>
              <a:ext uri="{FF2B5EF4-FFF2-40B4-BE49-F238E27FC236}">
                <a16:creationId xmlns:a16="http://schemas.microsoft.com/office/drawing/2014/main" id="{E0871081-3F94-4334-A4A9-C8D0429BDE4E}"/>
              </a:ext>
            </a:extLst>
          </p:cNvPr>
          <p:cNvGrpSpPr/>
          <p:nvPr/>
        </p:nvGrpSpPr>
        <p:grpSpPr>
          <a:xfrm>
            <a:off x="6244480" y="2756592"/>
            <a:ext cx="1670463" cy="594100"/>
            <a:chOff x="9015849" y="1328765"/>
            <a:chExt cx="2089711" cy="743204"/>
          </a:xfrm>
        </p:grpSpPr>
        <p:sp>
          <p:nvSpPr>
            <p:cNvPr id="15" name="Oval 14">
              <a:extLst>
                <a:ext uri="{FF2B5EF4-FFF2-40B4-BE49-F238E27FC236}">
                  <a16:creationId xmlns:a16="http://schemas.microsoft.com/office/drawing/2014/main" id="{AA4999B6-7449-4A81-BF62-EE288605E48F}"/>
                </a:ext>
              </a:extLst>
            </p:cNvPr>
            <p:cNvSpPr/>
            <p:nvPr/>
          </p:nvSpPr>
          <p:spPr>
            <a:xfrm>
              <a:off x="9075793" y="1388059"/>
              <a:ext cx="248680" cy="248197"/>
            </a:xfrm>
            <a:prstGeom prst="ellipse">
              <a:avLst/>
            </a:prstGeom>
            <a:solidFill>
              <a:srgbClr val="7F7F7F"/>
            </a:solidFill>
            <a:ln w="9525" cap="flat" cmpd="sng" algn="ctr">
              <a:solidFill>
                <a:schemeClr val="tx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A70FEF0F-037D-407A-A1AB-E9ADE8BA28DE}"/>
                </a:ext>
              </a:extLst>
            </p:cNvPr>
            <p:cNvSpPr/>
            <p:nvPr/>
          </p:nvSpPr>
          <p:spPr>
            <a:xfrm>
              <a:off x="9077212" y="1756278"/>
              <a:ext cx="248680" cy="248197"/>
            </a:xfrm>
            <a:prstGeom prst="ellipse">
              <a:avLst/>
            </a:prstGeom>
            <a:solidFill>
              <a:srgbClr val="7F7F7F"/>
            </a:solidFill>
            <a:ln w="9525" cap="flat" cmpd="sng" algn="ctr">
              <a:solidFill>
                <a:schemeClr val="tx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96C413AA-7902-4BDF-BD26-F8B170C7CFB1}"/>
                </a:ext>
              </a:extLst>
            </p:cNvPr>
            <p:cNvSpPr/>
            <p:nvPr/>
          </p:nvSpPr>
          <p:spPr>
            <a:xfrm>
              <a:off x="9647326" y="1756278"/>
              <a:ext cx="248680" cy="248197"/>
            </a:xfrm>
            <a:prstGeom prst="ellipse">
              <a:avLst/>
            </a:prstGeom>
            <a:solidFill>
              <a:srgbClr val="7F7F7F"/>
            </a:solidFill>
            <a:ln w="9525" cap="flat" cmpd="sng" algn="ctr">
              <a:solidFill>
                <a:schemeClr val="tx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3A7A6C95-A7D7-44D8-8905-0EAF3C01AB9E}"/>
                </a:ext>
              </a:extLst>
            </p:cNvPr>
            <p:cNvSpPr/>
            <p:nvPr/>
          </p:nvSpPr>
          <p:spPr>
            <a:xfrm>
              <a:off x="9648152" y="1388059"/>
              <a:ext cx="248680" cy="248197"/>
            </a:xfrm>
            <a:prstGeom prst="ellipse">
              <a:avLst/>
            </a:prstGeom>
            <a:solidFill>
              <a:srgbClr val="7F7F7F"/>
            </a:solidFill>
            <a:ln w="9525" cap="flat" cmpd="sng" algn="ctr">
              <a:solidFill>
                <a:schemeClr val="tx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cxnSp>
          <p:nvCxnSpPr>
            <p:cNvPr id="19" name="Straight Arrow Connector 18">
              <a:extLst>
                <a:ext uri="{FF2B5EF4-FFF2-40B4-BE49-F238E27FC236}">
                  <a16:creationId xmlns:a16="http://schemas.microsoft.com/office/drawing/2014/main" id="{1E083EA6-B49D-4C30-86CD-98A84DDD36C3}"/>
                </a:ext>
              </a:extLst>
            </p:cNvPr>
            <p:cNvCxnSpPr>
              <a:cxnSpLocks/>
              <a:stCxn id="15" idx="6"/>
              <a:endCxn id="18" idx="2"/>
            </p:cNvCxnSpPr>
            <p:nvPr/>
          </p:nvCxnSpPr>
          <p:spPr>
            <a:xfrm>
              <a:off x="9324473" y="1512158"/>
              <a:ext cx="323679" cy="0"/>
            </a:xfrm>
            <a:prstGeom prst="straightConnector1">
              <a:avLst/>
            </a:prstGeom>
            <a:solidFill>
              <a:sysClr val="window" lastClr="FFFFFF"/>
            </a:solidFill>
            <a:ln w="9525" cap="flat" cmpd="sng" algn="ctr">
              <a:solidFill>
                <a:schemeClr val="tx1"/>
              </a:solidFill>
              <a:prstDash val="solid"/>
              <a:miter lim="800000"/>
              <a:headEnd w="sm" len="sm"/>
              <a:tailEnd type="triangle" w="sm" len="lg"/>
            </a:ln>
            <a:effectLst/>
          </p:spPr>
        </p:cxnSp>
        <p:cxnSp>
          <p:nvCxnSpPr>
            <p:cNvPr id="20" name="Straight Arrow Connector 19">
              <a:extLst>
                <a:ext uri="{FF2B5EF4-FFF2-40B4-BE49-F238E27FC236}">
                  <a16:creationId xmlns:a16="http://schemas.microsoft.com/office/drawing/2014/main" id="{B93B369B-471F-4718-B7D0-AA6B5884D741}"/>
                </a:ext>
              </a:extLst>
            </p:cNvPr>
            <p:cNvCxnSpPr>
              <a:cxnSpLocks/>
              <a:stCxn id="16" idx="6"/>
              <a:endCxn id="18" idx="2"/>
            </p:cNvCxnSpPr>
            <p:nvPr/>
          </p:nvCxnSpPr>
          <p:spPr>
            <a:xfrm flipV="1">
              <a:off x="9325892" y="1512158"/>
              <a:ext cx="322260" cy="368219"/>
            </a:xfrm>
            <a:prstGeom prst="straightConnector1">
              <a:avLst/>
            </a:prstGeom>
            <a:solidFill>
              <a:sysClr val="window" lastClr="FFFFFF"/>
            </a:solidFill>
            <a:ln w="9525" cap="flat" cmpd="sng" algn="ctr">
              <a:solidFill>
                <a:schemeClr val="tx1"/>
              </a:solidFill>
              <a:prstDash val="solid"/>
              <a:miter lim="800000"/>
              <a:headEnd w="sm" len="sm"/>
              <a:tailEnd type="triangle" w="sm" len="lg"/>
            </a:ln>
            <a:effectLst/>
          </p:spPr>
        </p:cxnSp>
        <p:sp>
          <p:nvSpPr>
            <p:cNvPr id="21" name="Oval 20">
              <a:extLst>
                <a:ext uri="{FF2B5EF4-FFF2-40B4-BE49-F238E27FC236}">
                  <a16:creationId xmlns:a16="http://schemas.microsoft.com/office/drawing/2014/main" id="{94E1BF98-655E-4EBA-8906-7F4AE77950EB}"/>
                </a:ext>
              </a:extLst>
            </p:cNvPr>
            <p:cNvSpPr/>
            <p:nvPr/>
          </p:nvSpPr>
          <p:spPr>
            <a:xfrm>
              <a:off x="10215857" y="1547564"/>
              <a:ext cx="248680" cy="248197"/>
            </a:xfrm>
            <a:prstGeom prst="ellipse">
              <a:avLst/>
            </a:prstGeom>
            <a:solidFill>
              <a:srgbClr val="7F7F7F"/>
            </a:solidFill>
            <a:ln w="9525" cap="flat" cmpd="sng" algn="ctr">
              <a:solidFill>
                <a:schemeClr val="tx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cxnSp>
          <p:nvCxnSpPr>
            <p:cNvPr id="22" name="Straight Arrow Connector 21">
              <a:extLst>
                <a:ext uri="{FF2B5EF4-FFF2-40B4-BE49-F238E27FC236}">
                  <a16:creationId xmlns:a16="http://schemas.microsoft.com/office/drawing/2014/main" id="{CEA46613-9BE7-404E-A7D2-59BBE638C523}"/>
                </a:ext>
              </a:extLst>
            </p:cNvPr>
            <p:cNvCxnSpPr>
              <a:cxnSpLocks/>
              <a:stCxn id="17" idx="6"/>
              <a:endCxn id="21" idx="2"/>
            </p:cNvCxnSpPr>
            <p:nvPr/>
          </p:nvCxnSpPr>
          <p:spPr>
            <a:xfrm flipV="1">
              <a:off x="9896006" y="1671663"/>
              <a:ext cx="319851" cy="208714"/>
            </a:xfrm>
            <a:prstGeom prst="straightConnector1">
              <a:avLst/>
            </a:prstGeom>
            <a:solidFill>
              <a:sysClr val="window" lastClr="FFFFFF"/>
            </a:solidFill>
            <a:ln w="9525" cap="flat" cmpd="sng" algn="ctr">
              <a:solidFill>
                <a:schemeClr val="tx1"/>
              </a:solidFill>
              <a:prstDash val="solid"/>
              <a:miter lim="800000"/>
              <a:headEnd w="sm" len="sm"/>
              <a:tailEnd type="triangle" w="sm" len="lg"/>
            </a:ln>
            <a:effectLst/>
          </p:spPr>
        </p:cxnSp>
        <p:cxnSp>
          <p:nvCxnSpPr>
            <p:cNvPr id="23" name="Straight Arrow Connector 22">
              <a:extLst>
                <a:ext uri="{FF2B5EF4-FFF2-40B4-BE49-F238E27FC236}">
                  <a16:creationId xmlns:a16="http://schemas.microsoft.com/office/drawing/2014/main" id="{B96807ED-934A-4CA4-9CDF-558BB1BC007C}"/>
                </a:ext>
              </a:extLst>
            </p:cNvPr>
            <p:cNvCxnSpPr>
              <a:cxnSpLocks/>
              <a:stCxn id="18" idx="6"/>
              <a:endCxn id="21" idx="2"/>
            </p:cNvCxnSpPr>
            <p:nvPr/>
          </p:nvCxnSpPr>
          <p:spPr>
            <a:xfrm>
              <a:off x="9896832" y="1512158"/>
              <a:ext cx="319025" cy="159505"/>
            </a:xfrm>
            <a:prstGeom prst="straightConnector1">
              <a:avLst/>
            </a:prstGeom>
            <a:solidFill>
              <a:sysClr val="window" lastClr="FFFFFF"/>
            </a:solidFill>
            <a:ln w="9525" cap="flat" cmpd="sng" algn="ctr">
              <a:solidFill>
                <a:schemeClr val="tx1"/>
              </a:solidFill>
              <a:prstDash val="solid"/>
              <a:miter lim="800000"/>
              <a:headEnd w="sm" len="sm"/>
              <a:tailEnd type="triangle" w="sm" len="lg"/>
            </a:ln>
            <a:effectLst/>
          </p:spPr>
        </p:cxnSp>
        <p:sp>
          <p:nvSpPr>
            <p:cNvPr id="24" name="Oval 23">
              <a:extLst>
                <a:ext uri="{FF2B5EF4-FFF2-40B4-BE49-F238E27FC236}">
                  <a16:creationId xmlns:a16="http://schemas.microsoft.com/office/drawing/2014/main" id="{F0102113-7BFE-4482-8808-06110C7060B1}"/>
                </a:ext>
              </a:extLst>
            </p:cNvPr>
            <p:cNvSpPr/>
            <p:nvPr/>
          </p:nvSpPr>
          <p:spPr>
            <a:xfrm>
              <a:off x="10814407" y="1547564"/>
              <a:ext cx="248680" cy="248197"/>
            </a:xfrm>
            <a:prstGeom prst="ellipse">
              <a:avLst/>
            </a:prstGeom>
            <a:solidFill>
              <a:srgbClr val="7F7F7F"/>
            </a:solidFill>
            <a:ln w="9525" cap="flat" cmpd="sng" algn="ctr">
              <a:solidFill>
                <a:schemeClr val="tx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cxnSp>
          <p:nvCxnSpPr>
            <p:cNvPr id="25" name="Straight Arrow Connector 24">
              <a:extLst>
                <a:ext uri="{FF2B5EF4-FFF2-40B4-BE49-F238E27FC236}">
                  <a16:creationId xmlns:a16="http://schemas.microsoft.com/office/drawing/2014/main" id="{1925D145-4D52-434B-8A6C-894BF96758A0}"/>
                </a:ext>
              </a:extLst>
            </p:cNvPr>
            <p:cNvCxnSpPr>
              <a:cxnSpLocks/>
              <a:stCxn id="21" idx="6"/>
              <a:endCxn id="24" idx="2"/>
            </p:cNvCxnSpPr>
            <p:nvPr/>
          </p:nvCxnSpPr>
          <p:spPr>
            <a:xfrm>
              <a:off x="10464537" y="1671663"/>
              <a:ext cx="349870" cy="0"/>
            </a:xfrm>
            <a:prstGeom prst="straightConnector1">
              <a:avLst/>
            </a:prstGeom>
            <a:solidFill>
              <a:sysClr val="window" lastClr="FFFFFF"/>
            </a:solidFill>
            <a:ln w="9525" cap="flat" cmpd="sng" algn="ctr">
              <a:solidFill>
                <a:schemeClr val="tx1"/>
              </a:solidFill>
              <a:prstDash val="solid"/>
              <a:miter lim="800000"/>
              <a:headEnd w="sm" len="sm"/>
              <a:tailEnd type="triangle" w="sm" len="lg"/>
            </a:ln>
            <a:effectLst/>
          </p:spPr>
        </p:cxnSp>
        <p:grpSp>
          <p:nvGrpSpPr>
            <p:cNvPr id="26" name="Group 25">
              <a:extLst>
                <a:ext uri="{FF2B5EF4-FFF2-40B4-BE49-F238E27FC236}">
                  <a16:creationId xmlns:a16="http://schemas.microsoft.com/office/drawing/2014/main" id="{1916E28C-184C-44DB-9505-5172589AEA8B}"/>
                </a:ext>
              </a:extLst>
            </p:cNvPr>
            <p:cNvGrpSpPr/>
            <p:nvPr/>
          </p:nvGrpSpPr>
          <p:grpSpPr>
            <a:xfrm>
              <a:off x="9015849" y="1328765"/>
              <a:ext cx="2089711" cy="743204"/>
              <a:chOff x="9015849" y="1342607"/>
              <a:chExt cx="2089711" cy="743204"/>
            </a:xfrm>
          </p:grpSpPr>
          <p:sp>
            <p:nvSpPr>
              <p:cNvPr id="27" name="Rectangle 26">
                <a:extLst>
                  <a:ext uri="{FF2B5EF4-FFF2-40B4-BE49-F238E27FC236}">
                    <a16:creationId xmlns:a16="http://schemas.microsoft.com/office/drawing/2014/main" id="{FBAD4675-9359-4EE1-A026-6726AEEB3B80}"/>
                  </a:ext>
                </a:extLst>
              </p:cNvPr>
              <p:cNvSpPr/>
              <p:nvPr/>
            </p:nvSpPr>
            <p:spPr>
              <a:xfrm>
                <a:off x="9037948" y="1342607"/>
                <a:ext cx="324663" cy="36410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a:ea typeface="+mn-ea"/>
                    <a:cs typeface="+mn-cs"/>
                  </a:rPr>
                  <a:t>x</a:t>
                </a:r>
              </a:p>
            </p:txBody>
          </p:sp>
          <p:sp>
            <p:nvSpPr>
              <p:cNvPr id="28" name="Rectangle 27">
                <a:extLst>
                  <a:ext uri="{FF2B5EF4-FFF2-40B4-BE49-F238E27FC236}">
                    <a16:creationId xmlns:a16="http://schemas.microsoft.com/office/drawing/2014/main" id="{3A3C4644-01BD-4F8C-ABBB-589F395EE84A}"/>
                  </a:ext>
                </a:extLst>
              </p:cNvPr>
              <p:cNvSpPr/>
              <p:nvPr/>
            </p:nvSpPr>
            <p:spPr>
              <a:xfrm>
                <a:off x="9015849" y="1705603"/>
                <a:ext cx="379658" cy="36410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Segoe UI Semibold"/>
                    <a:ea typeface="+mn-ea"/>
                    <a:cs typeface="+mn-cs"/>
                  </a:rPr>
                  <a:t>w</a:t>
                </a:r>
              </a:p>
            </p:txBody>
          </p:sp>
          <p:sp>
            <p:nvSpPr>
              <p:cNvPr id="29" name="Rectangle 28">
                <a:extLst>
                  <a:ext uri="{FF2B5EF4-FFF2-40B4-BE49-F238E27FC236}">
                    <a16:creationId xmlns:a16="http://schemas.microsoft.com/office/drawing/2014/main" id="{EAE9DD75-0E6B-4AA6-8B17-14E98DE95007}"/>
                  </a:ext>
                </a:extLst>
              </p:cNvPr>
              <p:cNvSpPr/>
              <p:nvPr/>
            </p:nvSpPr>
            <p:spPr>
              <a:xfrm>
                <a:off x="9619479" y="1392923"/>
                <a:ext cx="311388" cy="36410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Segoe UI Semibold"/>
                    <a:ea typeface="+mn-ea"/>
                    <a:cs typeface="+mn-cs"/>
                  </a:rPr>
                  <a:t>*</a:t>
                </a:r>
              </a:p>
            </p:txBody>
          </p:sp>
          <p:sp>
            <p:nvSpPr>
              <p:cNvPr id="30" name="Rectangle 29">
                <a:extLst>
                  <a:ext uri="{FF2B5EF4-FFF2-40B4-BE49-F238E27FC236}">
                    <a16:creationId xmlns:a16="http://schemas.microsoft.com/office/drawing/2014/main" id="{33349701-D1FD-4898-A3EB-6338E54C4956}"/>
                  </a:ext>
                </a:extLst>
              </p:cNvPr>
              <p:cNvSpPr/>
              <p:nvPr/>
            </p:nvSpPr>
            <p:spPr>
              <a:xfrm>
                <a:off x="9607604" y="1721705"/>
                <a:ext cx="345523" cy="36410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a:ea typeface="+mn-ea"/>
                    <a:cs typeface="+mn-cs"/>
                  </a:rPr>
                  <a:t>b</a:t>
                </a:r>
              </a:p>
            </p:txBody>
          </p:sp>
          <p:sp>
            <p:nvSpPr>
              <p:cNvPr id="31" name="Rectangle 30">
                <a:extLst>
                  <a:ext uri="{FF2B5EF4-FFF2-40B4-BE49-F238E27FC236}">
                    <a16:creationId xmlns:a16="http://schemas.microsoft.com/office/drawing/2014/main" id="{98EA125B-1CAF-4919-B24B-017841349B78}"/>
                  </a:ext>
                </a:extLst>
              </p:cNvPr>
              <p:cNvSpPr/>
              <p:nvPr/>
            </p:nvSpPr>
            <p:spPr>
              <a:xfrm>
                <a:off x="10157006" y="1504497"/>
                <a:ext cx="366383" cy="36410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Segoe UI Semibold"/>
                    <a:ea typeface="+mn-ea"/>
                    <a:cs typeface="+mn-cs"/>
                  </a:rPr>
                  <a:t>+</a:t>
                </a:r>
              </a:p>
            </p:txBody>
          </p:sp>
          <p:sp>
            <p:nvSpPr>
              <p:cNvPr id="32" name="Rectangle 31">
                <a:extLst>
                  <a:ext uri="{FF2B5EF4-FFF2-40B4-BE49-F238E27FC236}">
                    <a16:creationId xmlns:a16="http://schemas.microsoft.com/office/drawing/2014/main" id="{F1F72662-098C-4B33-9025-3C89DB78E726}"/>
                  </a:ext>
                </a:extLst>
              </p:cNvPr>
              <p:cNvSpPr/>
              <p:nvPr/>
            </p:nvSpPr>
            <p:spPr>
              <a:xfrm>
                <a:off x="10779001" y="1486051"/>
                <a:ext cx="326559" cy="36410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a:ea typeface="+mn-ea"/>
                    <a:cs typeface="+mn-cs"/>
                  </a:rPr>
                  <a:t>y</a:t>
                </a:r>
              </a:p>
            </p:txBody>
          </p:sp>
        </p:grpSp>
      </p:grpSp>
      <p:cxnSp>
        <p:nvCxnSpPr>
          <p:cNvPr id="33" name="Straight Arrow Connector 32">
            <a:extLst>
              <a:ext uri="{FF2B5EF4-FFF2-40B4-BE49-F238E27FC236}">
                <a16:creationId xmlns:a16="http://schemas.microsoft.com/office/drawing/2014/main" id="{1AA8DF6B-8222-4FC1-8704-0516AF8B4A6C}"/>
              </a:ext>
              <a:ext uri="{C183D7F6-B498-43B3-948B-1728B52AA6E4}">
                <adec:decorative xmlns:adec="http://schemas.microsoft.com/office/drawing/2017/decorative" val="1"/>
              </a:ext>
            </a:extLst>
          </p:cNvPr>
          <p:cNvCxnSpPr>
            <a:cxnSpLocks/>
            <a:stCxn id="13" idx="2"/>
          </p:cNvCxnSpPr>
          <p:nvPr/>
        </p:nvCxnSpPr>
        <p:spPr>
          <a:xfrm flipH="1">
            <a:off x="6095622" y="3303299"/>
            <a:ext cx="378" cy="125265"/>
          </a:xfrm>
          <a:prstGeom prst="straightConnector1">
            <a:avLst/>
          </a:prstGeom>
          <a:ln w="19050">
            <a:solidFill>
              <a:schemeClr val="accent1"/>
            </a:solidFill>
            <a:headEnd type="none" w="lg" len="med"/>
            <a:tailEnd type="arrow" w="lg" len="sm"/>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0AB3EAD-130E-4030-892B-F15B9D33CE8B}"/>
              </a:ext>
              <a:ext uri="{C183D7F6-B498-43B3-948B-1728B52AA6E4}">
                <adec:decorative xmlns:adec="http://schemas.microsoft.com/office/drawing/2017/decorative" val="1"/>
              </a:ext>
            </a:extLst>
          </p:cNvPr>
          <p:cNvCxnSpPr>
            <a:cxnSpLocks/>
          </p:cNvCxnSpPr>
          <p:nvPr/>
        </p:nvCxnSpPr>
        <p:spPr>
          <a:xfrm>
            <a:off x="6095621" y="3903007"/>
            <a:ext cx="0" cy="144448"/>
          </a:xfrm>
          <a:prstGeom prst="straightConnector1">
            <a:avLst/>
          </a:prstGeom>
          <a:ln w="19050">
            <a:solidFill>
              <a:schemeClr val="accent1"/>
            </a:solidFill>
            <a:headEnd type="none" w="lg" len="med"/>
            <a:tailEnd type="arrow" w="lg" len="sm"/>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B1B3D484-B5F5-4EBA-AF6A-44101B94BF4A}"/>
              </a:ext>
            </a:extLst>
          </p:cNvPr>
          <p:cNvSpPr/>
          <p:nvPr/>
        </p:nvSpPr>
        <p:spPr bwMode="auto">
          <a:xfrm>
            <a:off x="1526019" y="4070353"/>
            <a:ext cx="9731545" cy="92772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zh-CN" altLang="en-US" sz="2000" dirty="0">
                <a:solidFill>
                  <a:schemeClr val="tx1"/>
                </a:solidFill>
                <a:ea typeface="Segoe UI" pitchFamily="34" charset="0"/>
                <a:cs typeface="Segoe UI" pitchFamily="34" charset="0"/>
              </a:rPr>
              <a:t>问题</a:t>
            </a:r>
            <a:r>
              <a:rPr lang="en-US" altLang="zh-CN" sz="2000" dirty="0">
                <a:solidFill>
                  <a:schemeClr val="tx1"/>
                </a:solidFill>
                <a:ea typeface="Segoe UI" pitchFamily="34" charset="0"/>
                <a:cs typeface="Segoe UI" pitchFamily="34" charset="0"/>
              </a:rPr>
              <a:t>: </a:t>
            </a:r>
            <a:r>
              <a:rPr lang="zh-CN" altLang="en-US" sz="2000" dirty="0">
                <a:solidFill>
                  <a:schemeClr val="tx1"/>
                </a:solidFill>
                <a:ea typeface="Segoe UI" pitchFamily="34" charset="0"/>
                <a:cs typeface="Segoe UI" pitchFamily="34" charset="0"/>
              </a:rPr>
              <a:t>每个后端平台针对每个算子都需要单独实现至少一个内核</a:t>
            </a:r>
            <a:endParaRPr lang="en-US" altLang="zh-CN" sz="2000" dirty="0">
              <a:solidFill>
                <a:schemeClr val="tx1"/>
              </a:solidFill>
              <a:ea typeface="Segoe UI" pitchFamily="34" charset="0"/>
              <a:cs typeface="Segoe UI" pitchFamily="34" charset="0"/>
            </a:endParaRPr>
          </a:p>
          <a:p>
            <a:pPr algn="ctr" defTabSz="932472" fontAlgn="base">
              <a:spcBef>
                <a:spcPct val="0"/>
              </a:spcBef>
              <a:spcAft>
                <a:spcPct val="0"/>
              </a:spcAft>
            </a:pPr>
            <a:r>
              <a:rPr lang="zh-CN" altLang="en-US" sz="2000" dirty="0">
                <a:solidFill>
                  <a:schemeClr val="tx1"/>
                </a:solidFill>
                <a:ea typeface="Segoe UI" pitchFamily="34" charset="0"/>
                <a:cs typeface="Segoe UI" pitchFamily="34" charset="0"/>
              </a:rPr>
              <a:t>考虑：编程模型、数据排布、线程模型、缓存大小等等</a:t>
            </a:r>
            <a:endParaRPr lang="en-US" sz="2000" dirty="0" err="1">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338943239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69398-CD5E-4651-B9DE-E955FA7710D8}"/>
              </a:ext>
            </a:extLst>
          </p:cNvPr>
          <p:cNvSpPr>
            <a:spLocks noGrp="1"/>
          </p:cNvSpPr>
          <p:nvPr>
            <p:ph type="title"/>
          </p:nvPr>
        </p:nvSpPr>
        <p:spPr/>
        <p:txBody>
          <a:bodyPr/>
          <a:lstStyle/>
          <a:p>
            <a:r>
              <a:rPr lang="zh-CN" altLang="en-US" dirty="0"/>
              <a:t>内核优化与内核生成</a:t>
            </a:r>
            <a:endParaRPr lang="en-US" dirty="0"/>
          </a:p>
        </p:txBody>
      </p:sp>
      <p:pic>
        <p:nvPicPr>
          <p:cNvPr id="5" name="Picture 4">
            <a:extLst>
              <a:ext uri="{FF2B5EF4-FFF2-40B4-BE49-F238E27FC236}">
                <a16:creationId xmlns:a16="http://schemas.microsoft.com/office/drawing/2014/main" id="{09E06580-336D-46F7-9F55-15A149400E6C}"/>
              </a:ext>
            </a:extLst>
          </p:cNvPr>
          <p:cNvPicPr>
            <a:picLocks noChangeAspect="1"/>
          </p:cNvPicPr>
          <p:nvPr/>
        </p:nvPicPr>
        <p:blipFill>
          <a:blip r:embed="rId2"/>
          <a:stretch>
            <a:fillRect/>
          </a:stretch>
        </p:blipFill>
        <p:spPr>
          <a:xfrm>
            <a:off x="745172" y="1435497"/>
            <a:ext cx="10696575" cy="1219200"/>
          </a:xfrm>
          <a:prstGeom prst="rect">
            <a:avLst/>
          </a:prstGeom>
        </p:spPr>
      </p:pic>
      <p:pic>
        <p:nvPicPr>
          <p:cNvPr id="7" name="Picture 6">
            <a:extLst>
              <a:ext uri="{FF2B5EF4-FFF2-40B4-BE49-F238E27FC236}">
                <a16:creationId xmlns:a16="http://schemas.microsoft.com/office/drawing/2014/main" id="{6588F1B3-08AD-4A3C-8758-2B5E8A37D045}"/>
              </a:ext>
            </a:extLst>
          </p:cNvPr>
          <p:cNvPicPr>
            <a:picLocks noChangeAspect="1"/>
          </p:cNvPicPr>
          <p:nvPr/>
        </p:nvPicPr>
        <p:blipFill>
          <a:blip r:embed="rId3"/>
          <a:stretch>
            <a:fillRect/>
          </a:stretch>
        </p:blipFill>
        <p:spPr>
          <a:xfrm>
            <a:off x="1303838" y="5029936"/>
            <a:ext cx="9977120" cy="1744764"/>
          </a:xfrm>
          <a:prstGeom prst="rect">
            <a:avLst/>
          </a:prstGeom>
        </p:spPr>
      </p:pic>
      <p:sp>
        <p:nvSpPr>
          <p:cNvPr id="12" name="Rectangle 11">
            <a:extLst>
              <a:ext uri="{FF2B5EF4-FFF2-40B4-BE49-F238E27FC236}">
                <a16:creationId xmlns:a16="http://schemas.microsoft.com/office/drawing/2014/main" id="{F4CD5340-791A-454A-8A8C-54DE5C6B85DD}"/>
              </a:ext>
            </a:extLst>
          </p:cNvPr>
          <p:cNvSpPr/>
          <p:nvPr/>
        </p:nvSpPr>
        <p:spPr bwMode="auto">
          <a:xfrm>
            <a:off x="3878801" y="3429000"/>
            <a:ext cx="4434398" cy="474006"/>
          </a:xfrm>
          <a:prstGeom prst="rect">
            <a:avLst/>
          </a:prstGeom>
          <a:solidFill>
            <a:srgbClr val="0070C0"/>
          </a:solidFill>
          <a:ln w="1587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lvl="0" algn="ctr">
              <a:lnSpc>
                <a:spcPct val="90000"/>
              </a:lnSpc>
              <a:defRPr/>
            </a:pPr>
            <a:r>
              <a:rPr lang="zh-CN" altLang="en-US" spc="-30" dirty="0">
                <a:gradFill>
                  <a:gsLst>
                    <a:gs pos="35922">
                      <a:srgbClr val="FFFFFF"/>
                    </a:gs>
                    <a:gs pos="65000">
                      <a:srgbClr val="FFFFFF"/>
                    </a:gs>
                  </a:gsLst>
                  <a:lin ang="5400000" scaled="1"/>
                </a:gradFill>
                <a:latin typeface="Segoe UI Semibold"/>
              </a:rPr>
              <a:t>计算图优化</a:t>
            </a:r>
            <a:endParaRPr lang="en-US" spc="-30" dirty="0">
              <a:gradFill>
                <a:gsLst>
                  <a:gs pos="35922">
                    <a:srgbClr val="FFFFFF"/>
                  </a:gs>
                  <a:gs pos="65000">
                    <a:srgbClr val="FFFFFF"/>
                  </a:gs>
                </a:gsLst>
                <a:lin ang="5400000" scaled="1"/>
              </a:gradFill>
              <a:latin typeface="Segoe UI Semibold"/>
            </a:endParaRPr>
          </a:p>
        </p:txBody>
      </p:sp>
      <p:sp>
        <p:nvSpPr>
          <p:cNvPr id="13" name="Rectangle 12">
            <a:extLst>
              <a:ext uri="{FF2B5EF4-FFF2-40B4-BE49-F238E27FC236}">
                <a16:creationId xmlns:a16="http://schemas.microsoft.com/office/drawing/2014/main" id="{E0FC27CF-62EF-4D0C-AEA9-202F2DC35BCC}"/>
              </a:ext>
            </a:extLst>
          </p:cNvPr>
          <p:cNvSpPr/>
          <p:nvPr/>
        </p:nvSpPr>
        <p:spPr bwMode="auto">
          <a:xfrm>
            <a:off x="3878801" y="2767715"/>
            <a:ext cx="4434398" cy="535584"/>
          </a:xfrm>
          <a:prstGeom prst="rect">
            <a:avLst/>
          </a:prstGeom>
          <a:solidFill>
            <a:schemeClr val="bg1">
              <a:lumMod val="50000"/>
              <a:lumOff val="50000"/>
            </a:schemeClr>
          </a:solidFill>
          <a:ln w="15875" cap="flat" cmpd="sng" algn="ctr">
            <a:solidFill>
              <a:schemeClr val="tx1">
                <a:lumMod val="75000"/>
                <a:lumOff val="25000"/>
              </a:schemeClr>
            </a:solid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288000" marR="0" lvl="0" indent="0" algn="l" defTabSz="914400" rtl="0" eaLnBrk="1" fontAlgn="auto" latinLnBrk="0" hangingPunct="1">
              <a:lnSpc>
                <a:spcPct val="90000"/>
              </a:lnSpc>
              <a:spcBef>
                <a:spcPts val="600"/>
              </a:spcBef>
              <a:spcAft>
                <a:spcPts val="0"/>
              </a:spcAft>
              <a:buClrTx/>
              <a:buSzTx/>
              <a:buFontTx/>
              <a:buNone/>
              <a:tabLst/>
              <a:defRPr/>
            </a:pPr>
            <a:r>
              <a:rPr kumimoji="0" lang="zh-CN" altLang="en-US" sz="1600" b="0" i="0" u="none" strike="noStrike" kern="1200" cap="none" spc="-30" normalizeH="0" baseline="0" noProof="0" dirty="0">
                <a:ln>
                  <a:noFill/>
                </a:ln>
                <a:solidFill>
                  <a:schemeClr val="tx1">
                    <a:lumMod val="65000"/>
                    <a:lumOff val="35000"/>
                  </a:schemeClr>
                </a:solidFill>
                <a:effectLst/>
                <a:uLnTx/>
                <a:uFillTx/>
                <a:latin typeface="Segoe UI Semibold"/>
                <a:ea typeface="+mn-ea"/>
                <a:cs typeface="+mn-cs"/>
              </a:rPr>
              <a:t>计算图</a:t>
            </a:r>
            <a:r>
              <a:rPr kumimoji="0" lang="en-US" altLang="zh-CN" sz="1600" b="0" i="0" u="none" strike="noStrike" kern="1200" cap="none" spc="-30" normalizeH="0" baseline="0" noProof="0" dirty="0">
                <a:ln>
                  <a:noFill/>
                </a:ln>
                <a:solidFill>
                  <a:schemeClr val="tx1">
                    <a:lumMod val="65000"/>
                    <a:lumOff val="35000"/>
                  </a:schemeClr>
                </a:solidFill>
                <a:effectLst/>
                <a:uLnTx/>
                <a:uFillTx/>
                <a:latin typeface="Segoe UI Semibold"/>
                <a:ea typeface="+mn-ea"/>
                <a:cs typeface="+mn-cs"/>
              </a:rPr>
              <a:t>IR</a:t>
            </a:r>
            <a:r>
              <a:rPr kumimoji="0" lang="zh-CN" altLang="en-US" sz="1600" b="0" i="0" u="none" strike="noStrike" kern="1200" cap="none" spc="-30" normalizeH="0" baseline="0" noProof="0" dirty="0">
                <a:ln>
                  <a:noFill/>
                </a:ln>
                <a:solidFill>
                  <a:schemeClr val="tx1">
                    <a:lumMod val="65000"/>
                    <a:lumOff val="35000"/>
                  </a:schemeClr>
                </a:solidFill>
                <a:effectLst/>
                <a:uLnTx/>
                <a:uFillTx/>
                <a:latin typeface="Segoe UI Semibold"/>
                <a:ea typeface="+mn-ea"/>
                <a:cs typeface="+mn-cs"/>
              </a:rPr>
              <a:t>（</a:t>
            </a:r>
            <a:r>
              <a:rPr kumimoji="0" lang="en-US" altLang="zh-CN" sz="1600" b="0" i="0" u="none" strike="noStrike" kern="1200" cap="none" spc="-30" normalizeH="0" baseline="0" noProof="0" dirty="0">
                <a:ln>
                  <a:noFill/>
                </a:ln>
                <a:solidFill>
                  <a:schemeClr val="tx1">
                    <a:lumMod val="65000"/>
                    <a:lumOff val="35000"/>
                  </a:schemeClr>
                </a:solidFill>
                <a:effectLst/>
                <a:uLnTx/>
                <a:uFillTx/>
                <a:latin typeface="Segoe UI Semibold"/>
                <a:ea typeface="+mn-ea"/>
                <a:cs typeface="+mn-cs"/>
              </a:rPr>
              <a:t>DAG)</a:t>
            </a:r>
            <a:endParaRPr kumimoji="0" lang="en-US" sz="1600" b="0" i="0" u="none" strike="noStrike" kern="1200" cap="none" spc="-30" normalizeH="0" baseline="0" noProof="0" dirty="0">
              <a:ln>
                <a:noFill/>
              </a:ln>
              <a:solidFill>
                <a:schemeClr val="tx1">
                  <a:lumMod val="65000"/>
                  <a:lumOff val="35000"/>
                </a:schemeClr>
              </a:solidFill>
              <a:effectLst/>
              <a:uLnTx/>
              <a:uFillTx/>
              <a:latin typeface="Segoe UI Semibold"/>
              <a:ea typeface="+mn-ea"/>
              <a:cs typeface="+mn-cs"/>
            </a:endParaRPr>
          </a:p>
        </p:txBody>
      </p:sp>
      <p:grpSp>
        <p:nvGrpSpPr>
          <p:cNvPr id="14" name="Group 13">
            <a:extLst>
              <a:ext uri="{FF2B5EF4-FFF2-40B4-BE49-F238E27FC236}">
                <a16:creationId xmlns:a16="http://schemas.microsoft.com/office/drawing/2014/main" id="{E0871081-3F94-4334-A4A9-C8D0429BDE4E}"/>
              </a:ext>
            </a:extLst>
          </p:cNvPr>
          <p:cNvGrpSpPr/>
          <p:nvPr/>
        </p:nvGrpSpPr>
        <p:grpSpPr>
          <a:xfrm>
            <a:off x="6244480" y="2756592"/>
            <a:ext cx="1670463" cy="594100"/>
            <a:chOff x="9015849" y="1328765"/>
            <a:chExt cx="2089711" cy="743204"/>
          </a:xfrm>
        </p:grpSpPr>
        <p:sp>
          <p:nvSpPr>
            <p:cNvPr id="15" name="Oval 14">
              <a:extLst>
                <a:ext uri="{FF2B5EF4-FFF2-40B4-BE49-F238E27FC236}">
                  <a16:creationId xmlns:a16="http://schemas.microsoft.com/office/drawing/2014/main" id="{AA4999B6-7449-4A81-BF62-EE288605E48F}"/>
                </a:ext>
              </a:extLst>
            </p:cNvPr>
            <p:cNvSpPr/>
            <p:nvPr/>
          </p:nvSpPr>
          <p:spPr>
            <a:xfrm>
              <a:off x="9075793" y="1388059"/>
              <a:ext cx="248680" cy="248197"/>
            </a:xfrm>
            <a:prstGeom prst="ellipse">
              <a:avLst/>
            </a:prstGeom>
            <a:solidFill>
              <a:srgbClr val="7F7F7F"/>
            </a:solidFill>
            <a:ln w="9525" cap="flat" cmpd="sng" algn="ctr">
              <a:solidFill>
                <a:schemeClr val="tx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A70FEF0F-037D-407A-A1AB-E9ADE8BA28DE}"/>
                </a:ext>
              </a:extLst>
            </p:cNvPr>
            <p:cNvSpPr/>
            <p:nvPr/>
          </p:nvSpPr>
          <p:spPr>
            <a:xfrm>
              <a:off x="9077212" y="1756278"/>
              <a:ext cx="248680" cy="248197"/>
            </a:xfrm>
            <a:prstGeom prst="ellipse">
              <a:avLst/>
            </a:prstGeom>
            <a:solidFill>
              <a:srgbClr val="7F7F7F"/>
            </a:solidFill>
            <a:ln w="9525" cap="flat" cmpd="sng" algn="ctr">
              <a:solidFill>
                <a:schemeClr val="tx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96C413AA-7902-4BDF-BD26-F8B170C7CFB1}"/>
                </a:ext>
              </a:extLst>
            </p:cNvPr>
            <p:cNvSpPr/>
            <p:nvPr/>
          </p:nvSpPr>
          <p:spPr>
            <a:xfrm>
              <a:off x="9647326" y="1756278"/>
              <a:ext cx="248680" cy="248197"/>
            </a:xfrm>
            <a:prstGeom prst="ellipse">
              <a:avLst/>
            </a:prstGeom>
            <a:solidFill>
              <a:srgbClr val="7F7F7F"/>
            </a:solidFill>
            <a:ln w="9525" cap="flat" cmpd="sng" algn="ctr">
              <a:solidFill>
                <a:schemeClr val="tx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3A7A6C95-A7D7-44D8-8905-0EAF3C01AB9E}"/>
                </a:ext>
              </a:extLst>
            </p:cNvPr>
            <p:cNvSpPr/>
            <p:nvPr/>
          </p:nvSpPr>
          <p:spPr>
            <a:xfrm>
              <a:off x="9648152" y="1388059"/>
              <a:ext cx="248680" cy="248197"/>
            </a:xfrm>
            <a:prstGeom prst="ellipse">
              <a:avLst/>
            </a:prstGeom>
            <a:solidFill>
              <a:srgbClr val="7F7F7F"/>
            </a:solidFill>
            <a:ln w="9525" cap="flat" cmpd="sng" algn="ctr">
              <a:solidFill>
                <a:schemeClr val="tx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cxnSp>
          <p:nvCxnSpPr>
            <p:cNvPr id="19" name="Straight Arrow Connector 18">
              <a:extLst>
                <a:ext uri="{FF2B5EF4-FFF2-40B4-BE49-F238E27FC236}">
                  <a16:creationId xmlns:a16="http://schemas.microsoft.com/office/drawing/2014/main" id="{1E083EA6-B49D-4C30-86CD-98A84DDD36C3}"/>
                </a:ext>
              </a:extLst>
            </p:cNvPr>
            <p:cNvCxnSpPr>
              <a:cxnSpLocks/>
              <a:stCxn id="15" idx="6"/>
              <a:endCxn id="18" idx="2"/>
            </p:cNvCxnSpPr>
            <p:nvPr/>
          </p:nvCxnSpPr>
          <p:spPr>
            <a:xfrm>
              <a:off x="9324473" y="1512158"/>
              <a:ext cx="323679" cy="0"/>
            </a:xfrm>
            <a:prstGeom prst="straightConnector1">
              <a:avLst/>
            </a:prstGeom>
            <a:solidFill>
              <a:sysClr val="window" lastClr="FFFFFF"/>
            </a:solidFill>
            <a:ln w="9525" cap="flat" cmpd="sng" algn="ctr">
              <a:solidFill>
                <a:schemeClr val="tx1"/>
              </a:solidFill>
              <a:prstDash val="solid"/>
              <a:miter lim="800000"/>
              <a:headEnd w="sm" len="sm"/>
              <a:tailEnd type="triangle" w="sm" len="lg"/>
            </a:ln>
            <a:effectLst/>
          </p:spPr>
        </p:cxnSp>
        <p:cxnSp>
          <p:nvCxnSpPr>
            <p:cNvPr id="20" name="Straight Arrow Connector 19">
              <a:extLst>
                <a:ext uri="{FF2B5EF4-FFF2-40B4-BE49-F238E27FC236}">
                  <a16:creationId xmlns:a16="http://schemas.microsoft.com/office/drawing/2014/main" id="{B93B369B-471F-4718-B7D0-AA6B5884D741}"/>
                </a:ext>
              </a:extLst>
            </p:cNvPr>
            <p:cNvCxnSpPr>
              <a:cxnSpLocks/>
              <a:stCxn id="16" idx="6"/>
              <a:endCxn id="18" idx="2"/>
            </p:cNvCxnSpPr>
            <p:nvPr/>
          </p:nvCxnSpPr>
          <p:spPr>
            <a:xfrm flipV="1">
              <a:off x="9325892" y="1512158"/>
              <a:ext cx="322260" cy="368219"/>
            </a:xfrm>
            <a:prstGeom prst="straightConnector1">
              <a:avLst/>
            </a:prstGeom>
            <a:solidFill>
              <a:sysClr val="window" lastClr="FFFFFF"/>
            </a:solidFill>
            <a:ln w="9525" cap="flat" cmpd="sng" algn="ctr">
              <a:solidFill>
                <a:schemeClr val="tx1"/>
              </a:solidFill>
              <a:prstDash val="solid"/>
              <a:miter lim="800000"/>
              <a:headEnd w="sm" len="sm"/>
              <a:tailEnd type="triangle" w="sm" len="lg"/>
            </a:ln>
            <a:effectLst/>
          </p:spPr>
        </p:cxnSp>
        <p:sp>
          <p:nvSpPr>
            <p:cNvPr id="21" name="Oval 20">
              <a:extLst>
                <a:ext uri="{FF2B5EF4-FFF2-40B4-BE49-F238E27FC236}">
                  <a16:creationId xmlns:a16="http://schemas.microsoft.com/office/drawing/2014/main" id="{94E1BF98-655E-4EBA-8906-7F4AE77950EB}"/>
                </a:ext>
              </a:extLst>
            </p:cNvPr>
            <p:cNvSpPr/>
            <p:nvPr/>
          </p:nvSpPr>
          <p:spPr>
            <a:xfrm>
              <a:off x="10215857" y="1547564"/>
              <a:ext cx="248680" cy="248197"/>
            </a:xfrm>
            <a:prstGeom prst="ellipse">
              <a:avLst/>
            </a:prstGeom>
            <a:solidFill>
              <a:srgbClr val="7F7F7F"/>
            </a:solidFill>
            <a:ln w="9525" cap="flat" cmpd="sng" algn="ctr">
              <a:solidFill>
                <a:schemeClr val="tx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cxnSp>
          <p:nvCxnSpPr>
            <p:cNvPr id="22" name="Straight Arrow Connector 21">
              <a:extLst>
                <a:ext uri="{FF2B5EF4-FFF2-40B4-BE49-F238E27FC236}">
                  <a16:creationId xmlns:a16="http://schemas.microsoft.com/office/drawing/2014/main" id="{CEA46613-9BE7-404E-A7D2-59BBE638C523}"/>
                </a:ext>
              </a:extLst>
            </p:cNvPr>
            <p:cNvCxnSpPr>
              <a:cxnSpLocks/>
              <a:stCxn id="17" idx="6"/>
              <a:endCxn id="21" idx="2"/>
            </p:cNvCxnSpPr>
            <p:nvPr/>
          </p:nvCxnSpPr>
          <p:spPr>
            <a:xfrm flipV="1">
              <a:off x="9896006" y="1671663"/>
              <a:ext cx="319851" cy="208714"/>
            </a:xfrm>
            <a:prstGeom prst="straightConnector1">
              <a:avLst/>
            </a:prstGeom>
            <a:solidFill>
              <a:sysClr val="window" lastClr="FFFFFF"/>
            </a:solidFill>
            <a:ln w="9525" cap="flat" cmpd="sng" algn="ctr">
              <a:solidFill>
                <a:schemeClr val="tx1"/>
              </a:solidFill>
              <a:prstDash val="solid"/>
              <a:miter lim="800000"/>
              <a:headEnd w="sm" len="sm"/>
              <a:tailEnd type="triangle" w="sm" len="lg"/>
            </a:ln>
            <a:effectLst/>
          </p:spPr>
        </p:cxnSp>
        <p:cxnSp>
          <p:nvCxnSpPr>
            <p:cNvPr id="23" name="Straight Arrow Connector 22">
              <a:extLst>
                <a:ext uri="{FF2B5EF4-FFF2-40B4-BE49-F238E27FC236}">
                  <a16:creationId xmlns:a16="http://schemas.microsoft.com/office/drawing/2014/main" id="{B96807ED-934A-4CA4-9CDF-558BB1BC007C}"/>
                </a:ext>
              </a:extLst>
            </p:cNvPr>
            <p:cNvCxnSpPr>
              <a:cxnSpLocks/>
              <a:stCxn id="18" idx="6"/>
              <a:endCxn id="21" idx="2"/>
            </p:cNvCxnSpPr>
            <p:nvPr/>
          </p:nvCxnSpPr>
          <p:spPr>
            <a:xfrm>
              <a:off x="9896832" y="1512158"/>
              <a:ext cx="319025" cy="159505"/>
            </a:xfrm>
            <a:prstGeom prst="straightConnector1">
              <a:avLst/>
            </a:prstGeom>
            <a:solidFill>
              <a:sysClr val="window" lastClr="FFFFFF"/>
            </a:solidFill>
            <a:ln w="9525" cap="flat" cmpd="sng" algn="ctr">
              <a:solidFill>
                <a:schemeClr val="tx1"/>
              </a:solidFill>
              <a:prstDash val="solid"/>
              <a:miter lim="800000"/>
              <a:headEnd w="sm" len="sm"/>
              <a:tailEnd type="triangle" w="sm" len="lg"/>
            </a:ln>
            <a:effectLst/>
          </p:spPr>
        </p:cxnSp>
        <p:sp>
          <p:nvSpPr>
            <p:cNvPr id="24" name="Oval 23">
              <a:extLst>
                <a:ext uri="{FF2B5EF4-FFF2-40B4-BE49-F238E27FC236}">
                  <a16:creationId xmlns:a16="http://schemas.microsoft.com/office/drawing/2014/main" id="{F0102113-7BFE-4482-8808-06110C7060B1}"/>
                </a:ext>
              </a:extLst>
            </p:cNvPr>
            <p:cNvSpPr/>
            <p:nvPr/>
          </p:nvSpPr>
          <p:spPr>
            <a:xfrm>
              <a:off x="10814407" y="1547564"/>
              <a:ext cx="248680" cy="248197"/>
            </a:xfrm>
            <a:prstGeom prst="ellipse">
              <a:avLst/>
            </a:prstGeom>
            <a:solidFill>
              <a:srgbClr val="7F7F7F"/>
            </a:solidFill>
            <a:ln w="9525" cap="flat" cmpd="sng" algn="ctr">
              <a:solidFill>
                <a:schemeClr val="tx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cxnSp>
          <p:nvCxnSpPr>
            <p:cNvPr id="25" name="Straight Arrow Connector 24">
              <a:extLst>
                <a:ext uri="{FF2B5EF4-FFF2-40B4-BE49-F238E27FC236}">
                  <a16:creationId xmlns:a16="http://schemas.microsoft.com/office/drawing/2014/main" id="{1925D145-4D52-434B-8A6C-894BF96758A0}"/>
                </a:ext>
              </a:extLst>
            </p:cNvPr>
            <p:cNvCxnSpPr>
              <a:cxnSpLocks/>
              <a:stCxn id="21" idx="6"/>
              <a:endCxn id="24" idx="2"/>
            </p:cNvCxnSpPr>
            <p:nvPr/>
          </p:nvCxnSpPr>
          <p:spPr>
            <a:xfrm>
              <a:off x="10464537" y="1671663"/>
              <a:ext cx="349870" cy="0"/>
            </a:xfrm>
            <a:prstGeom prst="straightConnector1">
              <a:avLst/>
            </a:prstGeom>
            <a:solidFill>
              <a:sysClr val="window" lastClr="FFFFFF"/>
            </a:solidFill>
            <a:ln w="9525" cap="flat" cmpd="sng" algn="ctr">
              <a:solidFill>
                <a:schemeClr val="tx1"/>
              </a:solidFill>
              <a:prstDash val="solid"/>
              <a:miter lim="800000"/>
              <a:headEnd w="sm" len="sm"/>
              <a:tailEnd type="triangle" w="sm" len="lg"/>
            </a:ln>
            <a:effectLst/>
          </p:spPr>
        </p:cxnSp>
        <p:grpSp>
          <p:nvGrpSpPr>
            <p:cNvPr id="26" name="Group 25">
              <a:extLst>
                <a:ext uri="{FF2B5EF4-FFF2-40B4-BE49-F238E27FC236}">
                  <a16:creationId xmlns:a16="http://schemas.microsoft.com/office/drawing/2014/main" id="{1916E28C-184C-44DB-9505-5172589AEA8B}"/>
                </a:ext>
              </a:extLst>
            </p:cNvPr>
            <p:cNvGrpSpPr/>
            <p:nvPr/>
          </p:nvGrpSpPr>
          <p:grpSpPr>
            <a:xfrm>
              <a:off x="9015849" y="1328765"/>
              <a:ext cx="2089711" cy="743204"/>
              <a:chOff x="9015849" y="1342607"/>
              <a:chExt cx="2089711" cy="743204"/>
            </a:xfrm>
          </p:grpSpPr>
          <p:sp>
            <p:nvSpPr>
              <p:cNvPr id="27" name="Rectangle 26">
                <a:extLst>
                  <a:ext uri="{FF2B5EF4-FFF2-40B4-BE49-F238E27FC236}">
                    <a16:creationId xmlns:a16="http://schemas.microsoft.com/office/drawing/2014/main" id="{FBAD4675-9359-4EE1-A026-6726AEEB3B80}"/>
                  </a:ext>
                </a:extLst>
              </p:cNvPr>
              <p:cNvSpPr/>
              <p:nvPr/>
            </p:nvSpPr>
            <p:spPr>
              <a:xfrm>
                <a:off x="9037948" y="1342607"/>
                <a:ext cx="324663" cy="36410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a:ea typeface="+mn-ea"/>
                    <a:cs typeface="+mn-cs"/>
                  </a:rPr>
                  <a:t>x</a:t>
                </a:r>
              </a:p>
            </p:txBody>
          </p:sp>
          <p:sp>
            <p:nvSpPr>
              <p:cNvPr id="28" name="Rectangle 27">
                <a:extLst>
                  <a:ext uri="{FF2B5EF4-FFF2-40B4-BE49-F238E27FC236}">
                    <a16:creationId xmlns:a16="http://schemas.microsoft.com/office/drawing/2014/main" id="{3A3C4644-01BD-4F8C-ABBB-589F395EE84A}"/>
                  </a:ext>
                </a:extLst>
              </p:cNvPr>
              <p:cNvSpPr/>
              <p:nvPr/>
            </p:nvSpPr>
            <p:spPr>
              <a:xfrm>
                <a:off x="9015849" y="1705603"/>
                <a:ext cx="379658" cy="36410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Segoe UI Semibold"/>
                    <a:ea typeface="+mn-ea"/>
                    <a:cs typeface="+mn-cs"/>
                  </a:rPr>
                  <a:t>w</a:t>
                </a:r>
              </a:p>
            </p:txBody>
          </p:sp>
          <p:sp>
            <p:nvSpPr>
              <p:cNvPr id="29" name="Rectangle 28">
                <a:extLst>
                  <a:ext uri="{FF2B5EF4-FFF2-40B4-BE49-F238E27FC236}">
                    <a16:creationId xmlns:a16="http://schemas.microsoft.com/office/drawing/2014/main" id="{EAE9DD75-0E6B-4AA6-8B17-14E98DE95007}"/>
                  </a:ext>
                </a:extLst>
              </p:cNvPr>
              <p:cNvSpPr/>
              <p:nvPr/>
            </p:nvSpPr>
            <p:spPr>
              <a:xfrm>
                <a:off x="9619479" y="1392923"/>
                <a:ext cx="311388" cy="36410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Segoe UI Semibold"/>
                    <a:ea typeface="+mn-ea"/>
                    <a:cs typeface="+mn-cs"/>
                  </a:rPr>
                  <a:t>*</a:t>
                </a:r>
              </a:p>
            </p:txBody>
          </p:sp>
          <p:sp>
            <p:nvSpPr>
              <p:cNvPr id="30" name="Rectangle 29">
                <a:extLst>
                  <a:ext uri="{FF2B5EF4-FFF2-40B4-BE49-F238E27FC236}">
                    <a16:creationId xmlns:a16="http://schemas.microsoft.com/office/drawing/2014/main" id="{33349701-D1FD-4898-A3EB-6338E54C4956}"/>
                  </a:ext>
                </a:extLst>
              </p:cNvPr>
              <p:cNvSpPr/>
              <p:nvPr/>
            </p:nvSpPr>
            <p:spPr>
              <a:xfrm>
                <a:off x="9607604" y="1721705"/>
                <a:ext cx="345523" cy="36410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a:ea typeface="+mn-ea"/>
                    <a:cs typeface="+mn-cs"/>
                  </a:rPr>
                  <a:t>b</a:t>
                </a:r>
              </a:p>
            </p:txBody>
          </p:sp>
          <p:sp>
            <p:nvSpPr>
              <p:cNvPr id="31" name="Rectangle 30">
                <a:extLst>
                  <a:ext uri="{FF2B5EF4-FFF2-40B4-BE49-F238E27FC236}">
                    <a16:creationId xmlns:a16="http://schemas.microsoft.com/office/drawing/2014/main" id="{98EA125B-1CAF-4919-B24B-017841349B78}"/>
                  </a:ext>
                </a:extLst>
              </p:cNvPr>
              <p:cNvSpPr/>
              <p:nvPr/>
            </p:nvSpPr>
            <p:spPr>
              <a:xfrm>
                <a:off x="10157006" y="1504497"/>
                <a:ext cx="366383" cy="36410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a:ea typeface="+mn-ea"/>
                    <a:cs typeface="+mn-cs"/>
                  </a:rPr>
                  <a:t>+</a:t>
                </a:r>
              </a:p>
            </p:txBody>
          </p:sp>
          <p:sp>
            <p:nvSpPr>
              <p:cNvPr id="32" name="Rectangle 31">
                <a:extLst>
                  <a:ext uri="{FF2B5EF4-FFF2-40B4-BE49-F238E27FC236}">
                    <a16:creationId xmlns:a16="http://schemas.microsoft.com/office/drawing/2014/main" id="{F1F72662-098C-4B33-9025-3C89DB78E726}"/>
                  </a:ext>
                </a:extLst>
              </p:cNvPr>
              <p:cNvSpPr/>
              <p:nvPr/>
            </p:nvSpPr>
            <p:spPr>
              <a:xfrm>
                <a:off x="10779001" y="1486051"/>
                <a:ext cx="326559" cy="36410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a:ea typeface="+mn-ea"/>
                    <a:cs typeface="+mn-cs"/>
                  </a:rPr>
                  <a:t>y</a:t>
                </a:r>
              </a:p>
            </p:txBody>
          </p:sp>
        </p:grpSp>
      </p:grpSp>
      <p:cxnSp>
        <p:nvCxnSpPr>
          <p:cNvPr id="33" name="Straight Arrow Connector 32">
            <a:extLst>
              <a:ext uri="{FF2B5EF4-FFF2-40B4-BE49-F238E27FC236}">
                <a16:creationId xmlns:a16="http://schemas.microsoft.com/office/drawing/2014/main" id="{1AA8DF6B-8222-4FC1-8704-0516AF8B4A6C}"/>
              </a:ext>
              <a:ext uri="{C183D7F6-B498-43B3-948B-1728B52AA6E4}">
                <adec:decorative xmlns:adec="http://schemas.microsoft.com/office/drawing/2017/decorative" val="1"/>
              </a:ext>
            </a:extLst>
          </p:cNvPr>
          <p:cNvCxnSpPr>
            <a:cxnSpLocks/>
            <a:stCxn id="13" idx="2"/>
          </p:cNvCxnSpPr>
          <p:nvPr/>
        </p:nvCxnSpPr>
        <p:spPr>
          <a:xfrm flipH="1">
            <a:off x="6095622" y="3303299"/>
            <a:ext cx="378" cy="125265"/>
          </a:xfrm>
          <a:prstGeom prst="straightConnector1">
            <a:avLst/>
          </a:prstGeom>
          <a:ln w="19050">
            <a:solidFill>
              <a:schemeClr val="accent1"/>
            </a:solidFill>
            <a:headEnd type="none" w="lg" len="med"/>
            <a:tailEnd type="arrow" w="lg" len="sm"/>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0AB3EAD-130E-4030-892B-F15B9D33CE8B}"/>
              </a:ext>
              <a:ext uri="{C183D7F6-B498-43B3-948B-1728B52AA6E4}">
                <adec:decorative xmlns:adec="http://schemas.microsoft.com/office/drawing/2017/decorative" val="1"/>
              </a:ext>
            </a:extLst>
          </p:cNvPr>
          <p:cNvCxnSpPr>
            <a:cxnSpLocks/>
          </p:cNvCxnSpPr>
          <p:nvPr/>
        </p:nvCxnSpPr>
        <p:spPr>
          <a:xfrm>
            <a:off x="6095621" y="3903007"/>
            <a:ext cx="0" cy="144448"/>
          </a:xfrm>
          <a:prstGeom prst="straightConnector1">
            <a:avLst/>
          </a:prstGeom>
          <a:ln w="19050">
            <a:solidFill>
              <a:schemeClr val="accent1"/>
            </a:solidFill>
            <a:headEnd type="none" w="lg" len="med"/>
            <a:tailEnd type="arrow" w="lg" len="sm"/>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E68EFF80-BD84-4600-B4CD-4BF2F6C5957D}"/>
              </a:ext>
            </a:extLst>
          </p:cNvPr>
          <p:cNvSpPr/>
          <p:nvPr/>
        </p:nvSpPr>
        <p:spPr bwMode="auto">
          <a:xfrm>
            <a:off x="3878801" y="4838681"/>
            <a:ext cx="4434398" cy="474006"/>
          </a:xfrm>
          <a:prstGeom prst="rect">
            <a:avLst/>
          </a:prstGeom>
          <a:solidFill>
            <a:srgbClr val="0070C0"/>
          </a:solidFill>
          <a:ln w="1587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lvl="0" algn="ctr">
              <a:lnSpc>
                <a:spcPct val="90000"/>
              </a:lnSpc>
              <a:defRPr/>
            </a:pPr>
            <a:r>
              <a:rPr lang="zh-CN" altLang="en-US" spc="-30" dirty="0">
                <a:gradFill>
                  <a:gsLst>
                    <a:gs pos="35922">
                      <a:srgbClr val="FFFFFF"/>
                    </a:gs>
                    <a:gs pos="65000">
                      <a:srgbClr val="FFFFFF"/>
                    </a:gs>
                  </a:gsLst>
                  <a:lin ang="5400000" scaled="1"/>
                </a:gradFill>
                <a:latin typeface="Segoe UI Semibold"/>
              </a:rPr>
              <a:t>算子优化与生成</a:t>
            </a:r>
            <a:endParaRPr lang="en-US" spc="-30" dirty="0">
              <a:gradFill>
                <a:gsLst>
                  <a:gs pos="35922">
                    <a:srgbClr val="FFFFFF"/>
                  </a:gs>
                  <a:gs pos="65000">
                    <a:srgbClr val="FFFFFF"/>
                  </a:gs>
                </a:gsLst>
                <a:lin ang="5400000" scaled="1"/>
              </a:gradFill>
              <a:latin typeface="Segoe UI Semibold"/>
            </a:endParaRPr>
          </a:p>
        </p:txBody>
      </p:sp>
      <p:sp>
        <p:nvSpPr>
          <p:cNvPr id="37" name="Rectangle 36">
            <a:extLst>
              <a:ext uri="{FF2B5EF4-FFF2-40B4-BE49-F238E27FC236}">
                <a16:creationId xmlns:a16="http://schemas.microsoft.com/office/drawing/2014/main" id="{171C650A-5B46-4B06-BC9C-BC77F0B86474}"/>
              </a:ext>
            </a:extLst>
          </p:cNvPr>
          <p:cNvSpPr/>
          <p:nvPr/>
        </p:nvSpPr>
        <p:spPr bwMode="auto">
          <a:xfrm>
            <a:off x="3878801" y="4177396"/>
            <a:ext cx="4434398" cy="452434"/>
          </a:xfrm>
          <a:prstGeom prst="rect">
            <a:avLst/>
          </a:prstGeom>
          <a:solidFill>
            <a:schemeClr val="bg1">
              <a:lumMod val="50000"/>
              <a:lumOff val="50000"/>
            </a:schemeClr>
          </a:solidFill>
          <a:ln w="15875" cap="flat" cmpd="sng" algn="ctr">
            <a:solidFill>
              <a:schemeClr val="tx1">
                <a:lumMod val="75000"/>
                <a:lumOff val="25000"/>
              </a:schemeClr>
            </a:solid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288000" marR="0" lvl="0" indent="0" algn="l" defTabSz="914400" rtl="0" eaLnBrk="1" fontAlgn="auto" latinLnBrk="0" hangingPunct="1">
              <a:lnSpc>
                <a:spcPct val="90000"/>
              </a:lnSpc>
              <a:spcBef>
                <a:spcPts val="600"/>
              </a:spcBef>
              <a:spcAft>
                <a:spcPts val="0"/>
              </a:spcAft>
              <a:buClrTx/>
              <a:buSzTx/>
              <a:buFontTx/>
              <a:buNone/>
              <a:tabLst/>
              <a:defRPr/>
            </a:pPr>
            <a:r>
              <a:rPr lang="zh-CN" altLang="en-US" sz="1600" spc="-30" dirty="0">
                <a:solidFill>
                  <a:schemeClr val="tx1">
                    <a:lumMod val="65000"/>
                    <a:lumOff val="35000"/>
                  </a:schemeClr>
                </a:solidFill>
                <a:latin typeface="Segoe UI Semibold"/>
              </a:rPr>
              <a:t>张量运算表达式</a:t>
            </a:r>
            <a:endParaRPr kumimoji="0" lang="en-US" sz="1600" b="0" i="0" u="none" strike="noStrike" kern="1200" cap="none" spc="-30" normalizeH="0" baseline="0" noProof="0" dirty="0">
              <a:ln>
                <a:noFill/>
              </a:ln>
              <a:solidFill>
                <a:schemeClr val="tx1">
                  <a:lumMod val="65000"/>
                  <a:lumOff val="35000"/>
                </a:schemeClr>
              </a:solidFill>
              <a:effectLst/>
              <a:uLnTx/>
              <a:uFillTx/>
              <a:latin typeface="Segoe UI Semibold"/>
              <a:ea typeface="+mn-ea"/>
              <a:cs typeface="+mn-cs"/>
            </a:endParaRPr>
          </a:p>
        </p:txBody>
      </p:sp>
      <p:cxnSp>
        <p:nvCxnSpPr>
          <p:cNvPr id="57" name="Straight Arrow Connector 56">
            <a:extLst>
              <a:ext uri="{FF2B5EF4-FFF2-40B4-BE49-F238E27FC236}">
                <a16:creationId xmlns:a16="http://schemas.microsoft.com/office/drawing/2014/main" id="{56480B55-7A37-4D18-8401-9E0B875A5855}"/>
              </a:ext>
              <a:ext uri="{C183D7F6-B498-43B3-948B-1728B52AA6E4}">
                <adec:decorative xmlns:adec="http://schemas.microsoft.com/office/drawing/2017/decorative" val="1"/>
              </a:ext>
            </a:extLst>
          </p:cNvPr>
          <p:cNvCxnSpPr>
            <a:cxnSpLocks/>
            <a:stCxn id="37" idx="2"/>
          </p:cNvCxnSpPr>
          <p:nvPr/>
        </p:nvCxnSpPr>
        <p:spPr>
          <a:xfrm flipH="1">
            <a:off x="6095622" y="4629830"/>
            <a:ext cx="378" cy="208415"/>
          </a:xfrm>
          <a:prstGeom prst="straightConnector1">
            <a:avLst/>
          </a:prstGeom>
          <a:ln w="19050">
            <a:solidFill>
              <a:schemeClr val="accent1"/>
            </a:solidFill>
            <a:headEnd type="none" w="lg" len="med"/>
            <a:tailEnd type="arrow" w="lg" len="sm"/>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461199C-1AC5-4E3D-AD18-473006603984}"/>
              </a:ext>
              <a:ext uri="{C183D7F6-B498-43B3-948B-1728B52AA6E4}">
                <adec:decorative xmlns:adec="http://schemas.microsoft.com/office/drawing/2017/decorative" val="1"/>
              </a:ext>
            </a:extLst>
          </p:cNvPr>
          <p:cNvCxnSpPr>
            <a:cxnSpLocks/>
          </p:cNvCxnSpPr>
          <p:nvPr/>
        </p:nvCxnSpPr>
        <p:spPr>
          <a:xfrm>
            <a:off x="6095621" y="5312688"/>
            <a:ext cx="0" cy="144448"/>
          </a:xfrm>
          <a:prstGeom prst="straightConnector1">
            <a:avLst/>
          </a:prstGeom>
          <a:ln w="19050">
            <a:solidFill>
              <a:schemeClr val="accent1"/>
            </a:solidFill>
            <a:headEnd type="none" w="lg" len="med"/>
            <a:tailEnd type="arrow" w="lg" len="sm"/>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6B7DC13-90B8-463B-8C49-5EFF2D527B19}"/>
              </a:ext>
            </a:extLst>
          </p:cNvPr>
          <p:cNvSpPr txBox="1"/>
          <p:nvPr/>
        </p:nvSpPr>
        <p:spPr>
          <a:xfrm>
            <a:off x="6391792" y="4272808"/>
            <a:ext cx="1209596" cy="261610"/>
          </a:xfrm>
          <a:prstGeom prst="rect">
            <a:avLst/>
          </a:prstGeom>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100" dirty="0">
                <a:solidFill>
                  <a:schemeClr val="bg1"/>
                </a:solidFill>
              </a:rPr>
              <a:t>C[</a:t>
            </a:r>
            <a:r>
              <a:rPr lang="en-US" sz="1100" dirty="0" err="1">
                <a:solidFill>
                  <a:schemeClr val="bg1"/>
                </a:solidFill>
              </a:rPr>
              <a:t>i</a:t>
            </a:r>
            <a:r>
              <a:rPr lang="en-US" sz="1100" dirty="0">
                <a:solidFill>
                  <a:schemeClr val="bg1"/>
                </a:solidFill>
              </a:rPr>
              <a:t>] = A[</a:t>
            </a:r>
            <a:r>
              <a:rPr lang="en-US" sz="1100" dirty="0" err="1">
                <a:solidFill>
                  <a:schemeClr val="bg1"/>
                </a:solidFill>
              </a:rPr>
              <a:t>i</a:t>
            </a:r>
            <a:r>
              <a:rPr lang="en-US" sz="1100" dirty="0">
                <a:solidFill>
                  <a:schemeClr val="bg1"/>
                </a:solidFill>
              </a:rPr>
              <a:t>] + B[</a:t>
            </a:r>
            <a:r>
              <a:rPr lang="en-US" sz="1100" dirty="0" err="1">
                <a:solidFill>
                  <a:schemeClr val="bg1"/>
                </a:solidFill>
              </a:rPr>
              <a:t>i</a:t>
            </a:r>
            <a:r>
              <a:rPr lang="en-US" sz="1100" dirty="0">
                <a:solidFill>
                  <a:schemeClr val="bg1"/>
                </a:solidFill>
              </a:rPr>
              <a:t>]</a:t>
            </a:r>
          </a:p>
        </p:txBody>
      </p:sp>
    </p:spTree>
    <p:extLst>
      <p:ext uri="{BB962C8B-B14F-4D97-AF65-F5344CB8AC3E}">
        <p14:creationId xmlns:p14="http://schemas.microsoft.com/office/powerpoint/2010/main" val="118712170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226C1-5646-4DE8-AABA-CFC4ACD1E29E}"/>
              </a:ext>
            </a:extLst>
          </p:cNvPr>
          <p:cNvSpPr>
            <a:spLocks noGrp="1"/>
          </p:cNvSpPr>
          <p:nvPr>
            <p:ph type="title"/>
          </p:nvPr>
        </p:nvSpPr>
        <p:spPr/>
        <p:txBody>
          <a:bodyPr/>
          <a:lstStyle/>
          <a:p>
            <a:r>
              <a:rPr lang="zh-CN" altLang="en-US" dirty="0"/>
              <a:t>张量运算编译</a:t>
            </a:r>
            <a:endParaRPr lang="en-US" dirty="0"/>
          </a:p>
        </p:txBody>
      </p:sp>
      <p:sp>
        <p:nvSpPr>
          <p:cNvPr id="3" name="Text Placeholder 2">
            <a:extLst>
              <a:ext uri="{FF2B5EF4-FFF2-40B4-BE49-F238E27FC236}">
                <a16:creationId xmlns:a16="http://schemas.microsoft.com/office/drawing/2014/main" id="{264D63CC-97DF-4DEE-A5EB-D3684F3360F7}"/>
              </a:ext>
            </a:extLst>
          </p:cNvPr>
          <p:cNvSpPr>
            <a:spLocks noGrp="1"/>
          </p:cNvSpPr>
          <p:nvPr>
            <p:ph type="body" sz="quarter" idx="10"/>
          </p:nvPr>
        </p:nvSpPr>
        <p:spPr>
          <a:xfrm>
            <a:off x="584200" y="1435497"/>
            <a:ext cx="11018520" cy="4789003"/>
          </a:xfrm>
        </p:spPr>
        <p:txBody>
          <a:bodyPr/>
          <a:lstStyle/>
          <a:p>
            <a:r>
              <a:rPr lang="zh-CN" altLang="en-US" dirty="0"/>
              <a:t>核心思想：分离计算逻辑与调度逻辑</a:t>
            </a:r>
            <a:endParaRPr lang="en-US" altLang="zh-CN" dirty="0"/>
          </a:p>
          <a:p>
            <a:pPr lvl="1"/>
            <a:r>
              <a:rPr lang="zh-CN" altLang="en-US" dirty="0"/>
              <a:t>通过张量运算表达式表示每个算子的通用计算逻辑</a:t>
            </a:r>
            <a:endParaRPr lang="en-US" altLang="zh-CN" dirty="0"/>
          </a:p>
          <a:p>
            <a:pPr lvl="1"/>
            <a:r>
              <a:rPr lang="zh-CN" altLang="en-US" dirty="0"/>
              <a:t>通过调度语言描述算子在映射到具体硬件上时的调度空间</a:t>
            </a:r>
            <a:endParaRPr lang="en-US" altLang="zh-CN" dirty="0"/>
          </a:p>
          <a:p>
            <a:pPr lvl="1"/>
            <a:endParaRPr lang="en-US" altLang="zh-CN" dirty="0"/>
          </a:p>
          <a:p>
            <a:r>
              <a:rPr lang="zh-CN" altLang="en-US" dirty="0"/>
              <a:t>相关工作：</a:t>
            </a:r>
            <a:endParaRPr lang="en-US" altLang="zh-CN" dirty="0"/>
          </a:p>
          <a:p>
            <a:pPr lvl="1"/>
            <a:r>
              <a:rPr lang="en-US" altLang="zh-CN" dirty="0"/>
              <a:t>TVM, Halide, TACO, Tensor Comprehension, </a:t>
            </a:r>
            <a:r>
              <a:rPr lang="en-US" altLang="zh-CN" dirty="0" err="1"/>
              <a:t>FlexTensor</a:t>
            </a:r>
            <a:r>
              <a:rPr lang="zh-CN" altLang="en-US" dirty="0"/>
              <a:t>等</a:t>
            </a:r>
            <a:endParaRPr lang="en-US" altLang="zh-CN" dirty="0"/>
          </a:p>
          <a:p>
            <a:pPr lvl="1"/>
            <a:endParaRPr lang="en-US" altLang="zh-CN" dirty="0"/>
          </a:p>
          <a:p>
            <a:r>
              <a:rPr lang="zh-CN" altLang="en-US" dirty="0"/>
              <a:t>张量运算表达式：例：</a:t>
            </a:r>
            <a:r>
              <a:rPr lang="en-US" altLang="zh-CN" dirty="0"/>
              <a:t>TVM IR</a:t>
            </a:r>
          </a:p>
          <a:p>
            <a:pPr lvl="1"/>
            <a:r>
              <a:rPr lang="en-US" altLang="zh-CN" dirty="0"/>
              <a:t>C = A </a:t>
            </a:r>
            <a:r>
              <a:rPr lang="zh-CN" altLang="en-US" dirty="0"/>
              <a:t>* </a:t>
            </a:r>
            <a:r>
              <a:rPr lang="en-US" altLang="zh-CN" dirty="0"/>
              <a:t>B</a:t>
            </a:r>
          </a:p>
          <a:p>
            <a:pPr lvl="1"/>
            <a:r>
              <a:rPr lang="en-US" altLang="zh-CN" dirty="0"/>
              <a:t>C = </a:t>
            </a:r>
            <a:r>
              <a:rPr lang="en-US" altLang="zh-CN" dirty="0" err="1"/>
              <a:t>tvm.compute</a:t>
            </a:r>
            <a:r>
              <a:rPr lang="en-US" altLang="zh-CN" dirty="0"/>
              <a:t>((m, n), lambda </a:t>
            </a:r>
            <a:r>
              <a:rPr lang="en-US" altLang="zh-CN" dirty="0" err="1"/>
              <a:t>i</a:t>
            </a:r>
            <a:r>
              <a:rPr lang="en-US" altLang="zh-CN" dirty="0"/>
              <a:t>, j: </a:t>
            </a:r>
            <a:r>
              <a:rPr lang="en-US" altLang="zh-CN" b="1" dirty="0" err="1"/>
              <a:t>tvm.sum</a:t>
            </a:r>
            <a:r>
              <a:rPr lang="en-US" altLang="zh-CN" b="1" dirty="0"/>
              <a:t>(A[</a:t>
            </a:r>
            <a:r>
              <a:rPr lang="en-US" altLang="zh-CN" b="1" dirty="0" err="1"/>
              <a:t>i</a:t>
            </a:r>
            <a:r>
              <a:rPr lang="en-US" altLang="zh-CN" b="1" dirty="0"/>
              <a:t>, k] * B[k, j]), </a:t>
            </a:r>
            <a:r>
              <a:rPr lang="en-US" altLang="zh-CN" dirty="0"/>
              <a:t>axis=k)</a:t>
            </a:r>
          </a:p>
          <a:p>
            <a:pPr marL="228600" lvl="1" indent="0">
              <a:buNone/>
            </a:pPr>
            <a:endParaRPr lang="en-US" altLang="zh-CN" dirty="0"/>
          </a:p>
          <a:p>
            <a:pPr lvl="1"/>
            <a:endParaRPr lang="en-US" dirty="0"/>
          </a:p>
        </p:txBody>
      </p:sp>
    </p:spTree>
    <p:extLst>
      <p:ext uri="{BB962C8B-B14F-4D97-AF65-F5344CB8AC3E}">
        <p14:creationId xmlns:p14="http://schemas.microsoft.com/office/powerpoint/2010/main" val="59026186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B998-4FA7-4A84-A974-93C4EB5CD015}"/>
              </a:ext>
            </a:extLst>
          </p:cNvPr>
          <p:cNvSpPr>
            <a:spLocks noGrp="1"/>
          </p:cNvSpPr>
          <p:nvPr>
            <p:ph type="title"/>
          </p:nvPr>
        </p:nvSpPr>
        <p:spPr/>
        <p:txBody>
          <a:bodyPr/>
          <a:lstStyle/>
          <a:p>
            <a:r>
              <a:rPr lang="zh-CN" altLang="en-US" dirty="0"/>
              <a:t>其它张量运算表达式</a:t>
            </a:r>
            <a:endParaRPr lang="en-US" dirty="0"/>
          </a:p>
        </p:txBody>
      </p:sp>
      <p:sp>
        <p:nvSpPr>
          <p:cNvPr id="3" name="Text Placeholder 2">
            <a:extLst>
              <a:ext uri="{FF2B5EF4-FFF2-40B4-BE49-F238E27FC236}">
                <a16:creationId xmlns:a16="http://schemas.microsoft.com/office/drawing/2014/main" id="{27F618F8-D7E0-4CC5-8040-BE2338D06D50}"/>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4430D2EB-3D6E-48DB-8E8C-3F76E6B87A30}"/>
              </a:ext>
            </a:extLst>
          </p:cNvPr>
          <p:cNvPicPr>
            <a:picLocks noChangeAspect="1"/>
          </p:cNvPicPr>
          <p:nvPr/>
        </p:nvPicPr>
        <p:blipFill>
          <a:blip r:embed="rId2"/>
          <a:stretch>
            <a:fillRect/>
          </a:stretch>
        </p:blipFill>
        <p:spPr>
          <a:xfrm>
            <a:off x="430847" y="1435497"/>
            <a:ext cx="11325225" cy="4324350"/>
          </a:xfrm>
          <a:prstGeom prst="rect">
            <a:avLst/>
          </a:prstGeom>
        </p:spPr>
      </p:pic>
    </p:spTree>
    <p:extLst>
      <p:ext uri="{BB962C8B-B14F-4D97-AF65-F5344CB8AC3E}">
        <p14:creationId xmlns:p14="http://schemas.microsoft.com/office/powerpoint/2010/main" val="52057976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A4A4C-2507-4C70-AB66-35C769E79723}"/>
              </a:ext>
            </a:extLst>
          </p:cNvPr>
          <p:cNvSpPr>
            <a:spLocks noGrp="1"/>
          </p:cNvSpPr>
          <p:nvPr>
            <p:ph type="title"/>
          </p:nvPr>
        </p:nvSpPr>
        <p:spPr/>
        <p:txBody>
          <a:bodyPr/>
          <a:lstStyle/>
          <a:p>
            <a:r>
              <a:rPr lang="zh-CN" altLang="en-US" dirty="0"/>
              <a:t>编译器</a:t>
            </a:r>
            <a:endParaRPr lang="en-US" dirty="0"/>
          </a:p>
        </p:txBody>
      </p:sp>
      <p:sp>
        <p:nvSpPr>
          <p:cNvPr id="3" name="Text Placeholder 2">
            <a:extLst>
              <a:ext uri="{FF2B5EF4-FFF2-40B4-BE49-F238E27FC236}">
                <a16:creationId xmlns:a16="http://schemas.microsoft.com/office/drawing/2014/main" id="{F1A32FAA-AAB0-4ED2-89A2-ACD09E7949A3}"/>
              </a:ext>
            </a:extLst>
          </p:cNvPr>
          <p:cNvSpPr>
            <a:spLocks noGrp="1"/>
          </p:cNvSpPr>
          <p:nvPr>
            <p:ph type="body" sz="quarter" idx="10"/>
          </p:nvPr>
        </p:nvSpPr>
        <p:spPr>
          <a:xfrm>
            <a:off x="584200" y="1435497"/>
            <a:ext cx="11018520" cy="1895904"/>
          </a:xfrm>
        </p:spPr>
        <p:txBody>
          <a:bodyPr/>
          <a:lstStyle/>
          <a:p>
            <a:r>
              <a:rPr lang="zh-CN" altLang="en-US" b="1" dirty="0"/>
              <a:t>编译器（</a:t>
            </a:r>
            <a:r>
              <a:rPr lang="en-US" altLang="zh-CN" b="1" dirty="0"/>
              <a:t>compiler</a:t>
            </a:r>
            <a:r>
              <a:rPr lang="zh-CN" altLang="en-US" b="1" dirty="0"/>
              <a:t>）</a:t>
            </a:r>
            <a:r>
              <a:rPr lang="zh-CN" altLang="en-US" dirty="0"/>
              <a:t>是一种计算机程序，它会将某种编程语言写成的源代码（原始语言）转换成另一种编程语言（目标语言）</a:t>
            </a:r>
            <a:endParaRPr lang="en-US" altLang="zh-CN" dirty="0"/>
          </a:p>
          <a:p>
            <a:r>
              <a:rPr lang="zh-CN" altLang="en-US" dirty="0"/>
              <a:t>核心概念：前端、后端、中间表达、优化过程</a:t>
            </a:r>
            <a:endParaRPr lang="en-US" altLang="zh-CN" dirty="0"/>
          </a:p>
          <a:p>
            <a:r>
              <a:rPr lang="zh-CN" altLang="en-US" dirty="0"/>
              <a:t>举例：</a:t>
            </a:r>
            <a:r>
              <a:rPr lang="en-US" altLang="zh-CN" dirty="0"/>
              <a:t>LLVM</a:t>
            </a:r>
            <a:endParaRPr lang="en-US" dirty="0"/>
          </a:p>
        </p:txBody>
      </p:sp>
      <p:pic>
        <p:nvPicPr>
          <p:cNvPr id="1026" name="Picture 2">
            <a:extLst>
              <a:ext uri="{FF2B5EF4-FFF2-40B4-BE49-F238E27FC236}">
                <a16:creationId xmlns:a16="http://schemas.microsoft.com/office/drawing/2014/main" id="{A79CC56D-B0CA-4DC3-9C80-C7F38B8501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7876" y="3526600"/>
            <a:ext cx="9131167" cy="3201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38574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5CB59-3321-40CA-9AD4-0483AF62EAF7}"/>
              </a:ext>
            </a:extLst>
          </p:cNvPr>
          <p:cNvSpPr>
            <a:spLocks noGrp="1"/>
          </p:cNvSpPr>
          <p:nvPr>
            <p:ph type="title"/>
          </p:nvPr>
        </p:nvSpPr>
        <p:spPr/>
        <p:txBody>
          <a:bodyPr/>
          <a:lstStyle/>
          <a:p>
            <a:r>
              <a:rPr lang="zh-CN" altLang="en-US" dirty="0"/>
              <a:t>张量运算到代码生成</a:t>
            </a:r>
            <a:endParaRPr lang="en-US" dirty="0"/>
          </a:p>
        </p:txBody>
      </p:sp>
      <p:sp>
        <p:nvSpPr>
          <p:cNvPr id="3" name="Text Placeholder 2">
            <a:extLst>
              <a:ext uri="{FF2B5EF4-FFF2-40B4-BE49-F238E27FC236}">
                <a16:creationId xmlns:a16="http://schemas.microsoft.com/office/drawing/2014/main" id="{F0885A2E-7A03-43D2-B355-C72032EB9F51}"/>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275A1CB2-862C-44D9-B741-99DB0117F5D5}"/>
              </a:ext>
            </a:extLst>
          </p:cNvPr>
          <p:cNvPicPr>
            <a:picLocks noChangeAspect="1"/>
          </p:cNvPicPr>
          <p:nvPr/>
        </p:nvPicPr>
        <p:blipFill>
          <a:blip r:embed="rId2"/>
          <a:stretch>
            <a:fillRect/>
          </a:stretch>
        </p:blipFill>
        <p:spPr>
          <a:xfrm>
            <a:off x="28575" y="1163637"/>
            <a:ext cx="12163425" cy="4924425"/>
          </a:xfrm>
          <a:prstGeom prst="rect">
            <a:avLst/>
          </a:prstGeom>
        </p:spPr>
      </p:pic>
    </p:spTree>
    <p:extLst>
      <p:ext uri="{BB962C8B-B14F-4D97-AF65-F5344CB8AC3E}">
        <p14:creationId xmlns:p14="http://schemas.microsoft.com/office/powerpoint/2010/main" val="212929034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6BD21-552E-4976-ACD8-E1B3127B3ACA}"/>
              </a:ext>
            </a:extLst>
          </p:cNvPr>
          <p:cNvSpPr>
            <a:spLocks noGrp="1"/>
          </p:cNvSpPr>
          <p:nvPr>
            <p:ph type="title"/>
          </p:nvPr>
        </p:nvSpPr>
        <p:spPr/>
        <p:txBody>
          <a:bodyPr/>
          <a:lstStyle/>
          <a:p>
            <a:r>
              <a:rPr lang="zh-CN" altLang="en-US" dirty="0"/>
              <a:t>例子：如何优化和生成一个向量加算子？</a:t>
            </a:r>
            <a:endParaRPr lang="en-US" dirty="0"/>
          </a:p>
        </p:txBody>
      </p:sp>
      <p:sp>
        <p:nvSpPr>
          <p:cNvPr id="3" name="Text Placeholder 2">
            <a:extLst>
              <a:ext uri="{FF2B5EF4-FFF2-40B4-BE49-F238E27FC236}">
                <a16:creationId xmlns:a16="http://schemas.microsoft.com/office/drawing/2014/main" id="{336C7456-BCDC-4369-9AA8-5AAEC26FE861}"/>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3D7D131D-15FC-4C11-BDDC-B72392EE8B46}"/>
              </a:ext>
            </a:extLst>
          </p:cNvPr>
          <p:cNvPicPr>
            <a:picLocks noChangeAspect="1"/>
          </p:cNvPicPr>
          <p:nvPr/>
        </p:nvPicPr>
        <p:blipFill>
          <a:blip r:embed="rId2"/>
          <a:stretch>
            <a:fillRect/>
          </a:stretch>
        </p:blipFill>
        <p:spPr>
          <a:xfrm>
            <a:off x="0" y="1344612"/>
            <a:ext cx="12125325" cy="5286375"/>
          </a:xfrm>
          <a:prstGeom prst="rect">
            <a:avLst/>
          </a:prstGeom>
        </p:spPr>
      </p:pic>
    </p:spTree>
    <p:extLst>
      <p:ext uri="{BB962C8B-B14F-4D97-AF65-F5344CB8AC3E}">
        <p14:creationId xmlns:p14="http://schemas.microsoft.com/office/powerpoint/2010/main" val="341132258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6BD21-552E-4976-ACD8-E1B3127B3ACA}"/>
              </a:ext>
            </a:extLst>
          </p:cNvPr>
          <p:cNvSpPr>
            <a:spLocks noGrp="1"/>
          </p:cNvSpPr>
          <p:nvPr>
            <p:ph type="title"/>
          </p:nvPr>
        </p:nvSpPr>
        <p:spPr/>
        <p:txBody>
          <a:bodyPr/>
          <a:lstStyle/>
          <a:p>
            <a:r>
              <a:rPr lang="zh-CN" altLang="en-US" dirty="0"/>
              <a:t>例子：如何优化和生成一个向量加算子？</a:t>
            </a:r>
            <a:endParaRPr lang="en-US" dirty="0"/>
          </a:p>
        </p:txBody>
      </p:sp>
      <p:sp>
        <p:nvSpPr>
          <p:cNvPr id="3" name="Text Placeholder 2">
            <a:extLst>
              <a:ext uri="{FF2B5EF4-FFF2-40B4-BE49-F238E27FC236}">
                <a16:creationId xmlns:a16="http://schemas.microsoft.com/office/drawing/2014/main" id="{336C7456-BCDC-4369-9AA8-5AAEC26FE861}"/>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3D7D131D-15FC-4C11-BDDC-B72392EE8B46}"/>
              </a:ext>
            </a:extLst>
          </p:cNvPr>
          <p:cNvPicPr>
            <a:picLocks noChangeAspect="1"/>
          </p:cNvPicPr>
          <p:nvPr/>
        </p:nvPicPr>
        <p:blipFill>
          <a:blip r:embed="rId2"/>
          <a:stretch>
            <a:fillRect/>
          </a:stretch>
        </p:blipFill>
        <p:spPr>
          <a:xfrm>
            <a:off x="0" y="1344612"/>
            <a:ext cx="12125325" cy="5286375"/>
          </a:xfrm>
          <a:prstGeom prst="rect">
            <a:avLst/>
          </a:prstGeom>
        </p:spPr>
      </p:pic>
      <p:pic>
        <p:nvPicPr>
          <p:cNvPr id="4" name="Picture 3">
            <a:extLst>
              <a:ext uri="{FF2B5EF4-FFF2-40B4-BE49-F238E27FC236}">
                <a16:creationId xmlns:a16="http://schemas.microsoft.com/office/drawing/2014/main" id="{792D6C90-8D7D-4214-A390-EC9F2FD97CD1}"/>
              </a:ext>
            </a:extLst>
          </p:cNvPr>
          <p:cNvPicPr>
            <a:picLocks noChangeAspect="1"/>
          </p:cNvPicPr>
          <p:nvPr/>
        </p:nvPicPr>
        <p:blipFill>
          <a:blip r:embed="rId3"/>
          <a:stretch>
            <a:fillRect/>
          </a:stretch>
        </p:blipFill>
        <p:spPr>
          <a:xfrm>
            <a:off x="21272" y="1344612"/>
            <a:ext cx="12144375" cy="5467350"/>
          </a:xfrm>
          <a:prstGeom prst="rect">
            <a:avLst/>
          </a:prstGeom>
        </p:spPr>
      </p:pic>
    </p:spTree>
    <p:extLst>
      <p:ext uri="{BB962C8B-B14F-4D97-AF65-F5344CB8AC3E}">
        <p14:creationId xmlns:p14="http://schemas.microsoft.com/office/powerpoint/2010/main" val="254579358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6BD21-552E-4976-ACD8-E1B3127B3ACA}"/>
              </a:ext>
            </a:extLst>
          </p:cNvPr>
          <p:cNvSpPr>
            <a:spLocks noGrp="1"/>
          </p:cNvSpPr>
          <p:nvPr>
            <p:ph type="title"/>
          </p:nvPr>
        </p:nvSpPr>
        <p:spPr/>
        <p:txBody>
          <a:bodyPr/>
          <a:lstStyle/>
          <a:p>
            <a:r>
              <a:rPr lang="zh-CN" altLang="en-US" dirty="0"/>
              <a:t>例子：如何优化和生成一个向量加算子？</a:t>
            </a:r>
            <a:endParaRPr lang="en-US" dirty="0"/>
          </a:p>
        </p:txBody>
      </p:sp>
      <p:sp>
        <p:nvSpPr>
          <p:cNvPr id="3" name="Text Placeholder 2">
            <a:extLst>
              <a:ext uri="{FF2B5EF4-FFF2-40B4-BE49-F238E27FC236}">
                <a16:creationId xmlns:a16="http://schemas.microsoft.com/office/drawing/2014/main" id="{336C7456-BCDC-4369-9AA8-5AAEC26FE861}"/>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3D7D131D-15FC-4C11-BDDC-B72392EE8B46}"/>
              </a:ext>
            </a:extLst>
          </p:cNvPr>
          <p:cNvPicPr>
            <a:picLocks noChangeAspect="1"/>
          </p:cNvPicPr>
          <p:nvPr/>
        </p:nvPicPr>
        <p:blipFill>
          <a:blip r:embed="rId2"/>
          <a:stretch>
            <a:fillRect/>
          </a:stretch>
        </p:blipFill>
        <p:spPr>
          <a:xfrm>
            <a:off x="0" y="1344612"/>
            <a:ext cx="12125325" cy="5286375"/>
          </a:xfrm>
          <a:prstGeom prst="rect">
            <a:avLst/>
          </a:prstGeom>
        </p:spPr>
      </p:pic>
      <p:pic>
        <p:nvPicPr>
          <p:cNvPr id="4" name="Picture 3">
            <a:extLst>
              <a:ext uri="{FF2B5EF4-FFF2-40B4-BE49-F238E27FC236}">
                <a16:creationId xmlns:a16="http://schemas.microsoft.com/office/drawing/2014/main" id="{792D6C90-8D7D-4214-A390-EC9F2FD97CD1}"/>
              </a:ext>
            </a:extLst>
          </p:cNvPr>
          <p:cNvPicPr>
            <a:picLocks noChangeAspect="1"/>
          </p:cNvPicPr>
          <p:nvPr/>
        </p:nvPicPr>
        <p:blipFill>
          <a:blip r:embed="rId3"/>
          <a:stretch>
            <a:fillRect/>
          </a:stretch>
        </p:blipFill>
        <p:spPr>
          <a:xfrm>
            <a:off x="21272" y="1344612"/>
            <a:ext cx="12144375" cy="5467350"/>
          </a:xfrm>
          <a:prstGeom prst="rect">
            <a:avLst/>
          </a:prstGeom>
        </p:spPr>
      </p:pic>
      <p:pic>
        <p:nvPicPr>
          <p:cNvPr id="7" name="Picture 6">
            <a:extLst>
              <a:ext uri="{FF2B5EF4-FFF2-40B4-BE49-F238E27FC236}">
                <a16:creationId xmlns:a16="http://schemas.microsoft.com/office/drawing/2014/main" id="{315A64A7-1ED8-4DD4-865E-C59CF241A53B}"/>
              </a:ext>
            </a:extLst>
          </p:cNvPr>
          <p:cNvPicPr>
            <a:picLocks noChangeAspect="1"/>
          </p:cNvPicPr>
          <p:nvPr/>
        </p:nvPicPr>
        <p:blipFill rotWithShape="1">
          <a:blip r:embed="rId4"/>
          <a:srcRect b="3855"/>
          <a:stretch/>
        </p:blipFill>
        <p:spPr>
          <a:xfrm>
            <a:off x="44450" y="1427162"/>
            <a:ext cx="12115800" cy="5384800"/>
          </a:xfrm>
          <a:prstGeom prst="rect">
            <a:avLst/>
          </a:prstGeom>
        </p:spPr>
      </p:pic>
    </p:spTree>
    <p:extLst>
      <p:ext uri="{BB962C8B-B14F-4D97-AF65-F5344CB8AC3E}">
        <p14:creationId xmlns:p14="http://schemas.microsoft.com/office/powerpoint/2010/main" val="124038562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6BD21-552E-4976-ACD8-E1B3127B3ACA}"/>
              </a:ext>
            </a:extLst>
          </p:cNvPr>
          <p:cNvSpPr>
            <a:spLocks noGrp="1"/>
          </p:cNvSpPr>
          <p:nvPr>
            <p:ph type="title"/>
          </p:nvPr>
        </p:nvSpPr>
        <p:spPr/>
        <p:txBody>
          <a:bodyPr/>
          <a:lstStyle/>
          <a:p>
            <a:r>
              <a:rPr lang="zh-CN" altLang="en-US" dirty="0"/>
              <a:t>例子：如何优化和生成一个向量加算子？</a:t>
            </a:r>
            <a:endParaRPr lang="en-US" dirty="0"/>
          </a:p>
        </p:txBody>
      </p:sp>
      <p:sp>
        <p:nvSpPr>
          <p:cNvPr id="3" name="Text Placeholder 2">
            <a:extLst>
              <a:ext uri="{FF2B5EF4-FFF2-40B4-BE49-F238E27FC236}">
                <a16:creationId xmlns:a16="http://schemas.microsoft.com/office/drawing/2014/main" id="{336C7456-BCDC-4369-9AA8-5AAEC26FE861}"/>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3D7D131D-15FC-4C11-BDDC-B72392EE8B46}"/>
              </a:ext>
            </a:extLst>
          </p:cNvPr>
          <p:cNvPicPr>
            <a:picLocks noChangeAspect="1"/>
          </p:cNvPicPr>
          <p:nvPr/>
        </p:nvPicPr>
        <p:blipFill>
          <a:blip r:embed="rId2"/>
          <a:stretch>
            <a:fillRect/>
          </a:stretch>
        </p:blipFill>
        <p:spPr>
          <a:xfrm>
            <a:off x="0" y="1344612"/>
            <a:ext cx="12125325" cy="5286375"/>
          </a:xfrm>
          <a:prstGeom prst="rect">
            <a:avLst/>
          </a:prstGeom>
        </p:spPr>
      </p:pic>
      <p:pic>
        <p:nvPicPr>
          <p:cNvPr id="7" name="Picture 6">
            <a:extLst>
              <a:ext uri="{FF2B5EF4-FFF2-40B4-BE49-F238E27FC236}">
                <a16:creationId xmlns:a16="http://schemas.microsoft.com/office/drawing/2014/main" id="{FC2647F0-7166-4870-892E-641ADDACA751}"/>
              </a:ext>
            </a:extLst>
          </p:cNvPr>
          <p:cNvPicPr>
            <a:picLocks noChangeAspect="1"/>
          </p:cNvPicPr>
          <p:nvPr/>
        </p:nvPicPr>
        <p:blipFill>
          <a:blip r:embed="rId3"/>
          <a:stretch>
            <a:fillRect/>
          </a:stretch>
        </p:blipFill>
        <p:spPr>
          <a:xfrm>
            <a:off x="4762" y="1344612"/>
            <a:ext cx="12115800" cy="4495800"/>
          </a:xfrm>
          <a:prstGeom prst="rect">
            <a:avLst/>
          </a:prstGeom>
        </p:spPr>
      </p:pic>
    </p:spTree>
    <p:extLst>
      <p:ext uri="{BB962C8B-B14F-4D97-AF65-F5344CB8AC3E}">
        <p14:creationId xmlns:p14="http://schemas.microsoft.com/office/powerpoint/2010/main" val="10071213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440E9-B36E-4FF5-85D8-F3228A8467E1}"/>
              </a:ext>
            </a:extLst>
          </p:cNvPr>
          <p:cNvSpPr>
            <a:spLocks noGrp="1"/>
          </p:cNvSpPr>
          <p:nvPr>
            <p:ph type="title"/>
          </p:nvPr>
        </p:nvSpPr>
        <p:spPr/>
        <p:txBody>
          <a:bodyPr/>
          <a:lstStyle/>
          <a:p>
            <a:r>
              <a:rPr lang="zh-CN" altLang="en-US" dirty="0"/>
              <a:t>其它算子调度优化</a:t>
            </a:r>
            <a:endParaRPr lang="en-US" dirty="0"/>
          </a:p>
        </p:txBody>
      </p:sp>
      <p:sp>
        <p:nvSpPr>
          <p:cNvPr id="3" name="Text Placeholder 2">
            <a:extLst>
              <a:ext uri="{FF2B5EF4-FFF2-40B4-BE49-F238E27FC236}">
                <a16:creationId xmlns:a16="http://schemas.microsoft.com/office/drawing/2014/main" id="{9FFE52D7-B57A-435C-83CF-85BD1CB6DCBA}"/>
              </a:ext>
            </a:extLst>
          </p:cNvPr>
          <p:cNvSpPr>
            <a:spLocks noGrp="1"/>
          </p:cNvSpPr>
          <p:nvPr>
            <p:ph type="body" sz="quarter" idx="10"/>
          </p:nvPr>
        </p:nvSpPr>
        <p:spPr>
          <a:xfrm>
            <a:off x="584200" y="1435497"/>
            <a:ext cx="11018520" cy="947952"/>
          </a:xfrm>
        </p:spPr>
        <p:txBody>
          <a:bodyPr/>
          <a:lstStyle/>
          <a:p>
            <a:r>
              <a:rPr lang="zh-CN" altLang="en-US" dirty="0"/>
              <a:t>每一种优化都可能产生出多个内核代码的实现</a:t>
            </a:r>
            <a:endParaRPr lang="en-US" altLang="zh-CN" dirty="0"/>
          </a:p>
          <a:p>
            <a:r>
              <a:rPr lang="zh-CN" altLang="en-US" dirty="0"/>
              <a:t>利用自动机器学习（</a:t>
            </a:r>
            <a:r>
              <a:rPr lang="en-US" altLang="zh-CN" dirty="0"/>
              <a:t>Auto Tuner</a:t>
            </a:r>
            <a:r>
              <a:rPr lang="zh-CN" altLang="en-US" dirty="0"/>
              <a:t>）在给定时间内搜索出最高效的实现</a:t>
            </a:r>
            <a:endParaRPr lang="en-US" dirty="0"/>
          </a:p>
        </p:txBody>
      </p:sp>
      <p:pic>
        <p:nvPicPr>
          <p:cNvPr id="9" name="Picture 8">
            <a:extLst>
              <a:ext uri="{FF2B5EF4-FFF2-40B4-BE49-F238E27FC236}">
                <a16:creationId xmlns:a16="http://schemas.microsoft.com/office/drawing/2014/main" id="{4CD7E092-66B7-4D6E-B042-FF9DAC87549D}"/>
              </a:ext>
            </a:extLst>
          </p:cNvPr>
          <p:cNvPicPr>
            <a:picLocks noChangeAspect="1"/>
          </p:cNvPicPr>
          <p:nvPr/>
        </p:nvPicPr>
        <p:blipFill>
          <a:blip r:embed="rId2"/>
          <a:stretch>
            <a:fillRect/>
          </a:stretch>
        </p:blipFill>
        <p:spPr>
          <a:xfrm>
            <a:off x="265747" y="2375297"/>
            <a:ext cx="11972925" cy="3933825"/>
          </a:xfrm>
          <a:prstGeom prst="rect">
            <a:avLst/>
          </a:prstGeom>
        </p:spPr>
      </p:pic>
    </p:spTree>
    <p:extLst>
      <p:ext uri="{BB962C8B-B14F-4D97-AF65-F5344CB8AC3E}">
        <p14:creationId xmlns:p14="http://schemas.microsoft.com/office/powerpoint/2010/main" val="59673597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542A1-70FB-4E2D-A2BF-7A6B0E9C406B}"/>
              </a:ext>
            </a:extLst>
          </p:cNvPr>
          <p:cNvSpPr>
            <a:spLocks noGrp="1"/>
          </p:cNvSpPr>
          <p:nvPr>
            <p:ph type="title"/>
          </p:nvPr>
        </p:nvSpPr>
        <p:spPr/>
        <p:txBody>
          <a:bodyPr/>
          <a:lstStyle/>
          <a:p>
            <a:r>
              <a:rPr lang="zh-CN" altLang="en-US" dirty="0"/>
              <a:t>小结：内核优化的总结</a:t>
            </a:r>
            <a:endParaRPr lang="en-US" dirty="0"/>
          </a:p>
        </p:txBody>
      </p:sp>
      <p:sp>
        <p:nvSpPr>
          <p:cNvPr id="3" name="Content Placeholder 2">
            <a:extLst>
              <a:ext uri="{FF2B5EF4-FFF2-40B4-BE49-F238E27FC236}">
                <a16:creationId xmlns:a16="http://schemas.microsoft.com/office/drawing/2014/main" id="{794CEFEF-FEF1-4695-A949-16D04DE42031}"/>
              </a:ext>
            </a:extLst>
          </p:cNvPr>
          <p:cNvSpPr>
            <a:spLocks noGrp="1"/>
          </p:cNvSpPr>
          <p:nvPr>
            <p:ph idx="1"/>
          </p:nvPr>
        </p:nvSpPr>
        <p:spPr>
          <a:xfrm>
            <a:off x="584200" y="1435503"/>
            <a:ext cx="11018520" cy="1538883"/>
          </a:xfrm>
        </p:spPr>
        <p:txBody>
          <a:bodyPr/>
          <a:lstStyle/>
          <a:p>
            <a:r>
              <a:rPr lang="zh-CN" altLang="en-US" dirty="0"/>
              <a:t>内核优化与内核生成</a:t>
            </a:r>
            <a:endParaRPr lang="en-US" altLang="zh-CN" dirty="0"/>
          </a:p>
          <a:p>
            <a:pPr lvl="1"/>
            <a:r>
              <a:rPr lang="zh-CN" altLang="en-US" dirty="0"/>
              <a:t>算子表达式</a:t>
            </a:r>
            <a:endParaRPr lang="en-US" altLang="zh-CN" dirty="0"/>
          </a:p>
          <a:p>
            <a:pPr lvl="1"/>
            <a:r>
              <a:rPr lang="zh-CN" altLang="en-US" dirty="0"/>
              <a:t>算子表示与调度逻辑的分离</a:t>
            </a:r>
            <a:endParaRPr lang="en-US" altLang="zh-CN" dirty="0"/>
          </a:p>
          <a:p>
            <a:pPr lvl="1"/>
            <a:r>
              <a:rPr lang="zh-CN" altLang="en-US" dirty="0"/>
              <a:t>自动调度搜索与代码生成</a:t>
            </a:r>
            <a:endParaRPr lang="en-US" altLang="zh-CN" dirty="0"/>
          </a:p>
        </p:txBody>
      </p:sp>
      <p:sp>
        <p:nvSpPr>
          <p:cNvPr id="4" name="Slide Number Placeholder 3">
            <a:extLst>
              <a:ext uri="{FF2B5EF4-FFF2-40B4-BE49-F238E27FC236}">
                <a16:creationId xmlns:a16="http://schemas.microsoft.com/office/drawing/2014/main" id="{D46AE034-F00A-4904-A843-180862477068}"/>
              </a:ext>
            </a:extLst>
          </p:cNvPr>
          <p:cNvSpPr>
            <a:spLocks noGrp="1"/>
          </p:cNvSpPr>
          <p:nvPr>
            <p:ph type="sldNum" sz="quarter" idx="12"/>
          </p:nvPr>
        </p:nvSpPr>
        <p:spPr/>
        <p:txBody>
          <a:bodyPr/>
          <a:lstStyle/>
          <a:p>
            <a:fld id="{75405F3C-E1F1-4016-982B-CA91284A1E2D}" type="slidenum">
              <a:rPr lang="en-US" smtClean="0"/>
              <a:t>36</a:t>
            </a:fld>
            <a:endParaRPr lang="en-US"/>
          </a:p>
        </p:txBody>
      </p:sp>
    </p:spTree>
    <p:extLst>
      <p:ext uri="{BB962C8B-B14F-4D97-AF65-F5344CB8AC3E}">
        <p14:creationId xmlns:p14="http://schemas.microsoft.com/office/powerpoint/2010/main" val="40471410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321FF-0CF5-427B-8AF9-2F9AB6F3548F}"/>
              </a:ext>
            </a:extLst>
          </p:cNvPr>
          <p:cNvSpPr>
            <a:spLocks noGrp="1"/>
          </p:cNvSpPr>
          <p:nvPr>
            <p:ph type="title"/>
          </p:nvPr>
        </p:nvSpPr>
        <p:spPr/>
        <p:txBody>
          <a:bodyPr/>
          <a:lstStyle/>
          <a:p>
            <a:r>
              <a:rPr lang="zh-CN" altLang="en-US" dirty="0"/>
              <a:t>大纲</a:t>
            </a:r>
            <a:endParaRPr lang="en-US" dirty="0"/>
          </a:p>
        </p:txBody>
      </p:sp>
      <p:sp>
        <p:nvSpPr>
          <p:cNvPr id="3" name="Text Placeholder 2">
            <a:extLst>
              <a:ext uri="{FF2B5EF4-FFF2-40B4-BE49-F238E27FC236}">
                <a16:creationId xmlns:a16="http://schemas.microsoft.com/office/drawing/2014/main" id="{4F25D21F-50D7-4FC2-8EDC-E1ABEE3D3E4C}"/>
              </a:ext>
            </a:extLst>
          </p:cNvPr>
          <p:cNvSpPr>
            <a:spLocks noGrp="1"/>
          </p:cNvSpPr>
          <p:nvPr>
            <p:ph type="body" sz="quarter" idx="10"/>
          </p:nvPr>
        </p:nvSpPr>
        <p:spPr>
          <a:xfrm>
            <a:off x="584200" y="1435497"/>
            <a:ext cx="11018520" cy="2499146"/>
          </a:xfrm>
        </p:spPr>
        <p:txBody>
          <a:bodyPr/>
          <a:lstStyle/>
          <a:p>
            <a:r>
              <a:rPr lang="en-US" altLang="zh-CN" dirty="0">
                <a:solidFill>
                  <a:schemeClr val="bg1">
                    <a:lumMod val="50000"/>
                  </a:schemeClr>
                </a:solidFill>
              </a:rPr>
              <a:t>1. </a:t>
            </a:r>
            <a:r>
              <a:rPr lang="zh-CN" altLang="en-US" dirty="0">
                <a:solidFill>
                  <a:schemeClr val="bg1">
                    <a:lumMod val="50000"/>
                  </a:schemeClr>
                </a:solidFill>
              </a:rPr>
              <a:t>计算图优化</a:t>
            </a:r>
            <a:endParaRPr lang="en-US" altLang="zh-CN" dirty="0">
              <a:solidFill>
                <a:schemeClr val="bg1">
                  <a:lumMod val="50000"/>
                </a:schemeClr>
              </a:solidFill>
            </a:endParaRPr>
          </a:p>
          <a:p>
            <a:r>
              <a:rPr lang="en-US" altLang="zh-CN" dirty="0">
                <a:solidFill>
                  <a:schemeClr val="bg1">
                    <a:lumMod val="50000"/>
                  </a:schemeClr>
                </a:solidFill>
              </a:rPr>
              <a:t>2. </a:t>
            </a:r>
            <a:r>
              <a:rPr lang="zh-CN" altLang="en-US" dirty="0">
                <a:solidFill>
                  <a:schemeClr val="bg1">
                    <a:lumMod val="50000"/>
                  </a:schemeClr>
                </a:solidFill>
              </a:rPr>
              <a:t>内存优化</a:t>
            </a:r>
            <a:endParaRPr lang="en-US" altLang="zh-CN" dirty="0">
              <a:solidFill>
                <a:schemeClr val="bg1">
                  <a:lumMod val="50000"/>
                </a:schemeClr>
              </a:solidFill>
            </a:endParaRPr>
          </a:p>
          <a:p>
            <a:r>
              <a:rPr lang="en-US" altLang="zh-CN" dirty="0">
                <a:solidFill>
                  <a:schemeClr val="bg1">
                    <a:lumMod val="50000"/>
                  </a:schemeClr>
                </a:solidFill>
              </a:rPr>
              <a:t>3. </a:t>
            </a:r>
            <a:r>
              <a:rPr lang="zh-CN" altLang="en-US" dirty="0">
                <a:solidFill>
                  <a:schemeClr val="bg1">
                    <a:lumMod val="50000"/>
                  </a:schemeClr>
                </a:solidFill>
              </a:rPr>
              <a:t>内核优化</a:t>
            </a:r>
            <a:endParaRPr lang="en-US" altLang="zh-CN" dirty="0">
              <a:solidFill>
                <a:schemeClr val="bg1">
                  <a:lumMod val="50000"/>
                </a:schemeClr>
              </a:solidFill>
            </a:endParaRPr>
          </a:p>
          <a:p>
            <a:r>
              <a:rPr lang="en-US" altLang="zh-CN" b="1" dirty="0">
                <a:solidFill>
                  <a:schemeClr val="tx1"/>
                </a:solidFill>
              </a:rPr>
              <a:t>4. </a:t>
            </a:r>
            <a:r>
              <a:rPr lang="zh-CN" altLang="en-US" b="1" dirty="0">
                <a:solidFill>
                  <a:schemeClr val="tx1"/>
                </a:solidFill>
              </a:rPr>
              <a:t>调度优化</a:t>
            </a:r>
            <a:endParaRPr lang="en-US" altLang="zh-CN" b="1" dirty="0">
              <a:solidFill>
                <a:schemeClr val="tx1"/>
              </a:solidFill>
            </a:endParaRPr>
          </a:p>
          <a:p>
            <a:endParaRPr lang="en-US" dirty="0"/>
          </a:p>
        </p:txBody>
      </p:sp>
    </p:spTree>
    <p:extLst>
      <p:ext uri="{BB962C8B-B14F-4D97-AF65-F5344CB8AC3E}">
        <p14:creationId xmlns:p14="http://schemas.microsoft.com/office/powerpoint/2010/main" val="183527581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D8AC9-29F0-4E57-ADFB-4F3C4282A4D8}"/>
              </a:ext>
            </a:extLst>
          </p:cNvPr>
          <p:cNvSpPr>
            <a:spLocks noGrp="1"/>
          </p:cNvSpPr>
          <p:nvPr>
            <p:ph type="title"/>
          </p:nvPr>
        </p:nvSpPr>
        <p:spPr/>
        <p:txBody>
          <a:bodyPr/>
          <a:lstStyle/>
          <a:p>
            <a:r>
              <a:rPr lang="zh-CN" altLang="en-US" dirty="0"/>
              <a:t>调度优化</a:t>
            </a:r>
            <a:endParaRPr lang="en-US" dirty="0"/>
          </a:p>
        </p:txBody>
      </p:sp>
      <p:sp>
        <p:nvSpPr>
          <p:cNvPr id="14" name="Rectangle 13">
            <a:extLst>
              <a:ext uri="{FF2B5EF4-FFF2-40B4-BE49-F238E27FC236}">
                <a16:creationId xmlns:a16="http://schemas.microsoft.com/office/drawing/2014/main" id="{51D68E2D-D915-4431-902E-CC19F9F1C85A}"/>
              </a:ext>
            </a:extLst>
          </p:cNvPr>
          <p:cNvSpPr/>
          <p:nvPr/>
        </p:nvSpPr>
        <p:spPr>
          <a:xfrm>
            <a:off x="8410351" y="2693000"/>
            <a:ext cx="2314548" cy="364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dirty="0"/>
              <a:t>计算图优化</a:t>
            </a:r>
            <a:endParaRPr lang="en-US" altLang="zh-CN" sz="1200" dirty="0"/>
          </a:p>
          <a:p>
            <a:pPr algn="ctr"/>
            <a:r>
              <a:rPr lang="en-US" sz="1200" dirty="0">
                <a:solidFill>
                  <a:schemeClr val="tx1"/>
                </a:solidFill>
              </a:rPr>
              <a:t>XLA, </a:t>
            </a:r>
            <a:r>
              <a:rPr lang="en-US" altLang="zh-CN" sz="1200" dirty="0">
                <a:solidFill>
                  <a:schemeClr val="tx1"/>
                </a:solidFill>
              </a:rPr>
              <a:t>TVM, nGraph</a:t>
            </a:r>
            <a:r>
              <a:rPr lang="en-US" sz="1200" dirty="0">
                <a:solidFill>
                  <a:schemeClr val="tx1"/>
                </a:solidFill>
              </a:rPr>
              <a:t> </a:t>
            </a:r>
          </a:p>
        </p:txBody>
      </p:sp>
      <p:sp>
        <p:nvSpPr>
          <p:cNvPr id="15" name="Rectangle 14">
            <a:extLst>
              <a:ext uri="{FF2B5EF4-FFF2-40B4-BE49-F238E27FC236}">
                <a16:creationId xmlns:a16="http://schemas.microsoft.com/office/drawing/2014/main" id="{48FD9256-B52D-4D41-AE98-BB76DA3E0D52}"/>
              </a:ext>
            </a:extLst>
          </p:cNvPr>
          <p:cNvSpPr/>
          <p:nvPr/>
        </p:nvSpPr>
        <p:spPr>
          <a:xfrm>
            <a:off x="8459070" y="4037293"/>
            <a:ext cx="2265829" cy="533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dirty="0"/>
              <a:t>算子生成</a:t>
            </a:r>
            <a:endParaRPr lang="en-US" altLang="zh-CN" sz="1200" dirty="0"/>
          </a:p>
          <a:p>
            <a:pPr algn="ctr"/>
            <a:r>
              <a:rPr lang="en-US" sz="1200" dirty="0" err="1">
                <a:solidFill>
                  <a:schemeClr val="tx1"/>
                </a:solidFill>
              </a:rPr>
              <a:t>AutoTVM</a:t>
            </a:r>
            <a:r>
              <a:rPr lang="en-US" sz="1200" dirty="0">
                <a:solidFill>
                  <a:schemeClr val="tx1"/>
                </a:solidFill>
              </a:rPr>
              <a:t>, TC, Halide, Tiramisu, </a:t>
            </a:r>
            <a:r>
              <a:rPr lang="en-US" sz="1200" dirty="0" err="1">
                <a:solidFill>
                  <a:schemeClr val="tx1"/>
                </a:solidFill>
              </a:rPr>
              <a:t>etc</a:t>
            </a:r>
            <a:endParaRPr lang="en-US" sz="1200" dirty="0">
              <a:solidFill>
                <a:schemeClr val="tx1"/>
              </a:solidFill>
            </a:endParaRPr>
          </a:p>
        </p:txBody>
      </p:sp>
      <p:sp>
        <p:nvSpPr>
          <p:cNvPr id="16" name="TextBox 15">
            <a:extLst>
              <a:ext uri="{FF2B5EF4-FFF2-40B4-BE49-F238E27FC236}">
                <a16:creationId xmlns:a16="http://schemas.microsoft.com/office/drawing/2014/main" id="{B4AB2602-8D36-4971-A4F5-538418A245DD}"/>
              </a:ext>
            </a:extLst>
          </p:cNvPr>
          <p:cNvSpPr txBox="1"/>
          <p:nvPr/>
        </p:nvSpPr>
        <p:spPr>
          <a:xfrm>
            <a:off x="5539761" y="3750610"/>
            <a:ext cx="2613488" cy="246221"/>
          </a:xfrm>
          <a:prstGeom prst="rect">
            <a:avLst/>
          </a:prstGeom>
          <a:noFill/>
          <a:ln>
            <a:solidFill>
              <a:schemeClr val="accent1"/>
            </a:solidFill>
          </a:ln>
        </p:spPr>
        <p:txBody>
          <a:bodyPr wrap="square" rtlCol="0">
            <a:spAutoFit/>
          </a:bodyPr>
          <a:lstStyle/>
          <a:p>
            <a:r>
              <a:rPr lang="en-US" sz="900" b="1" dirty="0"/>
              <a:t>MatMul</a:t>
            </a:r>
            <a:r>
              <a:rPr lang="en-US" sz="1000" dirty="0"/>
              <a:t>: C[</a:t>
            </a:r>
            <a:r>
              <a:rPr lang="en-US" sz="1000" dirty="0" err="1"/>
              <a:t>i</a:t>
            </a:r>
            <a:r>
              <a:rPr lang="en-US" sz="1000" dirty="0"/>
              <a:t>] = </a:t>
            </a:r>
            <a:r>
              <a:rPr lang="en-US" sz="1000" dirty="0" err="1"/>
              <a:t>reduce_sum</a:t>
            </a:r>
            <a:r>
              <a:rPr lang="en-US" sz="1000" dirty="0"/>
              <a:t>(A[</a:t>
            </a:r>
            <a:r>
              <a:rPr lang="en-US" sz="1000" dirty="0" err="1"/>
              <a:t>m,i</a:t>
            </a:r>
            <a:r>
              <a:rPr lang="en-US" sz="1000" dirty="0"/>
              <a:t>] * B[</a:t>
            </a:r>
            <a:r>
              <a:rPr lang="en-US" sz="1000" dirty="0" err="1"/>
              <a:t>i,n</a:t>
            </a:r>
            <a:r>
              <a:rPr lang="en-US" sz="1000" dirty="0"/>
              <a:t>])</a:t>
            </a:r>
          </a:p>
        </p:txBody>
      </p:sp>
      <p:sp>
        <p:nvSpPr>
          <p:cNvPr id="17" name="TextBox 16">
            <a:extLst>
              <a:ext uri="{FF2B5EF4-FFF2-40B4-BE49-F238E27FC236}">
                <a16:creationId xmlns:a16="http://schemas.microsoft.com/office/drawing/2014/main" id="{9E0A5D6D-0100-4DC5-A7CA-A390D1BE6ABD}"/>
              </a:ext>
            </a:extLst>
          </p:cNvPr>
          <p:cNvSpPr txBox="1"/>
          <p:nvPr/>
        </p:nvSpPr>
        <p:spPr>
          <a:xfrm>
            <a:off x="5546609" y="2660675"/>
            <a:ext cx="1083771" cy="23083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900" dirty="0"/>
              <a:t>C[</a:t>
            </a:r>
            <a:r>
              <a:rPr lang="en-US" sz="900" dirty="0" err="1"/>
              <a:t>i</a:t>
            </a:r>
            <a:r>
              <a:rPr lang="en-US" sz="900" dirty="0"/>
              <a:t>] = A[</a:t>
            </a:r>
            <a:r>
              <a:rPr lang="en-US" sz="900" dirty="0" err="1"/>
              <a:t>i</a:t>
            </a:r>
            <a:r>
              <a:rPr lang="en-US" sz="900" dirty="0"/>
              <a:t>] + B[</a:t>
            </a:r>
            <a:r>
              <a:rPr lang="en-US" sz="900" dirty="0" err="1"/>
              <a:t>i</a:t>
            </a:r>
            <a:r>
              <a:rPr lang="en-US" sz="900" dirty="0"/>
              <a:t>]</a:t>
            </a:r>
          </a:p>
        </p:txBody>
      </p:sp>
      <p:sp>
        <p:nvSpPr>
          <p:cNvPr id="18" name="TextBox 17">
            <a:extLst>
              <a:ext uri="{FF2B5EF4-FFF2-40B4-BE49-F238E27FC236}">
                <a16:creationId xmlns:a16="http://schemas.microsoft.com/office/drawing/2014/main" id="{5E5474A9-1D33-4692-B1C9-3D6048C9AAF6}"/>
              </a:ext>
            </a:extLst>
          </p:cNvPr>
          <p:cNvSpPr txBox="1"/>
          <p:nvPr/>
        </p:nvSpPr>
        <p:spPr>
          <a:xfrm>
            <a:off x="5543079" y="3000178"/>
            <a:ext cx="1087302" cy="23083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900" dirty="0"/>
              <a:t>D[</a:t>
            </a:r>
            <a:r>
              <a:rPr lang="en-US" sz="900" dirty="0" err="1"/>
              <a:t>i</a:t>
            </a:r>
            <a:r>
              <a:rPr lang="en-US" sz="900" dirty="0"/>
              <a:t>] = max(C[</a:t>
            </a:r>
            <a:r>
              <a:rPr lang="en-US" sz="900" dirty="0" err="1"/>
              <a:t>i</a:t>
            </a:r>
            <a:r>
              <a:rPr lang="en-US" sz="900" dirty="0"/>
              <a:t>], 0)</a:t>
            </a:r>
          </a:p>
        </p:txBody>
      </p:sp>
      <p:sp>
        <p:nvSpPr>
          <p:cNvPr id="19" name="TextBox 18">
            <a:extLst>
              <a:ext uri="{FF2B5EF4-FFF2-40B4-BE49-F238E27FC236}">
                <a16:creationId xmlns:a16="http://schemas.microsoft.com/office/drawing/2014/main" id="{08D1504E-23BE-42BE-B8FE-D0D242E109CC}"/>
              </a:ext>
            </a:extLst>
          </p:cNvPr>
          <p:cNvSpPr txBox="1"/>
          <p:nvPr/>
        </p:nvSpPr>
        <p:spPr>
          <a:xfrm>
            <a:off x="6798386" y="2794795"/>
            <a:ext cx="1448993" cy="23083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900" dirty="0"/>
              <a:t>D[</a:t>
            </a:r>
            <a:r>
              <a:rPr lang="en-US" sz="900" dirty="0" err="1"/>
              <a:t>i</a:t>
            </a:r>
            <a:r>
              <a:rPr lang="en-US" sz="900" dirty="0"/>
              <a:t>] = max(A[</a:t>
            </a:r>
            <a:r>
              <a:rPr lang="en-US" sz="900" dirty="0" err="1"/>
              <a:t>i</a:t>
            </a:r>
            <a:r>
              <a:rPr lang="en-US" sz="900" dirty="0"/>
              <a:t>] + B[</a:t>
            </a:r>
            <a:r>
              <a:rPr lang="en-US" sz="900" dirty="0" err="1"/>
              <a:t>i</a:t>
            </a:r>
            <a:r>
              <a:rPr lang="en-US" sz="900" dirty="0"/>
              <a:t>], 0)</a:t>
            </a:r>
          </a:p>
        </p:txBody>
      </p:sp>
      <p:sp>
        <p:nvSpPr>
          <p:cNvPr id="20" name="TextBox 19">
            <a:extLst>
              <a:ext uri="{FF2B5EF4-FFF2-40B4-BE49-F238E27FC236}">
                <a16:creationId xmlns:a16="http://schemas.microsoft.com/office/drawing/2014/main" id="{B1703CD8-4EA4-487B-AAAF-426383E0669A}"/>
              </a:ext>
            </a:extLst>
          </p:cNvPr>
          <p:cNvSpPr txBox="1"/>
          <p:nvPr/>
        </p:nvSpPr>
        <p:spPr>
          <a:xfrm>
            <a:off x="5543079" y="4057527"/>
            <a:ext cx="2623656" cy="646331"/>
          </a:xfrm>
          <a:prstGeom prst="rect">
            <a:avLst/>
          </a:prstGeom>
          <a:solidFill>
            <a:schemeClr val="tx1">
              <a:lumMod val="95000"/>
              <a:lumOff val="5000"/>
            </a:schemeClr>
          </a:solidFill>
          <a:ln>
            <a:solidFill>
              <a:schemeClr val="accent1"/>
            </a:solidFill>
          </a:ln>
        </p:spPr>
        <p:txBody>
          <a:bodyPr wrap="square" rtlCol="0">
            <a:spAutoFit/>
          </a:bodyPr>
          <a:lstStyle/>
          <a:p>
            <a:r>
              <a:rPr lang="en-US" sz="900" dirty="0">
                <a:solidFill>
                  <a:schemeClr val="bg1"/>
                </a:solidFill>
              </a:rPr>
              <a:t>__global__ </a:t>
            </a:r>
            <a:r>
              <a:rPr lang="en-US" sz="900" dirty="0" err="1">
                <a:solidFill>
                  <a:schemeClr val="bg1"/>
                </a:solidFill>
              </a:rPr>
              <a:t>add_relu_kernel</a:t>
            </a:r>
            <a:r>
              <a:rPr lang="en-US" sz="900" dirty="0">
                <a:solidFill>
                  <a:schemeClr val="bg1"/>
                </a:solidFill>
              </a:rPr>
              <a:t>(</a:t>
            </a:r>
            <a:r>
              <a:rPr lang="en-US" sz="900" dirty="0" err="1">
                <a:solidFill>
                  <a:schemeClr val="bg1"/>
                </a:solidFill>
              </a:rPr>
              <a:t>args</a:t>
            </a:r>
            <a:r>
              <a:rPr lang="en-US" sz="900" dirty="0">
                <a:solidFill>
                  <a:schemeClr val="bg1"/>
                </a:solidFill>
              </a:rPr>
              <a:t>…) {</a:t>
            </a:r>
          </a:p>
          <a:p>
            <a:r>
              <a:rPr lang="en-US" sz="900" dirty="0">
                <a:solidFill>
                  <a:schemeClr val="bg1"/>
                </a:solidFill>
              </a:rPr>
              <a:t>  //.. Code</a:t>
            </a:r>
          </a:p>
          <a:p>
            <a:r>
              <a:rPr lang="en-US" sz="900" dirty="0">
                <a:solidFill>
                  <a:schemeClr val="bg1"/>
                </a:solidFill>
              </a:rPr>
              <a:t>}</a:t>
            </a:r>
          </a:p>
          <a:p>
            <a:r>
              <a:rPr lang="en-US" sz="900" dirty="0">
                <a:solidFill>
                  <a:schemeClr val="bg1"/>
                </a:solidFill>
              </a:rPr>
              <a:t>void </a:t>
            </a:r>
            <a:r>
              <a:rPr lang="en-US" sz="900" dirty="0" err="1">
                <a:solidFill>
                  <a:schemeClr val="bg1"/>
                </a:solidFill>
              </a:rPr>
              <a:t>launch_kernel</a:t>
            </a:r>
            <a:r>
              <a:rPr lang="en-US" sz="900" dirty="0">
                <a:solidFill>
                  <a:schemeClr val="bg1"/>
                </a:solidFill>
              </a:rPr>
              <a:t>(</a:t>
            </a:r>
            <a:r>
              <a:rPr lang="en-US" sz="900" dirty="0" err="1">
                <a:solidFill>
                  <a:schemeClr val="bg1"/>
                </a:solidFill>
              </a:rPr>
              <a:t>add_relu_kernel</a:t>
            </a:r>
            <a:r>
              <a:rPr lang="en-US" sz="900" dirty="0">
                <a:solidFill>
                  <a:schemeClr val="bg1"/>
                </a:solidFill>
              </a:rPr>
              <a:t>);</a:t>
            </a:r>
          </a:p>
        </p:txBody>
      </p:sp>
      <p:sp>
        <p:nvSpPr>
          <p:cNvPr id="21" name="TextBox 20">
            <a:extLst>
              <a:ext uri="{FF2B5EF4-FFF2-40B4-BE49-F238E27FC236}">
                <a16:creationId xmlns:a16="http://schemas.microsoft.com/office/drawing/2014/main" id="{B1FDE123-C122-4AA2-AAEE-BE8678055F70}"/>
              </a:ext>
            </a:extLst>
          </p:cNvPr>
          <p:cNvSpPr txBox="1"/>
          <p:nvPr/>
        </p:nvSpPr>
        <p:spPr>
          <a:xfrm>
            <a:off x="5505965" y="2467046"/>
            <a:ext cx="430079" cy="261610"/>
          </a:xfrm>
          <a:prstGeom prst="rect">
            <a:avLst/>
          </a:prstGeom>
          <a:noFill/>
        </p:spPr>
        <p:txBody>
          <a:bodyPr wrap="square" rtlCol="0">
            <a:spAutoFit/>
          </a:bodyPr>
          <a:lstStyle/>
          <a:p>
            <a:r>
              <a:rPr lang="en-US" sz="1100" dirty="0"/>
              <a:t>add</a:t>
            </a:r>
          </a:p>
        </p:txBody>
      </p:sp>
      <p:sp>
        <p:nvSpPr>
          <p:cNvPr id="22" name="TextBox 21">
            <a:extLst>
              <a:ext uri="{FF2B5EF4-FFF2-40B4-BE49-F238E27FC236}">
                <a16:creationId xmlns:a16="http://schemas.microsoft.com/office/drawing/2014/main" id="{866BF692-7EC9-4473-84D3-90F32F2DAF1B}"/>
              </a:ext>
            </a:extLst>
          </p:cNvPr>
          <p:cNvSpPr txBox="1"/>
          <p:nvPr/>
        </p:nvSpPr>
        <p:spPr>
          <a:xfrm>
            <a:off x="5495119" y="2815037"/>
            <a:ext cx="442161" cy="261610"/>
          </a:xfrm>
          <a:prstGeom prst="rect">
            <a:avLst/>
          </a:prstGeom>
          <a:noFill/>
        </p:spPr>
        <p:txBody>
          <a:bodyPr wrap="square" rtlCol="0">
            <a:spAutoFit/>
          </a:bodyPr>
          <a:lstStyle/>
          <a:p>
            <a:r>
              <a:rPr lang="en-US" sz="1100" dirty="0" err="1"/>
              <a:t>relu</a:t>
            </a:r>
            <a:endParaRPr lang="en-US" sz="1100" dirty="0"/>
          </a:p>
        </p:txBody>
      </p:sp>
      <p:sp>
        <p:nvSpPr>
          <p:cNvPr id="23" name="TextBox 22">
            <a:extLst>
              <a:ext uri="{FF2B5EF4-FFF2-40B4-BE49-F238E27FC236}">
                <a16:creationId xmlns:a16="http://schemas.microsoft.com/office/drawing/2014/main" id="{BB64D70B-BB15-47AA-874D-3960360C071B}"/>
              </a:ext>
            </a:extLst>
          </p:cNvPr>
          <p:cNvSpPr txBox="1"/>
          <p:nvPr/>
        </p:nvSpPr>
        <p:spPr>
          <a:xfrm>
            <a:off x="6664372" y="2569486"/>
            <a:ext cx="749360" cy="261610"/>
          </a:xfrm>
          <a:prstGeom prst="rect">
            <a:avLst/>
          </a:prstGeom>
          <a:noFill/>
        </p:spPr>
        <p:txBody>
          <a:bodyPr wrap="square" rtlCol="0">
            <a:spAutoFit/>
          </a:bodyPr>
          <a:lstStyle/>
          <a:p>
            <a:r>
              <a:rPr lang="en-US" sz="1100" dirty="0" err="1"/>
              <a:t>add_relu</a:t>
            </a:r>
            <a:endParaRPr lang="en-US" sz="1100" dirty="0"/>
          </a:p>
        </p:txBody>
      </p:sp>
      <p:sp>
        <p:nvSpPr>
          <p:cNvPr id="24" name="Arrow: Right 23">
            <a:extLst>
              <a:ext uri="{FF2B5EF4-FFF2-40B4-BE49-F238E27FC236}">
                <a16:creationId xmlns:a16="http://schemas.microsoft.com/office/drawing/2014/main" id="{881E1186-7F7D-4831-B599-BFFF2859A4D8}"/>
              </a:ext>
            </a:extLst>
          </p:cNvPr>
          <p:cNvSpPr/>
          <p:nvPr/>
        </p:nvSpPr>
        <p:spPr>
          <a:xfrm>
            <a:off x="6642873" y="2897662"/>
            <a:ext cx="139734" cy="45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10"/>
          </a:p>
        </p:txBody>
      </p:sp>
      <p:grpSp>
        <p:nvGrpSpPr>
          <p:cNvPr id="141" name="Group 140">
            <a:extLst>
              <a:ext uri="{FF2B5EF4-FFF2-40B4-BE49-F238E27FC236}">
                <a16:creationId xmlns:a16="http://schemas.microsoft.com/office/drawing/2014/main" id="{D262962F-5D5A-40E5-B932-4C87B2B5EBEE}"/>
              </a:ext>
            </a:extLst>
          </p:cNvPr>
          <p:cNvGrpSpPr/>
          <p:nvPr/>
        </p:nvGrpSpPr>
        <p:grpSpPr>
          <a:xfrm>
            <a:off x="5553463" y="5724038"/>
            <a:ext cx="5185139" cy="388450"/>
            <a:chOff x="5919132" y="5786895"/>
            <a:chExt cx="2548677" cy="195263"/>
          </a:xfrm>
        </p:grpSpPr>
        <p:sp>
          <p:nvSpPr>
            <p:cNvPr id="56" name="Rectangle 55">
              <a:extLst>
                <a:ext uri="{FF2B5EF4-FFF2-40B4-BE49-F238E27FC236}">
                  <a16:creationId xmlns:a16="http://schemas.microsoft.com/office/drawing/2014/main" id="{F99724C7-EFC0-4988-8C58-08D447458747}"/>
                </a:ext>
              </a:extLst>
            </p:cNvPr>
            <p:cNvSpPr/>
            <p:nvPr/>
          </p:nvSpPr>
          <p:spPr>
            <a:xfrm>
              <a:off x="6047309" y="5823217"/>
              <a:ext cx="360247" cy="1290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800" dirty="0"/>
                <a:t>SM</a:t>
              </a:r>
            </a:p>
          </p:txBody>
        </p:sp>
        <p:sp>
          <p:nvSpPr>
            <p:cNvPr id="57" name="Rectangle 56">
              <a:extLst>
                <a:ext uri="{FF2B5EF4-FFF2-40B4-BE49-F238E27FC236}">
                  <a16:creationId xmlns:a16="http://schemas.microsoft.com/office/drawing/2014/main" id="{2ABAA441-6E61-4BA7-8D54-6B0B09802723}"/>
                </a:ext>
              </a:extLst>
            </p:cNvPr>
            <p:cNvSpPr/>
            <p:nvPr/>
          </p:nvSpPr>
          <p:spPr>
            <a:xfrm>
              <a:off x="6449144" y="5823217"/>
              <a:ext cx="360247" cy="1290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800" dirty="0"/>
                <a:t>SM</a:t>
              </a:r>
            </a:p>
          </p:txBody>
        </p:sp>
        <p:sp>
          <p:nvSpPr>
            <p:cNvPr id="58" name="Rectangle 57">
              <a:extLst>
                <a:ext uri="{FF2B5EF4-FFF2-40B4-BE49-F238E27FC236}">
                  <a16:creationId xmlns:a16="http://schemas.microsoft.com/office/drawing/2014/main" id="{FF430BAD-C9F4-487D-8878-AA47302CE52F}"/>
                </a:ext>
              </a:extLst>
            </p:cNvPr>
            <p:cNvSpPr/>
            <p:nvPr/>
          </p:nvSpPr>
          <p:spPr>
            <a:xfrm>
              <a:off x="6839655" y="5819994"/>
              <a:ext cx="376282" cy="1290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800" dirty="0"/>
                <a:t>SM</a:t>
              </a:r>
            </a:p>
          </p:txBody>
        </p:sp>
        <p:sp>
          <p:nvSpPr>
            <p:cNvPr id="59" name="Rectangle 58">
              <a:extLst>
                <a:ext uri="{FF2B5EF4-FFF2-40B4-BE49-F238E27FC236}">
                  <a16:creationId xmlns:a16="http://schemas.microsoft.com/office/drawing/2014/main" id="{25896B20-BE97-4833-96F5-C2EF26BA5325}"/>
                </a:ext>
              </a:extLst>
            </p:cNvPr>
            <p:cNvSpPr/>
            <p:nvPr/>
          </p:nvSpPr>
          <p:spPr>
            <a:xfrm>
              <a:off x="7254773" y="5813260"/>
              <a:ext cx="376282" cy="1290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800" dirty="0"/>
                <a:t>SM</a:t>
              </a:r>
            </a:p>
          </p:txBody>
        </p:sp>
        <p:sp>
          <p:nvSpPr>
            <p:cNvPr id="60" name="Rectangle 59">
              <a:extLst>
                <a:ext uri="{FF2B5EF4-FFF2-40B4-BE49-F238E27FC236}">
                  <a16:creationId xmlns:a16="http://schemas.microsoft.com/office/drawing/2014/main" id="{8E5CDC49-2404-45AF-B951-2D6E0836B87F}"/>
                </a:ext>
              </a:extLst>
            </p:cNvPr>
            <p:cNvSpPr/>
            <p:nvPr/>
          </p:nvSpPr>
          <p:spPr>
            <a:xfrm>
              <a:off x="5919132" y="5786895"/>
              <a:ext cx="2548677" cy="1952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800"/>
            </a:p>
          </p:txBody>
        </p:sp>
        <p:sp>
          <p:nvSpPr>
            <p:cNvPr id="62" name="Rectangle 61">
              <a:extLst>
                <a:ext uri="{FF2B5EF4-FFF2-40B4-BE49-F238E27FC236}">
                  <a16:creationId xmlns:a16="http://schemas.microsoft.com/office/drawing/2014/main" id="{0F6946B4-E95E-4C43-BB3E-3776C1F07FAE}"/>
                </a:ext>
              </a:extLst>
            </p:cNvPr>
            <p:cNvSpPr/>
            <p:nvPr/>
          </p:nvSpPr>
          <p:spPr>
            <a:xfrm>
              <a:off x="7657782" y="5812911"/>
              <a:ext cx="376282" cy="1290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800" dirty="0"/>
                <a:t>SM</a:t>
              </a:r>
            </a:p>
          </p:txBody>
        </p:sp>
        <p:sp>
          <p:nvSpPr>
            <p:cNvPr id="63" name="Rectangle 62">
              <a:extLst>
                <a:ext uri="{FF2B5EF4-FFF2-40B4-BE49-F238E27FC236}">
                  <a16:creationId xmlns:a16="http://schemas.microsoft.com/office/drawing/2014/main" id="{91392F20-6219-4AA6-8FCF-B579673ECF56}"/>
                </a:ext>
              </a:extLst>
            </p:cNvPr>
            <p:cNvSpPr/>
            <p:nvPr/>
          </p:nvSpPr>
          <p:spPr>
            <a:xfrm>
              <a:off x="8064689" y="5813260"/>
              <a:ext cx="376282" cy="1290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800" dirty="0"/>
                <a:t>SM</a:t>
              </a:r>
            </a:p>
          </p:txBody>
        </p:sp>
      </p:grpSp>
      <p:sp>
        <p:nvSpPr>
          <p:cNvPr id="67" name="Arrow: Down 66">
            <a:extLst>
              <a:ext uri="{FF2B5EF4-FFF2-40B4-BE49-F238E27FC236}">
                <a16:creationId xmlns:a16="http://schemas.microsoft.com/office/drawing/2014/main" id="{EE055C43-60C5-45CE-815A-E1894F276D4E}"/>
              </a:ext>
            </a:extLst>
          </p:cNvPr>
          <p:cNvSpPr/>
          <p:nvPr/>
        </p:nvSpPr>
        <p:spPr>
          <a:xfrm>
            <a:off x="8338273" y="5587244"/>
            <a:ext cx="120797" cy="840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10"/>
          </a:p>
        </p:txBody>
      </p:sp>
      <p:sp>
        <p:nvSpPr>
          <p:cNvPr id="74" name="Rectangle 73">
            <a:extLst>
              <a:ext uri="{FF2B5EF4-FFF2-40B4-BE49-F238E27FC236}">
                <a16:creationId xmlns:a16="http://schemas.microsoft.com/office/drawing/2014/main" id="{BDCE8715-C8B5-4B5A-B4D9-456A86C37BEC}"/>
              </a:ext>
            </a:extLst>
          </p:cNvPr>
          <p:cNvSpPr/>
          <p:nvPr/>
        </p:nvSpPr>
        <p:spPr bwMode="auto">
          <a:xfrm>
            <a:off x="431914" y="1206377"/>
            <a:ext cx="4434398" cy="473847"/>
          </a:xfrm>
          <a:prstGeom prst="rect">
            <a:avLst/>
          </a:prstGeom>
          <a:solidFill>
            <a:schemeClr val="tx1">
              <a:lumMod val="95000"/>
            </a:schemeClr>
          </a:solidFill>
          <a:ln w="1587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288000" marR="0" lvl="0" indent="0" algn="l" defTabSz="914400" rtl="0" eaLnBrk="1" fontAlgn="auto" latinLnBrk="0" hangingPunct="1">
              <a:lnSpc>
                <a:spcPct val="90000"/>
              </a:lnSpc>
              <a:spcBef>
                <a:spcPts val="600"/>
              </a:spcBef>
              <a:spcAft>
                <a:spcPts val="0"/>
              </a:spcAft>
              <a:buClrTx/>
              <a:buSzTx/>
              <a:buFontTx/>
              <a:buNone/>
              <a:tabLst/>
              <a:defRPr/>
            </a:pPr>
            <a:endParaRPr kumimoji="0" lang="en-US" sz="1800" b="0" i="0" u="none" strike="noStrike" kern="1200" cap="none" spc="-30" normalizeH="0" baseline="0" noProof="0">
              <a:ln>
                <a:noFill/>
              </a:ln>
              <a:gradFill>
                <a:gsLst>
                  <a:gs pos="35922">
                    <a:srgbClr val="FFFFFF"/>
                  </a:gs>
                  <a:gs pos="65000">
                    <a:srgbClr val="FFFFFF"/>
                  </a:gs>
                </a:gsLst>
                <a:lin ang="5400000" scaled="1"/>
              </a:gradFill>
              <a:effectLst/>
              <a:uLnTx/>
              <a:uFillTx/>
              <a:latin typeface="Segoe UI Semibold"/>
              <a:ea typeface="+mn-ea"/>
              <a:cs typeface="+mn-cs"/>
            </a:endParaRPr>
          </a:p>
        </p:txBody>
      </p:sp>
      <p:sp>
        <p:nvSpPr>
          <p:cNvPr id="75" name="Rectangle 74">
            <a:extLst>
              <a:ext uri="{FF2B5EF4-FFF2-40B4-BE49-F238E27FC236}">
                <a16:creationId xmlns:a16="http://schemas.microsoft.com/office/drawing/2014/main" id="{C6DB3098-3354-484A-94EF-5D891DCAE41C}"/>
              </a:ext>
            </a:extLst>
          </p:cNvPr>
          <p:cNvSpPr/>
          <p:nvPr/>
        </p:nvSpPr>
        <p:spPr bwMode="auto">
          <a:xfrm>
            <a:off x="431156" y="4998776"/>
            <a:ext cx="4434398" cy="417263"/>
          </a:xfrm>
          <a:prstGeom prst="rect">
            <a:avLst/>
          </a:prstGeom>
          <a:ln/>
        </p:spPr>
        <p:style>
          <a:lnRef idx="1">
            <a:schemeClr val="dk1"/>
          </a:lnRef>
          <a:fillRef idx="3">
            <a:schemeClr val="dk1"/>
          </a:fillRef>
          <a:effectRef idx="2">
            <a:schemeClr val="dk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50000"/>
              </a:lnSpc>
              <a:spcBef>
                <a:spcPts val="0"/>
              </a:spcBef>
              <a:spcAft>
                <a:spcPts val="600"/>
              </a:spcAft>
              <a:buClrTx/>
              <a:buSzTx/>
              <a:buFontTx/>
              <a:buNone/>
              <a:tabLst/>
              <a:defRPr/>
            </a:pPr>
            <a:r>
              <a:rPr kumimoji="0" lang="zh-CN" altLang="en-US" sz="1700" i="0" u="none" strike="noStrike" kern="1200" cap="none" spc="-30" normalizeH="0" baseline="0" noProof="0" dirty="0">
                <a:ln>
                  <a:noFill/>
                </a:ln>
                <a:solidFill>
                  <a:schemeClr val="bg1"/>
                </a:solidFill>
                <a:effectLst/>
                <a:uLnTx/>
                <a:uFillTx/>
                <a:latin typeface="Segoe UI Semibold"/>
                <a:ea typeface="+mn-ea"/>
                <a:cs typeface="+mn-cs"/>
              </a:rPr>
              <a:t>计算调度优化</a:t>
            </a:r>
            <a:endParaRPr kumimoji="0" lang="en-US" sz="1700" i="0" u="none" strike="noStrike" kern="1200" cap="none" spc="-30" normalizeH="0" baseline="0" noProof="0" dirty="0">
              <a:ln>
                <a:noFill/>
              </a:ln>
              <a:solidFill>
                <a:schemeClr val="bg1"/>
              </a:solidFill>
              <a:effectLst/>
              <a:uLnTx/>
              <a:uFillTx/>
              <a:latin typeface="Segoe UI Semibold"/>
              <a:ea typeface="+mn-ea"/>
              <a:cs typeface="+mn-cs"/>
            </a:endParaRPr>
          </a:p>
        </p:txBody>
      </p:sp>
      <p:sp>
        <p:nvSpPr>
          <p:cNvPr id="76" name="Rectangle 75">
            <a:extLst>
              <a:ext uri="{FF2B5EF4-FFF2-40B4-BE49-F238E27FC236}">
                <a16:creationId xmlns:a16="http://schemas.microsoft.com/office/drawing/2014/main" id="{0756ABA5-0234-48F4-B6AD-08CA364B972F}"/>
              </a:ext>
            </a:extLst>
          </p:cNvPr>
          <p:cNvSpPr/>
          <p:nvPr/>
        </p:nvSpPr>
        <p:spPr bwMode="auto">
          <a:xfrm>
            <a:off x="431914" y="2392967"/>
            <a:ext cx="4434398" cy="474006"/>
          </a:xfrm>
          <a:prstGeom prst="rect">
            <a:avLst/>
          </a:prstGeom>
          <a:solidFill>
            <a:srgbClr val="0070C0"/>
          </a:solidFill>
          <a:ln w="1587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lvl="0" algn="ctr">
              <a:lnSpc>
                <a:spcPct val="90000"/>
              </a:lnSpc>
              <a:defRPr/>
            </a:pPr>
            <a:r>
              <a:rPr lang="zh-CN" altLang="en-US" spc="-30" dirty="0">
                <a:gradFill>
                  <a:gsLst>
                    <a:gs pos="35922">
                      <a:srgbClr val="FFFFFF"/>
                    </a:gs>
                    <a:gs pos="65000">
                      <a:srgbClr val="FFFFFF"/>
                    </a:gs>
                  </a:gsLst>
                  <a:lin ang="5400000" scaled="1"/>
                </a:gradFill>
                <a:latin typeface="Segoe UI Semibold"/>
              </a:rPr>
              <a:t>计算图优化</a:t>
            </a:r>
            <a:endParaRPr lang="en-US" spc="-30" dirty="0">
              <a:gradFill>
                <a:gsLst>
                  <a:gs pos="35922">
                    <a:srgbClr val="FFFFFF"/>
                  </a:gs>
                  <a:gs pos="65000">
                    <a:srgbClr val="FFFFFF"/>
                  </a:gs>
                </a:gsLst>
                <a:lin ang="5400000" scaled="1"/>
              </a:gradFill>
              <a:latin typeface="Segoe UI Semibold"/>
            </a:endParaRPr>
          </a:p>
        </p:txBody>
      </p:sp>
      <p:pic>
        <p:nvPicPr>
          <p:cNvPr id="77" name="Picture 76" descr="Image result for tensorflow">
            <a:extLst>
              <a:ext uri="{FF2B5EF4-FFF2-40B4-BE49-F238E27FC236}">
                <a16:creationId xmlns:a16="http://schemas.microsoft.com/office/drawing/2014/main" id="{C0B43D33-3466-4B64-B397-FC162B1C85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6211" y="1255018"/>
            <a:ext cx="556523" cy="356121"/>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Image result for onnx">
            <a:extLst>
              <a:ext uri="{FF2B5EF4-FFF2-40B4-BE49-F238E27FC236}">
                <a16:creationId xmlns:a16="http://schemas.microsoft.com/office/drawing/2014/main" id="{F5CC77FA-9069-48A0-97D3-002571B1EE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347" y="1306266"/>
            <a:ext cx="951888" cy="244912"/>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EDA41CED-41AB-4BF6-BCC2-08C0DD580565}"/>
              </a:ext>
            </a:extLst>
          </p:cNvPr>
          <p:cNvSpPr/>
          <p:nvPr/>
        </p:nvSpPr>
        <p:spPr bwMode="auto">
          <a:xfrm>
            <a:off x="431914" y="3009628"/>
            <a:ext cx="4434398" cy="474006"/>
          </a:xfrm>
          <a:prstGeom prst="rect">
            <a:avLst/>
          </a:prstGeom>
          <a:solidFill>
            <a:srgbClr val="0070C0"/>
          </a:solidFill>
          <a:ln w="1587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zh-CN" altLang="en-US" b="0" i="0" u="none" strike="noStrike" kern="1200" cap="none" spc="-30" normalizeH="0" baseline="0" noProof="0" dirty="0">
                <a:ln>
                  <a:noFill/>
                </a:ln>
                <a:gradFill>
                  <a:gsLst>
                    <a:gs pos="35922">
                      <a:srgbClr val="FFFFFF"/>
                    </a:gs>
                    <a:gs pos="65000">
                      <a:srgbClr val="FFFFFF"/>
                    </a:gs>
                  </a:gsLst>
                  <a:lin ang="5400000" scaled="1"/>
                </a:gradFill>
                <a:effectLst/>
                <a:uLnTx/>
                <a:uFillTx/>
                <a:latin typeface="Segoe UI Semibold"/>
                <a:ea typeface="+mn-ea"/>
                <a:cs typeface="+mn-cs"/>
              </a:rPr>
              <a:t>内存优化</a:t>
            </a:r>
            <a:endParaRPr kumimoji="0" lang="en-US" b="0" i="0" u="none" strike="noStrike" kern="1200" cap="none" spc="-30" normalizeH="0" baseline="0" noProof="0" dirty="0">
              <a:ln>
                <a:noFill/>
              </a:ln>
              <a:gradFill>
                <a:gsLst>
                  <a:gs pos="35922">
                    <a:srgbClr val="FFFFFF"/>
                  </a:gs>
                  <a:gs pos="65000">
                    <a:srgbClr val="FFFFFF"/>
                  </a:gs>
                </a:gsLst>
                <a:lin ang="5400000" scaled="1"/>
              </a:gradFill>
              <a:effectLst/>
              <a:uLnTx/>
              <a:uFillTx/>
              <a:latin typeface="Segoe UI Semibold"/>
              <a:ea typeface="+mn-ea"/>
              <a:cs typeface="+mn-cs"/>
            </a:endParaRPr>
          </a:p>
        </p:txBody>
      </p:sp>
      <p:sp>
        <p:nvSpPr>
          <p:cNvPr id="80" name="Rectangle 79">
            <a:extLst>
              <a:ext uri="{FF2B5EF4-FFF2-40B4-BE49-F238E27FC236}">
                <a16:creationId xmlns:a16="http://schemas.microsoft.com/office/drawing/2014/main" id="{6137D156-312E-43BD-9177-78AAF18E741F}"/>
              </a:ext>
            </a:extLst>
          </p:cNvPr>
          <p:cNvSpPr/>
          <p:nvPr/>
        </p:nvSpPr>
        <p:spPr bwMode="auto">
          <a:xfrm>
            <a:off x="431914" y="3620546"/>
            <a:ext cx="4434398" cy="474006"/>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pc="-30" dirty="0">
                <a:solidFill>
                  <a:schemeClr val="bg1">
                    <a:lumMod val="50000"/>
                  </a:schemeClr>
                </a:solidFill>
                <a:latin typeface="Segoe UI Semibold"/>
              </a:rPr>
              <a:t>算子表达式</a:t>
            </a:r>
            <a:r>
              <a:rPr lang="en-US" altLang="zh-CN" spc="-30" dirty="0">
                <a:solidFill>
                  <a:schemeClr val="bg1">
                    <a:lumMod val="50000"/>
                  </a:schemeClr>
                </a:solidFill>
                <a:latin typeface="Segoe UI Semibold"/>
              </a:rPr>
              <a:t>IR</a:t>
            </a:r>
            <a:endParaRPr kumimoji="0" lang="en-US" b="0" i="0" u="none" strike="noStrike" kern="1200" cap="none" spc="-30" normalizeH="0" baseline="0" noProof="0" dirty="0">
              <a:ln>
                <a:noFill/>
              </a:ln>
              <a:solidFill>
                <a:schemeClr val="bg1">
                  <a:lumMod val="50000"/>
                </a:schemeClr>
              </a:solidFill>
              <a:effectLst/>
              <a:uLnTx/>
              <a:uFillTx/>
              <a:latin typeface="Segoe UI Semibold"/>
            </a:endParaRPr>
          </a:p>
        </p:txBody>
      </p:sp>
      <p:sp>
        <p:nvSpPr>
          <p:cNvPr id="81" name="Rectangle 80">
            <a:extLst>
              <a:ext uri="{FF2B5EF4-FFF2-40B4-BE49-F238E27FC236}">
                <a16:creationId xmlns:a16="http://schemas.microsoft.com/office/drawing/2014/main" id="{D27F8AF2-EC95-4504-8C2B-134A4B7C794B}"/>
              </a:ext>
            </a:extLst>
          </p:cNvPr>
          <p:cNvSpPr/>
          <p:nvPr/>
        </p:nvSpPr>
        <p:spPr bwMode="auto">
          <a:xfrm>
            <a:off x="431914" y="1731682"/>
            <a:ext cx="4434398" cy="535584"/>
          </a:xfrm>
          <a:prstGeom prst="rect">
            <a:avLst/>
          </a:prstGeom>
          <a:solidFill>
            <a:schemeClr val="bg1">
              <a:lumMod val="50000"/>
              <a:lumOff val="50000"/>
            </a:schemeClr>
          </a:solidFill>
          <a:ln w="1587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288000" marR="0" lvl="0" indent="0" algn="l" defTabSz="914400" rtl="0" eaLnBrk="1" fontAlgn="auto" latinLnBrk="0" hangingPunct="1">
              <a:lnSpc>
                <a:spcPct val="90000"/>
              </a:lnSpc>
              <a:spcBef>
                <a:spcPts val="600"/>
              </a:spcBef>
              <a:spcAft>
                <a:spcPts val="0"/>
              </a:spcAft>
              <a:buClrTx/>
              <a:buSzTx/>
              <a:buFontTx/>
              <a:buNone/>
              <a:tabLst/>
              <a:defRPr/>
            </a:pPr>
            <a:r>
              <a:rPr kumimoji="0" lang="zh-CN" altLang="en-US" sz="1600" b="0" i="0" u="none" strike="noStrike" kern="1200" cap="none" spc="-30" normalizeH="0" baseline="0" noProof="0" dirty="0">
                <a:ln>
                  <a:noFill/>
                </a:ln>
                <a:solidFill>
                  <a:schemeClr val="tx1">
                    <a:lumMod val="65000"/>
                    <a:lumOff val="35000"/>
                  </a:schemeClr>
                </a:solidFill>
                <a:effectLst/>
                <a:uLnTx/>
                <a:uFillTx/>
                <a:latin typeface="Segoe UI Semibold"/>
                <a:ea typeface="+mn-ea"/>
                <a:cs typeface="+mn-cs"/>
              </a:rPr>
              <a:t>计算图</a:t>
            </a:r>
            <a:r>
              <a:rPr kumimoji="0" lang="en-US" altLang="zh-CN" sz="1600" b="0" i="0" u="none" strike="noStrike" kern="1200" cap="none" spc="-30" normalizeH="0" baseline="0" noProof="0" dirty="0">
                <a:ln>
                  <a:noFill/>
                </a:ln>
                <a:solidFill>
                  <a:schemeClr val="tx1">
                    <a:lumMod val="65000"/>
                    <a:lumOff val="35000"/>
                  </a:schemeClr>
                </a:solidFill>
                <a:effectLst/>
                <a:uLnTx/>
                <a:uFillTx/>
                <a:latin typeface="Segoe UI Semibold"/>
                <a:ea typeface="+mn-ea"/>
                <a:cs typeface="+mn-cs"/>
              </a:rPr>
              <a:t>IR</a:t>
            </a:r>
            <a:r>
              <a:rPr kumimoji="0" lang="zh-CN" altLang="en-US" sz="1600" b="0" i="0" u="none" strike="noStrike" kern="1200" cap="none" spc="-30" normalizeH="0" baseline="0" noProof="0" dirty="0">
                <a:ln>
                  <a:noFill/>
                </a:ln>
                <a:solidFill>
                  <a:schemeClr val="tx1">
                    <a:lumMod val="65000"/>
                    <a:lumOff val="35000"/>
                  </a:schemeClr>
                </a:solidFill>
                <a:effectLst/>
                <a:uLnTx/>
                <a:uFillTx/>
                <a:latin typeface="Segoe UI Semibold"/>
                <a:ea typeface="+mn-ea"/>
                <a:cs typeface="+mn-cs"/>
              </a:rPr>
              <a:t>（</a:t>
            </a:r>
            <a:r>
              <a:rPr kumimoji="0" lang="en-US" altLang="zh-CN" sz="1600" b="0" i="0" u="none" strike="noStrike" kern="1200" cap="none" spc="-30" normalizeH="0" baseline="0" noProof="0" dirty="0">
                <a:ln>
                  <a:noFill/>
                </a:ln>
                <a:solidFill>
                  <a:schemeClr val="tx1">
                    <a:lumMod val="65000"/>
                    <a:lumOff val="35000"/>
                  </a:schemeClr>
                </a:solidFill>
                <a:effectLst/>
                <a:uLnTx/>
                <a:uFillTx/>
                <a:latin typeface="Segoe UI Semibold"/>
                <a:ea typeface="+mn-ea"/>
                <a:cs typeface="+mn-cs"/>
              </a:rPr>
              <a:t>DAG)</a:t>
            </a:r>
            <a:endParaRPr kumimoji="0" lang="en-US" sz="1600" b="0" i="0" u="none" strike="noStrike" kern="1200" cap="none" spc="-30" normalizeH="0" baseline="0" noProof="0" dirty="0">
              <a:ln>
                <a:noFill/>
              </a:ln>
              <a:solidFill>
                <a:schemeClr val="tx1">
                  <a:lumMod val="65000"/>
                  <a:lumOff val="35000"/>
                </a:schemeClr>
              </a:solidFill>
              <a:effectLst/>
              <a:uLnTx/>
              <a:uFillTx/>
              <a:latin typeface="Segoe UI Semibold"/>
              <a:ea typeface="+mn-ea"/>
              <a:cs typeface="+mn-cs"/>
            </a:endParaRPr>
          </a:p>
        </p:txBody>
      </p:sp>
      <p:grpSp>
        <p:nvGrpSpPr>
          <p:cNvPr id="82" name="Group 81">
            <a:extLst>
              <a:ext uri="{FF2B5EF4-FFF2-40B4-BE49-F238E27FC236}">
                <a16:creationId xmlns:a16="http://schemas.microsoft.com/office/drawing/2014/main" id="{FF87E95E-3BE4-405F-8B5C-FDF30192ED80}"/>
              </a:ext>
            </a:extLst>
          </p:cNvPr>
          <p:cNvGrpSpPr/>
          <p:nvPr/>
        </p:nvGrpSpPr>
        <p:grpSpPr>
          <a:xfrm>
            <a:off x="2797593" y="1720559"/>
            <a:ext cx="1670463" cy="594100"/>
            <a:chOff x="9015849" y="1328765"/>
            <a:chExt cx="2089711" cy="743204"/>
          </a:xfrm>
        </p:grpSpPr>
        <p:sp>
          <p:nvSpPr>
            <p:cNvPr id="83" name="Oval 82">
              <a:extLst>
                <a:ext uri="{FF2B5EF4-FFF2-40B4-BE49-F238E27FC236}">
                  <a16:creationId xmlns:a16="http://schemas.microsoft.com/office/drawing/2014/main" id="{74AA7E9B-C239-4E5A-BA1E-E839ED935392}"/>
                </a:ext>
              </a:extLst>
            </p:cNvPr>
            <p:cNvSpPr/>
            <p:nvPr/>
          </p:nvSpPr>
          <p:spPr>
            <a:xfrm>
              <a:off x="9075793" y="1388059"/>
              <a:ext cx="248680" cy="248197"/>
            </a:xfrm>
            <a:prstGeom prst="ellipse">
              <a:avLst/>
            </a:prstGeom>
            <a:solidFill>
              <a:srgbClr val="7F7F7F"/>
            </a:solidFill>
            <a:ln w="9525" cap="flat" cmpd="sng" algn="ctr">
              <a:solidFill>
                <a:schemeClr val="tx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
          <p:nvSpPr>
            <p:cNvPr id="84" name="Oval 83">
              <a:extLst>
                <a:ext uri="{FF2B5EF4-FFF2-40B4-BE49-F238E27FC236}">
                  <a16:creationId xmlns:a16="http://schemas.microsoft.com/office/drawing/2014/main" id="{F970B4B4-664D-40E8-864E-3F99430ED386}"/>
                </a:ext>
              </a:extLst>
            </p:cNvPr>
            <p:cNvSpPr/>
            <p:nvPr/>
          </p:nvSpPr>
          <p:spPr>
            <a:xfrm>
              <a:off x="9077212" y="1756278"/>
              <a:ext cx="248680" cy="248197"/>
            </a:xfrm>
            <a:prstGeom prst="ellipse">
              <a:avLst/>
            </a:prstGeom>
            <a:solidFill>
              <a:srgbClr val="7F7F7F"/>
            </a:solidFill>
            <a:ln w="9525" cap="flat" cmpd="sng" algn="ctr">
              <a:solidFill>
                <a:schemeClr val="tx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
          <p:nvSpPr>
            <p:cNvPr id="85" name="Oval 84">
              <a:extLst>
                <a:ext uri="{FF2B5EF4-FFF2-40B4-BE49-F238E27FC236}">
                  <a16:creationId xmlns:a16="http://schemas.microsoft.com/office/drawing/2014/main" id="{2ED6EEB0-4DDB-4BE2-9A37-46D42DFF1835}"/>
                </a:ext>
              </a:extLst>
            </p:cNvPr>
            <p:cNvSpPr/>
            <p:nvPr/>
          </p:nvSpPr>
          <p:spPr>
            <a:xfrm>
              <a:off x="9647326" y="1756278"/>
              <a:ext cx="248680" cy="248197"/>
            </a:xfrm>
            <a:prstGeom prst="ellipse">
              <a:avLst/>
            </a:prstGeom>
            <a:solidFill>
              <a:srgbClr val="7F7F7F"/>
            </a:solidFill>
            <a:ln w="9525" cap="flat" cmpd="sng" algn="ctr">
              <a:solidFill>
                <a:schemeClr val="tx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
          <p:nvSpPr>
            <p:cNvPr id="86" name="Oval 85">
              <a:extLst>
                <a:ext uri="{FF2B5EF4-FFF2-40B4-BE49-F238E27FC236}">
                  <a16:creationId xmlns:a16="http://schemas.microsoft.com/office/drawing/2014/main" id="{A0DFE0C6-8B3C-4BA1-8412-9370B1C02CD5}"/>
                </a:ext>
              </a:extLst>
            </p:cNvPr>
            <p:cNvSpPr/>
            <p:nvPr/>
          </p:nvSpPr>
          <p:spPr>
            <a:xfrm>
              <a:off x="9648152" y="1388059"/>
              <a:ext cx="248680" cy="248197"/>
            </a:xfrm>
            <a:prstGeom prst="ellipse">
              <a:avLst/>
            </a:prstGeom>
            <a:solidFill>
              <a:srgbClr val="7F7F7F"/>
            </a:solidFill>
            <a:ln w="9525" cap="flat" cmpd="sng" algn="ctr">
              <a:solidFill>
                <a:schemeClr val="tx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cxnSp>
          <p:nvCxnSpPr>
            <p:cNvPr id="87" name="Straight Arrow Connector 86">
              <a:extLst>
                <a:ext uri="{FF2B5EF4-FFF2-40B4-BE49-F238E27FC236}">
                  <a16:creationId xmlns:a16="http://schemas.microsoft.com/office/drawing/2014/main" id="{63BDECE6-67C8-456A-9CD9-F4EE855F74DB}"/>
                </a:ext>
              </a:extLst>
            </p:cNvPr>
            <p:cNvCxnSpPr>
              <a:cxnSpLocks/>
              <a:stCxn id="83" idx="6"/>
              <a:endCxn id="86" idx="2"/>
            </p:cNvCxnSpPr>
            <p:nvPr/>
          </p:nvCxnSpPr>
          <p:spPr>
            <a:xfrm>
              <a:off x="9324473" y="1512158"/>
              <a:ext cx="323679" cy="0"/>
            </a:xfrm>
            <a:prstGeom prst="straightConnector1">
              <a:avLst/>
            </a:prstGeom>
            <a:solidFill>
              <a:sysClr val="window" lastClr="FFFFFF"/>
            </a:solidFill>
            <a:ln w="9525" cap="flat" cmpd="sng" algn="ctr">
              <a:solidFill>
                <a:schemeClr val="tx1"/>
              </a:solidFill>
              <a:prstDash val="solid"/>
              <a:miter lim="800000"/>
              <a:headEnd w="sm" len="sm"/>
              <a:tailEnd type="triangle" w="sm" len="lg"/>
            </a:ln>
            <a:effectLst/>
          </p:spPr>
        </p:cxnSp>
        <p:cxnSp>
          <p:nvCxnSpPr>
            <p:cNvPr id="88" name="Straight Arrow Connector 87">
              <a:extLst>
                <a:ext uri="{FF2B5EF4-FFF2-40B4-BE49-F238E27FC236}">
                  <a16:creationId xmlns:a16="http://schemas.microsoft.com/office/drawing/2014/main" id="{D5D09880-89B7-49A0-A7BD-E39306702FA8}"/>
                </a:ext>
              </a:extLst>
            </p:cNvPr>
            <p:cNvCxnSpPr>
              <a:cxnSpLocks/>
              <a:stCxn id="84" idx="6"/>
              <a:endCxn id="86" idx="2"/>
            </p:cNvCxnSpPr>
            <p:nvPr/>
          </p:nvCxnSpPr>
          <p:spPr>
            <a:xfrm flipV="1">
              <a:off x="9325892" y="1512158"/>
              <a:ext cx="322260" cy="368219"/>
            </a:xfrm>
            <a:prstGeom prst="straightConnector1">
              <a:avLst/>
            </a:prstGeom>
            <a:solidFill>
              <a:sysClr val="window" lastClr="FFFFFF"/>
            </a:solidFill>
            <a:ln w="9525" cap="flat" cmpd="sng" algn="ctr">
              <a:solidFill>
                <a:schemeClr val="tx1"/>
              </a:solidFill>
              <a:prstDash val="solid"/>
              <a:miter lim="800000"/>
              <a:headEnd w="sm" len="sm"/>
              <a:tailEnd type="triangle" w="sm" len="lg"/>
            </a:ln>
            <a:effectLst/>
          </p:spPr>
        </p:cxnSp>
        <p:sp>
          <p:nvSpPr>
            <p:cNvPr id="89" name="Oval 88">
              <a:extLst>
                <a:ext uri="{FF2B5EF4-FFF2-40B4-BE49-F238E27FC236}">
                  <a16:creationId xmlns:a16="http://schemas.microsoft.com/office/drawing/2014/main" id="{2E3F74E6-EC99-4685-AF3E-4558A985D06B}"/>
                </a:ext>
              </a:extLst>
            </p:cNvPr>
            <p:cNvSpPr/>
            <p:nvPr/>
          </p:nvSpPr>
          <p:spPr>
            <a:xfrm>
              <a:off x="10215857" y="1547564"/>
              <a:ext cx="248680" cy="248197"/>
            </a:xfrm>
            <a:prstGeom prst="ellipse">
              <a:avLst/>
            </a:prstGeom>
            <a:solidFill>
              <a:srgbClr val="7F7F7F"/>
            </a:solidFill>
            <a:ln w="9525" cap="flat" cmpd="sng" algn="ctr">
              <a:solidFill>
                <a:schemeClr val="tx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cxnSp>
          <p:nvCxnSpPr>
            <p:cNvPr id="90" name="Straight Arrow Connector 89">
              <a:extLst>
                <a:ext uri="{FF2B5EF4-FFF2-40B4-BE49-F238E27FC236}">
                  <a16:creationId xmlns:a16="http://schemas.microsoft.com/office/drawing/2014/main" id="{3D61BB42-78B3-4267-A1A2-F3230BF42794}"/>
                </a:ext>
              </a:extLst>
            </p:cNvPr>
            <p:cNvCxnSpPr>
              <a:cxnSpLocks/>
              <a:stCxn id="85" idx="6"/>
              <a:endCxn id="89" idx="2"/>
            </p:cNvCxnSpPr>
            <p:nvPr/>
          </p:nvCxnSpPr>
          <p:spPr>
            <a:xfrm flipV="1">
              <a:off x="9896006" y="1671663"/>
              <a:ext cx="319851" cy="208714"/>
            </a:xfrm>
            <a:prstGeom prst="straightConnector1">
              <a:avLst/>
            </a:prstGeom>
            <a:solidFill>
              <a:sysClr val="window" lastClr="FFFFFF"/>
            </a:solidFill>
            <a:ln w="9525" cap="flat" cmpd="sng" algn="ctr">
              <a:solidFill>
                <a:schemeClr val="tx1"/>
              </a:solidFill>
              <a:prstDash val="solid"/>
              <a:miter lim="800000"/>
              <a:headEnd w="sm" len="sm"/>
              <a:tailEnd type="triangle" w="sm" len="lg"/>
            </a:ln>
            <a:effectLst/>
          </p:spPr>
        </p:cxnSp>
        <p:cxnSp>
          <p:nvCxnSpPr>
            <p:cNvPr id="91" name="Straight Arrow Connector 90">
              <a:extLst>
                <a:ext uri="{FF2B5EF4-FFF2-40B4-BE49-F238E27FC236}">
                  <a16:creationId xmlns:a16="http://schemas.microsoft.com/office/drawing/2014/main" id="{6455F795-9809-4E09-95AE-5EF6E4FB39E3}"/>
                </a:ext>
              </a:extLst>
            </p:cNvPr>
            <p:cNvCxnSpPr>
              <a:cxnSpLocks/>
              <a:stCxn id="86" idx="6"/>
              <a:endCxn id="89" idx="2"/>
            </p:cNvCxnSpPr>
            <p:nvPr/>
          </p:nvCxnSpPr>
          <p:spPr>
            <a:xfrm>
              <a:off x="9896832" y="1512158"/>
              <a:ext cx="319025" cy="159505"/>
            </a:xfrm>
            <a:prstGeom prst="straightConnector1">
              <a:avLst/>
            </a:prstGeom>
            <a:solidFill>
              <a:sysClr val="window" lastClr="FFFFFF"/>
            </a:solidFill>
            <a:ln w="9525" cap="flat" cmpd="sng" algn="ctr">
              <a:solidFill>
                <a:schemeClr val="tx1"/>
              </a:solidFill>
              <a:prstDash val="solid"/>
              <a:miter lim="800000"/>
              <a:headEnd w="sm" len="sm"/>
              <a:tailEnd type="triangle" w="sm" len="lg"/>
            </a:ln>
            <a:effectLst/>
          </p:spPr>
        </p:cxnSp>
        <p:sp>
          <p:nvSpPr>
            <p:cNvPr id="92" name="Oval 91">
              <a:extLst>
                <a:ext uri="{FF2B5EF4-FFF2-40B4-BE49-F238E27FC236}">
                  <a16:creationId xmlns:a16="http://schemas.microsoft.com/office/drawing/2014/main" id="{205A6E26-D71A-4357-A285-2F2B090E56BD}"/>
                </a:ext>
              </a:extLst>
            </p:cNvPr>
            <p:cNvSpPr/>
            <p:nvPr/>
          </p:nvSpPr>
          <p:spPr>
            <a:xfrm>
              <a:off x="10814407" y="1547564"/>
              <a:ext cx="248680" cy="248197"/>
            </a:xfrm>
            <a:prstGeom prst="ellipse">
              <a:avLst/>
            </a:prstGeom>
            <a:solidFill>
              <a:srgbClr val="7F7F7F"/>
            </a:solidFill>
            <a:ln w="9525" cap="flat" cmpd="sng" algn="ctr">
              <a:solidFill>
                <a:schemeClr val="tx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cxnSp>
          <p:nvCxnSpPr>
            <p:cNvPr id="93" name="Straight Arrow Connector 92">
              <a:extLst>
                <a:ext uri="{FF2B5EF4-FFF2-40B4-BE49-F238E27FC236}">
                  <a16:creationId xmlns:a16="http://schemas.microsoft.com/office/drawing/2014/main" id="{33ED3C61-43F8-4845-9B55-EC7FB84FCFF4}"/>
                </a:ext>
              </a:extLst>
            </p:cNvPr>
            <p:cNvCxnSpPr>
              <a:cxnSpLocks/>
              <a:stCxn id="89" idx="6"/>
              <a:endCxn id="92" idx="2"/>
            </p:cNvCxnSpPr>
            <p:nvPr/>
          </p:nvCxnSpPr>
          <p:spPr>
            <a:xfrm>
              <a:off x="10464537" y="1671663"/>
              <a:ext cx="349870" cy="0"/>
            </a:xfrm>
            <a:prstGeom prst="straightConnector1">
              <a:avLst/>
            </a:prstGeom>
            <a:solidFill>
              <a:sysClr val="window" lastClr="FFFFFF"/>
            </a:solidFill>
            <a:ln w="9525" cap="flat" cmpd="sng" algn="ctr">
              <a:solidFill>
                <a:schemeClr val="tx1"/>
              </a:solidFill>
              <a:prstDash val="solid"/>
              <a:miter lim="800000"/>
              <a:headEnd w="sm" len="sm"/>
              <a:tailEnd type="triangle" w="sm" len="lg"/>
            </a:ln>
            <a:effectLst/>
          </p:spPr>
        </p:cxnSp>
        <p:grpSp>
          <p:nvGrpSpPr>
            <p:cNvPr id="94" name="Group 93">
              <a:extLst>
                <a:ext uri="{FF2B5EF4-FFF2-40B4-BE49-F238E27FC236}">
                  <a16:creationId xmlns:a16="http://schemas.microsoft.com/office/drawing/2014/main" id="{3ED0B2A4-DFB0-4204-81DB-B029CF789E75}"/>
                </a:ext>
              </a:extLst>
            </p:cNvPr>
            <p:cNvGrpSpPr/>
            <p:nvPr/>
          </p:nvGrpSpPr>
          <p:grpSpPr>
            <a:xfrm>
              <a:off x="9015849" y="1328765"/>
              <a:ext cx="2089711" cy="743204"/>
              <a:chOff x="9015849" y="1342607"/>
              <a:chExt cx="2089711" cy="743204"/>
            </a:xfrm>
          </p:grpSpPr>
          <p:sp>
            <p:nvSpPr>
              <p:cNvPr id="95" name="Rectangle 94">
                <a:extLst>
                  <a:ext uri="{FF2B5EF4-FFF2-40B4-BE49-F238E27FC236}">
                    <a16:creationId xmlns:a16="http://schemas.microsoft.com/office/drawing/2014/main" id="{F2604B7C-970E-4A22-A190-6EBE59993251}"/>
                  </a:ext>
                </a:extLst>
              </p:cNvPr>
              <p:cNvSpPr/>
              <p:nvPr/>
            </p:nvSpPr>
            <p:spPr>
              <a:xfrm>
                <a:off x="9037948" y="1342607"/>
                <a:ext cx="324663" cy="36410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a:ea typeface="+mn-ea"/>
                    <a:cs typeface="+mn-cs"/>
                  </a:rPr>
                  <a:t>x</a:t>
                </a:r>
              </a:p>
            </p:txBody>
          </p:sp>
          <p:sp>
            <p:nvSpPr>
              <p:cNvPr id="96" name="Rectangle 95">
                <a:extLst>
                  <a:ext uri="{FF2B5EF4-FFF2-40B4-BE49-F238E27FC236}">
                    <a16:creationId xmlns:a16="http://schemas.microsoft.com/office/drawing/2014/main" id="{78B41EB4-0EF2-4A4C-8DC7-A9D15297FA60}"/>
                  </a:ext>
                </a:extLst>
              </p:cNvPr>
              <p:cNvSpPr/>
              <p:nvPr/>
            </p:nvSpPr>
            <p:spPr>
              <a:xfrm>
                <a:off x="9015849" y="1705603"/>
                <a:ext cx="379658" cy="36410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Segoe UI Semibold"/>
                    <a:ea typeface="+mn-ea"/>
                    <a:cs typeface="+mn-cs"/>
                  </a:rPr>
                  <a:t>w</a:t>
                </a:r>
              </a:p>
            </p:txBody>
          </p:sp>
          <p:sp>
            <p:nvSpPr>
              <p:cNvPr id="97" name="Rectangle 96">
                <a:extLst>
                  <a:ext uri="{FF2B5EF4-FFF2-40B4-BE49-F238E27FC236}">
                    <a16:creationId xmlns:a16="http://schemas.microsoft.com/office/drawing/2014/main" id="{CBAE654D-E15F-43DD-BEE9-E2A5136883CE}"/>
                  </a:ext>
                </a:extLst>
              </p:cNvPr>
              <p:cNvSpPr/>
              <p:nvPr/>
            </p:nvSpPr>
            <p:spPr>
              <a:xfrm>
                <a:off x="9619479" y="1392923"/>
                <a:ext cx="311388" cy="36410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Segoe UI Semibold"/>
                    <a:ea typeface="+mn-ea"/>
                    <a:cs typeface="+mn-cs"/>
                  </a:rPr>
                  <a:t>*</a:t>
                </a:r>
              </a:p>
            </p:txBody>
          </p:sp>
          <p:sp>
            <p:nvSpPr>
              <p:cNvPr id="98" name="Rectangle 97">
                <a:extLst>
                  <a:ext uri="{FF2B5EF4-FFF2-40B4-BE49-F238E27FC236}">
                    <a16:creationId xmlns:a16="http://schemas.microsoft.com/office/drawing/2014/main" id="{522E9C95-1E00-4EB6-9662-3892628FBEA2}"/>
                  </a:ext>
                </a:extLst>
              </p:cNvPr>
              <p:cNvSpPr/>
              <p:nvPr/>
            </p:nvSpPr>
            <p:spPr>
              <a:xfrm>
                <a:off x="9607604" y="1721705"/>
                <a:ext cx="345523" cy="36410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a:ea typeface="+mn-ea"/>
                    <a:cs typeface="+mn-cs"/>
                  </a:rPr>
                  <a:t>b</a:t>
                </a:r>
              </a:p>
            </p:txBody>
          </p:sp>
          <p:sp>
            <p:nvSpPr>
              <p:cNvPr id="99" name="Rectangle 98">
                <a:extLst>
                  <a:ext uri="{FF2B5EF4-FFF2-40B4-BE49-F238E27FC236}">
                    <a16:creationId xmlns:a16="http://schemas.microsoft.com/office/drawing/2014/main" id="{39062570-8C2C-412C-B8B9-CEB7115AA7D0}"/>
                  </a:ext>
                </a:extLst>
              </p:cNvPr>
              <p:cNvSpPr/>
              <p:nvPr/>
            </p:nvSpPr>
            <p:spPr>
              <a:xfrm>
                <a:off x="10157006" y="1504497"/>
                <a:ext cx="366383" cy="36410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Segoe UI Semibold"/>
                    <a:ea typeface="+mn-ea"/>
                    <a:cs typeface="+mn-cs"/>
                  </a:rPr>
                  <a:t>+</a:t>
                </a:r>
              </a:p>
            </p:txBody>
          </p:sp>
          <p:sp>
            <p:nvSpPr>
              <p:cNvPr id="100" name="Rectangle 99">
                <a:extLst>
                  <a:ext uri="{FF2B5EF4-FFF2-40B4-BE49-F238E27FC236}">
                    <a16:creationId xmlns:a16="http://schemas.microsoft.com/office/drawing/2014/main" id="{DB9E17A7-E0A4-46B8-90B9-3435E09C6FB1}"/>
                  </a:ext>
                </a:extLst>
              </p:cNvPr>
              <p:cNvSpPr/>
              <p:nvPr/>
            </p:nvSpPr>
            <p:spPr>
              <a:xfrm>
                <a:off x="10779001" y="1486051"/>
                <a:ext cx="326559" cy="36410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a:ea typeface="+mn-ea"/>
                    <a:cs typeface="+mn-cs"/>
                  </a:rPr>
                  <a:t>y</a:t>
                </a:r>
              </a:p>
            </p:txBody>
          </p:sp>
        </p:grpSp>
      </p:grpSp>
      <p:grpSp>
        <p:nvGrpSpPr>
          <p:cNvPr id="101" name="Group 100">
            <a:extLst>
              <a:ext uri="{FF2B5EF4-FFF2-40B4-BE49-F238E27FC236}">
                <a16:creationId xmlns:a16="http://schemas.microsoft.com/office/drawing/2014/main" id="{6E33246F-75AF-46EF-82BD-38BD3C66BBCA}"/>
              </a:ext>
            </a:extLst>
          </p:cNvPr>
          <p:cNvGrpSpPr/>
          <p:nvPr/>
        </p:nvGrpSpPr>
        <p:grpSpPr>
          <a:xfrm>
            <a:off x="429431" y="5719608"/>
            <a:ext cx="4429666" cy="382450"/>
            <a:chOff x="6775704" y="5605835"/>
            <a:chExt cx="4941604" cy="429888"/>
          </a:xfrm>
        </p:grpSpPr>
        <p:grpSp>
          <p:nvGrpSpPr>
            <p:cNvPr id="102" name="Group 101">
              <a:extLst>
                <a:ext uri="{FF2B5EF4-FFF2-40B4-BE49-F238E27FC236}">
                  <a16:creationId xmlns:a16="http://schemas.microsoft.com/office/drawing/2014/main" id="{D0B1A788-AB26-41C7-B66A-C3EB228F2B25}"/>
                </a:ext>
              </a:extLst>
            </p:cNvPr>
            <p:cNvGrpSpPr/>
            <p:nvPr/>
          </p:nvGrpSpPr>
          <p:grpSpPr>
            <a:xfrm>
              <a:off x="6775704" y="5605835"/>
              <a:ext cx="4941604" cy="429888"/>
              <a:chOff x="6776829" y="5805973"/>
              <a:chExt cx="5783347" cy="777240"/>
            </a:xfrm>
          </p:grpSpPr>
          <p:sp>
            <p:nvSpPr>
              <p:cNvPr id="124" name="Rectangle 123">
                <a:extLst>
                  <a:ext uri="{FF2B5EF4-FFF2-40B4-BE49-F238E27FC236}">
                    <a16:creationId xmlns:a16="http://schemas.microsoft.com/office/drawing/2014/main" id="{935790A9-6323-4790-8ABE-24C1806FA534}"/>
                  </a:ext>
                </a:extLst>
              </p:cNvPr>
              <p:cNvSpPr/>
              <p:nvPr/>
            </p:nvSpPr>
            <p:spPr bwMode="auto">
              <a:xfrm>
                <a:off x="6776829" y="5805973"/>
                <a:ext cx="1887867" cy="777240"/>
              </a:xfrm>
              <a:prstGeom prst="rect">
                <a:avLst/>
              </a:prstGeom>
              <a:solidFill>
                <a:srgbClr val="002060"/>
              </a:solidFill>
              <a:ln w="1587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30" normalizeH="0" baseline="0" noProof="0">
                    <a:ln>
                      <a:noFill/>
                    </a:ln>
                    <a:gradFill>
                      <a:gsLst>
                        <a:gs pos="35922">
                          <a:srgbClr val="FFFFFF"/>
                        </a:gs>
                        <a:gs pos="65000">
                          <a:srgbClr val="FFFFFF"/>
                        </a:gs>
                      </a:gsLst>
                      <a:lin ang="5400000" scaled="1"/>
                    </a:gradFill>
                    <a:effectLst/>
                    <a:uLnTx/>
                    <a:uFillTx/>
                    <a:latin typeface="Segoe UI Semibold"/>
                    <a:ea typeface="+mn-ea"/>
                    <a:cs typeface="+mn-cs"/>
                  </a:rPr>
                  <a:t>CPU</a:t>
                </a:r>
              </a:p>
            </p:txBody>
          </p:sp>
          <p:sp>
            <p:nvSpPr>
              <p:cNvPr id="125" name="Rectangle 124">
                <a:extLst>
                  <a:ext uri="{FF2B5EF4-FFF2-40B4-BE49-F238E27FC236}">
                    <a16:creationId xmlns:a16="http://schemas.microsoft.com/office/drawing/2014/main" id="{3E95C8BA-D926-403A-AFB7-5D7A84617A9A}"/>
                  </a:ext>
                </a:extLst>
              </p:cNvPr>
              <p:cNvSpPr/>
              <p:nvPr/>
            </p:nvSpPr>
            <p:spPr bwMode="auto">
              <a:xfrm>
                <a:off x="8735040" y="5805973"/>
                <a:ext cx="1878170" cy="777240"/>
              </a:xfrm>
              <a:prstGeom prst="rect">
                <a:avLst/>
              </a:prstGeom>
              <a:solidFill>
                <a:srgbClr val="002060"/>
              </a:solidFill>
              <a:ln w="1587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30" normalizeH="0" baseline="0" noProof="0">
                    <a:ln>
                      <a:noFill/>
                    </a:ln>
                    <a:gradFill>
                      <a:gsLst>
                        <a:gs pos="35922">
                          <a:srgbClr val="FFFFFF"/>
                        </a:gs>
                        <a:gs pos="65000">
                          <a:srgbClr val="FFFFFF"/>
                        </a:gs>
                      </a:gsLst>
                      <a:lin ang="5400000" scaled="1"/>
                    </a:gradFill>
                    <a:effectLst/>
                    <a:uLnTx/>
                    <a:uFillTx/>
                    <a:latin typeface="Segoe UI Semibold"/>
                    <a:ea typeface="+mn-ea"/>
                    <a:cs typeface="+mn-cs"/>
                  </a:rPr>
                  <a:t>GPU</a:t>
                </a:r>
              </a:p>
            </p:txBody>
          </p:sp>
          <p:sp>
            <p:nvSpPr>
              <p:cNvPr id="126" name="Rectangle 125">
                <a:extLst>
                  <a:ext uri="{FF2B5EF4-FFF2-40B4-BE49-F238E27FC236}">
                    <a16:creationId xmlns:a16="http://schemas.microsoft.com/office/drawing/2014/main" id="{94ED9FD1-6796-4EB1-9228-BE85FD0A808C}"/>
                  </a:ext>
                </a:extLst>
              </p:cNvPr>
              <p:cNvSpPr/>
              <p:nvPr/>
            </p:nvSpPr>
            <p:spPr bwMode="auto">
              <a:xfrm>
                <a:off x="10682006" y="5805973"/>
                <a:ext cx="1878170" cy="777240"/>
              </a:xfrm>
              <a:prstGeom prst="rect">
                <a:avLst/>
              </a:prstGeom>
              <a:solidFill>
                <a:srgbClr val="002060"/>
              </a:solidFill>
              <a:ln w="1587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30" normalizeH="0" baseline="0" noProof="0" dirty="0">
                    <a:ln>
                      <a:noFill/>
                    </a:ln>
                    <a:gradFill>
                      <a:gsLst>
                        <a:gs pos="35922">
                          <a:srgbClr val="FFFFFF"/>
                        </a:gs>
                        <a:gs pos="65000">
                          <a:srgbClr val="FFFFFF"/>
                        </a:gs>
                      </a:gsLst>
                      <a:lin ang="5400000" scaled="1"/>
                    </a:gradFill>
                    <a:effectLst/>
                    <a:uLnTx/>
                    <a:uFillTx/>
                    <a:latin typeface="Segoe UI Semibold"/>
                    <a:ea typeface="+mn-ea"/>
                    <a:cs typeface="+mn-cs"/>
                  </a:rPr>
                  <a:t>XPU</a:t>
                </a:r>
              </a:p>
            </p:txBody>
          </p:sp>
        </p:grpSp>
        <p:grpSp>
          <p:nvGrpSpPr>
            <p:cNvPr id="103" name="Group 102">
              <a:extLst>
                <a:ext uri="{FF2B5EF4-FFF2-40B4-BE49-F238E27FC236}">
                  <a16:creationId xmlns:a16="http://schemas.microsoft.com/office/drawing/2014/main" id="{D5AB0CD7-6E7A-4547-BCB5-62AEAF3735B7}"/>
                </a:ext>
                <a:ext uri="{C183D7F6-B498-43B3-948B-1728B52AA6E4}">
                  <adec:decorative xmlns:adec="http://schemas.microsoft.com/office/drawing/2017/decorative" val="1"/>
                </a:ext>
              </a:extLst>
            </p:cNvPr>
            <p:cNvGrpSpPr/>
            <p:nvPr/>
          </p:nvGrpSpPr>
          <p:grpSpPr>
            <a:xfrm>
              <a:off x="10371368" y="5699293"/>
              <a:ext cx="185654" cy="220523"/>
              <a:chOff x="6883402" y="5883283"/>
              <a:chExt cx="312738" cy="371475"/>
            </a:xfrm>
          </p:grpSpPr>
          <p:sp>
            <p:nvSpPr>
              <p:cNvPr id="118" name="Freeform 19">
                <a:extLst>
                  <a:ext uri="{FF2B5EF4-FFF2-40B4-BE49-F238E27FC236}">
                    <a16:creationId xmlns:a16="http://schemas.microsoft.com/office/drawing/2014/main" id="{6016C82F-741C-481A-8BCF-C0B35368EFAB}"/>
                  </a:ext>
                </a:extLst>
              </p:cNvPr>
              <p:cNvSpPr>
                <a:spLocks/>
              </p:cNvSpPr>
              <p:nvPr/>
            </p:nvSpPr>
            <p:spPr bwMode="auto">
              <a:xfrm>
                <a:off x="6883402" y="5883283"/>
                <a:ext cx="312738" cy="185738"/>
              </a:xfrm>
              <a:custGeom>
                <a:avLst/>
                <a:gdLst>
                  <a:gd name="T0" fmla="*/ 0 w 197"/>
                  <a:gd name="T1" fmla="*/ 59 h 117"/>
                  <a:gd name="T2" fmla="*/ 98 w 197"/>
                  <a:gd name="T3" fmla="*/ 117 h 117"/>
                  <a:gd name="T4" fmla="*/ 197 w 197"/>
                  <a:gd name="T5" fmla="*/ 59 h 117"/>
                  <a:gd name="T6" fmla="*/ 98 w 197"/>
                  <a:gd name="T7" fmla="*/ 0 h 117"/>
                  <a:gd name="T8" fmla="*/ 0 w 197"/>
                  <a:gd name="T9" fmla="*/ 59 h 117"/>
                </a:gdLst>
                <a:ahLst/>
                <a:cxnLst>
                  <a:cxn ang="0">
                    <a:pos x="T0" y="T1"/>
                  </a:cxn>
                  <a:cxn ang="0">
                    <a:pos x="T2" y="T3"/>
                  </a:cxn>
                  <a:cxn ang="0">
                    <a:pos x="T4" y="T5"/>
                  </a:cxn>
                  <a:cxn ang="0">
                    <a:pos x="T6" y="T7"/>
                  </a:cxn>
                  <a:cxn ang="0">
                    <a:pos x="T8" y="T9"/>
                  </a:cxn>
                </a:cxnLst>
                <a:rect l="0" t="0" r="r" b="b"/>
                <a:pathLst>
                  <a:path w="197" h="117">
                    <a:moveTo>
                      <a:pt x="0" y="59"/>
                    </a:moveTo>
                    <a:lnTo>
                      <a:pt x="98" y="117"/>
                    </a:lnTo>
                    <a:lnTo>
                      <a:pt x="197" y="59"/>
                    </a:lnTo>
                    <a:lnTo>
                      <a:pt x="98" y="0"/>
                    </a:lnTo>
                    <a:lnTo>
                      <a:pt x="0" y="59"/>
                    </a:lnTo>
                    <a:close/>
                  </a:path>
                </a:pathLst>
              </a:custGeom>
              <a:noFill/>
              <a:ln w="9525" cap="flat">
                <a:solidFill>
                  <a:schemeClr val="tx1"/>
                </a:solidFill>
                <a:prstDash val="solid"/>
                <a:round/>
              </a:ln>
              <a:extLst>
                <a:ext uri="{909E8E84-426E-40DD-AFC4-6F175D3DCCD1}">
                  <a14:hiddenFill xmlns:a14="http://schemas.microsoft.com/office/drawing/2010/main">
                    <a:solidFill>
                      <a:srgbClr val="FFFFFF"/>
                    </a:solid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9" name="Freeform 20">
                <a:extLst>
                  <a:ext uri="{FF2B5EF4-FFF2-40B4-BE49-F238E27FC236}">
                    <a16:creationId xmlns:a16="http://schemas.microsoft.com/office/drawing/2014/main" id="{81E1D0DE-87A8-4BD1-B181-73410784AF14}"/>
                  </a:ext>
                </a:extLst>
              </p:cNvPr>
              <p:cNvSpPr>
                <a:spLocks/>
              </p:cNvSpPr>
              <p:nvPr/>
            </p:nvSpPr>
            <p:spPr bwMode="auto">
              <a:xfrm>
                <a:off x="7038977" y="5976945"/>
                <a:ext cx="157163" cy="155575"/>
              </a:xfrm>
              <a:custGeom>
                <a:avLst/>
                <a:gdLst>
                  <a:gd name="T0" fmla="*/ 99 w 99"/>
                  <a:gd name="T1" fmla="*/ 0 h 98"/>
                  <a:gd name="T2" fmla="*/ 99 w 99"/>
                  <a:gd name="T3" fmla="*/ 37 h 98"/>
                  <a:gd name="T4" fmla="*/ 0 w 99"/>
                  <a:gd name="T5" fmla="*/ 98 h 98"/>
                  <a:gd name="T6" fmla="*/ 0 w 99"/>
                  <a:gd name="T7" fmla="*/ 58 h 98"/>
                </a:gdLst>
                <a:ahLst/>
                <a:cxnLst>
                  <a:cxn ang="0">
                    <a:pos x="T0" y="T1"/>
                  </a:cxn>
                  <a:cxn ang="0">
                    <a:pos x="T2" y="T3"/>
                  </a:cxn>
                  <a:cxn ang="0">
                    <a:pos x="T4" y="T5"/>
                  </a:cxn>
                  <a:cxn ang="0">
                    <a:pos x="T6" y="T7"/>
                  </a:cxn>
                </a:cxnLst>
                <a:rect l="0" t="0" r="r" b="b"/>
                <a:pathLst>
                  <a:path w="99" h="98">
                    <a:moveTo>
                      <a:pt x="99" y="0"/>
                    </a:moveTo>
                    <a:lnTo>
                      <a:pt x="99" y="37"/>
                    </a:lnTo>
                    <a:lnTo>
                      <a:pt x="0" y="98"/>
                    </a:lnTo>
                    <a:lnTo>
                      <a:pt x="0" y="58"/>
                    </a:lnTo>
                  </a:path>
                </a:pathLst>
              </a:custGeom>
              <a:noFill/>
              <a:ln w="9525" cap="flat">
                <a:solidFill>
                  <a:schemeClr val="tx1"/>
                </a:solidFill>
                <a:prstDash val="solid"/>
                <a:round/>
              </a:ln>
              <a:extLst>
                <a:ext uri="{909E8E84-426E-40DD-AFC4-6F175D3DCCD1}">
                  <a14:hiddenFill xmlns:a14="http://schemas.microsoft.com/office/drawing/2010/main">
                    <a:solidFill>
                      <a:srgbClr val="FFFFFF"/>
                    </a:solid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0" name="Freeform 21">
                <a:extLst>
                  <a:ext uri="{FF2B5EF4-FFF2-40B4-BE49-F238E27FC236}">
                    <a16:creationId xmlns:a16="http://schemas.microsoft.com/office/drawing/2014/main" id="{F989D19E-D6E7-4551-B759-AD485862E1E1}"/>
                  </a:ext>
                </a:extLst>
              </p:cNvPr>
              <p:cNvSpPr>
                <a:spLocks/>
              </p:cNvSpPr>
              <p:nvPr/>
            </p:nvSpPr>
            <p:spPr bwMode="auto">
              <a:xfrm>
                <a:off x="6883402" y="5976945"/>
                <a:ext cx="155575" cy="155575"/>
              </a:xfrm>
              <a:custGeom>
                <a:avLst/>
                <a:gdLst>
                  <a:gd name="T0" fmla="*/ 98 w 98"/>
                  <a:gd name="T1" fmla="*/ 98 h 98"/>
                  <a:gd name="T2" fmla="*/ 0 w 98"/>
                  <a:gd name="T3" fmla="*/ 37 h 98"/>
                  <a:gd name="T4" fmla="*/ 0 w 98"/>
                  <a:gd name="T5" fmla="*/ 0 h 98"/>
                </a:gdLst>
                <a:ahLst/>
                <a:cxnLst>
                  <a:cxn ang="0">
                    <a:pos x="T0" y="T1"/>
                  </a:cxn>
                  <a:cxn ang="0">
                    <a:pos x="T2" y="T3"/>
                  </a:cxn>
                  <a:cxn ang="0">
                    <a:pos x="T4" y="T5"/>
                  </a:cxn>
                </a:cxnLst>
                <a:rect l="0" t="0" r="r" b="b"/>
                <a:pathLst>
                  <a:path w="98" h="98">
                    <a:moveTo>
                      <a:pt x="98" y="98"/>
                    </a:moveTo>
                    <a:lnTo>
                      <a:pt x="0" y="37"/>
                    </a:lnTo>
                    <a:lnTo>
                      <a:pt x="0" y="0"/>
                    </a:lnTo>
                  </a:path>
                </a:pathLst>
              </a:custGeom>
              <a:noFill/>
              <a:ln w="9525" cap="flat">
                <a:solidFill>
                  <a:schemeClr val="tx1"/>
                </a:solidFill>
                <a:prstDash val="solid"/>
                <a:round/>
              </a:ln>
              <a:extLst>
                <a:ext uri="{909E8E84-426E-40DD-AFC4-6F175D3DCCD1}">
                  <a14:hiddenFill xmlns:a14="http://schemas.microsoft.com/office/drawing/2010/main">
                    <a:solidFill>
                      <a:srgbClr val="FFFFFF"/>
                    </a:solid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1" name="Freeform 22">
                <a:extLst>
                  <a:ext uri="{FF2B5EF4-FFF2-40B4-BE49-F238E27FC236}">
                    <a16:creationId xmlns:a16="http://schemas.microsoft.com/office/drawing/2014/main" id="{D880B39F-33AF-4761-B457-C152DA8A0372}"/>
                  </a:ext>
                </a:extLst>
              </p:cNvPr>
              <p:cNvSpPr>
                <a:spLocks/>
              </p:cNvSpPr>
              <p:nvPr/>
            </p:nvSpPr>
            <p:spPr bwMode="auto">
              <a:xfrm>
                <a:off x="6883402" y="6069020"/>
                <a:ext cx="312738" cy="123825"/>
              </a:xfrm>
              <a:custGeom>
                <a:avLst/>
                <a:gdLst>
                  <a:gd name="T0" fmla="*/ 33 w 197"/>
                  <a:gd name="T1" fmla="*/ 0 h 78"/>
                  <a:gd name="T2" fmla="*/ 0 w 197"/>
                  <a:gd name="T3" fmla="*/ 19 h 78"/>
                  <a:gd name="T4" fmla="*/ 98 w 197"/>
                  <a:gd name="T5" fmla="*/ 78 h 78"/>
                  <a:gd name="T6" fmla="*/ 197 w 197"/>
                  <a:gd name="T7" fmla="*/ 19 h 78"/>
                  <a:gd name="T8" fmla="*/ 163 w 197"/>
                  <a:gd name="T9" fmla="*/ 0 h 78"/>
                </a:gdLst>
                <a:ahLst/>
                <a:cxnLst>
                  <a:cxn ang="0">
                    <a:pos x="T0" y="T1"/>
                  </a:cxn>
                  <a:cxn ang="0">
                    <a:pos x="T2" y="T3"/>
                  </a:cxn>
                  <a:cxn ang="0">
                    <a:pos x="T4" y="T5"/>
                  </a:cxn>
                  <a:cxn ang="0">
                    <a:pos x="T6" y="T7"/>
                  </a:cxn>
                  <a:cxn ang="0">
                    <a:pos x="T8" y="T9"/>
                  </a:cxn>
                </a:cxnLst>
                <a:rect l="0" t="0" r="r" b="b"/>
                <a:pathLst>
                  <a:path w="197" h="78">
                    <a:moveTo>
                      <a:pt x="33" y="0"/>
                    </a:moveTo>
                    <a:lnTo>
                      <a:pt x="0" y="19"/>
                    </a:lnTo>
                    <a:lnTo>
                      <a:pt x="98" y="78"/>
                    </a:lnTo>
                    <a:lnTo>
                      <a:pt x="197" y="19"/>
                    </a:lnTo>
                    <a:lnTo>
                      <a:pt x="163" y="0"/>
                    </a:lnTo>
                  </a:path>
                </a:pathLst>
              </a:custGeom>
              <a:noFill/>
              <a:ln w="9525" cap="flat">
                <a:solidFill>
                  <a:schemeClr val="tx1"/>
                </a:solidFill>
                <a:prstDash val="solid"/>
                <a:round/>
              </a:ln>
              <a:extLst>
                <a:ext uri="{909E8E84-426E-40DD-AFC4-6F175D3DCCD1}">
                  <a14:hiddenFill xmlns:a14="http://schemas.microsoft.com/office/drawing/2010/main">
                    <a:solidFill>
                      <a:srgbClr val="FFFFFF"/>
                    </a:solid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2" name="Freeform 23">
                <a:extLst>
                  <a:ext uri="{FF2B5EF4-FFF2-40B4-BE49-F238E27FC236}">
                    <a16:creationId xmlns:a16="http://schemas.microsoft.com/office/drawing/2014/main" id="{A3EC6EAD-0099-4FD3-AA8E-F23C1592C2BA}"/>
                  </a:ext>
                </a:extLst>
              </p:cNvPr>
              <p:cNvSpPr>
                <a:spLocks/>
              </p:cNvSpPr>
              <p:nvPr/>
            </p:nvSpPr>
            <p:spPr bwMode="auto">
              <a:xfrm>
                <a:off x="7038977" y="6099183"/>
                <a:ext cx="157163" cy="155575"/>
              </a:xfrm>
              <a:custGeom>
                <a:avLst/>
                <a:gdLst>
                  <a:gd name="T0" fmla="*/ 99 w 99"/>
                  <a:gd name="T1" fmla="*/ 0 h 98"/>
                  <a:gd name="T2" fmla="*/ 99 w 99"/>
                  <a:gd name="T3" fmla="*/ 38 h 98"/>
                  <a:gd name="T4" fmla="*/ 0 w 99"/>
                  <a:gd name="T5" fmla="*/ 98 h 98"/>
                  <a:gd name="T6" fmla="*/ 0 w 99"/>
                  <a:gd name="T7" fmla="*/ 59 h 98"/>
                </a:gdLst>
                <a:ahLst/>
                <a:cxnLst>
                  <a:cxn ang="0">
                    <a:pos x="T0" y="T1"/>
                  </a:cxn>
                  <a:cxn ang="0">
                    <a:pos x="T2" y="T3"/>
                  </a:cxn>
                  <a:cxn ang="0">
                    <a:pos x="T4" y="T5"/>
                  </a:cxn>
                  <a:cxn ang="0">
                    <a:pos x="T6" y="T7"/>
                  </a:cxn>
                </a:cxnLst>
                <a:rect l="0" t="0" r="r" b="b"/>
                <a:pathLst>
                  <a:path w="99" h="98">
                    <a:moveTo>
                      <a:pt x="99" y="0"/>
                    </a:moveTo>
                    <a:lnTo>
                      <a:pt x="99" y="38"/>
                    </a:lnTo>
                    <a:lnTo>
                      <a:pt x="0" y="98"/>
                    </a:lnTo>
                    <a:lnTo>
                      <a:pt x="0" y="59"/>
                    </a:lnTo>
                  </a:path>
                </a:pathLst>
              </a:custGeom>
              <a:noFill/>
              <a:ln w="9525" cap="flat">
                <a:solidFill>
                  <a:schemeClr val="tx1"/>
                </a:solidFill>
                <a:prstDash val="solid"/>
                <a:round/>
              </a:ln>
              <a:extLst>
                <a:ext uri="{909E8E84-426E-40DD-AFC4-6F175D3DCCD1}">
                  <a14:hiddenFill xmlns:a14="http://schemas.microsoft.com/office/drawing/2010/main">
                    <a:solidFill>
                      <a:srgbClr val="FFFFFF"/>
                    </a:solid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3" name="Freeform 24">
                <a:extLst>
                  <a:ext uri="{FF2B5EF4-FFF2-40B4-BE49-F238E27FC236}">
                    <a16:creationId xmlns:a16="http://schemas.microsoft.com/office/drawing/2014/main" id="{5FB84149-3962-4059-97BA-9B711A11B4D6}"/>
                  </a:ext>
                </a:extLst>
              </p:cNvPr>
              <p:cNvSpPr>
                <a:spLocks/>
              </p:cNvSpPr>
              <p:nvPr/>
            </p:nvSpPr>
            <p:spPr bwMode="auto">
              <a:xfrm>
                <a:off x="6883402" y="6099183"/>
                <a:ext cx="155575" cy="155575"/>
              </a:xfrm>
              <a:custGeom>
                <a:avLst/>
                <a:gdLst>
                  <a:gd name="T0" fmla="*/ 98 w 98"/>
                  <a:gd name="T1" fmla="*/ 98 h 98"/>
                  <a:gd name="T2" fmla="*/ 0 w 98"/>
                  <a:gd name="T3" fmla="*/ 38 h 98"/>
                  <a:gd name="T4" fmla="*/ 0 w 98"/>
                  <a:gd name="T5" fmla="*/ 0 h 98"/>
                </a:gdLst>
                <a:ahLst/>
                <a:cxnLst>
                  <a:cxn ang="0">
                    <a:pos x="T0" y="T1"/>
                  </a:cxn>
                  <a:cxn ang="0">
                    <a:pos x="T2" y="T3"/>
                  </a:cxn>
                  <a:cxn ang="0">
                    <a:pos x="T4" y="T5"/>
                  </a:cxn>
                </a:cxnLst>
                <a:rect l="0" t="0" r="r" b="b"/>
                <a:pathLst>
                  <a:path w="98" h="98">
                    <a:moveTo>
                      <a:pt x="98" y="98"/>
                    </a:moveTo>
                    <a:lnTo>
                      <a:pt x="0" y="38"/>
                    </a:lnTo>
                    <a:lnTo>
                      <a:pt x="0" y="0"/>
                    </a:lnTo>
                  </a:path>
                </a:pathLst>
              </a:custGeom>
              <a:noFill/>
              <a:ln w="9525" cap="flat">
                <a:solidFill>
                  <a:schemeClr val="tx1"/>
                </a:solidFill>
                <a:prstDash val="solid"/>
                <a:round/>
              </a:ln>
              <a:extLst>
                <a:ext uri="{909E8E84-426E-40DD-AFC4-6F175D3DCCD1}">
                  <a14:hiddenFill xmlns:a14="http://schemas.microsoft.com/office/drawing/2010/main">
                    <a:solidFill>
                      <a:srgbClr val="FFFFFF"/>
                    </a:solid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04" name="Group 103">
              <a:extLst>
                <a:ext uri="{FF2B5EF4-FFF2-40B4-BE49-F238E27FC236}">
                  <a16:creationId xmlns:a16="http://schemas.microsoft.com/office/drawing/2014/main" id="{B1412FF1-DF84-408D-A627-2E8BD2CDEF1A}"/>
                </a:ext>
                <a:ext uri="{C183D7F6-B498-43B3-948B-1728B52AA6E4}">
                  <adec:decorative xmlns:adec="http://schemas.microsoft.com/office/drawing/2017/decorative" val="1"/>
                </a:ext>
              </a:extLst>
            </p:cNvPr>
            <p:cNvGrpSpPr/>
            <p:nvPr/>
          </p:nvGrpSpPr>
          <p:grpSpPr>
            <a:xfrm>
              <a:off x="8696485" y="5705220"/>
              <a:ext cx="178114" cy="180942"/>
              <a:chOff x="6237289" y="5883283"/>
              <a:chExt cx="300038" cy="304800"/>
            </a:xfrm>
          </p:grpSpPr>
          <p:sp>
            <p:nvSpPr>
              <p:cNvPr id="113" name="Oval 25">
                <a:extLst>
                  <a:ext uri="{FF2B5EF4-FFF2-40B4-BE49-F238E27FC236}">
                    <a16:creationId xmlns:a16="http://schemas.microsoft.com/office/drawing/2014/main" id="{5B767C7A-1D8B-4F0A-A30B-D9CFEC031E83}"/>
                  </a:ext>
                </a:extLst>
              </p:cNvPr>
              <p:cNvSpPr>
                <a:spLocks noChangeArrowheads="1"/>
              </p:cNvSpPr>
              <p:nvPr/>
            </p:nvSpPr>
            <p:spPr bwMode="auto">
              <a:xfrm>
                <a:off x="6237289" y="5883283"/>
                <a:ext cx="133350" cy="46038"/>
              </a:xfrm>
              <a:prstGeom prst="ellipse">
                <a:avLst/>
              </a:prstGeom>
              <a:noFill/>
              <a:ln w="9525" cap="flat">
                <a:solidFill>
                  <a:schemeClr val="tx1"/>
                </a:solidFill>
                <a:prstDash val="solid"/>
                <a:round/>
              </a:ln>
              <a:extLst>
                <a:ext uri="{909E8E84-426E-40DD-AFC4-6F175D3DCCD1}">
                  <a14:hiddenFill xmlns:a14="http://schemas.microsoft.com/office/drawing/2010/main">
                    <a:solidFill>
                      <a:srgbClr val="FFFFFF"/>
                    </a:solid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4" name="Freeform 26">
                <a:extLst>
                  <a:ext uri="{FF2B5EF4-FFF2-40B4-BE49-F238E27FC236}">
                    <a16:creationId xmlns:a16="http://schemas.microsoft.com/office/drawing/2014/main" id="{F570E896-BB84-4004-9C3C-86AB25DEE5D1}"/>
                  </a:ext>
                </a:extLst>
              </p:cNvPr>
              <p:cNvSpPr>
                <a:spLocks/>
              </p:cNvSpPr>
              <p:nvPr/>
            </p:nvSpPr>
            <p:spPr bwMode="auto">
              <a:xfrm>
                <a:off x="6237289" y="5905508"/>
                <a:ext cx="300038" cy="282575"/>
              </a:xfrm>
              <a:custGeom>
                <a:avLst/>
                <a:gdLst>
                  <a:gd name="T0" fmla="*/ 84 w 189"/>
                  <a:gd name="T1" fmla="*/ 0 h 178"/>
                  <a:gd name="T2" fmla="*/ 84 w 189"/>
                  <a:gd name="T3" fmla="*/ 99 h 178"/>
                  <a:gd name="T4" fmla="*/ 136 w 189"/>
                  <a:gd name="T5" fmla="*/ 53 h 178"/>
                  <a:gd name="T6" fmla="*/ 136 w 189"/>
                  <a:gd name="T7" fmla="*/ 100 h 178"/>
                  <a:gd name="T8" fmla="*/ 189 w 189"/>
                  <a:gd name="T9" fmla="*/ 53 h 178"/>
                  <a:gd name="T10" fmla="*/ 189 w 189"/>
                  <a:gd name="T11" fmla="*/ 178 h 178"/>
                  <a:gd name="T12" fmla="*/ 0 w 189"/>
                  <a:gd name="T13" fmla="*/ 178 h 178"/>
                  <a:gd name="T14" fmla="*/ 0 w 189"/>
                  <a:gd name="T15" fmla="*/ 0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178">
                    <a:moveTo>
                      <a:pt x="84" y="0"/>
                    </a:moveTo>
                    <a:lnTo>
                      <a:pt x="84" y="99"/>
                    </a:lnTo>
                    <a:lnTo>
                      <a:pt x="136" y="53"/>
                    </a:lnTo>
                    <a:lnTo>
                      <a:pt x="136" y="100"/>
                    </a:lnTo>
                    <a:lnTo>
                      <a:pt x="189" y="53"/>
                    </a:lnTo>
                    <a:lnTo>
                      <a:pt x="189" y="178"/>
                    </a:lnTo>
                    <a:lnTo>
                      <a:pt x="0" y="178"/>
                    </a:lnTo>
                    <a:lnTo>
                      <a:pt x="0" y="0"/>
                    </a:lnTo>
                  </a:path>
                </a:pathLst>
              </a:custGeom>
              <a:noFill/>
              <a:ln w="9525" cap="flat">
                <a:solidFill>
                  <a:schemeClr val="tx1"/>
                </a:solidFill>
                <a:prstDash val="solid"/>
                <a:round/>
              </a:ln>
              <a:extLst>
                <a:ext uri="{909E8E84-426E-40DD-AFC4-6F175D3DCCD1}">
                  <a14:hiddenFill xmlns:a14="http://schemas.microsoft.com/office/drawing/2010/main">
                    <a:solidFill>
                      <a:srgbClr val="FFFFFF"/>
                    </a:solid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5" name="Rectangle 27">
                <a:extLst>
                  <a:ext uri="{FF2B5EF4-FFF2-40B4-BE49-F238E27FC236}">
                    <a16:creationId xmlns:a16="http://schemas.microsoft.com/office/drawing/2014/main" id="{57C4672C-5CBC-457E-A747-BA5AE8965196}"/>
                  </a:ext>
                </a:extLst>
              </p:cNvPr>
              <p:cNvSpPr>
                <a:spLocks noChangeArrowheads="1"/>
              </p:cNvSpPr>
              <p:nvPr/>
            </p:nvSpPr>
            <p:spPr bwMode="auto">
              <a:xfrm>
                <a:off x="6353177" y="6110295"/>
                <a:ext cx="33338" cy="31750"/>
              </a:xfrm>
              <a:prstGeom prst="rect">
                <a:avLst/>
              </a:prstGeom>
              <a:noFill/>
              <a:ln w="9525" cap="flat">
                <a:solidFill>
                  <a:schemeClr val="tx1"/>
                </a:solidFill>
                <a:prstDash val="solid"/>
                <a:round/>
              </a:ln>
              <a:extLst>
                <a:ext uri="{909E8E84-426E-40DD-AFC4-6F175D3DCCD1}">
                  <a14:hiddenFill xmlns:a14="http://schemas.microsoft.com/office/drawing/2010/main">
                    <a:solidFill>
                      <a:srgbClr val="FFFFFF"/>
                    </a:solid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6" name="Rectangle 28">
                <a:extLst>
                  <a:ext uri="{FF2B5EF4-FFF2-40B4-BE49-F238E27FC236}">
                    <a16:creationId xmlns:a16="http://schemas.microsoft.com/office/drawing/2014/main" id="{4C70858A-19B7-456D-9673-0E694D1F5693}"/>
                  </a:ext>
                </a:extLst>
              </p:cNvPr>
              <p:cNvSpPr>
                <a:spLocks noChangeArrowheads="1"/>
              </p:cNvSpPr>
              <p:nvPr/>
            </p:nvSpPr>
            <p:spPr bwMode="auto">
              <a:xfrm>
                <a:off x="6413502" y="6110295"/>
                <a:ext cx="33338" cy="31750"/>
              </a:xfrm>
              <a:prstGeom prst="rect">
                <a:avLst/>
              </a:prstGeom>
              <a:noFill/>
              <a:ln w="9525" cap="flat">
                <a:solidFill>
                  <a:schemeClr val="tx1"/>
                </a:solidFill>
                <a:prstDash val="solid"/>
                <a:round/>
              </a:ln>
              <a:extLst>
                <a:ext uri="{909E8E84-426E-40DD-AFC4-6F175D3DCCD1}">
                  <a14:hiddenFill xmlns:a14="http://schemas.microsoft.com/office/drawing/2010/main">
                    <a:solidFill>
                      <a:srgbClr val="FFFFFF"/>
                    </a:solid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7" name="Rectangle 29">
                <a:extLst>
                  <a:ext uri="{FF2B5EF4-FFF2-40B4-BE49-F238E27FC236}">
                    <a16:creationId xmlns:a16="http://schemas.microsoft.com/office/drawing/2014/main" id="{7D4EB48C-50B3-48BF-A808-C29C2A27322B}"/>
                  </a:ext>
                </a:extLst>
              </p:cNvPr>
              <p:cNvSpPr>
                <a:spLocks noChangeArrowheads="1"/>
              </p:cNvSpPr>
              <p:nvPr/>
            </p:nvSpPr>
            <p:spPr bwMode="auto">
              <a:xfrm>
                <a:off x="6473827" y="6110295"/>
                <a:ext cx="33338" cy="31750"/>
              </a:xfrm>
              <a:prstGeom prst="rect">
                <a:avLst/>
              </a:prstGeom>
              <a:noFill/>
              <a:ln w="9525" cap="flat">
                <a:solidFill>
                  <a:schemeClr val="tx1"/>
                </a:solidFill>
                <a:prstDash val="solid"/>
                <a:round/>
              </a:ln>
              <a:extLst>
                <a:ext uri="{909E8E84-426E-40DD-AFC4-6F175D3DCCD1}">
                  <a14:hiddenFill xmlns:a14="http://schemas.microsoft.com/office/drawing/2010/main">
                    <a:solidFill>
                      <a:srgbClr val="FFFFFF"/>
                    </a:solid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05" name="Group 104">
              <a:extLst>
                <a:ext uri="{FF2B5EF4-FFF2-40B4-BE49-F238E27FC236}">
                  <a16:creationId xmlns:a16="http://schemas.microsoft.com/office/drawing/2014/main" id="{BFE95DEC-5D93-4C46-84CB-A706A23AD561}"/>
                </a:ext>
                <a:ext uri="{C183D7F6-B498-43B3-948B-1728B52AA6E4}">
                  <adec:decorative xmlns:adec="http://schemas.microsoft.com/office/drawing/2017/decorative" val="1"/>
                </a:ext>
              </a:extLst>
            </p:cNvPr>
            <p:cNvGrpSpPr/>
            <p:nvPr/>
          </p:nvGrpSpPr>
          <p:grpSpPr>
            <a:xfrm>
              <a:off x="7012343" y="5683074"/>
              <a:ext cx="200733" cy="225235"/>
              <a:chOff x="5367339" y="5894395"/>
              <a:chExt cx="338138" cy="379413"/>
            </a:xfrm>
          </p:grpSpPr>
          <p:sp>
            <p:nvSpPr>
              <p:cNvPr id="106" name="Oval 30">
                <a:extLst>
                  <a:ext uri="{FF2B5EF4-FFF2-40B4-BE49-F238E27FC236}">
                    <a16:creationId xmlns:a16="http://schemas.microsoft.com/office/drawing/2014/main" id="{F950DEB0-799B-458D-9097-D671F31969E1}"/>
                  </a:ext>
                </a:extLst>
              </p:cNvPr>
              <p:cNvSpPr>
                <a:spLocks noChangeArrowheads="1"/>
              </p:cNvSpPr>
              <p:nvPr/>
            </p:nvSpPr>
            <p:spPr bwMode="auto">
              <a:xfrm>
                <a:off x="5538789" y="6029333"/>
                <a:ext cx="166688" cy="52388"/>
              </a:xfrm>
              <a:prstGeom prst="ellipse">
                <a:avLst/>
              </a:prstGeom>
              <a:noFill/>
              <a:ln w="9525" cap="flat">
                <a:solidFill>
                  <a:schemeClr val="tx1"/>
                </a:solidFill>
                <a:prstDash val="solid"/>
                <a:round/>
              </a:ln>
              <a:extLst>
                <a:ext uri="{909E8E84-426E-40DD-AFC4-6F175D3DCCD1}">
                  <a14:hiddenFill xmlns:a14="http://schemas.microsoft.com/office/drawing/2010/main">
                    <a:solidFill>
                      <a:srgbClr val="FFFFFF"/>
                    </a:solid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Freeform 31">
                <a:extLst>
                  <a:ext uri="{FF2B5EF4-FFF2-40B4-BE49-F238E27FC236}">
                    <a16:creationId xmlns:a16="http://schemas.microsoft.com/office/drawing/2014/main" id="{286FF5DB-983B-4D88-AC06-FC0885371C26}"/>
                  </a:ext>
                </a:extLst>
              </p:cNvPr>
              <p:cNvSpPr>
                <a:spLocks/>
              </p:cNvSpPr>
              <p:nvPr/>
            </p:nvSpPr>
            <p:spPr bwMode="auto">
              <a:xfrm>
                <a:off x="5538789" y="6054733"/>
                <a:ext cx="166688" cy="219075"/>
              </a:xfrm>
              <a:custGeom>
                <a:avLst/>
                <a:gdLst>
                  <a:gd name="T0" fmla="*/ 77 w 77"/>
                  <a:gd name="T1" fmla="*/ 0 h 100"/>
                  <a:gd name="T2" fmla="*/ 77 w 77"/>
                  <a:gd name="T3" fmla="*/ 89 h 100"/>
                  <a:gd name="T4" fmla="*/ 38 w 77"/>
                  <a:gd name="T5" fmla="*/ 100 h 100"/>
                  <a:gd name="T6" fmla="*/ 0 w 77"/>
                  <a:gd name="T7" fmla="*/ 89 h 100"/>
                  <a:gd name="T8" fmla="*/ 0 w 77"/>
                  <a:gd name="T9" fmla="*/ 0 h 100"/>
                </a:gdLst>
                <a:ahLst/>
                <a:cxnLst>
                  <a:cxn ang="0">
                    <a:pos x="T0" y="T1"/>
                  </a:cxn>
                  <a:cxn ang="0">
                    <a:pos x="T2" y="T3"/>
                  </a:cxn>
                  <a:cxn ang="0">
                    <a:pos x="T4" y="T5"/>
                  </a:cxn>
                  <a:cxn ang="0">
                    <a:pos x="T6" y="T7"/>
                  </a:cxn>
                  <a:cxn ang="0">
                    <a:pos x="T8" y="T9"/>
                  </a:cxn>
                </a:cxnLst>
                <a:rect l="0" t="0" r="r" b="b"/>
                <a:pathLst>
                  <a:path w="77" h="100">
                    <a:moveTo>
                      <a:pt x="77" y="0"/>
                    </a:moveTo>
                    <a:cubicBezTo>
                      <a:pt x="77" y="89"/>
                      <a:pt x="77" y="89"/>
                      <a:pt x="77" y="89"/>
                    </a:cubicBezTo>
                    <a:cubicBezTo>
                      <a:pt x="77" y="95"/>
                      <a:pt x="59" y="100"/>
                      <a:pt x="38" y="100"/>
                    </a:cubicBezTo>
                    <a:cubicBezTo>
                      <a:pt x="17" y="100"/>
                      <a:pt x="0" y="95"/>
                      <a:pt x="0" y="89"/>
                    </a:cubicBezTo>
                    <a:cubicBezTo>
                      <a:pt x="0" y="0"/>
                      <a:pt x="0" y="0"/>
                      <a:pt x="0" y="0"/>
                    </a:cubicBezTo>
                  </a:path>
                </a:pathLst>
              </a:custGeom>
              <a:noFill/>
              <a:ln w="9525" cap="flat">
                <a:solidFill>
                  <a:schemeClr val="tx1"/>
                </a:solidFill>
                <a:prstDash val="solid"/>
                <a:round/>
              </a:ln>
              <a:extLst>
                <a:ext uri="{909E8E84-426E-40DD-AFC4-6F175D3DCCD1}">
                  <a14:hiddenFill xmlns:a14="http://schemas.microsoft.com/office/drawing/2010/main">
                    <a:solidFill>
                      <a:srgbClr val="FFFFFF"/>
                    </a:solid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8" name="Freeform 32">
                <a:extLst>
                  <a:ext uri="{FF2B5EF4-FFF2-40B4-BE49-F238E27FC236}">
                    <a16:creationId xmlns:a16="http://schemas.microsoft.com/office/drawing/2014/main" id="{E9644A07-4548-4E75-B22D-21686661914D}"/>
                  </a:ext>
                </a:extLst>
              </p:cNvPr>
              <p:cNvSpPr>
                <a:spLocks/>
              </p:cNvSpPr>
              <p:nvPr/>
            </p:nvSpPr>
            <p:spPr bwMode="auto">
              <a:xfrm>
                <a:off x="5387977" y="5918208"/>
                <a:ext cx="150813" cy="274638"/>
              </a:xfrm>
              <a:custGeom>
                <a:avLst/>
                <a:gdLst>
                  <a:gd name="T0" fmla="*/ 0 w 95"/>
                  <a:gd name="T1" fmla="*/ 0 h 173"/>
                  <a:gd name="T2" fmla="*/ 0 w 95"/>
                  <a:gd name="T3" fmla="*/ 173 h 173"/>
                  <a:gd name="T4" fmla="*/ 95 w 95"/>
                  <a:gd name="T5" fmla="*/ 173 h 173"/>
                </a:gdLst>
                <a:ahLst/>
                <a:cxnLst>
                  <a:cxn ang="0">
                    <a:pos x="T0" y="T1"/>
                  </a:cxn>
                  <a:cxn ang="0">
                    <a:pos x="T2" y="T3"/>
                  </a:cxn>
                  <a:cxn ang="0">
                    <a:pos x="T4" y="T5"/>
                  </a:cxn>
                </a:cxnLst>
                <a:rect l="0" t="0" r="r" b="b"/>
                <a:pathLst>
                  <a:path w="95" h="173">
                    <a:moveTo>
                      <a:pt x="0" y="0"/>
                    </a:moveTo>
                    <a:lnTo>
                      <a:pt x="0" y="173"/>
                    </a:lnTo>
                    <a:lnTo>
                      <a:pt x="95" y="173"/>
                    </a:lnTo>
                  </a:path>
                </a:pathLst>
              </a:custGeom>
              <a:noFill/>
              <a:ln w="9525" cap="flat">
                <a:solidFill>
                  <a:schemeClr val="tx1"/>
                </a:solidFill>
                <a:prstDash val="solid"/>
                <a:round/>
              </a:ln>
              <a:extLst>
                <a:ext uri="{909E8E84-426E-40DD-AFC4-6F175D3DCCD1}">
                  <a14:hiddenFill xmlns:a14="http://schemas.microsoft.com/office/drawing/2010/main">
                    <a:solidFill>
                      <a:srgbClr val="FFFFFF"/>
                    </a:solid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Freeform 33">
                <a:extLst>
                  <a:ext uri="{FF2B5EF4-FFF2-40B4-BE49-F238E27FC236}">
                    <a16:creationId xmlns:a16="http://schemas.microsoft.com/office/drawing/2014/main" id="{6EF98B73-30F1-4A98-AB27-CAAD18C2BC44}"/>
                  </a:ext>
                </a:extLst>
              </p:cNvPr>
              <p:cNvSpPr>
                <a:spLocks/>
              </p:cNvSpPr>
              <p:nvPr/>
            </p:nvSpPr>
            <p:spPr bwMode="auto">
              <a:xfrm>
                <a:off x="5387977" y="5894395"/>
                <a:ext cx="260350" cy="136525"/>
              </a:xfrm>
              <a:custGeom>
                <a:avLst/>
                <a:gdLst>
                  <a:gd name="T0" fmla="*/ 108 w 121"/>
                  <a:gd name="T1" fmla="*/ 63 h 63"/>
                  <a:gd name="T2" fmla="*/ 108 w 121"/>
                  <a:gd name="T3" fmla="*/ 12 h 63"/>
                  <a:gd name="T4" fmla="*/ 2 w 121"/>
                  <a:gd name="T5" fmla="*/ 12 h 63"/>
                  <a:gd name="T6" fmla="*/ 1 w 121"/>
                  <a:gd name="T7" fmla="*/ 10 h 63"/>
                  <a:gd name="T8" fmla="*/ 8 w 121"/>
                  <a:gd name="T9" fmla="*/ 1 h 63"/>
                  <a:gd name="T10" fmla="*/ 9 w 121"/>
                  <a:gd name="T11" fmla="*/ 0 h 63"/>
                  <a:gd name="T12" fmla="*/ 121 w 121"/>
                  <a:gd name="T13" fmla="*/ 0 h 63"/>
                  <a:gd name="T14" fmla="*/ 121 w 121"/>
                  <a:gd name="T15" fmla="*/ 63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63">
                    <a:moveTo>
                      <a:pt x="108" y="63"/>
                    </a:moveTo>
                    <a:cubicBezTo>
                      <a:pt x="108" y="12"/>
                      <a:pt x="108" y="12"/>
                      <a:pt x="108" y="12"/>
                    </a:cubicBezTo>
                    <a:cubicBezTo>
                      <a:pt x="2" y="12"/>
                      <a:pt x="2" y="12"/>
                      <a:pt x="2" y="12"/>
                    </a:cubicBezTo>
                    <a:cubicBezTo>
                      <a:pt x="1" y="12"/>
                      <a:pt x="0" y="11"/>
                      <a:pt x="1" y="10"/>
                    </a:cubicBezTo>
                    <a:cubicBezTo>
                      <a:pt x="8" y="1"/>
                      <a:pt x="8" y="1"/>
                      <a:pt x="8" y="1"/>
                    </a:cubicBezTo>
                    <a:cubicBezTo>
                      <a:pt x="8" y="1"/>
                      <a:pt x="8" y="0"/>
                      <a:pt x="9" y="0"/>
                    </a:cubicBezTo>
                    <a:cubicBezTo>
                      <a:pt x="121" y="0"/>
                      <a:pt x="121" y="0"/>
                      <a:pt x="121" y="0"/>
                    </a:cubicBezTo>
                    <a:cubicBezTo>
                      <a:pt x="121" y="63"/>
                      <a:pt x="121" y="63"/>
                      <a:pt x="121" y="63"/>
                    </a:cubicBezTo>
                  </a:path>
                </a:pathLst>
              </a:custGeom>
              <a:noFill/>
              <a:ln w="9525" cap="flat">
                <a:solidFill>
                  <a:schemeClr val="tx1"/>
                </a:solidFill>
                <a:prstDash val="solid"/>
                <a:round/>
              </a:ln>
              <a:extLst>
                <a:ext uri="{909E8E84-426E-40DD-AFC4-6F175D3DCCD1}">
                  <a14:hiddenFill xmlns:a14="http://schemas.microsoft.com/office/drawing/2010/main">
                    <a:solidFill>
                      <a:srgbClr val="FFFFFF"/>
                    </a:solid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0" name="Line 34">
                <a:extLst>
                  <a:ext uri="{FF2B5EF4-FFF2-40B4-BE49-F238E27FC236}">
                    <a16:creationId xmlns:a16="http://schemas.microsoft.com/office/drawing/2014/main" id="{4B1E1E22-CACF-4B24-BF5E-F29604ED36F5}"/>
                  </a:ext>
                </a:extLst>
              </p:cNvPr>
              <p:cNvSpPr>
                <a:spLocks noChangeShapeType="1"/>
              </p:cNvSpPr>
              <p:nvPr/>
            </p:nvSpPr>
            <p:spPr bwMode="auto">
              <a:xfrm flipH="1">
                <a:off x="5367339" y="5975358"/>
                <a:ext cx="53975" cy="0"/>
              </a:xfrm>
              <a:prstGeom prst="line">
                <a:avLst/>
              </a:prstGeom>
              <a:noFill/>
              <a:ln w="9525" cap="flat">
                <a:solidFill>
                  <a:schemeClr val="tx1"/>
                </a:solidFill>
                <a:prstDash val="solid"/>
                <a:round/>
              </a:ln>
              <a:extLst>
                <a:ext uri="{909E8E84-426E-40DD-AFC4-6F175D3DCCD1}">
                  <a14:hiddenFill xmlns:a14="http://schemas.microsoft.com/office/drawing/2010/main">
                    <a:no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1" name="Line 35">
                <a:extLst>
                  <a:ext uri="{FF2B5EF4-FFF2-40B4-BE49-F238E27FC236}">
                    <a16:creationId xmlns:a16="http://schemas.microsoft.com/office/drawing/2014/main" id="{9D485331-D41D-4E39-AF74-CB93DB062E1C}"/>
                  </a:ext>
                </a:extLst>
              </p:cNvPr>
              <p:cNvSpPr>
                <a:spLocks noChangeShapeType="1"/>
              </p:cNvSpPr>
              <p:nvPr/>
            </p:nvSpPr>
            <p:spPr bwMode="auto">
              <a:xfrm flipH="1">
                <a:off x="5367339" y="6053145"/>
                <a:ext cx="53975" cy="0"/>
              </a:xfrm>
              <a:prstGeom prst="line">
                <a:avLst/>
              </a:prstGeom>
              <a:noFill/>
              <a:ln w="9525" cap="flat">
                <a:solidFill>
                  <a:schemeClr val="tx1"/>
                </a:solidFill>
                <a:prstDash val="solid"/>
                <a:round/>
              </a:ln>
              <a:extLst>
                <a:ext uri="{909E8E84-426E-40DD-AFC4-6F175D3DCCD1}">
                  <a14:hiddenFill xmlns:a14="http://schemas.microsoft.com/office/drawing/2010/main">
                    <a:no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2" name="Line 36">
                <a:extLst>
                  <a:ext uri="{FF2B5EF4-FFF2-40B4-BE49-F238E27FC236}">
                    <a16:creationId xmlns:a16="http://schemas.microsoft.com/office/drawing/2014/main" id="{7993E6FF-12FD-4D3D-847E-C415926FBDE4}"/>
                  </a:ext>
                </a:extLst>
              </p:cNvPr>
              <p:cNvSpPr>
                <a:spLocks noChangeShapeType="1"/>
              </p:cNvSpPr>
              <p:nvPr/>
            </p:nvSpPr>
            <p:spPr bwMode="auto">
              <a:xfrm flipH="1">
                <a:off x="5367339" y="6132520"/>
                <a:ext cx="53975" cy="0"/>
              </a:xfrm>
              <a:prstGeom prst="line">
                <a:avLst/>
              </a:prstGeom>
              <a:noFill/>
              <a:ln w="9525" cap="flat">
                <a:solidFill>
                  <a:schemeClr val="tx1"/>
                </a:solidFill>
                <a:prstDash val="solid"/>
                <a:round/>
              </a:ln>
              <a:extLst>
                <a:ext uri="{909E8E84-426E-40DD-AFC4-6F175D3DCCD1}">
                  <a14:hiddenFill xmlns:a14="http://schemas.microsoft.com/office/drawing/2010/main">
                    <a:no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grpSp>
      </p:grpSp>
      <p:cxnSp>
        <p:nvCxnSpPr>
          <p:cNvPr id="127" name="Straight Arrow Connector 126">
            <a:extLst>
              <a:ext uri="{FF2B5EF4-FFF2-40B4-BE49-F238E27FC236}">
                <a16:creationId xmlns:a16="http://schemas.microsoft.com/office/drawing/2014/main" id="{BD7E3FFA-9264-43D0-B17C-5588357A3519}"/>
              </a:ext>
              <a:ext uri="{C183D7F6-B498-43B3-948B-1728B52AA6E4}">
                <adec:decorative xmlns:adec="http://schemas.microsoft.com/office/drawing/2017/decorative" val="1"/>
              </a:ext>
            </a:extLst>
          </p:cNvPr>
          <p:cNvCxnSpPr>
            <a:cxnSpLocks/>
            <a:stCxn id="81" idx="2"/>
          </p:cNvCxnSpPr>
          <p:nvPr/>
        </p:nvCxnSpPr>
        <p:spPr>
          <a:xfrm flipH="1">
            <a:off x="2648735" y="2267266"/>
            <a:ext cx="378" cy="125265"/>
          </a:xfrm>
          <a:prstGeom prst="straightConnector1">
            <a:avLst/>
          </a:prstGeom>
          <a:ln w="19050">
            <a:solidFill>
              <a:schemeClr val="accent1"/>
            </a:solidFill>
            <a:headEnd type="none" w="lg" len="med"/>
            <a:tailEnd type="arrow" w="lg" len="sm"/>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06EC4C08-8ACA-457B-A327-2BA7C19AA38F}"/>
              </a:ext>
              <a:ext uri="{C183D7F6-B498-43B3-948B-1728B52AA6E4}">
                <adec:decorative xmlns:adec="http://schemas.microsoft.com/office/drawing/2017/decorative" val="1"/>
              </a:ext>
            </a:extLst>
          </p:cNvPr>
          <p:cNvCxnSpPr>
            <a:cxnSpLocks/>
          </p:cNvCxnSpPr>
          <p:nvPr/>
        </p:nvCxnSpPr>
        <p:spPr>
          <a:xfrm>
            <a:off x="2648734" y="2866974"/>
            <a:ext cx="0" cy="144448"/>
          </a:xfrm>
          <a:prstGeom prst="straightConnector1">
            <a:avLst/>
          </a:prstGeom>
          <a:ln w="19050">
            <a:solidFill>
              <a:schemeClr val="accent1"/>
            </a:solidFill>
            <a:headEnd type="none" w="lg" len="med"/>
            <a:tailEnd type="arrow" w="lg" len="sm"/>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7253032F-93DD-42D4-A021-967F71C8563D}"/>
              </a:ext>
              <a:ext uri="{C183D7F6-B498-43B3-948B-1728B52AA6E4}">
                <adec:decorative xmlns:adec="http://schemas.microsoft.com/office/drawing/2017/decorative" val="1"/>
              </a:ext>
            </a:extLst>
          </p:cNvPr>
          <p:cNvCxnSpPr>
            <a:cxnSpLocks/>
          </p:cNvCxnSpPr>
          <p:nvPr/>
        </p:nvCxnSpPr>
        <p:spPr>
          <a:xfrm>
            <a:off x="2648734" y="3471511"/>
            <a:ext cx="0" cy="144448"/>
          </a:xfrm>
          <a:prstGeom prst="straightConnector1">
            <a:avLst/>
          </a:prstGeom>
          <a:ln w="19050">
            <a:solidFill>
              <a:schemeClr val="accent1"/>
            </a:solidFill>
            <a:headEnd type="none" w="lg" len="med"/>
            <a:tailEnd type="arrow" w="lg" len="sm"/>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65DE2DFF-A32F-4EB5-99C3-C4A5978DBC2E}"/>
              </a:ext>
              <a:ext uri="{C183D7F6-B498-43B3-948B-1728B52AA6E4}">
                <adec:decorative xmlns:adec="http://schemas.microsoft.com/office/drawing/2017/decorative" val="1"/>
              </a:ext>
            </a:extLst>
          </p:cNvPr>
          <p:cNvCxnSpPr>
            <a:cxnSpLocks/>
          </p:cNvCxnSpPr>
          <p:nvPr/>
        </p:nvCxnSpPr>
        <p:spPr>
          <a:xfrm>
            <a:off x="2647979" y="4836171"/>
            <a:ext cx="0" cy="144448"/>
          </a:xfrm>
          <a:prstGeom prst="straightConnector1">
            <a:avLst/>
          </a:prstGeom>
          <a:ln w="19050">
            <a:solidFill>
              <a:schemeClr val="accent1"/>
            </a:solidFill>
            <a:headEnd type="none" w="lg" len="med"/>
            <a:tailEnd type="arrow" w="lg" len="sm"/>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C76C1928-B792-42F1-B178-E5794AA00005}"/>
              </a:ext>
              <a:ext uri="{C183D7F6-B498-43B3-948B-1728B52AA6E4}">
                <adec:decorative xmlns:adec="http://schemas.microsoft.com/office/drawing/2017/decorative" val="1"/>
              </a:ext>
            </a:extLst>
          </p:cNvPr>
          <p:cNvCxnSpPr>
            <a:cxnSpLocks/>
            <a:stCxn id="75" idx="2"/>
          </p:cNvCxnSpPr>
          <p:nvPr/>
        </p:nvCxnSpPr>
        <p:spPr>
          <a:xfrm flipH="1">
            <a:off x="2647979" y="5416039"/>
            <a:ext cx="376" cy="267582"/>
          </a:xfrm>
          <a:prstGeom prst="straightConnector1">
            <a:avLst/>
          </a:prstGeom>
          <a:ln w="19050">
            <a:solidFill>
              <a:schemeClr val="accent1"/>
            </a:solidFill>
            <a:headEnd type="none" w="lg" len="med"/>
            <a:tailEnd type="arrow" w="lg" len="sm"/>
          </a:ln>
        </p:spPr>
        <p:style>
          <a:lnRef idx="1">
            <a:schemeClr val="accent1"/>
          </a:lnRef>
          <a:fillRef idx="0">
            <a:schemeClr val="accent1"/>
          </a:fillRef>
          <a:effectRef idx="0">
            <a:schemeClr val="accent1"/>
          </a:effectRef>
          <a:fontRef idx="minor">
            <a:schemeClr val="tx1"/>
          </a:fontRef>
        </p:style>
      </p:cxnSp>
      <p:cxnSp>
        <p:nvCxnSpPr>
          <p:cNvPr id="132" name="Connector: Elbow 131">
            <a:extLst>
              <a:ext uri="{FF2B5EF4-FFF2-40B4-BE49-F238E27FC236}">
                <a16:creationId xmlns:a16="http://schemas.microsoft.com/office/drawing/2014/main" id="{E6AF27AE-39E9-49E5-9D97-745BA439DEBD}"/>
              </a:ext>
            </a:extLst>
          </p:cNvPr>
          <p:cNvCxnSpPr>
            <a:cxnSpLocks/>
            <a:stCxn id="75" idx="2"/>
            <a:endCxn id="124" idx="0"/>
          </p:cNvCxnSpPr>
          <p:nvPr/>
        </p:nvCxnSpPr>
        <p:spPr>
          <a:xfrm rot="5400000">
            <a:off x="1748605" y="4819857"/>
            <a:ext cx="303569" cy="1495932"/>
          </a:xfrm>
          <a:prstGeom prst="bentConnector3">
            <a:avLst>
              <a:gd name="adj1" fmla="val 50000"/>
            </a:avLst>
          </a:prstGeom>
          <a:ln w="19050">
            <a:solidFill>
              <a:srgbClr val="0078D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3" name="Connector: Elbow 132">
            <a:extLst>
              <a:ext uri="{FF2B5EF4-FFF2-40B4-BE49-F238E27FC236}">
                <a16:creationId xmlns:a16="http://schemas.microsoft.com/office/drawing/2014/main" id="{4775BD1D-1549-4C6C-B6CD-CD5D96B5F8AE}"/>
              </a:ext>
            </a:extLst>
          </p:cNvPr>
          <p:cNvCxnSpPr>
            <a:cxnSpLocks/>
            <a:stCxn id="75" idx="2"/>
            <a:endCxn id="126" idx="0"/>
          </p:cNvCxnSpPr>
          <p:nvPr/>
        </p:nvCxnSpPr>
        <p:spPr>
          <a:xfrm rot="16200000" flipH="1">
            <a:off x="3242303" y="4822091"/>
            <a:ext cx="303569" cy="1491464"/>
          </a:xfrm>
          <a:prstGeom prst="bentConnector3">
            <a:avLst>
              <a:gd name="adj1" fmla="val 50000"/>
            </a:avLst>
          </a:prstGeom>
          <a:ln w="19050">
            <a:solidFill>
              <a:srgbClr val="0078D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34" name="Picture 8" descr="Image result for pytorch png">
            <a:extLst>
              <a:ext uri="{FF2B5EF4-FFF2-40B4-BE49-F238E27FC236}">
                <a16:creationId xmlns:a16="http://schemas.microsoft.com/office/drawing/2014/main" id="{0BCA3BDF-14C9-4159-82B3-09D331B095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8539" y="1272261"/>
            <a:ext cx="1176496" cy="245869"/>
          </a:xfrm>
          <a:prstGeom prst="rect">
            <a:avLst/>
          </a:prstGeom>
          <a:noFill/>
          <a:extLst>
            <a:ext uri="{909E8E84-426E-40DD-AFC4-6F175D3DCCD1}">
              <a14:hiddenFill xmlns:a14="http://schemas.microsoft.com/office/drawing/2010/main">
                <a:solidFill>
                  <a:srgbClr val="FFFFFF"/>
                </a:solidFill>
              </a14:hiddenFill>
            </a:ext>
          </a:extLst>
        </p:spPr>
      </p:pic>
      <p:sp>
        <p:nvSpPr>
          <p:cNvPr id="135" name="Rectangle 134">
            <a:extLst>
              <a:ext uri="{FF2B5EF4-FFF2-40B4-BE49-F238E27FC236}">
                <a16:creationId xmlns:a16="http://schemas.microsoft.com/office/drawing/2014/main" id="{3A2162B2-1449-426D-B8F2-20D3FEDDDBD9}"/>
              </a:ext>
            </a:extLst>
          </p:cNvPr>
          <p:cNvSpPr/>
          <p:nvPr/>
        </p:nvSpPr>
        <p:spPr bwMode="auto">
          <a:xfrm>
            <a:off x="436489" y="4298265"/>
            <a:ext cx="4434398" cy="474006"/>
          </a:xfrm>
          <a:prstGeom prst="rect">
            <a:avLst/>
          </a:prstGeom>
          <a:solidFill>
            <a:srgbClr val="0070C0"/>
          </a:solidFill>
          <a:ln w="1587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lvl="0" algn="ctr">
              <a:lnSpc>
                <a:spcPct val="90000"/>
              </a:lnSpc>
              <a:defRPr/>
            </a:pPr>
            <a:r>
              <a:rPr lang="zh-CN" altLang="en-US" spc="-30" dirty="0">
                <a:gradFill>
                  <a:gsLst>
                    <a:gs pos="35922">
                      <a:srgbClr val="FFFFFF"/>
                    </a:gs>
                    <a:gs pos="65000">
                      <a:srgbClr val="FFFFFF"/>
                    </a:gs>
                  </a:gsLst>
                  <a:lin ang="5400000" scaled="1"/>
                </a:gradFill>
                <a:latin typeface="Segoe UI Semibold"/>
              </a:rPr>
              <a:t>内核优化与生成</a:t>
            </a:r>
            <a:endParaRPr lang="en-US" spc="-30" dirty="0">
              <a:gradFill>
                <a:gsLst>
                  <a:gs pos="35922">
                    <a:srgbClr val="FFFFFF"/>
                  </a:gs>
                  <a:gs pos="65000">
                    <a:srgbClr val="FFFFFF"/>
                  </a:gs>
                </a:gsLst>
                <a:lin ang="5400000" scaled="1"/>
              </a:gradFill>
              <a:latin typeface="Segoe UI Semibold"/>
            </a:endParaRPr>
          </a:p>
        </p:txBody>
      </p:sp>
      <p:cxnSp>
        <p:nvCxnSpPr>
          <p:cNvPr id="136" name="Straight Arrow Connector 135">
            <a:extLst>
              <a:ext uri="{FF2B5EF4-FFF2-40B4-BE49-F238E27FC236}">
                <a16:creationId xmlns:a16="http://schemas.microsoft.com/office/drawing/2014/main" id="{0370CF04-2FF2-44D1-BF5A-86FE6DD99B35}"/>
              </a:ext>
              <a:ext uri="{C183D7F6-B498-43B3-948B-1728B52AA6E4}">
                <adec:decorative xmlns:adec="http://schemas.microsoft.com/office/drawing/2017/decorative" val="1"/>
              </a:ext>
            </a:extLst>
          </p:cNvPr>
          <p:cNvCxnSpPr>
            <a:cxnSpLocks/>
          </p:cNvCxnSpPr>
          <p:nvPr/>
        </p:nvCxnSpPr>
        <p:spPr>
          <a:xfrm>
            <a:off x="2648355" y="4151698"/>
            <a:ext cx="0" cy="144448"/>
          </a:xfrm>
          <a:prstGeom prst="straightConnector1">
            <a:avLst/>
          </a:prstGeom>
          <a:ln w="19050">
            <a:solidFill>
              <a:schemeClr val="accent1"/>
            </a:solidFill>
            <a:headEnd type="none" w="lg" len="med"/>
            <a:tailEnd type="arrow" w="lg" len="sm"/>
          </a:ln>
        </p:spPr>
        <p:style>
          <a:lnRef idx="1">
            <a:schemeClr val="accent1"/>
          </a:lnRef>
          <a:fillRef idx="0">
            <a:schemeClr val="accent1"/>
          </a:fillRef>
          <a:effectRef idx="0">
            <a:schemeClr val="accent1"/>
          </a:effectRef>
          <a:fontRef idx="minor">
            <a:schemeClr val="tx1"/>
          </a:fontRef>
        </p:style>
      </p:cxnSp>
      <p:sp>
        <p:nvSpPr>
          <p:cNvPr id="140" name="Rectangle 139">
            <a:extLst>
              <a:ext uri="{FF2B5EF4-FFF2-40B4-BE49-F238E27FC236}">
                <a16:creationId xmlns:a16="http://schemas.microsoft.com/office/drawing/2014/main" id="{27B9D5EE-D469-443B-BDC5-E0B2A181B887}"/>
              </a:ext>
            </a:extLst>
          </p:cNvPr>
          <p:cNvSpPr/>
          <p:nvPr/>
        </p:nvSpPr>
        <p:spPr bwMode="auto">
          <a:xfrm>
            <a:off x="5539762" y="4983094"/>
            <a:ext cx="5185138" cy="474006"/>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zh-CN" altLang="en-US" b="0" i="0" u="none" strike="noStrike" kern="1200" cap="none" spc="-30" normalizeH="0" baseline="0" noProof="0" dirty="0">
                <a:ln>
                  <a:noFill/>
                </a:ln>
                <a:solidFill>
                  <a:schemeClr val="bg1">
                    <a:lumMod val="50000"/>
                  </a:schemeClr>
                </a:solidFill>
                <a:effectLst/>
                <a:uLnTx/>
                <a:uFillTx/>
                <a:latin typeface="Segoe UI Semibold"/>
              </a:rPr>
              <a:t>如何最终将每个算子的计算映射到硬件上？</a:t>
            </a:r>
            <a:endParaRPr kumimoji="0" lang="en-US" b="0" i="0" u="none" strike="noStrike" kern="1200" cap="none" spc="-30" normalizeH="0" baseline="0" noProof="0" dirty="0">
              <a:ln>
                <a:noFill/>
              </a:ln>
              <a:solidFill>
                <a:schemeClr val="bg1">
                  <a:lumMod val="50000"/>
                </a:schemeClr>
              </a:solidFill>
              <a:effectLst/>
              <a:uLnTx/>
              <a:uFillTx/>
              <a:latin typeface="Segoe UI Semibold"/>
            </a:endParaRPr>
          </a:p>
        </p:txBody>
      </p:sp>
    </p:spTree>
    <p:extLst>
      <p:ext uri="{BB962C8B-B14F-4D97-AF65-F5344CB8AC3E}">
        <p14:creationId xmlns:p14="http://schemas.microsoft.com/office/powerpoint/2010/main" val="353987515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DD0B27-367F-4FDB-967B-40D81E7FD233}"/>
              </a:ext>
            </a:extLst>
          </p:cNvPr>
          <p:cNvSpPr>
            <a:spLocks noGrp="1"/>
          </p:cNvSpPr>
          <p:nvPr>
            <p:ph idx="1"/>
          </p:nvPr>
        </p:nvSpPr>
        <p:spPr>
          <a:xfrm>
            <a:off x="750771" y="1258918"/>
            <a:ext cx="10615218" cy="2363724"/>
          </a:xfrm>
        </p:spPr>
        <p:txBody>
          <a:bodyPr/>
          <a:lstStyle/>
          <a:p>
            <a:r>
              <a:rPr lang="zh-CN" altLang="en-US" sz="2400" dirty="0"/>
              <a:t>目标：通过将多个算子进行协同调度以及精确映射每一个算子到硬件计算单元来充分利用硬件并行度</a:t>
            </a:r>
            <a:endParaRPr lang="en-US" altLang="zh-CN" sz="2400" dirty="0"/>
          </a:p>
          <a:p>
            <a:r>
              <a:rPr lang="zh-CN" altLang="en-US" sz="2400" dirty="0"/>
              <a:t>中间表示：数据流图</a:t>
            </a:r>
            <a:r>
              <a:rPr lang="en-US" altLang="zh-CN" sz="2400" dirty="0"/>
              <a:t>+</a:t>
            </a:r>
            <a:r>
              <a:rPr lang="zh-CN" altLang="en-US" sz="2400" dirty="0"/>
              <a:t>细粒度算子并行单元</a:t>
            </a:r>
            <a:endParaRPr lang="en-US" sz="2400" dirty="0"/>
          </a:p>
          <a:p>
            <a:r>
              <a:rPr lang="zh-CN" altLang="en-US" sz="2400" dirty="0"/>
              <a:t>结果：将每个子图编译成一个硬件计算内核</a:t>
            </a:r>
            <a:endParaRPr lang="en-US" sz="2400" dirty="0"/>
          </a:p>
          <a:p>
            <a:pPr lvl="1"/>
            <a:r>
              <a:rPr lang="zh-CN" altLang="en-US" sz="2000" dirty="0"/>
              <a:t>充分减少上层调度的开销</a:t>
            </a:r>
            <a:endParaRPr lang="en-US" altLang="zh-CN" sz="2000" dirty="0"/>
          </a:p>
          <a:p>
            <a:pPr lvl="1"/>
            <a:r>
              <a:rPr lang="zh-CN" altLang="en-US" dirty="0"/>
              <a:t>高效利用硬件并行度</a:t>
            </a:r>
            <a:endParaRPr lang="en-US" sz="2000" dirty="0"/>
          </a:p>
        </p:txBody>
      </p:sp>
      <p:grpSp>
        <p:nvGrpSpPr>
          <p:cNvPr id="61" name="Group 60">
            <a:extLst>
              <a:ext uri="{FF2B5EF4-FFF2-40B4-BE49-F238E27FC236}">
                <a16:creationId xmlns:a16="http://schemas.microsoft.com/office/drawing/2014/main" id="{B1314C44-70AA-4CE1-B66F-205B1925559D}"/>
              </a:ext>
            </a:extLst>
          </p:cNvPr>
          <p:cNvGrpSpPr/>
          <p:nvPr/>
        </p:nvGrpSpPr>
        <p:grpSpPr>
          <a:xfrm>
            <a:off x="2508441" y="3816624"/>
            <a:ext cx="2804104" cy="767854"/>
            <a:chOff x="2113905" y="270934"/>
            <a:chExt cx="5977246" cy="1382968"/>
          </a:xfrm>
        </p:grpSpPr>
        <p:sp>
          <p:nvSpPr>
            <p:cNvPr id="68" name="Oval 67">
              <a:extLst>
                <a:ext uri="{FF2B5EF4-FFF2-40B4-BE49-F238E27FC236}">
                  <a16:creationId xmlns:a16="http://schemas.microsoft.com/office/drawing/2014/main" id="{E88EBA1D-603D-4F9E-BA5A-CE61A2437331}"/>
                </a:ext>
              </a:extLst>
            </p:cNvPr>
            <p:cNvSpPr/>
            <p:nvPr/>
          </p:nvSpPr>
          <p:spPr>
            <a:xfrm>
              <a:off x="2837334" y="698495"/>
              <a:ext cx="1308816" cy="593922"/>
            </a:xfrm>
            <a:prstGeom prst="ellipse">
              <a:avLst/>
            </a:prstGeom>
            <a:solidFill>
              <a:schemeClr val="bg2">
                <a:lumMod val="90000"/>
              </a:schemeClr>
            </a:solidFill>
            <a:ln w="25400"/>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228600" tIns="114300" rIns="228600" bIns="1143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Oval 68">
              <a:extLst>
                <a:ext uri="{FF2B5EF4-FFF2-40B4-BE49-F238E27FC236}">
                  <a16:creationId xmlns:a16="http://schemas.microsoft.com/office/drawing/2014/main" id="{329E8937-EB33-4DC8-8D33-B0CFF3C61E24}"/>
                </a:ext>
              </a:extLst>
            </p:cNvPr>
            <p:cNvSpPr/>
            <p:nvPr/>
          </p:nvSpPr>
          <p:spPr>
            <a:xfrm>
              <a:off x="4459267" y="270934"/>
              <a:ext cx="1308816" cy="593922"/>
            </a:xfrm>
            <a:prstGeom prst="ellipse">
              <a:avLst/>
            </a:prstGeom>
            <a:solidFill>
              <a:schemeClr val="accent1">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8600" tIns="114300" rIns="228600" bIns="1143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0" name="Oval 69">
              <a:extLst>
                <a:ext uri="{FF2B5EF4-FFF2-40B4-BE49-F238E27FC236}">
                  <a16:creationId xmlns:a16="http://schemas.microsoft.com/office/drawing/2014/main" id="{7CBAA76E-3129-4DCD-9B04-96CB497E444E}"/>
                </a:ext>
              </a:extLst>
            </p:cNvPr>
            <p:cNvSpPr/>
            <p:nvPr/>
          </p:nvSpPr>
          <p:spPr>
            <a:xfrm>
              <a:off x="4450602" y="1059980"/>
              <a:ext cx="1308816" cy="593922"/>
            </a:xfrm>
            <a:prstGeom prst="ellipse">
              <a:avLst/>
            </a:prstGeom>
            <a:solidFill>
              <a:schemeClr val="accent2">
                <a:lumMod val="60000"/>
                <a:lumOff val="40000"/>
              </a:schemeClr>
            </a:solidFill>
            <a:ln w="25400">
              <a:solidFill>
                <a:schemeClr val="tx1"/>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28600" tIns="114300" rIns="228600" bIns="1143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Oval 70">
              <a:extLst>
                <a:ext uri="{FF2B5EF4-FFF2-40B4-BE49-F238E27FC236}">
                  <a16:creationId xmlns:a16="http://schemas.microsoft.com/office/drawing/2014/main" id="{702576E8-68AB-4FFB-8D7C-214160D38E0C}"/>
                </a:ext>
              </a:extLst>
            </p:cNvPr>
            <p:cNvSpPr/>
            <p:nvPr/>
          </p:nvSpPr>
          <p:spPr>
            <a:xfrm>
              <a:off x="6058906" y="707571"/>
              <a:ext cx="1308816" cy="593922"/>
            </a:xfrm>
            <a:prstGeom prst="ellipse">
              <a:avLst/>
            </a:prstGeom>
            <a:solidFill>
              <a:schemeClr val="accent4">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8600" tIns="114300" rIns="228600" bIns="1143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72" name="Straight Arrow Connector 71">
              <a:extLst>
                <a:ext uri="{FF2B5EF4-FFF2-40B4-BE49-F238E27FC236}">
                  <a16:creationId xmlns:a16="http://schemas.microsoft.com/office/drawing/2014/main" id="{259D88B4-A83F-4105-85FF-55BFB8693BB8}"/>
                </a:ext>
              </a:extLst>
            </p:cNvPr>
            <p:cNvCxnSpPr>
              <a:cxnSpLocks/>
              <a:stCxn id="68" idx="7"/>
              <a:endCxn id="69" idx="2"/>
            </p:cNvCxnSpPr>
            <p:nvPr/>
          </p:nvCxnSpPr>
          <p:spPr>
            <a:xfrm flipV="1">
              <a:off x="3954477" y="567896"/>
              <a:ext cx="504790" cy="217577"/>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D4F280BF-EDAF-48B5-A859-4210194A9A27}"/>
                </a:ext>
              </a:extLst>
            </p:cNvPr>
            <p:cNvCxnSpPr>
              <a:cxnSpLocks/>
              <a:stCxn id="68" idx="5"/>
              <a:endCxn id="70" idx="2"/>
            </p:cNvCxnSpPr>
            <p:nvPr/>
          </p:nvCxnSpPr>
          <p:spPr>
            <a:xfrm>
              <a:off x="3954477" y="1205440"/>
              <a:ext cx="496124" cy="151502"/>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5C80AA58-BA60-4F90-AED1-2AF984B4BF01}"/>
                </a:ext>
              </a:extLst>
            </p:cNvPr>
            <p:cNvCxnSpPr>
              <a:cxnSpLocks/>
              <a:stCxn id="69" idx="6"/>
              <a:endCxn id="71" idx="1"/>
            </p:cNvCxnSpPr>
            <p:nvPr/>
          </p:nvCxnSpPr>
          <p:spPr>
            <a:xfrm>
              <a:off x="5768083" y="567896"/>
              <a:ext cx="482496" cy="226652"/>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0C2058F8-8640-4165-988D-B34AFC309A0C}"/>
                </a:ext>
              </a:extLst>
            </p:cNvPr>
            <p:cNvCxnSpPr>
              <a:cxnSpLocks/>
              <a:stCxn id="70" idx="6"/>
              <a:endCxn id="71" idx="3"/>
            </p:cNvCxnSpPr>
            <p:nvPr/>
          </p:nvCxnSpPr>
          <p:spPr>
            <a:xfrm flipV="1">
              <a:off x="5759417" y="1214515"/>
              <a:ext cx="491161" cy="142427"/>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7048B689-4A4C-4287-8D9F-E3F2C66CD82B}"/>
                </a:ext>
              </a:extLst>
            </p:cNvPr>
            <p:cNvCxnSpPr>
              <a:cxnSpLocks/>
              <a:endCxn id="68" idx="2"/>
            </p:cNvCxnSpPr>
            <p:nvPr/>
          </p:nvCxnSpPr>
          <p:spPr>
            <a:xfrm flipV="1">
              <a:off x="2113905" y="995456"/>
              <a:ext cx="723429" cy="9076"/>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8E76A00D-AE37-4A7D-B235-4E08FCB1B997}"/>
                </a:ext>
              </a:extLst>
            </p:cNvPr>
            <p:cNvCxnSpPr>
              <a:cxnSpLocks/>
            </p:cNvCxnSpPr>
            <p:nvPr/>
          </p:nvCxnSpPr>
          <p:spPr>
            <a:xfrm flipV="1">
              <a:off x="7367722" y="995456"/>
              <a:ext cx="723429" cy="9076"/>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grpSp>
      <p:pic>
        <p:nvPicPr>
          <p:cNvPr id="78" name="Picture 77">
            <a:extLst>
              <a:ext uri="{FF2B5EF4-FFF2-40B4-BE49-F238E27FC236}">
                <a16:creationId xmlns:a16="http://schemas.microsoft.com/office/drawing/2014/main" id="{7F72AD9A-B16C-4C8C-992D-D60EC31F6F4E}"/>
              </a:ext>
            </a:extLst>
          </p:cNvPr>
          <p:cNvPicPr>
            <a:picLocks noChangeAspect="1"/>
          </p:cNvPicPr>
          <p:nvPr/>
        </p:nvPicPr>
        <p:blipFill>
          <a:blip r:embed="rId2"/>
          <a:stretch>
            <a:fillRect/>
          </a:stretch>
        </p:blipFill>
        <p:spPr>
          <a:xfrm>
            <a:off x="2565879" y="5371509"/>
            <a:ext cx="3469134" cy="1317326"/>
          </a:xfrm>
          <a:prstGeom prst="rect">
            <a:avLst/>
          </a:prstGeom>
        </p:spPr>
      </p:pic>
      <p:grpSp>
        <p:nvGrpSpPr>
          <p:cNvPr id="80" name="Group 79">
            <a:extLst>
              <a:ext uri="{FF2B5EF4-FFF2-40B4-BE49-F238E27FC236}">
                <a16:creationId xmlns:a16="http://schemas.microsoft.com/office/drawing/2014/main" id="{D0B91959-D662-4F06-BD6C-300EA5D8D73B}"/>
              </a:ext>
            </a:extLst>
          </p:cNvPr>
          <p:cNvGrpSpPr/>
          <p:nvPr/>
        </p:nvGrpSpPr>
        <p:grpSpPr>
          <a:xfrm>
            <a:off x="646190" y="3877882"/>
            <a:ext cx="4201763" cy="581914"/>
            <a:chOff x="-416513" y="2968961"/>
            <a:chExt cx="5265246" cy="791372"/>
          </a:xfrm>
        </p:grpSpPr>
        <p:grpSp>
          <p:nvGrpSpPr>
            <p:cNvPr id="81" name="Group 80">
              <a:extLst>
                <a:ext uri="{FF2B5EF4-FFF2-40B4-BE49-F238E27FC236}">
                  <a16:creationId xmlns:a16="http://schemas.microsoft.com/office/drawing/2014/main" id="{CA94F572-94FF-41F1-8733-EB3D233B1759}"/>
                </a:ext>
              </a:extLst>
            </p:cNvPr>
            <p:cNvGrpSpPr/>
            <p:nvPr/>
          </p:nvGrpSpPr>
          <p:grpSpPr>
            <a:xfrm>
              <a:off x="2506930" y="2968961"/>
              <a:ext cx="2341803" cy="791372"/>
              <a:chOff x="2506930" y="3080509"/>
              <a:chExt cx="2341803" cy="791372"/>
            </a:xfrm>
          </p:grpSpPr>
          <p:grpSp>
            <p:nvGrpSpPr>
              <p:cNvPr id="83" name="Group 82">
                <a:extLst>
                  <a:ext uri="{FF2B5EF4-FFF2-40B4-BE49-F238E27FC236}">
                    <a16:creationId xmlns:a16="http://schemas.microsoft.com/office/drawing/2014/main" id="{E70A1AA0-A0AF-4724-BAAE-200A60FBFD20}"/>
                  </a:ext>
                </a:extLst>
              </p:cNvPr>
              <p:cNvGrpSpPr/>
              <p:nvPr/>
            </p:nvGrpSpPr>
            <p:grpSpPr>
              <a:xfrm>
                <a:off x="2506930" y="3397126"/>
                <a:ext cx="449938" cy="290457"/>
                <a:chOff x="5467428" y="1656076"/>
                <a:chExt cx="748070" cy="289563"/>
              </a:xfrm>
            </p:grpSpPr>
            <p:sp>
              <p:nvSpPr>
                <p:cNvPr id="101" name="Rectangle 100">
                  <a:extLst>
                    <a:ext uri="{FF2B5EF4-FFF2-40B4-BE49-F238E27FC236}">
                      <a16:creationId xmlns:a16="http://schemas.microsoft.com/office/drawing/2014/main" id="{8611D0F7-8804-43A7-9B78-C0CB50D65BC6}"/>
                    </a:ext>
                  </a:extLst>
                </p:cNvPr>
                <p:cNvSpPr/>
                <p:nvPr/>
              </p:nvSpPr>
              <p:spPr>
                <a:xfrm>
                  <a:off x="5467428" y="1658537"/>
                  <a:ext cx="204274" cy="117303"/>
                </a:xfrm>
                <a:prstGeom prst="rect">
                  <a:avLst/>
                </a:prstGeom>
                <a:solidFill>
                  <a:schemeClr val="bg1">
                    <a:lumMod val="65000"/>
                  </a:schemeClr>
                </a:solidFill>
                <a:ln w="19050">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8600" tIns="114300" rIns="228600" bIns="1143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 name="Rectangle 101">
                  <a:extLst>
                    <a:ext uri="{FF2B5EF4-FFF2-40B4-BE49-F238E27FC236}">
                      <a16:creationId xmlns:a16="http://schemas.microsoft.com/office/drawing/2014/main" id="{01B100A3-EEC5-411B-AB7A-98EE35FBAC7A}"/>
                    </a:ext>
                  </a:extLst>
                </p:cNvPr>
                <p:cNvSpPr/>
                <p:nvPr/>
              </p:nvSpPr>
              <p:spPr>
                <a:xfrm>
                  <a:off x="5739326" y="1656076"/>
                  <a:ext cx="204274" cy="117303"/>
                </a:xfrm>
                <a:prstGeom prst="rect">
                  <a:avLst/>
                </a:prstGeom>
                <a:solidFill>
                  <a:schemeClr val="bg1">
                    <a:lumMod val="65000"/>
                  </a:schemeClr>
                </a:solidFill>
                <a:ln w="19050">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8600" tIns="114300" rIns="228600" bIns="1143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 name="Rectangle 102">
                  <a:extLst>
                    <a:ext uri="{FF2B5EF4-FFF2-40B4-BE49-F238E27FC236}">
                      <a16:creationId xmlns:a16="http://schemas.microsoft.com/office/drawing/2014/main" id="{B963AE16-CB30-494F-9321-F261328EED2F}"/>
                    </a:ext>
                  </a:extLst>
                </p:cNvPr>
                <p:cNvSpPr/>
                <p:nvPr/>
              </p:nvSpPr>
              <p:spPr>
                <a:xfrm>
                  <a:off x="5467428" y="1828336"/>
                  <a:ext cx="204274" cy="117303"/>
                </a:xfrm>
                <a:prstGeom prst="rect">
                  <a:avLst/>
                </a:prstGeom>
                <a:solidFill>
                  <a:schemeClr val="bg1">
                    <a:lumMod val="65000"/>
                  </a:schemeClr>
                </a:solidFill>
                <a:ln w="19050">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8600" tIns="114300" rIns="228600" bIns="1143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 name="Rectangle 103">
                  <a:extLst>
                    <a:ext uri="{FF2B5EF4-FFF2-40B4-BE49-F238E27FC236}">
                      <a16:creationId xmlns:a16="http://schemas.microsoft.com/office/drawing/2014/main" id="{44D158FE-603B-4794-836A-D44DE1E70A79}"/>
                    </a:ext>
                  </a:extLst>
                </p:cNvPr>
                <p:cNvSpPr/>
                <p:nvPr/>
              </p:nvSpPr>
              <p:spPr>
                <a:xfrm>
                  <a:off x="6011224" y="1656076"/>
                  <a:ext cx="204274" cy="117303"/>
                </a:xfrm>
                <a:prstGeom prst="rect">
                  <a:avLst/>
                </a:prstGeom>
                <a:solidFill>
                  <a:schemeClr val="bg1">
                    <a:lumMod val="65000"/>
                  </a:schemeClr>
                </a:solidFill>
                <a:ln w="19050">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8600" tIns="114300" rIns="228600" bIns="1143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84" name="Group 83">
                <a:extLst>
                  <a:ext uri="{FF2B5EF4-FFF2-40B4-BE49-F238E27FC236}">
                    <a16:creationId xmlns:a16="http://schemas.microsoft.com/office/drawing/2014/main" id="{B93A4C1A-51F6-4195-9432-D1CC8DDD1609}"/>
                  </a:ext>
                </a:extLst>
              </p:cNvPr>
              <p:cNvGrpSpPr/>
              <p:nvPr/>
            </p:nvGrpSpPr>
            <p:grpSpPr>
              <a:xfrm>
                <a:off x="4398795" y="3407772"/>
                <a:ext cx="449938" cy="295047"/>
                <a:chOff x="8332407" y="905686"/>
                <a:chExt cx="380922" cy="178837"/>
              </a:xfrm>
              <a:solidFill>
                <a:schemeClr val="accent4">
                  <a:lumMod val="20000"/>
                  <a:lumOff val="80000"/>
                </a:schemeClr>
              </a:solidFill>
            </p:grpSpPr>
            <p:grpSp>
              <p:nvGrpSpPr>
                <p:cNvPr id="95" name="Group 94">
                  <a:extLst>
                    <a:ext uri="{FF2B5EF4-FFF2-40B4-BE49-F238E27FC236}">
                      <a16:creationId xmlns:a16="http://schemas.microsoft.com/office/drawing/2014/main" id="{0FAD1691-8E3D-404B-92A5-C3317BDFC976}"/>
                    </a:ext>
                  </a:extLst>
                </p:cNvPr>
                <p:cNvGrpSpPr/>
                <p:nvPr/>
              </p:nvGrpSpPr>
              <p:grpSpPr>
                <a:xfrm>
                  <a:off x="8332407" y="905686"/>
                  <a:ext cx="380922" cy="176055"/>
                  <a:chOff x="5467428" y="1656076"/>
                  <a:chExt cx="748070" cy="289563"/>
                </a:xfrm>
                <a:grpFill/>
              </p:grpSpPr>
              <p:sp>
                <p:nvSpPr>
                  <p:cNvPr id="97" name="Rectangle 96">
                    <a:extLst>
                      <a:ext uri="{FF2B5EF4-FFF2-40B4-BE49-F238E27FC236}">
                        <a16:creationId xmlns:a16="http://schemas.microsoft.com/office/drawing/2014/main" id="{801CB470-F45A-4084-AC7F-3F5A4996123D}"/>
                      </a:ext>
                    </a:extLst>
                  </p:cNvPr>
                  <p:cNvSpPr/>
                  <p:nvPr/>
                </p:nvSpPr>
                <p:spPr>
                  <a:xfrm>
                    <a:off x="5467428" y="1658537"/>
                    <a:ext cx="204274" cy="117303"/>
                  </a:xfrm>
                  <a:prstGeom prst="rect">
                    <a:avLst/>
                  </a:prstGeom>
                  <a:grpFill/>
                  <a:ln w="19050">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8600" tIns="114300" rIns="228600" bIns="1143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8" name="Rectangle 97">
                    <a:extLst>
                      <a:ext uri="{FF2B5EF4-FFF2-40B4-BE49-F238E27FC236}">
                        <a16:creationId xmlns:a16="http://schemas.microsoft.com/office/drawing/2014/main" id="{13C9DEFA-96C6-403D-8EEF-5240C5332440}"/>
                      </a:ext>
                    </a:extLst>
                  </p:cNvPr>
                  <p:cNvSpPr/>
                  <p:nvPr/>
                </p:nvSpPr>
                <p:spPr>
                  <a:xfrm>
                    <a:off x="5739326" y="1656076"/>
                    <a:ext cx="204274" cy="117303"/>
                  </a:xfrm>
                  <a:prstGeom prst="rect">
                    <a:avLst/>
                  </a:prstGeom>
                  <a:grpFill/>
                  <a:ln w="19050">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8600" tIns="114300" rIns="228600" bIns="1143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Rectangle 98">
                    <a:extLst>
                      <a:ext uri="{FF2B5EF4-FFF2-40B4-BE49-F238E27FC236}">
                        <a16:creationId xmlns:a16="http://schemas.microsoft.com/office/drawing/2014/main" id="{25EBB4AB-A671-4A53-9855-9A8B91F85051}"/>
                      </a:ext>
                    </a:extLst>
                  </p:cNvPr>
                  <p:cNvSpPr/>
                  <p:nvPr/>
                </p:nvSpPr>
                <p:spPr>
                  <a:xfrm>
                    <a:off x="5467428" y="1828336"/>
                    <a:ext cx="204274" cy="117303"/>
                  </a:xfrm>
                  <a:prstGeom prst="rect">
                    <a:avLst/>
                  </a:prstGeom>
                  <a:grpFill/>
                  <a:ln w="19050">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8600" tIns="114300" rIns="228600" bIns="1143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0" name="Rectangle 99">
                    <a:extLst>
                      <a:ext uri="{FF2B5EF4-FFF2-40B4-BE49-F238E27FC236}">
                        <a16:creationId xmlns:a16="http://schemas.microsoft.com/office/drawing/2014/main" id="{742C03FE-F323-4C8B-84EE-D037D790D379}"/>
                      </a:ext>
                    </a:extLst>
                  </p:cNvPr>
                  <p:cNvSpPr/>
                  <p:nvPr/>
                </p:nvSpPr>
                <p:spPr>
                  <a:xfrm>
                    <a:off x="6011224" y="1656076"/>
                    <a:ext cx="204274" cy="117303"/>
                  </a:xfrm>
                  <a:prstGeom prst="rect">
                    <a:avLst/>
                  </a:prstGeom>
                  <a:grpFill/>
                  <a:ln w="19050">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8600" tIns="114300" rIns="228600" bIns="1143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96" name="Rectangle 95">
                  <a:extLst>
                    <a:ext uri="{FF2B5EF4-FFF2-40B4-BE49-F238E27FC236}">
                      <a16:creationId xmlns:a16="http://schemas.microsoft.com/office/drawing/2014/main" id="{5916B2BE-6D92-42B6-9860-10D70F43BB1F}"/>
                    </a:ext>
                  </a:extLst>
                </p:cNvPr>
                <p:cNvSpPr/>
                <p:nvPr/>
              </p:nvSpPr>
              <p:spPr>
                <a:xfrm>
                  <a:off x="8470859" y="1013202"/>
                  <a:ext cx="104018" cy="71321"/>
                </a:xfrm>
                <a:prstGeom prst="rect">
                  <a:avLst/>
                </a:prstGeom>
                <a:grpFill/>
                <a:ln w="19050">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8600" tIns="114300" rIns="228600" bIns="1143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85" name="Group 84">
                <a:extLst>
                  <a:ext uri="{FF2B5EF4-FFF2-40B4-BE49-F238E27FC236}">
                    <a16:creationId xmlns:a16="http://schemas.microsoft.com/office/drawing/2014/main" id="{83E55B44-7432-4624-A2FE-F70DBB10F406}"/>
                  </a:ext>
                </a:extLst>
              </p:cNvPr>
              <p:cNvGrpSpPr/>
              <p:nvPr/>
            </p:nvGrpSpPr>
            <p:grpSpPr>
              <a:xfrm>
                <a:off x="3455582" y="3751731"/>
                <a:ext cx="449938" cy="120150"/>
                <a:chOff x="5467428" y="1711302"/>
                <a:chExt cx="748070" cy="119780"/>
              </a:xfrm>
              <a:solidFill>
                <a:schemeClr val="accent2">
                  <a:lumMod val="60000"/>
                  <a:lumOff val="40000"/>
                </a:schemeClr>
              </a:solidFill>
            </p:grpSpPr>
            <p:sp>
              <p:nvSpPr>
                <p:cNvPr id="92" name="Rectangle 91">
                  <a:extLst>
                    <a:ext uri="{FF2B5EF4-FFF2-40B4-BE49-F238E27FC236}">
                      <a16:creationId xmlns:a16="http://schemas.microsoft.com/office/drawing/2014/main" id="{0EBF0015-4BBE-411D-89F9-67DD193B8620}"/>
                    </a:ext>
                  </a:extLst>
                </p:cNvPr>
                <p:cNvSpPr/>
                <p:nvPr/>
              </p:nvSpPr>
              <p:spPr>
                <a:xfrm>
                  <a:off x="5467428" y="1713779"/>
                  <a:ext cx="204274" cy="117303"/>
                </a:xfrm>
                <a:prstGeom prst="rect">
                  <a:avLst/>
                </a:prstGeom>
                <a:grpFill/>
                <a:ln w="19050">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8600" tIns="114300" rIns="228600" bIns="1143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134D9BAA-CF89-4066-9AA3-6E9EA097A937}"/>
                    </a:ext>
                  </a:extLst>
                </p:cNvPr>
                <p:cNvSpPr/>
                <p:nvPr/>
              </p:nvSpPr>
              <p:spPr>
                <a:xfrm>
                  <a:off x="5739326" y="1711302"/>
                  <a:ext cx="204274" cy="117303"/>
                </a:xfrm>
                <a:prstGeom prst="rect">
                  <a:avLst/>
                </a:prstGeom>
                <a:grpFill/>
                <a:ln w="19050">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8600" tIns="114300" rIns="228600" bIns="1143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4" name="Rectangle 93">
                  <a:extLst>
                    <a:ext uri="{FF2B5EF4-FFF2-40B4-BE49-F238E27FC236}">
                      <a16:creationId xmlns:a16="http://schemas.microsoft.com/office/drawing/2014/main" id="{11EAE7E2-0498-435D-B0E0-CAA812B4952C}"/>
                    </a:ext>
                  </a:extLst>
                </p:cNvPr>
                <p:cNvSpPr/>
                <p:nvPr/>
              </p:nvSpPr>
              <p:spPr>
                <a:xfrm>
                  <a:off x="6011224" y="1711302"/>
                  <a:ext cx="204274" cy="117303"/>
                </a:xfrm>
                <a:prstGeom prst="rect">
                  <a:avLst/>
                </a:prstGeom>
                <a:grpFill/>
                <a:ln w="19050">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8600" tIns="114300" rIns="228600" bIns="1143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86" name="Group 85">
                <a:extLst>
                  <a:ext uri="{FF2B5EF4-FFF2-40B4-BE49-F238E27FC236}">
                    <a16:creationId xmlns:a16="http://schemas.microsoft.com/office/drawing/2014/main" id="{99DAA70B-7156-4863-B15B-46CFFFC8956E}"/>
                  </a:ext>
                </a:extLst>
              </p:cNvPr>
              <p:cNvGrpSpPr/>
              <p:nvPr/>
            </p:nvGrpSpPr>
            <p:grpSpPr>
              <a:xfrm>
                <a:off x="3455582" y="3080509"/>
                <a:ext cx="449938" cy="303064"/>
                <a:chOff x="4721055" y="415051"/>
                <a:chExt cx="765687" cy="335036"/>
              </a:xfrm>
            </p:grpSpPr>
            <p:grpSp>
              <p:nvGrpSpPr>
                <p:cNvPr id="87" name="Group 86">
                  <a:extLst>
                    <a:ext uri="{FF2B5EF4-FFF2-40B4-BE49-F238E27FC236}">
                      <a16:creationId xmlns:a16="http://schemas.microsoft.com/office/drawing/2014/main" id="{F1EA85DF-6B3C-4E45-9021-0993D80B9DD9}"/>
                    </a:ext>
                  </a:extLst>
                </p:cNvPr>
                <p:cNvGrpSpPr/>
                <p:nvPr/>
              </p:nvGrpSpPr>
              <p:grpSpPr>
                <a:xfrm>
                  <a:off x="4721055" y="415051"/>
                  <a:ext cx="765687" cy="132813"/>
                  <a:chOff x="5467428" y="1668350"/>
                  <a:chExt cx="748070" cy="119764"/>
                </a:xfrm>
                <a:solidFill>
                  <a:schemeClr val="accent1">
                    <a:lumMod val="60000"/>
                    <a:lumOff val="40000"/>
                  </a:schemeClr>
                </a:solidFill>
              </p:grpSpPr>
              <p:sp>
                <p:nvSpPr>
                  <p:cNvPr id="89" name="Rectangle 88">
                    <a:extLst>
                      <a:ext uri="{FF2B5EF4-FFF2-40B4-BE49-F238E27FC236}">
                        <a16:creationId xmlns:a16="http://schemas.microsoft.com/office/drawing/2014/main" id="{5F7BFCEC-E89F-42DD-A972-111CA14DA67E}"/>
                      </a:ext>
                    </a:extLst>
                  </p:cNvPr>
                  <p:cNvSpPr/>
                  <p:nvPr/>
                </p:nvSpPr>
                <p:spPr>
                  <a:xfrm>
                    <a:off x="5467428" y="1670812"/>
                    <a:ext cx="204274" cy="117302"/>
                  </a:xfrm>
                  <a:prstGeom prst="rect">
                    <a:avLst/>
                  </a:prstGeom>
                  <a:grpFill/>
                  <a:ln w="19050">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8600" tIns="114300" rIns="228600" bIns="1143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9">
                    <a:extLst>
                      <a:ext uri="{FF2B5EF4-FFF2-40B4-BE49-F238E27FC236}">
                        <a16:creationId xmlns:a16="http://schemas.microsoft.com/office/drawing/2014/main" id="{9BFE0A4A-2716-4305-AB8E-D57139460201}"/>
                      </a:ext>
                    </a:extLst>
                  </p:cNvPr>
                  <p:cNvSpPr/>
                  <p:nvPr/>
                </p:nvSpPr>
                <p:spPr>
                  <a:xfrm>
                    <a:off x="5739327" y="1668350"/>
                    <a:ext cx="204274" cy="117303"/>
                  </a:xfrm>
                  <a:prstGeom prst="rect">
                    <a:avLst/>
                  </a:prstGeom>
                  <a:grpFill/>
                  <a:ln w="19050">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8600" tIns="114300" rIns="228600" bIns="1143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1" name="Rectangle 90">
                    <a:extLst>
                      <a:ext uri="{FF2B5EF4-FFF2-40B4-BE49-F238E27FC236}">
                        <a16:creationId xmlns:a16="http://schemas.microsoft.com/office/drawing/2014/main" id="{E8A45B4C-0956-4AD4-B452-90FE7BA69982}"/>
                      </a:ext>
                    </a:extLst>
                  </p:cNvPr>
                  <p:cNvSpPr/>
                  <p:nvPr/>
                </p:nvSpPr>
                <p:spPr>
                  <a:xfrm>
                    <a:off x="6011224" y="1668375"/>
                    <a:ext cx="204274" cy="117301"/>
                  </a:xfrm>
                  <a:prstGeom prst="rect">
                    <a:avLst/>
                  </a:prstGeom>
                  <a:grpFill/>
                  <a:ln w="19050">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8600" tIns="114300" rIns="228600" bIns="1143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8" name="Rectangle 87">
                  <a:extLst>
                    <a:ext uri="{FF2B5EF4-FFF2-40B4-BE49-F238E27FC236}">
                      <a16:creationId xmlns:a16="http://schemas.microsoft.com/office/drawing/2014/main" id="{ACFB822A-8344-4F42-A6BB-D00D25940F54}"/>
                    </a:ext>
                  </a:extLst>
                </p:cNvPr>
                <p:cNvSpPr/>
                <p:nvPr/>
              </p:nvSpPr>
              <p:spPr>
                <a:xfrm>
                  <a:off x="4731918" y="620004"/>
                  <a:ext cx="209085" cy="130083"/>
                </a:xfrm>
                <a:prstGeom prst="rect">
                  <a:avLst/>
                </a:prstGeom>
                <a:solidFill>
                  <a:schemeClr val="accent1">
                    <a:lumMod val="60000"/>
                    <a:lumOff val="40000"/>
                  </a:schemeClr>
                </a:solidFill>
                <a:ln w="19050">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8600" tIns="114300" rIns="228600" bIns="1143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82" name="TextBox 81">
              <a:extLst>
                <a:ext uri="{FF2B5EF4-FFF2-40B4-BE49-F238E27FC236}">
                  <a16:creationId xmlns:a16="http://schemas.microsoft.com/office/drawing/2014/main" id="{E6684B26-CA11-4620-B734-9C7B26E78CBE}"/>
                </a:ext>
              </a:extLst>
            </p:cNvPr>
            <p:cNvSpPr txBox="1"/>
            <p:nvPr/>
          </p:nvSpPr>
          <p:spPr>
            <a:xfrm>
              <a:off x="-416513" y="3208491"/>
              <a:ext cx="2219487" cy="460415"/>
            </a:xfrm>
            <a:prstGeom prst="rect">
              <a:avLst/>
            </a:prstGeom>
            <a:noFill/>
            <a:ln w="19050">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Calibri" panose="020F0502020204030204"/>
                  <a:ea typeface="+mn-ea"/>
                  <a:cs typeface="+mn-cs"/>
                </a:rPr>
                <a:t>Task-parallel Graph</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05" name="Group 104">
            <a:extLst>
              <a:ext uri="{FF2B5EF4-FFF2-40B4-BE49-F238E27FC236}">
                <a16:creationId xmlns:a16="http://schemas.microsoft.com/office/drawing/2014/main" id="{AA9B13A7-50A5-49AF-9202-99B5BF50D6AB}"/>
              </a:ext>
            </a:extLst>
          </p:cNvPr>
          <p:cNvGrpSpPr/>
          <p:nvPr/>
        </p:nvGrpSpPr>
        <p:grpSpPr>
          <a:xfrm>
            <a:off x="3198019" y="4625911"/>
            <a:ext cx="1466939" cy="852628"/>
            <a:chOff x="2781194" y="3787544"/>
            <a:chExt cx="1838227" cy="1159528"/>
          </a:xfrm>
        </p:grpSpPr>
        <p:sp>
          <p:nvSpPr>
            <p:cNvPr id="106" name="Arrow: Right 105">
              <a:extLst>
                <a:ext uri="{FF2B5EF4-FFF2-40B4-BE49-F238E27FC236}">
                  <a16:creationId xmlns:a16="http://schemas.microsoft.com/office/drawing/2014/main" id="{B30663A4-7F1A-4A79-BC34-CD3117A68A5C}"/>
                </a:ext>
              </a:extLst>
            </p:cNvPr>
            <p:cNvSpPr/>
            <p:nvPr/>
          </p:nvSpPr>
          <p:spPr>
            <a:xfrm rot="5400000">
              <a:off x="3591077" y="3658432"/>
              <a:ext cx="182171" cy="4403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7" name="Rectangle 106">
              <a:extLst>
                <a:ext uri="{FF2B5EF4-FFF2-40B4-BE49-F238E27FC236}">
                  <a16:creationId xmlns:a16="http://schemas.microsoft.com/office/drawing/2014/main" id="{BE0DAD5A-1F66-4A71-ADC7-4C296D201EF1}"/>
                </a:ext>
              </a:extLst>
            </p:cNvPr>
            <p:cNvSpPr/>
            <p:nvPr/>
          </p:nvSpPr>
          <p:spPr>
            <a:xfrm>
              <a:off x="2781194" y="4024395"/>
              <a:ext cx="1838227" cy="695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BlockFusion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Optimizer</a:t>
              </a:r>
            </a:p>
          </p:txBody>
        </p:sp>
        <p:sp>
          <p:nvSpPr>
            <p:cNvPr id="108" name="Arrow: Right 107">
              <a:extLst>
                <a:ext uri="{FF2B5EF4-FFF2-40B4-BE49-F238E27FC236}">
                  <a16:creationId xmlns:a16="http://schemas.microsoft.com/office/drawing/2014/main" id="{1E1B9B26-8B7E-4BAA-BF51-5F68BB96BFA4}"/>
                </a:ext>
              </a:extLst>
            </p:cNvPr>
            <p:cNvSpPr/>
            <p:nvPr/>
          </p:nvSpPr>
          <p:spPr>
            <a:xfrm rot="5400000">
              <a:off x="3594236" y="4635789"/>
              <a:ext cx="182171" cy="4403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pic>
        <p:nvPicPr>
          <p:cNvPr id="109" name="Picture 108">
            <a:extLst>
              <a:ext uri="{FF2B5EF4-FFF2-40B4-BE49-F238E27FC236}">
                <a16:creationId xmlns:a16="http://schemas.microsoft.com/office/drawing/2014/main" id="{B33EDEFE-4770-4CE0-A5A3-4AD6843306D9}"/>
              </a:ext>
            </a:extLst>
          </p:cNvPr>
          <p:cNvPicPr>
            <a:picLocks noChangeAspect="1"/>
          </p:cNvPicPr>
          <p:nvPr/>
        </p:nvPicPr>
        <p:blipFill>
          <a:blip r:embed="rId3"/>
          <a:stretch>
            <a:fillRect/>
          </a:stretch>
        </p:blipFill>
        <p:spPr>
          <a:xfrm>
            <a:off x="4973163" y="5344585"/>
            <a:ext cx="1061850" cy="839129"/>
          </a:xfrm>
          <a:prstGeom prst="rect">
            <a:avLst/>
          </a:prstGeom>
        </p:spPr>
      </p:pic>
      <p:sp>
        <p:nvSpPr>
          <p:cNvPr id="113" name="Title 1">
            <a:extLst>
              <a:ext uri="{FF2B5EF4-FFF2-40B4-BE49-F238E27FC236}">
                <a16:creationId xmlns:a16="http://schemas.microsoft.com/office/drawing/2014/main" id="{5DFE3461-C6B2-4735-9D8B-05A9EF620E06}"/>
              </a:ext>
            </a:extLst>
          </p:cNvPr>
          <p:cNvSpPr txBox="1">
            <a:spLocks/>
          </p:cNvSpPr>
          <p:nvPr/>
        </p:nvSpPr>
        <p:spPr>
          <a:xfrm>
            <a:off x="429730" y="579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NNFusion:</a:t>
            </a:r>
            <a:r>
              <a:rPr lang="zh-CN" altLang="en-US" sz="3600" dirty="0"/>
              <a:t>全局计算调度优化</a:t>
            </a:r>
            <a:endParaRPr lang="en-US" sz="3600" dirty="0"/>
          </a:p>
        </p:txBody>
      </p:sp>
      <p:sp>
        <p:nvSpPr>
          <p:cNvPr id="52" name="Rectangle 51">
            <a:extLst>
              <a:ext uri="{FF2B5EF4-FFF2-40B4-BE49-F238E27FC236}">
                <a16:creationId xmlns:a16="http://schemas.microsoft.com/office/drawing/2014/main" id="{EE114E18-ADD4-489B-AD0B-AA368246BF40}"/>
              </a:ext>
            </a:extLst>
          </p:cNvPr>
          <p:cNvSpPr/>
          <p:nvPr/>
        </p:nvSpPr>
        <p:spPr bwMode="auto">
          <a:xfrm>
            <a:off x="7336906" y="1704247"/>
            <a:ext cx="4434398" cy="473847"/>
          </a:xfrm>
          <a:prstGeom prst="rect">
            <a:avLst/>
          </a:prstGeom>
          <a:solidFill>
            <a:schemeClr val="tx1">
              <a:lumMod val="95000"/>
            </a:schemeClr>
          </a:solidFill>
          <a:ln w="1587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288000" marR="0" lvl="0" indent="0" algn="l" defTabSz="914400" rtl="0" eaLnBrk="1" fontAlgn="auto" latinLnBrk="0" hangingPunct="1">
              <a:lnSpc>
                <a:spcPct val="90000"/>
              </a:lnSpc>
              <a:spcBef>
                <a:spcPts val="600"/>
              </a:spcBef>
              <a:spcAft>
                <a:spcPts val="0"/>
              </a:spcAft>
              <a:buClrTx/>
              <a:buSzTx/>
              <a:buFontTx/>
              <a:buNone/>
              <a:tabLst/>
              <a:defRPr/>
            </a:pPr>
            <a:endParaRPr kumimoji="0" lang="en-US" sz="1800" b="0" i="0" u="none" strike="noStrike" kern="1200" cap="none" spc="-30" normalizeH="0" baseline="0" noProof="0">
              <a:ln>
                <a:noFill/>
              </a:ln>
              <a:gradFill>
                <a:gsLst>
                  <a:gs pos="35922">
                    <a:srgbClr val="FFFFFF"/>
                  </a:gs>
                  <a:gs pos="65000">
                    <a:srgbClr val="FFFFFF"/>
                  </a:gs>
                </a:gsLst>
                <a:lin ang="5400000" scaled="1"/>
              </a:gradFill>
              <a:effectLst/>
              <a:uLnTx/>
              <a:uFillTx/>
              <a:latin typeface="Segoe UI Semibold"/>
              <a:ea typeface="+mn-ea"/>
              <a:cs typeface="+mn-cs"/>
            </a:endParaRPr>
          </a:p>
        </p:txBody>
      </p:sp>
      <p:sp>
        <p:nvSpPr>
          <p:cNvPr id="53" name="Rectangle 52">
            <a:extLst>
              <a:ext uri="{FF2B5EF4-FFF2-40B4-BE49-F238E27FC236}">
                <a16:creationId xmlns:a16="http://schemas.microsoft.com/office/drawing/2014/main" id="{0C8FF77D-66A7-471D-89CD-C008E1192264}"/>
              </a:ext>
            </a:extLst>
          </p:cNvPr>
          <p:cNvSpPr/>
          <p:nvPr/>
        </p:nvSpPr>
        <p:spPr bwMode="auto">
          <a:xfrm>
            <a:off x="7336148" y="5496646"/>
            <a:ext cx="4434398" cy="417263"/>
          </a:xfrm>
          <a:prstGeom prst="rect">
            <a:avLst/>
          </a:prstGeom>
          <a:ln/>
        </p:spPr>
        <p:style>
          <a:lnRef idx="1">
            <a:schemeClr val="dk1"/>
          </a:lnRef>
          <a:fillRef idx="3">
            <a:schemeClr val="dk1"/>
          </a:fillRef>
          <a:effectRef idx="2">
            <a:schemeClr val="dk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50000"/>
              </a:lnSpc>
              <a:spcBef>
                <a:spcPts val="0"/>
              </a:spcBef>
              <a:spcAft>
                <a:spcPts val="600"/>
              </a:spcAft>
              <a:buClrTx/>
              <a:buSzTx/>
              <a:buFontTx/>
              <a:buNone/>
              <a:tabLst/>
              <a:defRPr/>
            </a:pPr>
            <a:r>
              <a:rPr kumimoji="0" lang="zh-CN" altLang="en-US" sz="1700" i="0" u="none" strike="noStrike" kern="1200" cap="none" spc="-30" normalizeH="0" baseline="0" noProof="0" dirty="0">
                <a:ln>
                  <a:noFill/>
                </a:ln>
                <a:solidFill>
                  <a:schemeClr val="bg1"/>
                </a:solidFill>
                <a:effectLst/>
                <a:uLnTx/>
                <a:uFillTx/>
                <a:latin typeface="Segoe UI Semibold"/>
                <a:ea typeface="+mn-ea"/>
                <a:cs typeface="+mn-cs"/>
              </a:rPr>
              <a:t>计算调度优化</a:t>
            </a:r>
            <a:endParaRPr kumimoji="0" lang="en-US" sz="1700" i="0" u="none" strike="noStrike" kern="1200" cap="none" spc="-30" normalizeH="0" baseline="0" noProof="0" dirty="0">
              <a:ln>
                <a:noFill/>
              </a:ln>
              <a:solidFill>
                <a:schemeClr val="bg1"/>
              </a:solidFill>
              <a:effectLst/>
              <a:uLnTx/>
              <a:uFillTx/>
              <a:latin typeface="Segoe UI Semibold"/>
              <a:ea typeface="+mn-ea"/>
              <a:cs typeface="+mn-cs"/>
            </a:endParaRPr>
          </a:p>
        </p:txBody>
      </p:sp>
      <p:sp>
        <p:nvSpPr>
          <p:cNvPr id="54" name="Rectangle 53">
            <a:extLst>
              <a:ext uri="{FF2B5EF4-FFF2-40B4-BE49-F238E27FC236}">
                <a16:creationId xmlns:a16="http://schemas.microsoft.com/office/drawing/2014/main" id="{9ABE5C20-EA91-4EC9-A11B-17267F2A1CB1}"/>
              </a:ext>
            </a:extLst>
          </p:cNvPr>
          <p:cNvSpPr/>
          <p:nvPr/>
        </p:nvSpPr>
        <p:spPr bwMode="auto">
          <a:xfrm>
            <a:off x="7336906" y="2890837"/>
            <a:ext cx="4434398" cy="474006"/>
          </a:xfrm>
          <a:prstGeom prst="rect">
            <a:avLst/>
          </a:prstGeom>
          <a:solidFill>
            <a:srgbClr val="0070C0"/>
          </a:solidFill>
          <a:ln w="1587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lvl="0" algn="ctr">
              <a:lnSpc>
                <a:spcPct val="90000"/>
              </a:lnSpc>
              <a:defRPr/>
            </a:pPr>
            <a:r>
              <a:rPr lang="zh-CN" altLang="en-US" spc="-30" dirty="0">
                <a:gradFill>
                  <a:gsLst>
                    <a:gs pos="35922">
                      <a:srgbClr val="FFFFFF"/>
                    </a:gs>
                    <a:gs pos="65000">
                      <a:srgbClr val="FFFFFF"/>
                    </a:gs>
                  </a:gsLst>
                  <a:lin ang="5400000" scaled="1"/>
                </a:gradFill>
                <a:latin typeface="Segoe UI Semibold"/>
              </a:rPr>
              <a:t>计算图优化</a:t>
            </a:r>
            <a:endParaRPr lang="en-US" spc="-30" dirty="0">
              <a:gradFill>
                <a:gsLst>
                  <a:gs pos="35922">
                    <a:srgbClr val="FFFFFF"/>
                  </a:gs>
                  <a:gs pos="65000">
                    <a:srgbClr val="FFFFFF"/>
                  </a:gs>
                </a:gsLst>
                <a:lin ang="5400000" scaled="1"/>
              </a:gradFill>
              <a:latin typeface="Segoe UI Semibold"/>
            </a:endParaRPr>
          </a:p>
        </p:txBody>
      </p:sp>
      <p:pic>
        <p:nvPicPr>
          <p:cNvPr id="55" name="Picture 54" descr="Image result for tensorflow">
            <a:extLst>
              <a:ext uri="{FF2B5EF4-FFF2-40B4-BE49-F238E27FC236}">
                <a16:creationId xmlns:a16="http://schemas.microsoft.com/office/drawing/2014/main" id="{9DDAEA3B-EF24-4DC7-AD82-6C82E00B23C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01203" y="1752888"/>
            <a:ext cx="556523" cy="356121"/>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4" descr="Image result for onnx">
            <a:extLst>
              <a:ext uri="{FF2B5EF4-FFF2-40B4-BE49-F238E27FC236}">
                <a16:creationId xmlns:a16="http://schemas.microsoft.com/office/drawing/2014/main" id="{F4A47319-8151-4919-B4DA-103F745EBE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53339" y="1804136"/>
            <a:ext cx="951888" cy="244912"/>
          </a:xfrm>
          <a:prstGeom prst="rect">
            <a:avLst/>
          </a:prstGeom>
          <a:noFill/>
          <a:extLst>
            <a:ext uri="{909E8E84-426E-40DD-AFC4-6F175D3DCCD1}">
              <a14:hiddenFill xmlns:a14="http://schemas.microsoft.com/office/drawing/2010/main">
                <a:solidFill>
                  <a:srgbClr val="FFFFFF"/>
                </a:solidFill>
              </a14:hiddenFill>
            </a:ext>
          </a:extLst>
        </p:spPr>
      </p:pic>
      <p:sp>
        <p:nvSpPr>
          <p:cNvPr id="57" name="Rectangle 56">
            <a:extLst>
              <a:ext uri="{FF2B5EF4-FFF2-40B4-BE49-F238E27FC236}">
                <a16:creationId xmlns:a16="http://schemas.microsoft.com/office/drawing/2014/main" id="{A6BBCA41-635C-4D20-90A3-E49F4A21EE5F}"/>
              </a:ext>
            </a:extLst>
          </p:cNvPr>
          <p:cNvSpPr/>
          <p:nvPr/>
        </p:nvSpPr>
        <p:spPr bwMode="auto">
          <a:xfrm>
            <a:off x="7336906" y="3507498"/>
            <a:ext cx="4434398" cy="474006"/>
          </a:xfrm>
          <a:prstGeom prst="rect">
            <a:avLst/>
          </a:prstGeom>
          <a:solidFill>
            <a:srgbClr val="0070C0"/>
          </a:solidFill>
          <a:ln w="1587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zh-CN" altLang="en-US" b="0" i="0" u="none" strike="noStrike" kern="1200" cap="none" spc="-30" normalizeH="0" baseline="0" noProof="0" dirty="0">
                <a:ln>
                  <a:noFill/>
                </a:ln>
                <a:gradFill>
                  <a:gsLst>
                    <a:gs pos="35922">
                      <a:srgbClr val="FFFFFF"/>
                    </a:gs>
                    <a:gs pos="65000">
                      <a:srgbClr val="FFFFFF"/>
                    </a:gs>
                  </a:gsLst>
                  <a:lin ang="5400000" scaled="1"/>
                </a:gradFill>
                <a:effectLst/>
                <a:uLnTx/>
                <a:uFillTx/>
                <a:latin typeface="Segoe UI Semibold"/>
                <a:ea typeface="+mn-ea"/>
                <a:cs typeface="+mn-cs"/>
              </a:rPr>
              <a:t>内存优化</a:t>
            </a:r>
            <a:endParaRPr kumimoji="0" lang="en-US" b="0" i="0" u="none" strike="noStrike" kern="1200" cap="none" spc="-30" normalizeH="0" baseline="0" noProof="0" dirty="0">
              <a:ln>
                <a:noFill/>
              </a:ln>
              <a:gradFill>
                <a:gsLst>
                  <a:gs pos="35922">
                    <a:srgbClr val="FFFFFF"/>
                  </a:gs>
                  <a:gs pos="65000">
                    <a:srgbClr val="FFFFFF"/>
                  </a:gs>
                </a:gsLst>
                <a:lin ang="5400000" scaled="1"/>
              </a:gradFill>
              <a:effectLst/>
              <a:uLnTx/>
              <a:uFillTx/>
              <a:latin typeface="Segoe UI Semibold"/>
              <a:ea typeface="+mn-ea"/>
              <a:cs typeface="+mn-cs"/>
            </a:endParaRPr>
          </a:p>
        </p:txBody>
      </p:sp>
      <p:sp>
        <p:nvSpPr>
          <p:cNvPr id="58" name="Rectangle 57">
            <a:extLst>
              <a:ext uri="{FF2B5EF4-FFF2-40B4-BE49-F238E27FC236}">
                <a16:creationId xmlns:a16="http://schemas.microsoft.com/office/drawing/2014/main" id="{4A9D5A63-FEB8-45E1-8FC8-CD8E166C5B90}"/>
              </a:ext>
            </a:extLst>
          </p:cNvPr>
          <p:cNvSpPr/>
          <p:nvPr/>
        </p:nvSpPr>
        <p:spPr bwMode="auto">
          <a:xfrm>
            <a:off x="7336906" y="4118416"/>
            <a:ext cx="4434398" cy="474006"/>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pc="-30" dirty="0">
                <a:solidFill>
                  <a:schemeClr val="bg1">
                    <a:lumMod val="50000"/>
                  </a:schemeClr>
                </a:solidFill>
                <a:latin typeface="Segoe UI Semibold"/>
              </a:rPr>
              <a:t>算子表达式</a:t>
            </a:r>
            <a:r>
              <a:rPr lang="en-US" altLang="zh-CN" spc="-30" dirty="0">
                <a:solidFill>
                  <a:schemeClr val="bg1">
                    <a:lumMod val="50000"/>
                  </a:schemeClr>
                </a:solidFill>
                <a:latin typeface="Segoe UI Semibold"/>
              </a:rPr>
              <a:t>IR</a:t>
            </a:r>
            <a:endParaRPr kumimoji="0" lang="en-US" b="0" i="0" u="none" strike="noStrike" kern="1200" cap="none" spc="-30" normalizeH="0" baseline="0" noProof="0" dirty="0">
              <a:ln>
                <a:noFill/>
              </a:ln>
              <a:solidFill>
                <a:schemeClr val="bg1">
                  <a:lumMod val="50000"/>
                </a:schemeClr>
              </a:solidFill>
              <a:effectLst/>
              <a:uLnTx/>
              <a:uFillTx/>
              <a:latin typeface="Segoe UI Semibold"/>
            </a:endParaRPr>
          </a:p>
        </p:txBody>
      </p:sp>
      <p:sp>
        <p:nvSpPr>
          <p:cNvPr id="59" name="Rectangle 58">
            <a:extLst>
              <a:ext uri="{FF2B5EF4-FFF2-40B4-BE49-F238E27FC236}">
                <a16:creationId xmlns:a16="http://schemas.microsoft.com/office/drawing/2014/main" id="{0C498F37-02C9-4B08-9D14-90A131EE7CD7}"/>
              </a:ext>
            </a:extLst>
          </p:cNvPr>
          <p:cNvSpPr/>
          <p:nvPr/>
        </p:nvSpPr>
        <p:spPr bwMode="auto">
          <a:xfrm>
            <a:off x="7336906" y="2229552"/>
            <a:ext cx="4434398" cy="535584"/>
          </a:xfrm>
          <a:prstGeom prst="rect">
            <a:avLst/>
          </a:prstGeom>
          <a:solidFill>
            <a:schemeClr val="bg1">
              <a:lumMod val="50000"/>
              <a:lumOff val="50000"/>
            </a:schemeClr>
          </a:solidFill>
          <a:ln w="1587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288000" marR="0" lvl="0" indent="0" algn="l" defTabSz="914400" rtl="0" eaLnBrk="1" fontAlgn="auto" latinLnBrk="0" hangingPunct="1">
              <a:lnSpc>
                <a:spcPct val="90000"/>
              </a:lnSpc>
              <a:spcBef>
                <a:spcPts val="600"/>
              </a:spcBef>
              <a:spcAft>
                <a:spcPts val="0"/>
              </a:spcAft>
              <a:buClrTx/>
              <a:buSzTx/>
              <a:buFontTx/>
              <a:buNone/>
              <a:tabLst/>
              <a:defRPr/>
            </a:pPr>
            <a:r>
              <a:rPr kumimoji="0" lang="zh-CN" altLang="en-US" sz="1600" b="0" i="0" u="none" strike="noStrike" kern="1200" cap="none" spc="-30" normalizeH="0" baseline="0" noProof="0" dirty="0">
                <a:ln>
                  <a:noFill/>
                </a:ln>
                <a:solidFill>
                  <a:schemeClr val="tx1">
                    <a:lumMod val="65000"/>
                    <a:lumOff val="35000"/>
                  </a:schemeClr>
                </a:solidFill>
                <a:effectLst/>
                <a:uLnTx/>
                <a:uFillTx/>
                <a:latin typeface="Segoe UI Semibold"/>
                <a:ea typeface="+mn-ea"/>
                <a:cs typeface="+mn-cs"/>
              </a:rPr>
              <a:t>计算图</a:t>
            </a:r>
            <a:r>
              <a:rPr kumimoji="0" lang="en-US" altLang="zh-CN" sz="1600" b="0" i="0" u="none" strike="noStrike" kern="1200" cap="none" spc="-30" normalizeH="0" baseline="0" noProof="0" dirty="0">
                <a:ln>
                  <a:noFill/>
                </a:ln>
                <a:solidFill>
                  <a:schemeClr val="tx1">
                    <a:lumMod val="65000"/>
                    <a:lumOff val="35000"/>
                  </a:schemeClr>
                </a:solidFill>
                <a:effectLst/>
                <a:uLnTx/>
                <a:uFillTx/>
                <a:latin typeface="Segoe UI Semibold"/>
                <a:ea typeface="+mn-ea"/>
                <a:cs typeface="+mn-cs"/>
              </a:rPr>
              <a:t>IR</a:t>
            </a:r>
            <a:r>
              <a:rPr kumimoji="0" lang="zh-CN" altLang="en-US" sz="1600" b="0" i="0" u="none" strike="noStrike" kern="1200" cap="none" spc="-30" normalizeH="0" baseline="0" noProof="0" dirty="0">
                <a:ln>
                  <a:noFill/>
                </a:ln>
                <a:solidFill>
                  <a:schemeClr val="tx1">
                    <a:lumMod val="65000"/>
                    <a:lumOff val="35000"/>
                  </a:schemeClr>
                </a:solidFill>
                <a:effectLst/>
                <a:uLnTx/>
                <a:uFillTx/>
                <a:latin typeface="Segoe UI Semibold"/>
                <a:ea typeface="+mn-ea"/>
                <a:cs typeface="+mn-cs"/>
              </a:rPr>
              <a:t>（</a:t>
            </a:r>
            <a:r>
              <a:rPr kumimoji="0" lang="en-US" altLang="zh-CN" sz="1600" b="0" i="0" u="none" strike="noStrike" kern="1200" cap="none" spc="-30" normalizeH="0" baseline="0" noProof="0" dirty="0">
                <a:ln>
                  <a:noFill/>
                </a:ln>
                <a:solidFill>
                  <a:schemeClr val="tx1">
                    <a:lumMod val="65000"/>
                    <a:lumOff val="35000"/>
                  </a:schemeClr>
                </a:solidFill>
                <a:effectLst/>
                <a:uLnTx/>
                <a:uFillTx/>
                <a:latin typeface="Segoe UI Semibold"/>
                <a:ea typeface="+mn-ea"/>
                <a:cs typeface="+mn-cs"/>
              </a:rPr>
              <a:t>DAG)</a:t>
            </a:r>
            <a:endParaRPr kumimoji="0" lang="en-US" sz="1600" b="0" i="0" u="none" strike="noStrike" kern="1200" cap="none" spc="-30" normalizeH="0" baseline="0" noProof="0" dirty="0">
              <a:ln>
                <a:noFill/>
              </a:ln>
              <a:solidFill>
                <a:schemeClr val="tx1">
                  <a:lumMod val="65000"/>
                  <a:lumOff val="35000"/>
                </a:schemeClr>
              </a:solidFill>
              <a:effectLst/>
              <a:uLnTx/>
              <a:uFillTx/>
              <a:latin typeface="Segoe UI Semibold"/>
              <a:ea typeface="+mn-ea"/>
              <a:cs typeface="+mn-cs"/>
            </a:endParaRPr>
          </a:p>
        </p:txBody>
      </p:sp>
      <p:grpSp>
        <p:nvGrpSpPr>
          <p:cNvPr id="60" name="Group 59">
            <a:extLst>
              <a:ext uri="{FF2B5EF4-FFF2-40B4-BE49-F238E27FC236}">
                <a16:creationId xmlns:a16="http://schemas.microsoft.com/office/drawing/2014/main" id="{C6E60995-1307-48F5-BDA1-106222880F84}"/>
              </a:ext>
            </a:extLst>
          </p:cNvPr>
          <p:cNvGrpSpPr/>
          <p:nvPr/>
        </p:nvGrpSpPr>
        <p:grpSpPr>
          <a:xfrm>
            <a:off x="9702585" y="2218429"/>
            <a:ext cx="1670463" cy="594100"/>
            <a:chOff x="9015849" y="1328765"/>
            <a:chExt cx="2089711" cy="743204"/>
          </a:xfrm>
        </p:grpSpPr>
        <p:sp>
          <p:nvSpPr>
            <p:cNvPr id="62" name="Oval 61">
              <a:extLst>
                <a:ext uri="{FF2B5EF4-FFF2-40B4-BE49-F238E27FC236}">
                  <a16:creationId xmlns:a16="http://schemas.microsoft.com/office/drawing/2014/main" id="{36FBE501-5DA2-4764-BBEE-42A43FF18CCB}"/>
                </a:ext>
              </a:extLst>
            </p:cNvPr>
            <p:cNvSpPr/>
            <p:nvPr/>
          </p:nvSpPr>
          <p:spPr>
            <a:xfrm>
              <a:off x="9075793" y="1388059"/>
              <a:ext cx="248680" cy="248197"/>
            </a:xfrm>
            <a:prstGeom prst="ellipse">
              <a:avLst/>
            </a:prstGeom>
            <a:solidFill>
              <a:srgbClr val="7F7F7F"/>
            </a:solidFill>
            <a:ln w="9525" cap="flat" cmpd="sng" algn="ctr">
              <a:solidFill>
                <a:schemeClr val="tx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
          <p:nvSpPr>
            <p:cNvPr id="64" name="Oval 63">
              <a:extLst>
                <a:ext uri="{FF2B5EF4-FFF2-40B4-BE49-F238E27FC236}">
                  <a16:creationId xmlns:a16="http://schemas.microsoft.com/office/drawing/2014/main" id="{155C83BC-0797-49B4-8657-2CC40AB9585D}"/>
                </a:ext>
              </a:extLst>
            </p:cNvPr>
            <p:cNvSpPr/>
            <p:nvPr/>
          </p:nvSpPr>
          <p:spPr>
            <a:xfrm>
              <a:off x="9077212" y="1756278"/>
              <a:ext cx="248680" cy="248197"/>
            </a:xfrm>
            <a:prstGeom prst="ellipse">
              <a:avLst/>
            </a:prstGeom>
            <a:solidFill>
              <a:srgbClr val="7F7F7F"/>
            </a:solidFill>
            <a:ln w="9525" cap="flat" cmpd="sng" algn="ctr">
              <a:solidFill>
                <a:schemeClr val="tx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A8312069-9DD3-4F0B-B115-33D3E0DC4022}"/>
                </a:ext>
              </a:extLst>
            </p:cNvPr>
            <p:cNvSpPr/>
            <p:nvPr/>
          </p:nvSpPr>
          <p:spPr>
            <a:xfrm>
              <a:off x="9647326" y="1756278"/>
              <a:ext cx="248680" cy="248197"/>
            </a:xfrm>
            <a:prstGeom prst="ellipse">
              <a:avLst/>
            </a:prstGeom>
            <a:solidFill>
              <a:srgbClr val="7F7F7F"/>
            </a:solidFill>
            <a:ln w="9525" cap="flat" cmpd="sng" algn="ctr">
              <a:solidFill>
                <a:schemeClr val="tx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
          <p:nvSpPr>
            <p:cNvPr id="110" name="Oval 109">
              <a:extLst>
                <a:ext uri="{FF2B5EF4-FFF2-40B4-BE49-F238E27FC236}">
                  <a16:creationId xmlns:a16="http://schemas.microsoft.com/office/drawing/2014/main" id="{5AB3B134-EA13-42CF-A9CC-7A31BFCDF279}"/>
                </a:ext>
              </a:extLst>
            </p:cNvPr>
            <p:cNvSpPr/>
            <p:nvPr/>
          </p:nvSpPr>
          <p:spPr>
            <a:xfrm>
              <a:off x="9648152" y="1388059"/>
              <a:ext cx="248680" cy="248197"/>
            </a:xfrm>
            <a:prstGeom prst="ellipse">
              <a:avLst/>
            </a:prstGeom>
            <a:solidFill>
              <a:srgbClr val="7F7F7F"/>
            </a:solidFill>
            <a:ln w="9525" cap="flat" cmpd="sng" algn="ctr">
              <a:solidFill>
                <a:schemeClr val="tx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cxnSp>
          <p:nvCxnSpPr>
            <p:cNvPr id="112" name="Straight Arrow Connector 111">
              <a:extLst>
                <a:ext uri="{FF2B5EF4-FFF2-40B4-BE49-F238E27FC236}">
                  <a16:creationId xmlns:a16="http://schemas.microsoft.com/office/drawing/2014/main" id="{13C96E3A-EACE-4D61-8500-2E06D0B992D8}"/>
                </a:ext>
              </a:extLst>
            </p:cNvPr>
            <p:cNvCxnSpPr>
              <a:cxnSpLocks/>
              <a:stCxn id="62" idx="6"/>
              <a:endCxn id="110" idx="2"/>
            </p:cNvCxnSpPr>
            <p:nvPr/>
          </p:nvCxnSpPr>
          <p:spPr>
            <a:xfrm>
              <a:off x="9324473" y="1512158"/>
              <a:ext cx="323679" cy="0"/>
            </a:xfrm>
            <a:prstGeom prst="straightConnector1">
              <a:avLst/>
            </a:prstGeom>
            <a:solidFill>
              <a:sysClr val="window" lastClr="FFFFFF"/>
            </a:solidFill>
            <a:ln w="9525" cap="flat" cmpd="sng" algn="ctr">
              <a:solidFill>
                <a:schemeClr val="tx1"/>
              </a:solidFill>
              <a:prstDash val="solid"/>
              <a:miter lim="800000"/>
              <a:headEnd w="sm" len="sm"/>
              <a:tailEnd type="triangle" w="sm" len="lg"/>
            </a:ln>
            <a:effectLst/>
          </p:spPr>
        </p:cxnSp>
        <p:cxnSp>
          <p:nvCxnSpPr>
            <p:cNvPr id="114" name="Straight Arrow Connector 113">
              <a:extLst>
                <a:ext uri="{FF2B5EF4-FFF2-40B4-BE49-F238E27FC236}">
                  <a16:creationId xmlns:a16="http://schemas.microsoft.com/office/drawing/2014/main" id="{D348E831-2E9B-4451-97E6-D6C37B04D8B4}"/>
                </a:ext>
              </a:extLst>
            </p:cNvPr>
            <p:cNvCxnSpPr>
              <a:cxnSpLocks/>
              <a:stCxn id="64" idx="6"/>
              <a:endCxn id="110" idx="2"/>
            </p:cNvCxnSpPr>
            <p:nvPr/>
          </p:nvCxnSpPr>
          <p:spPr>
            <a:xfrm flipV="1">
              <a:off x="9325892" y="1512158"/>
              <a:ext cx="322260" cy="368219"/>
            </a:xfrm>
            <a:prstGeom prst="straightConnector1">
              <a:avLst/>
            </a:prstGeom>
            <a:solidFill>
              <a:sysClr val="window" lastClr="FFFFFF"/>
            </a:solidFill>
            <a:ln w="9525" cap="flat" cmpd="sng" algn="ctr">
              <a:solidFill>
                <a:schemeClr val="tx1"/>
              </a:solidFill>
              <a:prstDash val="solid"/>
              <a:miter lim="800000"/>
              <a:headEnd w="sm" len="sm"/>
              <a:tailEnd type="triangle" w="sm" len="lg"/>
            </a:ln>
            <a:effectLst/>
          </p:spPr>
        </p:cxnSp>
        <p:sp>
          <p:nvSpPr>
            <p:cNvPr id="115" name="Oval 114">
              <a:extLst>
                <a:ext uri="{FF2B5EF4-FFF2-40B4-BE49-F238E27FC236}">
                  <a16:creationId xmlns:a16="http://schemas.microsoft.com/office/drawing/2014/main" id="{8AB5F56D-5988-4016-BF19-9CCF81CF8C2F}"/>
                </a:ext>
              </a:extLst>
            </p:cNvPr>
            <p:cNvSpPr/>
            <p:nvPr/>
          </p:nvSpPr>
          <p:spPr>
            <a:xfrm>
              <a:off x="10215857" y="1547564"/>
              <a:ext cx="248680" cy="248197"/>
            </a:xfrm>
            <a:prstGeom prst="ellipse">
              <a:avLst/>
            </a:prstGeom>
            <a:solidFill>
              <a:srgbClr val="7F7F7F"/>
            </a:solidFill>
            <a:ln w="9525" cap="flat" cmpd="sng" algn="ctr">
              <a:solidFill>
                <a:schemeClr val="tx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cxnSp>
          <p:nvCxnSpPr>
            <p:cNvPr id="116" name="Straight Arrow Connector 115">
              <a:extLst>
                <a:ext uri="{FF2B5EF4-FFF2-40B4-BE49-F238E27FC236}">
                  <a16:creationId xmlns:a16="http://schemas.microsoft.com/office/drawing/2014/main" id="{89364D94-FA69-4E50-8FE2-97FFDAC2599E}"/>
                </a:ext>
              </a:extLst>
            </p:cNvPr>
            <p:cNvCxnSpPr>
              <a:cxnSpLocks/>
              <a:stCxn id="79" idx="6"/>
              <a:endCxn id="115" idx="2"/>
            </p:cNvCxnSpPr>
            <p:nvPr/>
          </p:nvCxnSpPr>
          <p:spPr>
            <a:xfrm flipV="1">
              <a:off x="9896006" y="1671663"/>
              <a:ext cx="319851" cy="208714"/>
            </a:xfrm>
            <a:prstGeom prst="straightConnector1">
              <a:avLst/>
            </a:prstGeom>
            <a:solidFill>
              <a:sysClr val="window" lastClr="FFFFFF"/>
            </a:solidFill>
            <a:ln w="9525" cap="flat" cmpd="sng" algn="ctr">
              <a:solidFill>
                <a:schemeClr val="tx1"/>
              </a:solidFill>
              <a:prstDash val="solid"/>
              <a:miter lim="800000"/>
              <a:headEnd w="sm" len="sm"/>
              <a:tailEnd type="triangle" w="sm" len="lg"/>
            </a:ln>
            <a:effectLst/>
          </p:spPr>
        </p:cxnSp>
        <p:cxnSp>
          <p:nvCxnSpPr>
            <p:cNvPr id="117" name="Straight Arrow Connector 116">
              <a:extLst>
                <a:ext uri="{FF2B5EF4-FFF2-40B4-BE49-F238E27FC236}">
                  <a16:creationId xmlns:a16="http://schemas.microsoft.com/office/drawing/2014/main" id="{FC3C0D76-830A-4202-B0F7-2AA7C8724197}"/>
                </a:ext>
              </a:extLst>
            </p:cNvPr>
            <p:cNvCxnSpPr>
              <a:cxnSpLocks/>
              <a:stCxn id="110" idx="6"/>
              <a:endCxn id="115" idx="2"/>
            </p:cNvCxnSpPr>
            <p:nvPr/>
          </p:nvCxnSpPr>
          <p:spPr>
            <a:xfrm>
              <a:off x="9896832" y="1512158"/>
              <a:ext cx="319025" cy="159505"/>
            </a:xfrm>
            <a:prstGeom prst="straightConnector1">
              <a:avLst/>
            </a:prstGeom>
            <a:solidFill>
              <a:sysClr val="window" lastClr="FFFFFF"/>
            </a:solidFill>
            <a:ln w="9525" cap="flat" cmpd="sng" algn="ctr">
              <a:solidFill>
                <a:schemeClr val="tx1"/>
              </a:solidFill>
              <a:prstDash val="solid"/>
              <a:miter lim="800000"/>
              <a:headEnd w="sm" len="sm"/>
              <a:tailEnd type="triangle" w="sm" len="lg"/>
            </a:ln>
            <a:effectLst/>
          </p:spPr>
        </p:cxnSp>
        <p:sp>
          <p:nvSpPr>
            <p:cNvPr id="118" name="Oval 117">
              <a:extLst>
                <a:ext uri="{FF2B5EF4-FFF2-40B4-BE49-F238E27FC236}">
                  <a16:creationId xmlns:a16="http://schemas.microsoft.com/office/drawing/2014/main" id="{FD2BFFE8-321A-4D10-BCC4-BF09CBB66EF7}"/>
                </a:ext>
              </a:extLst>
            </p:cNvPr>
            <p:cNvSpPr/>
            <p:nvPr/>
          </p:nvSpPr>
          <p:spPr>
            <a:xfrm>
              <a:off x="10814407" y="1547564"/>
              <a:ext cx="248680" cy="248197"/>
            </a:xfrm>
            <a:prstGeom prst="ellipse">
              <a:avLst/>
            </a:prstGeom>
            <a:solidFill>
              <a:srgbClr val="7F7F7F"/>
            </a:solidFill>
            <a:ln w="9525" cap="flat" cmpd="sng" algn="ctr">
              <a:solidFill>
                <a:schemeClr val="tx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cxnSp>
          <p:nvCxnSpPr>
            <p:cNvPr id="119" name="Straight Arrow Connector 118">
              <a:extLst>
                <a:ext uri="{FF2B5EF4-FFF2-40B4-BE49-F238E27FC236}">
                  <a16:creationId xmlns:a16="http://schemas.microsoft.com/office/drawing/2014/main" id="{B3BEEA9F-2529-4A66-B07A-D5E3CB1A4D58}"/>
                </a:ext>
              </a:extLst>
            </p:cNvPr>
            <p:cNvCxnSpPr>
              <a:cxnSpLocks/>
              <a:stCxn id="115" idx="6"/>
              <a:endCxn id="118" idx="2"/>
            </p:cNvCxnSpPr>
            <p:nvPr/>
          </p:nvCxnSpPr>
          <p:spPr>
            <a:xfrm>
              <a:off x="10464537" y="1671663"/>
              <a:ext cx="349870" cy="0"/>
            </a:xfrm>
            <a:prstGeom prst="straightConnector1">
              <a:avLst/>
            </a:prstGeom>
            <a:solidFill>
              <a:sysClr val="window" lastClr="FFFFFF"/>
            </a:solidFill>
            <a:ln w="9525" cap="flat" cmpd="sng" algn="ctr">
              <a:solidFill>
                <a:schemeClr val="tx1"/>
              </a:solidFill>
              <a:prstDash val="solid"/>
              <a:miter lim="800000"/>
              <a:headEnd w="sm" len="sm"/>
              <a:tailEnd type="triangle" w="sm" len="lg"/>
            </a:ln>
            <a:effectLst/>
          </p:spPr>
        </p:cxnSp>
        <p:grpSp>
          <p:nvGrpSpPr>
            <p:cNvPr id="120" name="Group 119">
              <a:extLst>
                <a:ext uri="{FF2B5EF4-FFF2-40B4-BE49-F238E27FC236}">
                  <a16:creationId xmlns:a16="http://schemas.microsoft.com/office/drawing/2014/main" id="{2C5B6E44-3A23-4C06-8DDD-68CDE3339329}"/>
                </a:ext>
              </a:extLst>
            </p:cNvPr>
            <p:cNvGrpSpPr/>
            <p:nvPr/>
          </p:nvGrpSpPr>
          <p:grpSpPr>
            <a:xfrm>
              <a:off x="9015849" y="1328765"/>
              <a:ext cx="2089711" cy="743204"/>
              <a:chOff x="9015849" y="1342607"/>
              <a:chExt cx="2089711" cy="743204"/>
            </a:xfrm>
          </p:grpSpPr>
          <p:sp>
            <p:nvSpPr>
              <p:cNvPr id="121" name="Rectangle 120">
                <a:extLst>
                  <a:ext uri="{FF2B5EF4-FFF2-40B4-BE49-F238E27FC236}">
                    <a16:creationId xmlns:a16="http://schemas.microsoft.com/office/drawing/2014/main" id="{4ABAB439-2B48-464E-B43B-A128191CFB1B}"/>
                  </a:ext>
                </a:extLst>
              </p:cNvPr>
              <p:cNvSpPr/>
              <p:nvPr/>
            </p:nvSpPr>
            <p:spPr>
              <a:xfrm>
                <a:off x="9037948" y="1342607"/>
                <a:ext cx="324663" cy="36410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a:ea typeface="+mn-ea"/>
                    <a:cs typeface="+mn-cs"/>
                  </a:rPr>
                  <a:t>x</a:t>
                </a:r>
              </a:p>
            </p:txBody>
          </p:sp>
          <p:sp>
            <p:nvSpPr>
              <p:cNvPr id="122" name="Rectangle 121">
                <a:extLst>
                  <a:ext uri="{FF2B5EF4-FFF2-40B4-BE49-F238E27FC236}">
                    <a16:creationId xmlns:a16="http://schemas.microsoft.com/office/drawing/2014/main" id="{268AF76F-CE78-4464-8B43-893B57C162F8}"/>
                  </a:ext>
                </a:extLst>
              </p:cNvPr>
              <p:cNvSpPr/>
              <p:nvPr/>
            </p:nvSpPr>
            <p:spPr>
              <a:xfrm>
                <a:off x="9015849" y="1705603"/>
                <a:ext cx="379658" cy="36410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Segoe UI Semibold"/>
                    <a:ea typeface="+mn-ea"/>
                    <a:cs typeface="+mn-cs"/>
                  </a:rPr>
                  <a:t>w</a:t>
                </a:r>
              </a:p>
            </p:txBody>
          </p:sp>
          <p:sp>
            <p:nvSpPr>
              <p:cNvPr id="123" name="Rectangle 122">
                <a:extLst>
                  <a:ext uri="{FF2B5EF4-FFF2-40B4-BE49-F238E27FC236}">
                    <a16:creationId xmlns:a16="http://schemas.microsoft.com/office/drawing/2014/main" id="{4F66E2CD-3029-4DFE-8AD9-EB2F2F69B9FE}"/>
                  </a:ext>
                </a:extLst>
              </p:cNvPr>
              <p:cNvSpPr/>
              <p:nvPr/>
            </p:nvSpPr>
            <p:spPr>
              <a:xfrm>
                <a:off x="9619479" y="1392923"/>
                <a:ext cx="311388" cy="36410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Segoe UI Semibold"/>
                    <a:ea typeface="+mn-ea"/>
                    <a:cs typeface="+mn-cs"/>
                  </a:rPr>
                  <a:t>*</a:t>
                </a:r>
              </a:p>
            </p:txBody>
          </p:sp>
          <p:sp>
            <p:nvSpPr>
              <p:cNvPr id="124" name="Rectangle 123">
                <a:extLst>
                  <a:ext uri="{FF2B5EF4-FFF2-40B4-BE49-F238E27FC236}">
                    <a16:creationId xmlns:a16="http://schemas.microsoft.com/office/drawing/2014/main" id="{84B29D8B-C1F2-4F4F-91E5-02FC9BADA2CD}"/>
                  </a:ext>
                </a:extLst>
              </p:cNvPr>
              <p:cNvSpPr/>
              <p:nvPr/>
            </p:nvSpPr>
            <p:spPr>
              <a:xfrm>
                <a:off x="9607604" y="1721705"/>
                <a:ext cx="345523" cy="36410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a:ea typeface="+mn-ea"/>
                    <a:cs typeface="+mn-cs"/>
                  </a:rPr>
                  <a:t>b</a:t>
                </a:r>
              </a:p>
            </p:txBody>
          </p:sp>
          <p:sp>
            <p:nvSpPr>
              <p:cNvPr id="125" name="Rectangle 124">
                <a:extLst>
                  <a:ext uri="{FF2B5EF4-FFF2-40B4-BE49-F238E27FC236}">
                    <a16:creationId xmlns:a16="http://schemas.microsoft.com/office/drawing/2014/main" id="{F991FB22-41DD-4847-B9CE-B543FDD82362}"/>
                  </a:ext>
                </a:extLst>
              </p:cNvPr>
              <p:cNvSpPr/>
              <p:nvPr/>
            </p:nvSpPr>
            <p:spPr>
              <a:xfrm>
                <a:off x="10157006" y="1504497"/>
                <a:ext cx="366383" cy="36410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Segoe UI Semibold"/>
                    <a:ea typeface="+mn-ea"/>
                    <a:cs typeface="+mn-cs"/>
                  </a:rPr>
                  <a:t>+</a:t>
                </a:r>
              </a:p>
            </p:txBody>
          </p:sp>
          <p:sp>
            <p:nvSpPr>
              <p:cNvPr id="126" name="Rectangle 125">
                <a:extLst>
                  <a:ext uri="{FF2B5EF4-FFF2-40B4-BE49-F238E27FC236}">
                    <a16:creationId xmlns:a16="http://schemas.microsoft.com/office/drawing/2014/main" id="{3BE204D3-AEBE-44F8-8072-8FCD19F100F9}"/>
                  </a:ext>
                </a:extLst>
              </p:cNvPr>
              <p:cNvSpPr/>
              <p:nvPr/>
            </p:nvSpPr>
            <p:spPr>
              <a:xfrm>
                <a:off x="10779001" y="1486051"/>
                <a:ext cx="326559" cy="36410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a:ea typeface="+mn-ea"/>
                    <a:cs typeface="+mn-cs"/>
                  </a:rPr>
                  <a:t>y</a:t>
                </a:r>
              </a:p>
            </p:txBody>
          </p:sp>
        </p:grpSp>
      </p:grpSp>
      <p:grpSp>
        <p:nvGrpSpPr>
          <p:cNvPr id="127" name="Group 126">
            <a:extLst>
              <a:ext uri="{FF2B5EF4-FFF2-40B4-BE49-F238E27FC236}">
                <a16:creationId xmlns:a16="http://schemas.microsoft.com/office/drawing/2014/main" id="{46132A12-E625-4AB0-9E31-CD3B6AB58786}"/>
              </a:ext>
            </a:extLst>
          </p:cNvPr>
          <p:cNvGrpSpPr/>
          <p:nvPr/>
        </p:nvGrpSpPr>
        <p:grpSpPr>
          <a:xfrm>
            <a:off x="7334423" y="6217478"/>
            <a:ext cx="4429666" cy="382450"/>
            <a:chOff x="6775704" y="5605835"/>
            <a:chExt cx="4941604" cy="429888"/>
          </a:xfrm>
        </p:grpSpPr>
        <p:grpSp>
          <p:nvGrpSpPr>
            <p:cNvPr id="128" name="Group 127">
              <a:extLst>
                <a:ext uri="{FF2B5EF4-FFF2-40B4-BE49-F238E27FC236}">
                  <a16:creationId xmlns:a16="http://schemas.microsoft.com/office/drawing/2014/main" id="{F96E63D5-7E6B-4E3B-AF00-AE9C65670B7C}"/>
                </a:ext>
              </a:extLst>
            </p:cNvPr>
            <p:cNvGrpSpPr/>
            <p:nvPr/>
          </p:nvGrpSpPr>
          <p:grpSpPr>
            <a:xfrm>
              <a:off x="6775704" y="5605835"/>
              <a:ext cx="4941604" cy="429888"/>
              <a:chOff x="6776829" y="5805973"/>
              <a:chExt cx="5783347" cy="777240"/>
            </a:xfrm>
          </p:grpSpPr>
          <p:sp>
            <p:nvSpPr>
              <p:cNvPr id="150" name="Rectangle 149">
                <a:extLst>
                  <a:ext uri="{FF2B5EF4-FFF2-40B4-BE49-F238E27FC236}">
                    <a16:creationId xmlns:a16="http://schemas.microsoft.com/office/drawing/2014/main" id="{750F319A-EDE8-4821-8816-582640D9B625}"/>
                  </a:ext>
                </a:extLst>
              </p:cNvPr>
              <p:cNvSpPr/>
              <p:nvPr/>
            </p:nvSpPr>
            <p:spPr bwMode="auto">
              <a:xfrm>
                <a:off x="6776829" y="5805973"/>
                <a:ext cx="1887867" cy="777240"/>
              </a:xfrm>
              <a:prstGeom prst="rect">
                <a:avLst/>
              </a:prstGeom>
              <a:solidFill>
                <a:srgbClr val="002060"/>
              </a:solidFill>
              <a:ln w="1587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30" normalizeH="0" baseline="0" noProof="0">
                    <a:ln>
                      <a:noFill/>
                    </a:ln>
                    <a:gradFill>
                      <a:gsLst>
                        <a:gs pos="35922">
                          <a:srgbClr val="FFFFFF"/>
                        </a:gs>
                        <a:gs pos="65000">
                          <a:srgbClr val="FFFFFF"/>
                        </a:gs>
                      </a:gsLst>
                      <a:lin ang="5400000" scaled="1"/>
                    </a:gradFill>
                    <a:effectLst/>
                    <a:uLnTx/>
                    <a:uFillTx/>
                    <a:latin typeface="Segoe UI Semibold"/>
                    <a:ea typeface="+mn-ea"/>
                    <a:cs typeface="+mn-cs"/>
                  </a:rPr>
                  <a:t>CPU</a:t>
                </a:r>
              </a:p>
            </p:txBody>
          </p:sp>
          <p:sp>
            <p:nvSpPr>
              <p:cNvPr id="151" name="Rectangle 150">
                <a:extLst>
                  <a:ext uri="{FF2B5EF4-FFF2-40B4-BE49-F238E27FC236}">
                    <a16:creationId xmlns:a16="http://schemas.microsoft.com/office/drawing/2014/main" id="{579188CB-C721-4322-8E83-99B0708AE650}"/>
                  </a:ext>
                </a:extLst>
              </p:cNvPr>
              <p:cNvSpPr/>
              <p:nvPr/>
            </p:nvSpPr>
            <p:spPr bwMode="auto">
              <a:xfrm>
                <a:off x="8735040" y="5805973"/>
                <a:ext cx="1878170" cy="777240"/>
              </a:xfrm>
              <a:prstGeom prst="rect">
                <a:avLst/>
              </a:prstGeom>
              <a:solidFill>
                <a:srgbClr val="002060"/>
              </a:solidFill>
              <a:ln w="1587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30" normalizeH="0" baseline="0" noProof="0">
                    <a:ln>
                      <a:noFill/>
                    </a:ln>
                    <a:gradFill>
                      <a:gsLst>
                        <a:gs pos="35922">
                          <a:srgbClr val="FFFFFF"/>
                        </a:gs>
                        <a:gs pos="65000">
                          <a:srgbClr val="FFFFFF"/>
                        </a:gs>
                      </a:gsLst>
                      <a:lin ang="5400000" scaled="1"/>
                    </a:gradFill>
                    <a:effectLst/>
                    <a:uLnTx/>
                    <a:uFillTx/>
                    <a:latin typeface="Segoe UI Semibold"/>
                    <a:ea typeface="+mn-ea"/>
                    <a:cs typeface="+mn-cs"/>
                  </a:rPr>
                  <a:t>GPU</a:t>
                </a:r>
              </a:p>
            </p:txBody>
          </p:sp>
          <p:sp>
            <p:nvSpPr>
              <p:cNvPr id="152" name="Rectangle 151">
                <a:extLst>
                  <a:ext uri="{FF2B5EF4-FFF2-40B4-BE49-F238E27FC236}">
                    <a16:creationId xmlns:a16="http://schemas.microsoft.com/office/drawing/2014/main" id="{5788EFE4-3BA1-4C1F-9081-B4C86F2BB9D8}"/>
                  </a:ext>
                </a:extLst>
              </p:cNvPr>
              <p:cNvSpPr/>
              <p:nvPr/>
            </p:nvSpPr>
            <p:spPr bwMode="auto">
              <a:xfrm>
                <a:off x="10682006" y="5805973"/>
                <a:ext cx="1878170" cy="777240"/>
              </a:xfrm>
              <a:prstGeom prst="rect">
                <a:avLst/>
              </a:prstGeom>
              <a:solidFill>
                <a:srgbClr val="002060"/>
              </a:solidFill>
              <a:ln w="1587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30" normalizeH="0" baseline="0" noProof="0" dirty="0">
                    <a:ln>
                      <a:noFill/>
                    </a:ln>
                    <a:gradFill>
                      <a:gsLst>
                        <a:gs pos="35922">
                          <a:srgbClr val="FFFFFF"/>
                        </a:gs>
                        <a:gs pos="65000">
                          <a:srgbClr val="FFFFFF"/>
                        </a:gs>
                      </a:gsLst>
                      <a:lin ang="5400000" scaled="1"/>
                    </a:gradFill>
                    <a:effectLst/>
                    <a:uLnTx/>
                    <a:uFillTx/>
                    <a:latin typeface="Segoe UI Semibold"/>
                    <a:ea typeface="+mn-ea"/>
                    <a:cs typeface="+mn-cs"/>
                  </a:rPr>
                  <a:t>XPU</a:t>
                </a:r>
              </a:p>
            </p:txBody>
          </p:sp>
        </p:grpSp>
        <p:grpSp>
          <p:nvGrpSpPr>
            <p:cNvPr id="129" name="Group 128">
              <a:extLst>
                <a:ext uri="{FF2B5EF4-FFF2-40B4-BE49-F238E27FC236}">
                  <a16:creationId xmlns:a16="http://schemas.microsoft.com/office/drawing/2014/main" id="{120B33EF-8F9A-4625-983D-4E9536CDC838}"/>
                </a:ext>
                <a:ext uri="{C183D7F6-B498-43B3-948B-1728B52AA6E4}">
                  <adec:decorative xmlns:adec="http://schemas.microsoft.com/office/drawing/2017/decorative" val="1"/>
                </a:ext>
              </a:extLst>
            </p:cNvPr>
            <p:cNvGrpSpPr/>
            <p:nvPr/>
          </p:nvGrpSpPr>
          <p:grpSpPr>
            <a:xfrm>
              <a:off x="10371368" y="5699293"/>
              <a:ext cx="185654" cy="220523"/>
              <a:chOff x="6883402" y="5883283"/>
              <a:chExt cx="312738" cy="371475"/>
            </a:xfrm>
          </p:grpSpPr>
          <p:sp>
            <p:nvSpPr>
              <p:cNvPr id="144" name="Freeform 19">
                <a:extLst>
                  <a:ext uri="{FF2B5EF4-FFF2-40B4-BE49-F238E27FC236}">
                    <a16:creationId xmlns:a16="http://schemas.microsoft.com/office/drawing/2014/main" id="{79E335DE-50D6-4DBD-A495-DDE8C59CF020}"/>
                  </a:ext>
                </a:extLst>
              </p:cNvPr>
              <p:cNvSpPr>
                <a:spLocks/>
              </p:cNvSpPr>
              <p:nvPr/>
            </p:nvSpPr>
            <p:spPr bwMode="auto">
              <a:xfrm>
                <a:off x="6883402" y="5883283"/>
                <a:ext cx="312738" cy="185738"/>
              </a:xfrm>
              <a:custGeom>
                <a:avLst/>
                <a:gdLst>
                  <a:gd name="T0" fmla="*/ 0 w 197"/>
                  <a:gd name="T1" fmla="*/ 59 h 117"/>
                  <a:gd name="T2" fmla="*/ 98 w 197"/>
                  <a:gd name="T3" fmla="*/ 117 h 117"/>
                  <a:gd name="T4" fmla="*/ 197 w 197"/>
                  <a:gd name="T5" fmla="*/ 59 h 117"/>
                  <a:gd name="T6" fmla="*/ 98 w 197"/>
                  <a:gd name="T7" fmla="*/ 0 h 117"/>
                  <a:gd name="T8" fmla="*/ 0 w 197"/>
                  <a:gd name="T9" fmla="*/ 59 h 117"/>
                </a:gdLst>
                <a:ahLst/>
                <a:cxnLst>
                  <a:cxn ang="0">
                    <a:pos x="T0" y="T1"/>
                  </a:cxn>
                  <a:cxn ang="0">
                    <a:pos x="T2" y="T3"/>
                  </a:cxn>
                  <a:cxn ang="0">
                    <a:pos x="T4" y="T5"/>
                  </a:cxn>
                  <a:cxn ang="0">
                    <a:pos x="T6" y="T7"/>
                  </a:cxn>
                  <a:cxn ang="0">
                    <a:pos x="T8" y="T9"/>
                  </a:cxn>
                </a:cxnLst>
                <a:rect l="0" t="0" r="r" b="b"/>
                <a:pathLst>
                  <a:path w="197" h="117">
                    <a:moveTo>
                      <a:pt x="0" y="59"/>
                    </a:moveTo>
                    <a:lnTo>
                      <a:pt x="98" y="117"/>
                    </a:lnTo>
                    <a:lnTo>
                      <a:pt x="197" y="59"/>
                    </a:lnTo>
                    <a:lnTo>
                      <a:pt x="98" y="0"/>
                    </a:lnTo>
                    <a:lnTo>
                      <a:pt x="0" y="59"/>
                    </a:lnTo>
                    <a:close/>
                  </a:path>
                </a:pathLst>
              </a:custGeom>
              <a:noFill/>
              <a:ln w="9525" cap="flat">
                <a:solidFill>
                  <a:schemeClr val="tx1"/>
                </a:solidFill>
                <a:prstDash val="solid"/>
                <a:round/>
              </a:ln>
              <a:extLst>
                <a:ext uri="{909E8E84-426E-40DD-AFC4-6F175D3DCCD1}">
                  <a14:hiddenFill xmlns:a14="http://schemas.microsoft.com/office/drawing/2010/main">
                    <a:solidFill>
                      <a:srgbClr val="FFFFFF"/>
                    </a:solid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5" name="Freeform 20">
                <a:extLst>
                  <a:ext uri="{FF2B5EF4-FFF2-40B4-BE49-F238E27FC236}">
                    <a16:creationId xmlns:a16="http://schemas.microsoft.com/office/drawing/2014/main" id="{CC067225-042A-4629-84D5-DAAE378A96EF}"/>
                  </a:ext>
                </a:extLst>
              </p:cNvPr>
              <p:cNvSpPr>
                <a:spLocks/>
              </p:cNvSpPr>
              <p:nvPr/>
            </p:nvSpPr>
            <p:spPr bwMode="auto">
              <a:xfrm>
                <a:off x="7038977" y="5976945"/>
                <a:ext cx="157163" cy="155575"/>
              </a:xfrm>
              <a:custGeom>
                <a:avLst/>
                <a:gdLst>
                  <a:gd name="T0" fmla="*/ 99 w 99"/>
                  <a:gd name="T1" fmla="*/ 0 h 98"/>
                  <a:gd name="T2" fmla="*/ 99 w 99"/>
                  <a:gd name="T3" fmla="*/ 37 h 98"/>
                  <a:gd name="T4" fmla="*/ 0 w 99"/>
                  <a:gd name="T5" fmla="*/ 98 h 98"/>
                  <a:gd name="T6" fmla="*/ 0 w 99"/>
                  <a:gd name="T7" fmla="*/ 58 h 98"/>
                </a:gdLst>
                <a:ahLst/>
                <a:cxnLst>
                  <a:cxn ang="0">
                    <a:pos x="T0" y="T1"/>
                  </a:cxn>
                  <a:cxn ang="0">
                    <a:pos x="T2" y="T3"/>
                  </a:cxn>
                  <a:cxn ang="0">
                    <a:pos x="T4" y="T5"/>
                  </a:cxn>
                  <a:cxn ang="0">
                    <a:pos x="T6" y="T7"/>
                  </a:cxn>
                </a:cxnLst>
                <a:rect l="0" t="0" r="r" b="b"/>
                <a:pathLst>
                  <a:path w="99" h="98">
                    <a:moveTo>
                      <a:pt x="99" y="0"/>
                    </a:moveTo>
                    <a:lnTo>
                      <a:pt x="99" y="37"/>
                    </a:lnTo>
                    <a:lnTo>
                      <a:pt x="0" y="98"/>
                    </a:lnTo>
                    <a:lnTo>
                      <a:pt x="0" y="58"/>
                    </a:lnTo>
                  </a:path>
                </a:pathLst>
              </a:custGeom>
              <a:noFill/>
              <a:ln w="9525" cap="flat">
                <a:solidFill>
                  <a:schemeClr val="tx1"/>
                </a:solidFill>
                <a:prstDash val="solid"/>
                <a:round/>
              </a:ln>
              <a:extLst>
                <a:ext uri="{909E8E84-426E-40DD-AFC4-6F175D3DCCD1}">
                  <a14:hiddenFill xmlns:a14="http://schemas.microsoft.com/office/drawing/2010/main">
                    <a:solidFill>
                      <a:srgbClr val="FFFFFF"/>
                    </a:solid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6" name="Freeform 21">
                <a:extLst>
                  <a:ext uri="{FF2B5EF4-FFF2-40B4-BE49-F238E27FC236}">
                    <a16:creationId xmlns:a16="http://schemas.microsoft.com/office/drawing/2014/main" id="{54AC6960-1A31-4CBC-9033-03C35934A8B1}"/>
                  </a:ext>
                </a:extLst>
              </p:cNvPr>
              <p:cNvSpPr>
                <a:spLocks/>
              </p:cNvSpPr>
              <p:nvPr/>
            </p:nvSpPr>
            <p:spPr bwMode="auto">
              <a:xfrm>
                <a:off x="6883402" y="5976945"/>
                <a:ext cx="155575" cy="155575"/>
              </a:xfrm>
              <a:custGeom>
                <a:avLst/>
                <a:gdLst>
                  <a:gd name="T0" fmla="*/ 98 w 98"/>
                  <a:gd name="T1" fmla="*/ 98 h 98"/>
                  <a:gd name="T2" fmla="*/ 0 w 98"/>
                  <a:gd name="T3" fmla="*/ 37 h 98"/>
                  <a:gd name="T4" fmla="*/ 0 w 98"/>
                  <a:gd name="T5" fmla="*/ 0 h 98"/>
                </a:gdLst>
                <a:ahLst/>
                <a:cxnLst>
                  <a:cxn ang="0">
                    <a:pos x="T0" y="T1"/>
                  </a:cxn>
                  <a:cxn ang="0">
                    <a:pos x="T2" y="T3"/>
                  </a:cxn>
                  <a:cxn ang="0">
                    <a:pos x="T4" y="T5"/>
                  </a:cxn>
                </a:cxnLst>
                <a:rect l="0" t="0" r="r" b="b"/>
                <a:pathLst>
                  <a:path w="98" h="98">
                    <a:moveTo>
                      <a:pt x="98" y="98"/>
                    </a:moveTo>
                    <a:lnTo>
                      <a:pt x="0" y="37"/>
                    </a:lnTo>
                    <a:lnTo>
                      <a:pt x="0" y="0"/>
                    </a:lnTo>
                  </a:path>
                </a:pathLst>
              </a:custGeom>
              <a:noFill/>
              <a:ln w="9525" cap="flat">
                <a:solidFill>
                  <a:schemeClr val="tx1"/>
                </a:solidFill>
                <a:prstDash val="solid"/>
                <a:round/>
              </a:ln>
              <a:extLst>
                <a:ext uri="{909E8E84-426E-40DD-AFC4-6F175D3DCCD1}">
                  <a14:hiddenFill xmlns:a14="http://schemas.microsoft.com/office/drawing/2010/main">
                    <a:solidFill>
                      <a:srgbClr val="FFFFFF"/>
                    </a:solid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7" name="Freeform 22">
                <a:extLst>
                  <a:ext uri="{FF2B5EF4-FFF2-40B4-BE49-F238E27FC236}">
                    <a16:creationId xmlns:a16="http://schemas.microsoft.com/office/drawing/2014/main" id="{06268637-1259-43B7-9E83-5BD868380BDA}"/>
                  </a:ext>
                </a:extLst>
              </p:cNvPr>
              <p:cNvSpPr>
                <a:spLocks/>
              </p:cNvSpPr>
              <p:nvPr/>
            </p:nvSpPr>
            <p:spPr bwMode="auto">
              <a:xfrm>
                <a:off x="6883402" y="6069020"/>
                <a:ext cx="312738" cy="123825"/>
              </a:xfrm>
              <a:custGeom>
                <a:avLst/>
                <a:gdLst>
                  <a:gd name="T0" fmla="*/ 33 w 197"/>
                  <a:gd name="T1" fmla="*/ 0 h 78"/>
                  <a:gd name="T2" fmla="*/ 0 w 197"/>
                  <a:gd name="T3" fmla="*/ 19 h 78"/>
                  <a:gd name="T4" fmla="*/ 98 w 197"/>
                  <a:gd name="T5" fmla="*/ 78 h 78"/>
                  <a:gd name="T6" fmla="*/ 197 w 197"/>
                  <a:gd name="T7" fmla="*/ 19 h 78"/>
                  <a:gd name="T8" fmla="*/ 163 w 197"/>
                  <a:gd name="T9" fmla="*/ 0 h 78"/>
                </a:gdLst>
                <a:ahLst/>
                <a:cxnLst>
                  <a:cxn ang="0">
                    <a:pos x="T0" y="T1"/>
                  </a:cxn>
                  <a:cxn ang="0">
                    <a:pos x="T2" y="T3"/>
                  </a:cxn>
                  <a:cxn ang="0">
                    <a:pos x="T4" y="T5"/>
                  </a:cxn>
                  <a:cxn ang="0">
                    <a:pos x="T6" y="T7"/>
                  </a:cxn>
                  <a:cxn ang="0">
                    <a:pos x="T8" y="T9"/>
                  </a:cxn>
                </a:cxnLst>
                <a:rect l="0" t="0" r="r" b="b"/>
                <a:pathLst>
                  <a:path w="197" h="78">
                    <a:moveTo>
                      <a:pt x="33" y="0"/>
                    </a:moveTo>
                    <a:lnTo>
                      <a:pt x="0" y="19"/>
                    </a:lnTo>
                    <a:lnTo>
                      <a:pt x="98" y="78"/>
                    </a:lnTo>
                    <a:lnTo>
                      <a:pt x="197" y="19"/>
                    </a:lnTo>
                    <a:lnTo>
                      <a:pt x="163" y="0"/>
                    </a:lnTo>
                  </a:path>
                </a:pathLst>
              </a:custGeom>
              <a:noFill/>
              <a:ln w="9525" cap="flat">
                <a:solidFill>
                  <a:schemeClr val="tx1"/>
                </a:solidFill>
                <a:prstDash val="solid"/>
                <a:round/>
              </a:ln>
              <a:extLst>
                <a:ext uri="{909E8E84-426E-40DD-AFC4-6F175D3DCCD1}">
                  <a14:hiddenFill xmlns:a14="http://schemas.microsoft.com/office/drawing/2010/main">
                    <a:solidFill>
                      <a:srgbClr val="FFFFFF"/>
                    </a:solid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8" name="Freeform 23">
                <a:extLst>
                  <a:ext uri="{FF2B5EF4-FFF2-40B4-BE49-F238E27FC236}">
                    <a16:creationId xmlns:a16="http://schemas.microsoft.com/office/drawing/2014/main" id="{B071E75B-DACD-441F-9DBE-D41AE39F1AED}"/>
                  </a:ext>
                </a:extLst>
              </p:cNvPr>
              <p:cNvSpPr>
                <a:spLocks/>
              </p:cNvSpPr>
              <p:nvPr/>
            </p:nvSpPr>
            <p:spPr bwMode="auto">
              <a:xfrm>
                <a:off x="7038977" y="6099183"/>
                <a:ext cx="157163" cy="155575"/>
              </a:xfrm>
              <a:custGeom>
                <a:avLst/>
                <a:gdLst>
                  <a:gd name="T0" fmla="*/ 99 w 99"/>
                  <a:gd name="T1" fmla="*/ 0 h 98"/>
                  <a:gd name="T2" fmla="*/ 99 w 99"/>
                  <a:gd name="T3" fmla="*/ 38 h 98"/>
                  <a:gd name="T4" fmla="*/ 0 w 99"/>
                  <a:gd name="T5" fmla="*/ 98 h 98"/>
                  <a:gd name="T6" fmla="*/ 0 w 99"/>
                  <a:gd name="T7" fmla="*/ 59 h 98"/>
                </a:gdLst>
                <a:ahLst/>
                <a:cxnLst>
                  <a:cxn ang="0">
                    <a:pos x="T0" y="T1"/>
                  </a:cxn>
                  <a:cxn ang="0">
                    <a:pos x="T2" y="T3"/>
                  </a:cxn>
                  <a:cxn ang="0">
                    <a:pos x="T4" y="T5"/>
                  </a:cxn>
                  <a:cxn ang="0">
                    <a:pos x="T6" y="T7"/>
                  </a:cxn>
                </a:cxnLst>
                <a:rect l="0" t="0" r="r" b="b"/>
                <a:pathLst>
                  <a:path w="99" h="98">
                    <a:moveTo>
                      <a:pt x="99" y="0"/>
                    </a:moveTo>
                    <a:lnTo>
                      <a:pt x="99" y="38"/>
                    </a:lnTo>
                    <a:lnTo>
                      <a:pt x="0" y="98"/>
                    </a:lnTo>
                    <a:lnTo>
                      <a:pt x="0" y="59"/>
                    </a:lnTo>
                  </a:path>
                </a:pathLst>
              </a:custGeom>
              <a:noFill/>
              <a:ln w="9525" cap="flat">
                <a:solidFill>
                  <a:schemeClr val="tx1"/>
                </a:solidFill>
                <a:prstDash val="solid"/>
                <a:round/>
              </a:ln>
              <a:extLst>
                <a:ext uri="{909E8E84-426E-40DD-AFC4-6F175D3DCCD1}">
                  <a14:hiddenFill xmlns:a14="http://schemas.microsoft.com/office/drawing/2010/main">
                    <a:solidFill>
                      <a:srgbClr val="FFFFFF"/>
                    </a:solid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9" name="Freeform 24">
                <a:extLst>
                  <a:ext uri="{FF2B5EF4-FFF2-40B4-BE49-F238E27FC236}">
                    <a16:creationId xmlns:a16="http://schemas.microsoft.com/office/drawing/2014/main" id="{F08BBB74-57B6-4635-81E6-50E346279540}"/>
                  </a:ext>
                </a:extLst>
              </p:cNvPr>
              <p:cNvSpPr>
                <a:spLocks/>
              </p:cNvSpPr>
              <p:nvPr/>
            </p:nvSpPr>
            <p:spPr bwMode="auto">
              <a:xfrm>
                <a:off x="6883402" y="6099183"/>
                <a:ext cx="155575" cy="155575"/>
              </a:xfrm>
              <a:custGeom>
                <a:avLst/>
                <a:gdLst>
                  <a:gd name="T0" fmla="*/ 98 w 98"/>
                  <a:gd name="T1" fmla="*/ 98 h 98"/>
                  <a:gd name="T2" fmla="*/ 0 w 98"/>
                  <a:gd name="T3" fmla="*/ 38 h 98"/>
                  <a:gd name="T4" fmla="*/ 0 w 98"/>
                  <a:gd name="T5" fmla="*/ 0 h 98"/>
                </a:gdLst>
                <a:ahLst/>
                <a:cxnLst>
                  <a:cxn ang="0">
                    <a:pos x="T0" y="T1"/>
                  </a:cxn>
                  <a:cxn ang="0">
                    <a:pos x="T2" y="T3"/>
                  </a:cxn>
                  <a:cxn ang="0">
                    <a:pos x="T4" y="T5"/>
                  </a:cxn>
                </a:cxnLst>
                <a:rect l="0" t="0" r="r" b="b"/>
                <a:pathLst>
                  <a:path w="98" h="98">
                    <a:moveTo>
                      <a:pt x="98" y="98"/>
                    </a:moveTo>
                    <a:lnTo>
                      <a:pt x="0" y="38"/>
                    </a:lnTo>
                    <a:lnTo>
                      <a:pt x="0" y="0"/>
                    </a:lnTo>
                  </a:path>
                </a:pathLst>
              </a:custGeom>
              <a:noFill/>
              <a:ln w="9525" cap="flat">
                <a:solidFill>
                  <a:schemeClr val="tx1"/>
                </a:solidFill>
                <a:prstDash val="solid"/>
                <a:round/>
              </a:ln>
              <a:extLst>
                <a:ext uri="{909E8E84-426E-40DD-AFC4-6F175D3DCCD1}">
                  <a14:hiddenFill xmlns:a14="http://schemas.microsoft.com/office/drawing/2010/main">
                    <a:solidFill>
                      <a:srgbClr val="FFFFFF"/>
                    </a:solid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30" name="Group 129">
              <a:extLst>
                <a:ext uri="{FF2B5EF4-FFF2-40B4-BE49-F238E27FC236}">
                  <a16:creationId xmlns:a16="http://schemas.microsoft.com/office/drawing/2014/main" id="{6E25812A-790A-4FAA-A2F1-7A11EBFC2AE8}"/>
                </a:ext>
                <a:ext uri="{C183D7F6-B498-43B3-948B-1728B52AA6E4}">
                  <adec:decorative xmlns:adec="http://schemas.microsoft.com/office/drawing/2017/decorative" val="1"/>
                </a:ext>
              </a:extLst>
            </p:cNvPr>
            <p:cNvGrpSpPr/>
            <p:nvPr/>
          </p:nvGrpSpPr>
          <p:grpSpPr>
            <a:xfrm>
              <a:off x="8696485" y="5705220"/>
              <a:ext cx="178114" cy="180942"/>
              <a:chOff x="6237289" y="5883283"/>
              <a:chExt cx="300038" cy="304800"/>
            </a:xfrm>
          </p:grpSpPr>
          <p:sp>
            <p:nvSpPr>
              <p:cNvPr id="139" name="Oval 25">
                <a:extLst>
                  <a:ext uri="{FF2B5EF4-FFF2-40B4-BE49-F238E27FC236}">
                    <a16:creationId xmlns:a16="http://schemas.microsoft.com/office/drawing/2014/main" id="{AF223385-3263-47B0-A655-95E7AD00E0D1}"/>
                  </a:ext>
                </a:extLst>
              </p:cNvPr>
              <p:cNvSpPr>
                <a:spLocks noChangeArrowheads="1"/>
              </p:cNvSpPr>
              <p:nvPr/>
            </p:nvSpPr>
            <p:spPr bwMode="auto">
              <a:xfrm>
                <a:off x="6237289" y="5883283"/>
                <a:ext cx="133350" cy="46038"/>
              </a:xfrm>
              <a:prstGeom prst="ellipse">
                <a:avLst/>
              </a:prstGeom>
              <a:noFill/>
              <a:ln w="9525" cap="flat">
                <a:solidFill>
                  <a:schemeClr val="tx1"/>
                </a:solidFill>
                <a:prstDash val="solid"/>
                <a:round/>
              </a:ln>
              <a:extLst>
                <a:ext uri="{909E8E84-426E-40DD-AFC4-6F175D3DCCD1}">
                  <a14:hiddenFill xmlns:a14="http://schemas.microsoft.com/office/drawing/2010/main">
                    <a:solidFill>
                      <a:srgbClr val="FFFFFF"/>
                    </a:solid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0" name="Freeform 26">
                <a:extLst>
                  <a:ext uri="{FF2B5EF4-FFF2-40B4-BE49-F238E27FC236}">
                    <a16:creationId xmlns:a16="http://schemas.microsoft.com/office/drawing/2014/main" id="{A2343AF1-039D-4E39-8395-CF8240DC5038}"/>
                  </a:ext>
                </a:extLst>
              </p:cNvPr>
              <p:cNvSpPr>
                <a:spLocks/>
              </p:cNvSpPr>
              <p:nvPr/>
            </p:nvSpPr>
            <p:spPr bwMode="auto">
              <a:xfrm>
                <a:off x="6237289" y="5905508"/>
                <a:ext cx="300038" cy="282575"/>
              </a:xfrm>
              <a:custGeom>
                <a:avLst/>
                <a:gdLst>
                  <a:gd name="T0" fmla="*/ 84 w 189"/>
                  <a:gd name="T1" fmla="*/ 0 h 178"/>
                  <a:gd name="T2" fmla="*/ 84 w 189"/>
                  <a:gd name="T3" fmla="*/ 99 h 178"/>
                  <a:gd name="T4" fmla="*/ 136 w 189"/>
                  <a:gd name="T5" fmla="*/ 53 h 178"/>
                  <a:gd name="T6" fmla="*/ 136 w 189"/>
                  <a:gd name="T7" fmla="*/ 100 h 178"/>
                  <a:gd name="T8" fmla="*/ 189 w 189"/>
                  <a:gd name="T9" fmla="*/ 53 h 178"/>
                  <a:gd name="T10" fmla="*/ 189 w 189"/>
                  <a:gd name="T11" fmla="*/ 178 h 178"/>
                  <a:gd name="T12" fmla="*/ 0 w 189"/>
                  <a:gd name="T13" fmla="*/ 178 h 178"/>
                  <a:gd name="T14" fmla="*/ 0 w 189"/>
                  <a:gd name="T15" fmla="*/ 0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178">
                    <a:moveTo>
                      <a:pt x="84" y="0"/>
                    </a:moveTo>
                    <a:lnTo>
                      <a:pt x="84" y="99"/>
                    </a:lnTo>
                    <a:lnTo>
                      <a:pt x="136" y="53"/>
                    </a:lnTo>
                    <a:lnTo>
                      <a:pt x="136" y="100"/>
                    </a:lnTo>
                    <a:lnTo>
                      <a:pt x="189" y="53"/>
                    </a:lnTo>
                    <a:lnTo>
                      <a:pt x="189" y="178"/>
                    </a:lnTo>
                    <a:lnTo>
                      <a:pt x="0" y="178"/>
                    </a:lnTo>
                    <a:lnTo>
                      <a:pt x="0" y="0"/>
                    </a:lnTo>
                  </a:path>
                </a:pathLst>
              </a:custGeom>
              <a:noFill/>
              <a:ln w="9525" cap="flat">
                <a:solidFill>
                  <a:schemeClr val="tx1"/>
                </a:solidFill>
                <a:prstDash val="solid"/>
                <a:round/>
              </a:ln>
              <a:extLst>
                <a:ext uri="{909E8E84-426E-40DD-AFC4-6F175D3DCCD1}">
                  <a14:hiddenFill xmlns:a14="http://schemas.microsoft.com/office/drawing/2010/main">
                    <a:solidFill>
                      <a:srgbClr val="FFFFFF"/>
                    </a:solid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1" name="Rectangle 27">
                <a:extLst>
                  <a:ext uri="{FF2B5EF4-FFF2-40B4-BE49-F238E27FC236}">
                    <a16:creationId xmlns:a16="http://schemas.microsoft.com/office/drawing/2014/main" id="{744E3567-46CE-4C81-A591-170C837BAC17}"/>
                  </a:ext>
                </a:extLst>
              </p:cNvPr>
              <p:cNvSpPr>
                <a:spLocks noChangeArrowheads="1"/>
              </p:cNvSpPr>
              <p:nvPr/>
            </p:nvSpPr>
            <p:spPr bwMode="auto">
              <a:xfrm>
                <a:off x="6353177" y="6110295"/>
                <a:ext cx="33338" cy="31750"/>
              </a:xfrm>
              <a:prstGeom prst="rect">
                <a:avLst/>
              </a:prstGeom>
              <a:noFill/>
              <a:ln w="9525" cap="flat">
                <a:solidFill>
                  <a:schemeClr val="tx1"/>
                </a:solidFill>
                <a:prstDash val="solid"/>
                <a:round/>
              </a:ln>
              <a:extLst>
                <a:ext uri="{909E8E84-426E-40DD-AFC4-6F175D3DCCD1}">
                  <a14:hiddenFill xmlns:a14="http://schemas.microsoft.com/office/drawing/2010/main">
                    <a:solidFill>
                      <a:srgbClr val="FFFFFF"/>
                    </a:solid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2" name="Rectangle 28">
                <a:extLst>
                  <a:ext uri="{FF2B5EF4-FFF2-40B4-BE49-F238E27FC236}">
                    <a16:creationId xmlns:a16="http://schemas.microsoft.com/office/drawing/2014/main" id="{56FC24A0-79E5-40A2-988F-365DC10E0269}"/>
                  </a:ext>
                </a:extLst>
              </p:cNvPr>
              <p:cNvSpPr>
                <a:spLocks noChangeArrowheads="1"/>
              </p:cNvSpPr>
              <p:nvPr/>
            </p:nvSpPr>
            <p:spPr bwMode="auto">
              <a:xfrm>
                <a:off x="6413502" y="6110295"/>
                <a:ext cx="33338" cy="31750"/>
              </a:xfrm>
              <a:prstGeom prst="rect">
                <a:avLst/>
              </a:prstGeom>
              <a:noFill/>
              <a:ln w="9525" cap="flat">
                <a:solidFill>
                  <a:schemeClr val="tx1"/>
                </a:solidFill>
                <a:prstDash val="solid"/>
                <a:round/>
              </a:ln>
              <a:extLst>
                <a:ext uri="{909E8E84-426E-40DD-AFC4-6F175D3DCCD1}">
                  <a14:hiddenFill xmlns:a14="http://schemas.microsoft.com/office/drawing/2010/main">
                    <a:solidFill>
                      <a:srgbClr val="FFFFFF"/>
                    </a:solid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3" name="Rectangle 29">
                <a:extLst>
                  <a:ext uri="{FF2B5EF4-FFF2-40B4-BE49-F238E27FC236}">
                    <a16:creationId xmlns:a16="http://schemas.microsoft.com/office/drawing/2014/main" id="{28286494-CBE5-4884-A62F-8B3742CC3AFB}"/>
                  </a:ext>
                </a:extLst>
              </p:cNvPr>
              <p:cNvSpPr>
                <a:spLocks noChangeArrowheads="1"/>
              </p:cNvSpPr>
              <p:nvPr/>
            </p:nvSpPr>
            <p:spPr bwMode="auto">
              <a:xfrm>
                <a:off x="6473827" y="6110295"/>
                <a:ext cx="33338" cy="31750"/>
              </a:xfrm>
              <a:prstGeom prst="rect">
                <a:avLst/>
              </a:prstGeom>
              <a:noFill/>
              <a:ln w="9525" cap="flat">
                <a:solidFill>
                  <a:schemeClr val="tx1"/>
                </a:solidFill>
                <a:prstDash val="solid"/>
                <a:round/>
              </a:ln>
              <a:extLst>
                <a:ext uri="{909E8E84-426E-40DD-AFC4-6F175D3DCCD1}">
                  <a14:hiddenFill xmlns:a14="http://schemas.microsoft.com/office/drawing/2010/main">
                    <a:solidFill>
                      <a:srgbClr val="FFFFFF"/>
                    </a:solid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31" name="Group 130">
              <a:extLst>
                <a:ext uri="{FF2B5EF4-FFF2-40B4-BE49-F238E27FC236}">
                  <a16:creationId xmlns:a16="http://schemas.microsoft.com/office/drawing/2014/main" id="{E486B36E-77FE-4CB7-A82F-92CD08D62A2B}"/>
                </a:ext>
                <a:ext uri="{C183D7F6-B498-43B3-948B-1728B52AA6E4}">
                  <adec:decorative xmlns:adec="http://schemas.microsoft.com/office/drawing/2017/decorative" val="1"/>
                </a:ext>
              </a:extLst>
            </p:cNvPr>
            <p:cNvGrpSpPr/>
            <p:nvPr/>
          </p:nvGrpSpPr>
          <p:grpSpPr>
            <a:xfrm>
              <a:off x="7012343" y="5683074"/>
              <a:ext cx="200733" cy="225235"/>
              <a:chOff x="5367339" y="5894395"/>
              <a:chExt cx="338138" cy="379413"/>
            </a:xfrm>
          </p:grpSpPr>
          <p:sp>
            <p:nvSpPr>
              <p:cNvPr id="132" name="Oval 30">
                <a:extLst>
                  <a:ext uri="{FF2B5EF4-FFF2-40B4-BE49-F238E27FC236}">
                    <a16:creationId xmlns:a16="http://schemas.microsoft.com/office/drawing/2014/main" id="{C3FAAC70-6729-4589-A335-2EA3BC6453DE}"/>
                  </a:ext>
                </a:extLst>
              </p:cNvPr>
              <p:cNvSpPr>
                <a:spLocks noChangeArrowheads="1"/>
              </p:cNvSpPr>
              <p:nvPr/>
            </p:nvSpPr>
            <p:spPr bwMode="auto">
              <a:xfrm>
                <a:off x="5538789" y="6029333"/>
                <a:ext cx="166688" cy="52388"/>
              </a:xfrm>
              <a:prstGeom prst="ellipse">
                <a:avLst/>
              </a:prstGeom>
              <a:noFill/>
              <a:ln w="9525" cap="flat">
                <a:solidFill>
                  <a:schemeClr val="tx1"/>
                </a:solidFill>
                <a:prstDash val="solid"/>
                <a:round/>
              </a:ln>
              <a:extLst>
                <a:ext uri="{909E8E84-426E-40DD-AFC4-6F175D3DCCD1}">
                  <a14:hiddenFill xmlns:a14="http://schemas.microsoft.com/office/drawing/2010/main">
                    <a:solidFill>
                      <a:srgbClr val="FFFFFF"/>
                    </a:solid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3" name="Freeform 31">
                <a:extLst>
                  <a:ext uri="{FF2B5EF4-FFF2-40B4-BE49-F238E27FC236}">
                    <a16:creationId xmlns:a16="http://schemas.microsoft.com/office/drawing/2014/main" id="{03B6FFE7-261F-4A78-AF43-9583D9FEFD59}"/>
                  </a:ext>
                </a:extLst>
              </p:cNvPr>
              <p:cNvSpPr>
                <a:spLocks/>
              </p:cNvSpPr>
              <p:nvPr/>
            </p:nvSpPr>
            <p:spPr bwMode="auto">
              <a:xfrm>
                <a:off x="5538789" y="6054733"/>
                <a:ext cx="166688" cy="219075"/>
              </a:xfrm>
              <a:custGeom>
                <a:avLst/>
                <a:gdLst>
                  <a:gd name="T0" fmla="*/ 77 w 77"/>
                  <a:gd name="T1" fmla="*/ 0 h 100"/>
                  <a:gd name="T2" fmla="*/ 77 w 77"/>
                  <a:gd name="T3" fmla="*/ 89 h 100"/>
                  <a:gd name="T4" fmla="*/ 38 w 77"/>
                  <a:gd name="T5" fmla="*/ 100 h 100"/>
                  <a:gd name="T6" fmla="*/ 0 w 77"/>
                  <a:gd name="T7" fmla="*/ 89 h 100"/>
                  <a:gd name="T8" fmla="*/ 0 w 77"/>
                  <a:gd name="T9" fmla="*/ 0 h 100"/>
                </a:gdLst>
                <a:ahLst/>
                <a:cxnLst>
                  <a:cxn ang="0">
                    <a:pos x="T0" y="T1"/>
                  </a:cxn>
                  <a:cxn ang="0">
                    <a:pos x="T2" y="T3"/>
                  </a:cxn>
                  <a:cxn ang="0">
                    <a:pos x="T4" y="T5"/>
                  </a:cxn>
                  <a:cxn ang="0">
                    <a:pos x="T6" y="T7"/>
                  </a:cxn>
                  <a:cxn ang="0">
                    <a:pos x="T8" y="T9"/>
                  </a:cxn>
                </a:cxnLst>
                <a:rect l="0" t="0" r="r" b="b"/>
                <a:pathLst>
                  <a:path w="77" h="100">
                    <a:moveTo>
                      <a:pt x="77" y="0"/>
                    </a:moveTo>
                    <a:cubicBezTo>
                      <a:pt x="77" y="89"/>
                      <a:pt x="77" y="89"/>
                      <a:pt x="77" y="89"/>
                    </a:cubicBezTo>
                    <a:cubicBezTo>
                      <a:pt x="77" y="95"/>
                      <a:pt x="59" y="100"/>
                      <a:pt x="38" y="100"/>
                    </a:cubicBezTo>
                    <a:cubicBezTo>
                      <a:pt x="17" y="100"/>
                      <a:pt x="0" y="95"/>
                      <a:pt x="0" y="89"/>
                    </a:cubicBezTo>
                    <a:cubicBezTo>
                      <a:pt x="0" y="0"/>
                      <a:pt x="0" y="0"/>
                      <a:pt x="0" y="0"/>
                    </a:cubicBezTo>
                  </a:path>
                </a:pathLst>
              </a:custGeom>
              <a:noFill/>
              <a:ln w="9525" cap="flat">
                <a:solidFill>
                  <a:schemeClr val="tx1"/>
                </a:solidFill>
                <a:prstDash val="solid"/>
                <a:round/>
              </a:ln>
              <a:extLst>
                <a:ext uri="{909E8E84-426E-40DD-AFC4-6F175D3DCCD1}">
                  <a14:hiddenFill xmlns:a14="http://schemas.microsoft.com/office/drawing/2010/main">
                    <a:solidFill>
                      <a:srgbClr val="FFFFFF"/>
                    </a:solid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4" name="Freeform 32">
                <a:extLst>
                  <a:ext uri="{FF2B5EF4-FFF2-40B4-BE49-F238E27FC236}">
                    <a16:creationId xmlns:a16="http://schemas.microsoft.com/office/drawing/2014/main" id="{E6DC2B07-5D44-4D29-8B61-35234E7C8259}"/>
                  </a:ext>
                </a:extLst>
              </p:cNvPr>
              <p:cNvSpPr>
                <a:spLocks/>
              </p:cNvSpPr>
              <p:nvPr/>
            </p:nvSpPr>
            <p:spPr bwMode="auto">
              <a:xfrm>
                <a:off x="5387977" y="5918208"/>
                <a:ext cx="150813" cy="274638"/>
              </a:xfrm>
              <a:custGeom>
                <a:avLst/>
                <a:gdLst>
                  <a:gd name="T0" fmla="*/ 0 w 95"/>
                  <a:gd name="T1" fmla="*/ 0 h 173"/>
                  <a:gd name="T2" fmla="*/ 0 w 95"/>
                  <a:gd name="T3" fmla="*/ 173 h 173"/>
                  <a:gd name="T4" fmla="*/ 95 w 95"/>
                  <a:gd name="T5" fmla="*/ 173 h 173"/>
                </a:gdLst>
                <a:ahLst/>
                <a:cxnLst>
                  <a:cxn ang="0">
                    <a:pos x="T0" y="T1"/>
                  </a:cxn>
                  <a:cxn ang="0">
                    <a:pos x="T2" y="T3"/>
                  </a:cxn>
                  <a:cxn ang="0">
                    <a:pos x="T4" y="T5"/>
                  </a:cxn>
                </a:cxnLst>
                <a:rect l="0" t="0" r="r" b="b"/>
                <a:pathLst>
                  <a:path w="95" h="173">
                    <a:moveTo>
                      <a:pt x="0" y="0"/>
                    </a:moveTo>
                    <a:lnTo>
                      <a:pt x="0" y="173"/>
                    </a:lnTo>
                    <a:lnTo>
                      <a:pt x="95" y="173"/>
                    </a:lnTo>
                  </a:path>
                </a:pathLst>
              </a:custGeom>
              <a:noFill/>
              <a:ln w="9525" cap="flat">
                <a:solidFill>
                  <a:schemeClr val="tx1"/>
                </a:solidFill>
                <a:prstDash val="solid"/>
                <a:round/>
              </a:ln>
              <a:extLst>
                <a:ext uri="{909E8E84-426E-40DD-AFC4-6F175D3DCCD1}">
                  <a14:hiddenFill xmlns:a14="http://schemas.microsoft.com/office/drawing/2010/main">
                    <a:solidFill>
                      <a:srgbClr val="FFFFFF"/>
                    </a:solid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5" name="Freeform 33">
                <a:extLst>
                  <a:ext uri="{FF2B5EF4-FFF2-40B4-BE49-F238E27FC236}">
                    <a16:creationId xmlns:a16="http://schemas.microsoft.com/office/drawing/2014/main" id="{81187CA5-51BD-418A-B6A5-63DAB6CE8E2A}"/>
                  </a:ext>
                </a:extLst>
              </p:cNvPr>
              <p:cNvSpPr>
                <a:spLocks/>
              </p:cNvSpPr>
              <p:nvPr/>
            </p:nvSpPr>
            <p:spPr bwMode="auto">
              <a:xfrm>
                <a:off x="5387977" y="5894395"/>
                <a:ext cx="260350" cy="136525"/>
              </a:xfrm>
              <a:custGeom>
                <a:avLst/>
                <a:gdLst>
                  <a:gd name="T0" fmla="*/ 108 w 121"/>
                  <a:gd name="T1" fmla="*/ 63 h 63"/>
                  <a:gd name="T2" fmla="*/ 108 w 121"/>
                  <a:gd name="T3" fmla="*/ 12 h 63"/>
                  <a:gd name="T4" fmla="*/ 2 w 121"/>
                  <a:gd name="T5" fmla="*/ 12 h 63"/>
                  <a:gd name="T6" fmla="*/ 1 w 121"/>
                  <a:gd name="T7" fmla="*/ 10 h 63"/>
                  <a:gd name="T8" fmla="*/ 8 w 121"/>
                  <a:gd name="T9" fmla="*/ 1 h 63"/>
                  <a:gd name="T10" fmla="*/ 9 w 121"/>
                  <a:gd name="T11" fmla="*/ 0 h 63"/>
                  <a:gd name="T12" fmla="*/ 121 w 121"/>
                  <a:gd name="T13" fmla="*/ 0 h 63"/>
                  <a:gd name="T14" fmla="*/ 121 w 121"/>
                  <a:gd name="T15" fmla="*/ 63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63">
                    <a:moveTo>
                      <a:pt x="108" y="63"/>
                    </a:moveTo>
                    <a:cubicBezTo>
                      <a:pt x="108" y="12"/>
                      <a:pt x="108" y="12"/>
                      <a:pt x="108" y="12"/>
                    </a:cubicBezTo>
                    <a:cubicBezTo>
                      <a:pt x="2" y="12"/>
                      <a:pt x="2" y="12"/>
                      <a:pt x="2" y="12"/>
                    </a:cubicBezTo>
                    <a:cubicBezTo>
                      <a:pt x="1" y="12"/>
                      <a:pt x="0" y="11"/>
                      <a:pt x="1" y="10"/>
                    </a:cubicBezTo>
                    <a:cubicBezTo>
                      <a:pt x="8" y="1"/>
                      <a:pt x="8" y="1"/>
                      <a:pt x="8" y="1"/>
                    </a:cubicBezTo>
                    <a:cubicBezTo>
                      <a:pt x="8" y="1"/>
                      <a:pt x="8" y="0"/>
                      <a:pt x="9" y="0"/>
                    </a:cubicBezTo>
                    <a:cubicBezTo>
                      <a:pt x="121" y="0"/>
                      <a:pt x="121" y="0"/>
                      <a:pt x="121" y="0"/>
                    </a:cubicBezTo>
                    <a:cubicBezTo>
                      <a:pt x="121" y="63"/>
                      <a:pt x="121" y="63"/>
                      <a:pt x="121" y="63"/>
                    </a:cubicBezTo>
                  </a:path>
                </a:pathLst>
              </a:custGeom>
              <a:noFill/>
              <a:ln w="9525" cap="flat">
                <a:solidFill>
                  <a:schemeClr val="tx1"/>
                </a:solidFill>
                <a:prstDash val="solid"/>
                <a:round/>
              </a:ln>
              <a:extLst>
                <a:ext uri="{909E8E84-426E-40DD-AFC4-6F175D3DCCD1}">
                  <a14:hiddenFill xmlns:a14="http://schemas.microsoft.com/office/drawing/2010/main">
                    <a:solidFill>
                      <a:srgbClr val="FFFFFF"/>
                    </a:solid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6" name="Line 34">
                <a:extLst>
                  <a:ext uri="{FF2B5EF4-FFF2-40B4-BE49-F238E27FC236}">
                    <a16:creationId xmlns:a16="http://schemas.microsoft.com/office/drawing/2014/main" id="{5C2B07A6-EF85-4FDE-B0B8-ACA5C1CBDF6A}"/>
                  </a:ext>
                </a:extLst>
              </p:cNvPr>
              <p:cNvSpPr>
                <a:spLocks noChangeShapeType="1"/>
              </p:cNvSpPr>
              <p:nvPr/>
            </p:nvSpPr>
            <p:spPr bwMode="auto">
              <a:xfrm flipH="1">
                <a:off x="5367339" y="5975358"/>
                <a:ext cx="53975" cy="0"/>
              </a:xfrm>
              <a:prstGeom prst="line">
                <a:avLst/>
              </a:prstGeom>
              <a:noFill/>
              <a:ln w="9525" cap="flat">
                <a:solidFill>
                  <a:schemeClr val="tx1"/>
                </a:solidFill>
                <a:prstDash val="solid"/>
                <a:round/>
              </a:ln>
              <a:extLst>
                <a:ext uri="{909E8E84-426E-40DD-AFC4-6F175D3DCCD1}">
                  <a14:hiddenFill xmlns:a14="http://schemas.microsoft.com/office/drawing/2010/main">
                    <a:no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7" name="Line 35">
                <a:extLst>
                  <a:ext uri="{FF2B5EF4-FFF2-40B4-BE49-F238E27FC236}">
                    <a16:creationId xmlns:a16="http://schemas.microsoft.com/office/drawing/2014/main" id="{5CC800CC-01AD-4DF1-A053-C7840276B76E}"/>
                  </a:ext>
                </a:extLst>
              </p:cNvPr>
              <p:cNvSpPr>
                <a:spLocks noChangeShapeType="1"/>
              </p:cNvSpPr>
              <p:nvPr/>
            </p:nvSpPr>
            <p:spPr bwMode="auto">
              <a:xfrm flipH="1">
                <a:off x="5367339" y="6053145"/>
                <a:ext cx="53975" cy="0"/>
              </a:xfrm>
              <a:prstGeom prst="line">
                <a:avLst/>
              </a:prstGeom>
              <a:noFill/>
              <a:ln w="9525" cap="flat">
                <a:solidFill>
                  <a:schemeClr val="tx1"/>
                </a:solidFill>
                <a:prstDash val="solid"/>
                <a:round/>
              </a:ln>
              <a:extLst>
                <a:ext uri="{909E8E84-426E-40DD-AFC4-6F175D3DCCD1}">
                  <a14:hiddenFill xmlns:a14="http://schemas.microsoft.com/office/drawing/2010/main">
                    <a:no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8" name="Line 36">
                <a:extLst>
                  <a:ext uri="{FF2B5EF4-FFF2-40B4-BE49-F238E27FC236}">
                    <a16:creationId xmlns:a16="http://schemas.microsoft.com/office/drawing/2014/main" id="{37204164-CCE1-4E42-9515-128D9A19D585}"/>
                  </a:ext>
                </a:extLst>
              </p:cNvPr>
              <p:cNvSpPr>
                <a:spLocks noChangeShapeType="1"/>
              </p:cNvSpPr>
              <p:nvPr/>
            </p:nvSpPr>
            <p:spPr bwMode="auto">
              <a:xfrm flipH="1">
                <a:off x="5367339" y="6132520"/>
                <a:ext cx="53975" cy="0"/>
              </a:xfrm>
              <a:prstGeom prst="line">
                <a:avLst/>
              </a:prstGeom>
              <a:noFill/>
              <a:ln w="9525" cap="flat">
                <a:solidFill>
                  <a:schemeClr val="tx1"/>
                </a:solidFill>
                <a:prstDash val="solid"/>
                <a:round/>
              </a:ln>
              <a:extLst>
                <a:ext uri="{909E8E84-426E-40DD-AFC4-6F175D3DCCD1}">
                  <a14:hiddenFill xmlns:a14="http://schemas.microsoft.com/office/drawing/2010/main">
                    <a:no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grpSp>
      </p:grpSp>
      <p:cxnSp>
        <p:nvCxnSpPr>
          <p:cNvPr id="153" name="Straight Arrow Connector 152">
            <a:extLst>
              <a:ext uri="{FF2B5EF4-FFF2-40B4-BE49-F238E27FC236}">
                <a16:creationId xmlns:a16="http://schemas.microsoft.com/office/drawing/2014/main" id="{58A2C32D-0A16-47D1-93CF-F1EDFADF347E}"/>
              </a:ext>
              <a:ext uri="{C183D7F6-B498-43B3-948B-1728B52AA6E4}">
                <adec:decorative xmlns:adec="http://schemas.microsoft.com/office/drawing/2017/decorative" val="1"/>
              </a:ext>
            </a:extLst>
          </p:cNvPr>
          <p:cNvCxnSpPr>
            <a:cxnSpLocks/>
            <a:stCxn id="59" idx="2"/>
          </p:cNvCxnSpPr>
          <p:nvPr/>
        </p:nvCxnSpPr>
        <p:spPr>
          <a:xfrm flipH="1">
            <a:off x="9553727" y="2765136"/>
            <a:ext cx="378" cy="125265"/>
          </a:xfrm>
          <a:prstGeom prst="straightConnector1">
            <a:avLst/>
          </a:prstGeom>
          <a:ln w="19050">
            <a:solidFill>
              <a:schemeClr val="accent1"/>
            </a:solidFill>
            <a:headEnd type="none" w="lg" len="med"/>
            <a:tailEnd type="arrow" w="lg" len="sm"/>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0058C924-DF6C-4395-8F85-BD5CDF33BD29}"/>
              </a:ext>
              <a:ext uri="{C183D7F6-B498-43B3-948B-1728B52AA6E4}">
                <adec:decorative xmlns:adec="http://schemas.microsoft.com/office/drawing/2017/decorative" val="1"/>
              </a:ext>
            </a:extLst>
          </p:cNvPr>
          <p:cNvCxnSpPr>
            <a:cxnSpLocks/>
          </p:cNvCxnSpPr>
          <p:nvPr/>
        </p:nvCxnSpPr>
        <p:spPr>
          <a:xfrm>
            <a:off x="9553726" y="3364844"/>
            <a:ext cx="0" cy="144448"/>
          </a:xfrm>
          <a:prstGeom prst="straightConnector1">
            <a:avLst/>
          </a:prstGeom>
          <a:ln w="19050">
            <a:solidFill>
              <a:schemeClr val="accent1"/>
            </a:solidFill>
            <a:headEnd type="none" w="lg" len="med"/>
            <a:tailEnd type="arrow" w="lg" len="sm"/>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920D9612-9B89-4D52-B2B5-96576AF3F253}"/>
              </a:ext>
              <a:ext uri="{C183D7F6-B498-43B3-948B-1728B52AA6E4}">
                <adec:decorative xmlns:adec="http://schemas.microsoft.com/office/drawing/2017/decorative" val="1"/>
              </a:ext>
            </a:extLst>
          </p:cNvPr>
          <p:cNvCxnSpPr>
            <a:cxnSpLocks/>
          </p:cNvCxnSpPr>
          <p:nvPr/>
        </p:nvCxnSpPr>
        <p:spPr>
          <a:xfrm>
            <a:off x="9553726" y="3969381"/>
            <a:ext cx="0" cy="144448"/>
          </a:xfrm>
          <a:prstGeom prst="straightConnector1">
            <a:avLst/>
          </a:prstGeom>
          <a:ln w="19050">
            <a:solidFill>
              <a:schemeClr val="accent1"/>
            </a:solidFill>
            <a:headEnd type="none" w="lg" len="med"/>
            <a:tailEnd type="arrow" w="lg" len="sm"/>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34894198-0884-48BC-BE4B-BEB8DAE91CCC}"/>
              </a:ext>
              <a:ext uri="{C183D7F6-B498-43B3-948B-1728B52AA6E4}">
                <adec:decorative xmlns:adec="http://schemas.microsoft.com/office/drawing/2017/decorative" val="1"/>
              </a:ext>
            </a:extLst>
          </p:cNvPr>
          <p:cNvCxnSpPr>
            <a:cxnSpLocks/>
          </p:cNvCxnSpPr>
          <p:nvPr/>
        </p:nvCxnSpPr>
        <p:spPr>
          <a:xfrm>
            <a:off x="9552971" y="5334041"/>
            <a:ext cx="0" cy="144448"/>
          </a:xfrm>
          <a:prstGeom prst="straightConnector1">
            <a:avLst/>
          </a:prstGeom>
          <a:ln w="19050">
            <a:solidFill>
              <a:schemeClr val="accent1"/>
            </a:solidFill>
            <a:headEnd type="none" w="lg" len="med"/>
            <a:tailEnd type="arrow" w="lg" len="sm"/>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70A1AEB1-3050-4C38-9EDB-ED02AAB0B092}"/>
              </a:ext>
              <a:ext uri="{C183D7F6-B498-43B3-948B-1728B52AA6E4}">
                <adec:decorative xmlns:adec="http://schemas.microsoft.com/office/drawing/2017/decorative" val="1"/>
              </a:ext>
            </a:extLst>
          </p:cNvPr>
          <p:cNvCxnSpPr>
            <a:cxnSpLocks/>
            <a:stCxn id="53" idx="2"/>
          </p:cNvCxnSpPr>
          <p:nvPr/>
        </p:nvCxnSpPr>
        <p:spPr>
          <a:xfrm flipH="1">
            <a:off x="9552971" y="5913909"/>
            <a:ext cx="376" cy="267582"/>
          </a:xfrm>
          <a:prstGeom prst="straightConnector1">
            <a:avLst/>
          </a:prstGeom>
          <a:ln w="19050">
            <a:solidFill>
              <a:schemeClr val="accent1"/>
            </a:solidFill>
            <a:headEnd type="none" w="lg" len="med"/>
            <a:tailEnd type="arrow" w="lg" len="sm"/>
          </a:ln>
        </p:spPr>
        <p:style>
          <a:lnRef idx="1">
            <a:schemeClr val="accent1"/>
          </a:lnRef>
          <a:fillRef idx="0">
            <a:schemeClr val="accent1"/>
          </a:fillRef>
          <a:effectRef idx="0">
            <a:schemeClr val="accent1"/>
          </a:effectRef>
          <a:fontRef idx="minor">
            <a:schemeClr val="tx1"/>
          </a:fontRef>
        </p:style>
      </p:cxnSp>
      <p:cxnSp>
        <p:nvCxnSpPr>
          <p:cNvPr id="158" name="Connector: Elbow 157">
            <a:extLst>
              <a:ext uri="{FF2B5EF4-FFF2-40B4-BE49-F238E27FC236}">
                <a16:creationId xmlns:a16="http://schemas.microsoft.com/office/drawing/2014/main" id="{685CEF90-39BD-4BD9-BA4E-7C3AF7E23D70}"/>
              </a:ext>
            </a:extLst>
          </p:cNvPr>
          <p:cNvCxnSpPr>
            <a:cxnSpLocks/>
            <a:stCxn id="53" idx="2"/>
            <a:endCxn id="150" idx="0"/>
          </p:cNvCxnSpPr>
          <p:nvPr/>
        </p:nvCxnSpPr>
        <p:spPr>
          <a:xfrm rot="5400000">
            <a:off x="8653597" y="5317727"/>
            <a:ext cx="303569" cy="1495932"/>
          </a:xfrm>
          <a:prstGeom prst="bentConnector3">
            <a:avLst>
              <a:gd name="adj1" fmla="val 50000"/>
            </a:avLst>
          </a:prstGeom>
          <a:ln w="19050">
            <a:solidFill>
              <a:srgbClr val="0078D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9" name="Connector: Elbow 158">
            <a:extLst>
              <a:ext uri="{FF2B5EF4-FFF2-40B4-BE49-F238E27FC236}">
                <a16:creationId xmlns:a16="http://schemas.microsoft.com/office/drawing/2014/main" id="{53BF337F-9C99-4E47-93EB-FF865AD3E786}"/>
              </a:ext>
            </a:extLst>
          </p:cNvPr>
          <p:cNvCxnSpPr>
            <a:cxnSpLocks/>
            <a:stCxn id="53" idx="2"/>
            <a:endCxn id="152" idx="0"/>
          </p:cNvCxnSpPr>
          <p:nvPr/>
        </p:nvCxnSpPr>
        <p:spPr>
          <a:xfrm rot="16200000" flipH="1">
            <a:off x="10147295" y="5319961"/>
            <a:ext cx="303569" cy="1491464"/>
          </a:xfrm>
          <a:prstGeom prst="bentConnector3">
            <a:avLst>
              <a:gd name="adj1" fmla="val 50000"/>
            </a:avLst>
          </a:prstGeom>
          <a:ln w="19050">
            <a:solidFill>
              <a:srgbClr val="0078D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60" name="Picture 8" descr="Image result for pytorch png">
            <a:extLst>
              <a:ext uri="{FF2B5EF4-FFF2-40B4-BE49-F238E27FC236}">
                <a16:creationId xmlns:a16="http://schemas.microsoft.com/office/drawing/2014/main" id="{B2783183-3A3D-4711-A3BC-462B6D9F76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73531" y="1770131"/>
            <a:ext cx="1176496" cy="245869"/>
          </a:xfrm>
          <a:prstGeom prst="rect">
            <a:avLst/>
          </a:prstGeom>
          <a:noFill/>
          <a:extLst>
            <a:ext uri="{909E8E84-426E-40DD-AFC4-6F175D3DCCD1}">
              <a14:hiddenFill xmlns:a14="http://schemas.microsoft.com/office/drawing/2010/main">
                <a:solidFill>
                  <a:srgbClr val="FFFFFF"/>
                </a:solidFill>
              </a14:hiddenFill>
            </a:ext>
          </a:extLst>
        </p:spPr>
      </p:pic>
      <p:sp>
        <p:nvSpPr>
          <p:cNvPr id="161" name="Rectangle 160">
            <a:extLst>
              <a:ext uri="{FF2B5EF4-FFF2-40B4-BE49-F238E27FC236}">
                <a16:creationId xmlns:a16="http://schemas.microsoft.com/office/drawing/2014/main" id="{ABBEC1CB-EF6F-4491-9228-2736AD87C30D}"/>
              </a:ext>
            </a:extLst>
          </p:cNvPr>
          <p:cNvSpPr/>
          <p:nvPr/>
        </p:nvSpPr>
        <p:spPr bwMode="auto">
          <a:xfrm>
            <a:off x="7341481" y="4796135"/>
            <a:ext cx="4434398" cy="474006"/>
          </a:xfrm>
          <a:prstGeom prst="rect">
            <a:avLst/>
          </a:prstGeom>
          <a:solidFill>
            <a:srgbClr val="0070C0"/>
          </a:solidFill>
          <a:ln w="1587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lvl="0" algn="ctr">
              <a:lnSpc>
                <a:spcPct val="90000"/>
              </a:lnSpc>
              <a:defRPr/>
            </a:pPr>
            <a:r>
              <a:rPr lang="zh-CN" altLang="en-US" spc="-30" dirty="0">
                <a:gradFill>
                  <a:gsLst>
                    <a:gs pos="35922">
                      <a:srgbClr val="FFFFFF"/>
                    </a:gs>
                    <a:gs pos="65000">
                      <a:srgbClr val="FFFFFF"/>
                    </a:gs>
                  </a:gsLst>
                  <a:lin ang="5400000" scaled="1"/>
                </a:gradFill>
                <a:latin typeface="Segoe UI Semibold"/>
              </a:rPr>
              <a:t>内核优化与生成</a:t>
            </a:r>
            <a:endParaRPr lang="en-US" spc="-30" dirty="0">
              <a:gradFill>
                <a:gsLst>
                  <a:gs pos="35922">
                    <a:srgbClr val="FFFFFF"/>
                  </a:gs>
                  <a:gs pos="65000">
                    <a:srgbClr val="FFFFFF"/>
                  </a:gs>
                </a:gsLst>
                <a:lin ang="5400000" scaled="1"/>
              </a:gradFill>
              <a:latin typeface="Segoe UI Semibold"/>
            </a:endParaRPr>
          </a:p>
        </p:txBody>
      </p:sp>
      <p:cxnSp>
        <p:nvCxnSpPr>
          <p:cNvPr id="162" name="Straight Arrow Connector 161">
            <a:extLst>
              <a:ext uri="{FF2B5EF4-FFF2-40B4-BE49-F238E27FC236}">
                <a16:creationId xmlns:a16="http://schemas.microsoft.com/office/drawing/2014/main" id="{5EE71951-9540-4490-A292-11C0DB350E1F}"/>
              </a:ext>
              <a:ext uri="{C183D7F6-B498-43B3-948B-1728B52AA6E4}">
                <adec:decorative xmlns:adec="http://schemas.microsoft.com/office/drawing/2017/decorative" val="1"/>
              </a:ext>
            </a:extLst>
          </p:cNvPr>
          <p:cNvCxnSpPr>
            <a:cxnSpLocks/>
          </p:cNvCxnSpPr>
          <p:nvPr/>
        </p:nvCxnSpPr>
        <p:spPr>
          <a:xfrm>
            <a:off x="9553347" y="4649568"/>
            <a:ext cx="0" cy="144448"/>
          </a:xfrm>
          <a:prstGeom prst="straightConnector1">
            <a:avLst/>
          </a:prstGeom>
          <a:ln w="19050">
            <a:solidFill>
              <a:schemeClr val="accent1"/>
            </a:solidFill>
            <a:headEnd type="none" w="lg" len="med"/>
            <a:tailEnd type="arrow" w="lg" len="sm"/>
          </a:ln>
        </p:spPr>
        <p:style>
          <a:lnRef idx="1">
            <a:schemeClr val="accent1"/>
          </a:lnRef>
          <a:fillRef idx="0">
            <a:schemeClr val="accent1"/>
          </a:fillRef>
          <a:effectRef idx="0">
            <a:schemeClr val="accent1"/>
          </a:effectRef>
          <a:fontRef idx="minor">
            <a:schemeClr val="tx1"/>
          </a:fontRef>
        </p:style>
      </p:cxnSp>
      <p:cxnSp>
        <p:nvCxnSpPr>
          <p:cNvPr id="4" name="Connector: Curved 3">
            <a:extLst>
              <a:ext uri="{FF2B5EF4-FFF2-40B4-BE49-F238E27FC236}">
                <a16:creationId xmlns:a16="http://schemas.microsoft.com/office/drawing/2014/main" id="{795CC137-946B-4CCA-9FD7-0564186F6A33}"/>
              </a:ext>
            </a:extLst>
          </p:cNvPr>
          <p:cNvCxnSpPr>
            <a:cxnSpLocks/>
            <a:stCxn id="59" idx="1"/>
            <a:endCxn id="53" idx="1"/>
          </p:cNvCxnSpPr>
          <p:nvPr/>
        </p:nvCxnSpPr>
        <p:spPr>
          <a:xfrm rot="10800000" flipV="1">
            <a:off x="7336148" y="2497344"/>
            <a:ext cx="758" cy="3207934"/>
          </a:xfrm>
          <a:prstGeom prst="curvedConnector3">
            <a:avLst>
              <a:gd name="adj1" fmla="val 99191689"/>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3" name="Connector: Curved 162">
            <a:extLst>
              <a:ext uri="{FF2B5EF4-FFF2-40B4-BE49-F238E27FC236}">
                <a16:creationId xmlns:a16="http://schemas.microsoft.com/office/drawing/2014/main" id="{2C750870-553B-45C0-A05F-F62722FDCC3F}"/>
              </a:ext>
            </a:extLst>
          </p:cNvPr>
          <p:cNvCxnSpPr>
            <a:cxnSpLocks/>
            <a:stCxn id="58" idx="1"/>
            <a:endCxn id="53" idx="1"/>
          </p:cNvCxnSpPr>
          <p:nvPr/>
        </p:nvCxnSpPr>
        <p:spPr>
          <a:xfrm rot="10800000" flipV="1">
            <a:off x="7336148" y="4355418"/>
            <a:ext cx="758" cy="1349859"/>
          </a:xfrm>
          <a:prstGeom prst="curvedConnector3">
            <a:avLst>
              <a:gd name="adj1" fmla="val 68554617"/>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8512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77255-F884-4B16-985B-1E6964F5EF76}"/>
              </a:ext>
            </a:extLst>
          </p:cNvPr>
          <p:cNvSpPr>
            <a:spLocks noGrp="1"/>
          </p:cNvSpPr>
          <p:nvPr>
            <p:ph type="title"/>
          </p:nvPr>
        </p:nvSpPr>
        <p:spPr/>
        <p:txBody>
          <a:bodyPr/>
          <a:lstStyle/>
          <a:p>
            <a:r>
              <a:rPr lang="zh-CN" altLang="en-US" dirty="0"/>
              <a:t>神经网络编译器</a:t>
            </a:r>
            <a:endParaRPr lang="en-US" dirty="0"/>
          </a:p>
        </p:txBody>
      </p:sp>
      <p:sp>
        <p:nvSpPr>
          <p:cNvPr id="3" name="Text Placeholder 2">
            <a:extLst>
              <a:ext uri="{FF2B5EF4-FFF2-40B4-BE49-F238E27FC236}">
                <a16:creationId xmlns:a16="http://schemas.microsoft.com/office/drawing/2014/main" id="{4E451C37-9A74-4765-B573-CF75BE06ADD0}"/>
              </a:ext>
            </a:extLst>
          </p:cNvPr>
          <p:cNvSpPr>
            <a:spLocks noGrp="1"/>
          </p:cNvSpPr>
          <p:nvPr>
            <p:ph type="body" sz="quarter" idx="10"/>
          </p:nvPr>
        </p:nvSpPr>
        <p:spPr>
          <a:xfrm>
            <a:off x="584200" y="1435497"/>
            <a:ext cx="5868224" cy="3459409"/>
          </a:xfrm>
        </p:spPr>
        <p:txBody>
          <a:bodyPr/>
          <a:lstStyle/>
          <a:p>
            <a:r>
              <a:rPr lang="zh-CN" altLang="en-US" dirty="0"/>
              <a:t>前端：基于</a:t>
            </a:r>
            <a:r>
              <a:rPr lang="en-US" altLang="zh-CN" dirty="0"/>
              <a:t>Python</a:t>
            </a:r>
            <a:r>
              <a:rPr lang="zh-CN" altLang="en-US" dirty="0"/>
              <a:t>的</a:t>
            </a:r>
            <a:r>
              <a:rPr lang="en-US" altLang="zh-CN" dirty="0"/>
              <a:t>DSL</a:t>
            </a:r>
            <a:r>
              <a:rPr lang="zh-CN" altLang="en-US" dirty="0"/>
              <a:t>语言</a:t>
            </a:r>
            <a:endParaRPr lang="en-US" altLang="zh-CN" dirty="0"/>
          </a:p>
          <a:p>
            <a:pPr lvl="1"/>
            <a:r>
              <a:rPr lang="zh-CN" altLang="en-US" dirty="0"/>
              <a:t>如</a:t>
            </a:r>
            <a:r>
              <a:rPr lang="en-US" altLang="zh-CN" dirty="0"/>
              <a:t>PyTorch, TensorFlow</a:t>
            </a:r>
            <a:r>
              <a:rPr lang="zh-CN" altLang="en-US" dirty="0"/>
              <a:t>等</a:t>
            </a:r>
            <a:endParaRPr lang="en-US" altLang="zh-CN" dirty="0"/>
          </a:p>
          <a:p>
            <a:r>
              <a:rPr lang="zh-CN" altLang="en-US" dirty="0"/>
              <a:t>后端：神经网络加速器</a:t>
            </a:r>
            <a:endParaRPr lang="en-US" altLang="zh-CN" dirty="0"/>
          </a:p>
          <a:p>
            <a:pPr lvl="1"/>
            <a:r>
              <a:rPr lang="zh-CN" altLang="en-US" dirty="0"/>
              <a:t>如</a:t>
            </a:r>
            <a:r>
              <a:rPr lang="en-US" altLang="zh-CN" dirty="0"/>
              <a:t>GPU, CPU, FPGA, TPU, IPU</a:t>
            </a:r>
            <a:r>
              <a:rPr lang="zh-CN" altLang="en-US" dirty="0"/>
              <a:t>等</a:t>
            </a:r>
            <a:endParaRPr lang="en-US" altLang="zh-CN" dirty="0"/>
          </a:p>
          <a:p>
            <a:r>
              <a:rPr lang="zh-CN" altLang="en-US" dirty="0"/>
              <a:t>中间表达：计算图、算子表达式</a:t>
            </a:r>
            <a:endParaRPr lang="en-US" altLang="zh-CN" dirty="0"/>
          </a:p>
          <a:p>
            <a:pPr lvl="1"/>
            <a:r>
              <a:rPr lang="zh-CN" altLang="en-US" dirty="0"/>
              <a:t>如</a:t>
            </a:r>
            <a:r>
              <a:rPr lang="en-US" altLang="zh-CN" dirty="0"/>
              <a:t>DAG, TVM IR</a:t>
            </a:r>
          </a:p>
          <a:p>
            <a:r>
              <a:rPr lang="zh-CN" altLang="en-US" dirty="0"/>
              <a:t>优化过程：</a:t>
            </a:r>
            <a:endParaRPr lang="en-US" altLang="zh-CN" dirty="0"/>
          </a:p>
          <a:p>
            <a:pPr lvl="1"/>
            <a:r>
              <a:rPr lang="zh-CN" altLang="en-US" dirty="0"/>
              <a:t>计算图优化、内存优化、内核优化、调度优化</a:t>
            </a:r>
            <a:endParaRPr lang="en-US" dirty="0"/>
          </a:p>
        </p:txBody>
      </p:sp>
      <p:sp>
        <p:nvSpPr>
          <p:cNvPr id="80" name="Rectangle 79">
            <a:extLst>
              <a:ext uri="{FF2B5EF4-FFF2-40B4-BE49-F238E27FC236}">
                <a16:creationId xmlns:a16="http://schemas.microsoft.com/office/drawing/2014/main" id="{09BED5D4-FFB0-44B2-AE36-7DEF193C9B50}"/>
              </a:ext>
            </a:extLst>
          </p:cNvPr>
          <p:cNvSpPr/>
          <p:nvPr/>
        </p:nvSpPr>
        <p:spPr bwMode="auto">
          <a:xfrm>
            <a:off x="6951143" y="1421821"/>
            <a:ext cx="4434398" cy="473847"/>
          </a:xfrm>
          <a:prstGeom prst="rect">
            <a:avLst/>
          </a:prstGeom>
          <a:solidFill>
            <a:schemeClr val="tx1">
              <a:lumMod val="95000"/>
            </a:schemeClr>
          </a:solidFill>
          <a:ln w="1587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288000" marR="0" lvl="0" indent="0" algn="l" defTabSz="914400" rtl="0" eaLnBrk="1" fontAlgn="auto" latinLnBrk="0" hangingPunct="1">
              <a:lnSpc>
                <a:spcPct val="90000"/>
              </a:lnSpc>
              <a:spcBef>
                <a:spcPts val="600"/>
              </a:spcBef>
              <a:spcAft>
                <a:spcPts val="0"/>
              </a:spcAft>
              <a:buClrTx/>
              <a:buSzTx/>
              <a:buFontTx/>
              <a:buNone/>
              <a:tabLst/>
              <a:defRPr/>
            </a:pPr>
            <a:endParaRPr kumimoji="0" lang="en-US" sz="1800" b="0" i="0" u="none" strike="noStrike" kern="1200" cap="none" spc="-30" normalizeH="0" baseline="0" noProof="0">
              <a:ln>
                <a:noFill/>
              </a:ln>
              <a:gradFill>
                <a:gsLst>
                  <a:gs pos="35922">
                    <a:srgbClr val="FFFFFF"/>
                  </a:gs>
                  <a:gs pos="65000">
                    <a:srgbClr val="FFFFFF"/>
                  </a:gs>
                </a:gsLst>
                <a:lin ang="5400000" scaled="1"/>
              </a:gradFill>
              <a:effectLst/>
              <a:uLnTx/>
              <a:uFillTx/>
              <a:latin typeface="Segoe UI Semibold"/>
              <a:ea typeface="+mn-ea"/>
              <a:cs typeface="+mn-cs"/>
            </a:endParaRPr>
          </a:p>
        </p:txBody>
      </p:sp>
      <p:sp>
        <p:nvSpPr>
          <p:cNvPr id="81" name="Rectangle 80">
            <a:extLst>
              <a:ext uri="{FF2B5EF4-FFF2-40B4-BE49-F238E27FC236}">
                <a16:creationId xmlns:a16="http://schemas.microsoft.com/office/drawing/2014/main" id="{C89D5103-78FC-47BC-8D2D-DD02237F25A8}"/>
              </a:ext>
            </a:extLst>
          </p:cNvPr>
          <p:cNvSpPr/>
          <p:nvPr/>
        </p:nvSpPr>
        <p:spPr bwMode="auto">
          <a:xfrm>
            <a:off x="6950385" y="5214220"/>
            <a:ext cx="4434398" cy="417263"/>
          </a:xfrm>
          <a:prstGeom prst="rect">
            <a:avLst/>
          </a:prstGeom>
          <a:ln/>
        </p:spPr>
        <p:style>
          <a:lnRef idx="1">
            <a:schemeClr val="dk1"/>
          </a:lnRef>
          <a:fillRef idx="3">
            <a:schemeClr val="dk1"/>
          </a:fillRef>
          <a:effectRef idx="2">
            <a:schemeClr val="dk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50000"/>
              </a:lnSpc>
              <a:spcBef>
                <a:spcPts val="0"/>
              </a:spcBef>
              <a:spcAft>
                <a:spcPts val="600"/>
              </a:spcAft>
              <a:buClrTx/>
              <a:buSzTx/>
              <a:buFontTx/>
              <a:buNone/>
              <a:tabLst/>
              <a:defRPr/>
            </a:pPr>
            <a:r>
              <a:rPr kumimoji="0" lang="zh-CN" altLang="en-US" sz="1700" i="0" u="none" strike="noStrike" kern="1200" cap="none" spc="-30" normalizeH="0" baseline="0" noProof="0" dirty="0">
                <a:ln>
                  <a:noFill/>
                </a:ln>
                <a:solidFill>
                  <a:schemeClr val="bg1"/>
                </a:solidFill>
                <a:effectLst/>
                <a:uLnTx/>
                <a:uFillTx/>
                <a:latin typeface="Segoe UI Semibold"/>
                <a:ea typeface="+mn-ea"/>
                <a:cs typeface="+mn-cs"/>
              </a:rPr>
              <a:t>计算调度优化</a:t>
            </a:r>
            <a:endParaRPr kumimoji="0" lang="en-US" sz="1700" i="0" u="none" strike="noStrike" kern="1200" cap="none" spc="-30" normalizeH="0" baseline="0" noProof="0" dirty="0">
              <a:ln>
                <a:noFill/>
              </a:ln>
              <a:solidFill>
                <a:schemeClr val="bg1"/>
              </a:solidFill>
              <a:effectLst/>
              <a:uLnTx/>
              <a:uFillTx/>
              <a:latin typeface="Segoe UI Semibold"/>
              <a:ea typeface="+mn-ea"/>
              <a:cs typeface="+mn-cs"/>
            </a:endParaRPr>
          </a:p>
        </p:txBody>
      </p:sp>
      <p:sp>
        <p:nvSpPr>
          <p:cNvPr id="82" name="Rectangle 81">
            <a:extLst>
              <a:ext uri="{FF2B5EF4-FFF2-40B4-BE49-F238E27FC236}">
                <a16:creationId xmlns:a16="http://schemas.microsoft.com/office/drawing/2014/main" id="{D010AFFE-2EBF-4D8B-9E8B-42FAF7FD5D68}"/>
              </a:ext>
            </a:extLst>
          </p:cNvPr>
          <p:cNvSpPr/>
          <p:nvPr/>
        </p:nvSpPr>
        <p:spPr bwMode="auto">
          <a:xfrm>
            <a:off x="6951143" y="2608411"/>
            <a:ext cx="4434398" cy="474006"/>
          </a:xfrm>
          <a:prstGeom prst="rect">
            <a:avLst/>
          </a:prstGeom>
          <a:solidFill>
            <a:srgbClr val="0070C0"/>
          </a:solidFill>
          <a:ln w="1587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lvl="0" algn="ctr">
              <a:lnSpc>
                <a:spcPct val="90000"/>
              </a:lnSpc>
              <a:defRPr/>
            </a:pPr>
            <a:r>
              <a:rPr lang="zh-CN" altLang="en-US" spc="-30" dirty="0">
                <a:gradFill>
                  <a:gsLst>
                    <a:gs pos="35922">
                      <a:srgbClr val="FFFFFF"/>
                    </a:gs>
                    <a:gs pos="65000">
                      <a:srgbClr val="FFFFFF"/>
                    </a:gs>
                  </a:gsLst>
                  <a:lin ang="5400000" scaled="1"/>
                </a:gradFill>
                <a:latin typeface="Segoe UI Semibold"/>
              </a:rPr>
              <a:t>计算图优化</a:t>
            </a:r>
            <a:endParaRPr lang="en-US" spc="-30" dirty="0">
              <a:gradFill>
                <a:gsLst>
                  <a:gs pos="35922">
                    <a:srgbClr val="FFFFFF"/>
                  </a:gs>
                  <a:gs pos="65000">
                    <a:srgbClr val="FFFFFF"/>
                  </a:gs>
                </a:gsLst>
                <a:lin ang="5400000" scaled="1"/>
              </a:gradFill>
              <a:latin typeface="Segoe UI Semibold"/>
            </a:endParaRPr>
          </a:p>
        </p:txBody>
      </p:sp>
      <p:pic>
        <p:nvPicPr>
          <p:cNvPr id="83" name="Picture 82" descr="Image result for tensorflow">
            <a:extLst>
              <a:ext uri="{FF2B5EF4-FFF2-40B4-BE49-F238E27FC236}">
                <a16:creationId xmlns:a16="http://schemas.microsoft.com/office/drawing/2014/main" id="{E1587E0C-AD46-4169-8118-9365BDC615C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15440" y="1470462"/>
            <a:ext cx="556523" cy="356121"/>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4" descr="Image result for onnx">
            <a:extLst>
              <a:ext uri="{FF2B5EF4-FFF2-40B4-BE49-F238E27FC236}">
                <a16:creationId xmlns:a16="http://schemas.microsoft.com/office/drawing/2014/main" id="{41C25C2D-9796-48BF-94D1-86C5EF937A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7576" y="1521710"/>
            <a:ext cx="951888" cy="244912"/>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a:extLst>
              <a:ext uri="{FF2B5EF4-FFF2-40B4-BE49-F238E27FC236}">
                <a16:creationId xmlns:a16="http://schemas.microsoft.com/office/drawing/2014/main" id="{26FCC561-C9E3-4A80-AADC-267775E3B0BE}"/>
              </a:ext>
            </a:extLst>
          </p:cNvPr>
          <p:cNvSpPr/>
          <p:nvPr/>
        </p:nvSpPr>
        <p:spPr bwMode="auto">
          <a:xfrm>
            <a:off x="6951143" y="3225072"/>
            <a:ext cx="4434398" cy="474006"/>
          </a:xfrm>
          <a:prstGeom prst="rect">
            <a:avLst/>
          </a:prstGeom>
          <a:solidFill>
            <a:srgbClr val="0070C0"/>
          </a:solidFill>
          <a:ln w="1587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zh-CN" altLang="en-US" b="0" i="0" u="none" strike="noStrike" kern="1200" cap="none" spc="-30" normalizeH="0" baseline="0" noProof="0" dirty="0">
                <a:ln>
                  <a:noFill/>
                </a:ln>
                <a:gradFill>
                  <a:gsLst>
                    <a:gs pos="35922">
                      <a:srgbClr val="FFFFFF"/>
                    </a:gs>
                    <a:gs pos="65000">
                      <a:srgbClr val="FFFFFF"/>
                    </a:gs>
                  </a:gsLst>
                  <a:lin ang="5400000" scaled="1"/>
                </a:gradFill>
                <a:effectLst/>
                <a:uLnTx/>
                <a:uFillTx/>
                <a:latin typeface="Segoe UI Semibold"/>
                <a:ea typeface="+mn-ea"/>
                <a:cs typeface="+mn-cs"/>
              </a:rPr>
              <a:t>内存优化</a:t>
            </a:r>
            <a:endParaRPr kumimoji="0" lang="en-US" b="0" i="0" u="none" strike="noStrike" kern="1200" cap="none" spc="-30" normalizeH="0" baseline="0" noProof="0" dirty="0">
              <a:ln>
                <a:noFill/>
              </a:ln>
              <a:gradFill>
                <a:gsLst>
                  <a:gs pos="35922">
                    <a:srgbClr val="FFFFFF"/>
                  </a:gs>
                  <a:gs pos="65000">
                    <a:srgbClr val="FFFFFF"/>
                  </a:gs>
                </a:gsLst>
                <a:lin ang="5400000" scaled="1"/>
              </a:gradFill>
              <a:effectLst/>
              <a:uLnTx/>
              <a:uFillTx/>
              <a:latin typeface="Segoe UI Semibold"/>
              <a:ea typeface="+mn-ea"/>
              <a:cs typeface="+mn-cs"/>
            </a:endParaRPr>
          </a:p>
        </p:txBody>
      </p:sp>
      <p:sp>
        <p:nvSpPr>
          <p:cNvPr id="86" name="Rectangle 85">
            <a:extLst>
              <a:ext uri="{FF2B5EF4-FFF2-40B4-BE49-F238E27FC236}">
                <a16:creationId xmlns:a16="http://schemas.microsoft.com/office/drawing/2014/main" id="{2524DC47-C1B9-482B-8DE4-B39F6E0A3885}"/>
              </a:ext>
            </a:extLst>
          </p:cNvPr>
          <p:cNvSpPr/>
          <p:nvPr/>
        </p:nvSpPr>
        <p:spPr bwMode="auto">
          <a:xfrm>
            <a:off x="6951143" y="3835990"/>
            <a:ext cx="4434398" cy="474006"/>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pc="-30" dirty="0">
                <a:solidFill>
                  <a:schemeClr val="bg1">
                    <a:lumMod val="50000"/>
                  </a:schemeClr>
                </a:solidFill>
                <a:latin typeface="Segoe UI Semibold"/>
              </a:rPr>
              <a:t>算子表达式</a:t>
            </a:r>
            <a:r>
              <a:rPr lang="en-US" altLang="zh-CN" spc="-30" dirty="0">
                <a:solidFill>
                  <a:schemeClr val="bg1">
                    <a:lumMod val="50000"/>
                  </a:schemeClr>
                </a:solidFill>
                <a:latin typeface="Segoe UI Semibold"/>
              </a:rPr>
              <a:t>IR</a:t>
            </a:r>
            <a:endParaRPr kumimoji="0" lang="en-US" b="0" i="0" u="none" strike="noStrike" kern="1200" cap="none" spc="-30" normalizeH="0" baseline="0" noProof="0" dirty="0">
              <a:ln>
                <a:noFill/>
              </a:ln>
              <a:solidFill>
                <a:schemeClr val="bg1">
                  <a:lumMod val="50000"/>
                </a:schemeClr>
              </a:solidFill>
              <a:effectLst/>
              <a:uLnTx/>
              <a:uFillTx/>
              <a:latin typeface="Segoe UI Semibold"/>
            </a:endParaRPr>
          </a:p>
        </p:txBody>
      </p:sp>
      <p:sp>
        <p:nvSpPr>
          <p:cNvPr id="88" name="Rectangle 87">
            <a:extLst>
              <a:ext uri="{FF2B5EF4-FFF2-40B4-BE49-F238E27FC236}">
                <a16:creationId xmlns:a16="http://schemas.microsoft.com/office/drawing/2014/main" id="{0C6D4EBD-8C89-42FD-B472-2D8D3BBC3E60}"/>
              </a:ext>
            </a:extLst>
          </p:cNvPr>
          <p:cNvSpPr/>
          <p:nvPr/>
        </p:nvSpPr>
        <p:spPr bwMode="auto">
          <a:xfrm>
            <a:off x="6951143" y="1947126"/>
            <a:ext cx="4434398" cy="535584"/>
          </a:xfrm>
          <a:prstGeom prst="rect">
            <a:avLst/>
          </a:prstGeom>
          <a:solidFill>
            <a:schemeClr val="bg1">
              <a:lumMod val="50000"/>
              <a:lumOff val="50000"/>
            </a:schemeClr>
          </a:solidFill>
          <a:ln w="1587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288000" marR="0" lvl="0" indent="0" algn="l" defTabSz="914400" rtl="0" eaLnBrk="1" fontAlgn="auto" latinLnBrk="0" hangingPunct="1">
              <a:lnSpc>
                <a:spcPct val="90000"/>
              </a:lnSpc>
              <a:spcBef>
                <a:spcPts val="600"/>
              </a:spcBef>
              <a:spcAft>
                <a:spcPts val="0"/>
              </a:spcAft>
              <a:buClrTx/>
              <a:buSzTx/>
              <a:buFontTx/>
              <a:buNone/>
              <a:tabLst/>
              <a:defRPr/>
            </a:pPr>
            <a:r>
              <a:rPr kumimoji="0" lang="zh-CN" altLang="en-US" sz="1600" b="0" i="0" u="none" strike="noStrike" kern="1200" cap="none" spc="-30" normalizeH="0" baseline="0" noProof="0" dirty="0">
                <a:ln>
                  <a:noFill/>
                </a:ln>
                <a:solidFill>
                  <a:schemeClr val="tx1">
                    <a:lumMod val="65000"/>
                    <a:lumOff val="35000"/>
                  </a:schemeClr>
                </a:solidFill>
                <a:effectLst/>
                <a:uLnTx/>
                <a:uFillTx/>
                <a:latin typeface="Segoe UI Semibold"/>
                <a:ea typeface="+mn-ea"/>
                <a:cs typeface="+mn-cs"/>
              </a:rPr>
              <a:t>计算图</a:t>
            </a:r>
            <a:r>
              <a:rPr kumimoji="0" lang="en-US" altLang="zh-CN" sz="1600" b="0" i="0" u="none" strike="noStrike" kern="1200" cap="none" spc="-30" normalizeH="0" baseline="0" noProof="0" dirty="0">
                <a:ln>
                  <a:noFill/>
                </a:ln>
                <a:solidFill>
                  <a:schemeClr val="tx1">
                    <a:lumMod val="65000"/>
                    <a:lumOff val="35000"/>
                  </a:schemeClr>
                </a:solidFill>
                <a:effectLst/>
                <a:uLnTx/>
                <a:uFillTx/>
                <a:latin typeface="Segoe UI Semibold"/>
                <a:ea typeface="+mn-ea"/>
                <a:cs typeface="+mn-cs"/>
              </a:rPr>
              <a:t>IR</a:t>
            </a:r>
            <a:r>
              <a:rPr kumimoji="0" lang="zh-CN" altLang="en-US" sz="1600" b="0" i="0" u="none" strike="noStrike" kern="1200" cap="none" spc="-30" normalizeH="0" baseline="0" noProof="0" dirty="0">
                <a:ln>
                  <a:noFill/>
                </a:ln>
                <a:solidFill>
                  <a:schemeClr val="tx1">
                    <a:lumMod val="65000"/>
                    <a:lumOff val="35000"/>
                  </a:schemeClr>
                </a:solidFill>
                <a:effectLst/>
                <a:uLnTx/>
                <a:uFillTx/>
                <a:latin typeface="Segoe UI Semibold"/>
                <a:ea typeface="+mn-ea"/>
                <a:cs typeface="+mn-cs"/>
              </a:rPr>
              <a:t>（</a:t>
            </a:r>
            <a:r>
              <a:rPr kumimoji="0" lang="en-US" altLang="zh-CN" sz="1600" b="0" i="0" u="none" strike="noStrike" kern="1200" cap="none" spc="-30" normalizeH="0" baseline="0" noProof="0" dirty="0">
                <a:ln>
                  <a:noFill/>
                </a:ln>
                <a:solidFill>
                  <a:schemeClr val="tx1">
                    <a:lumMod val="65000"/>
                    <a:lumOff val="35000"/>
                  </a:schemeClr>
                </a:solidFill>
                <a:effectLst/>
                <a:uLnTx/>
                <a:uFillTx/>
                <a:latin typeface="Segoe UI Semibold"/>
                <a:ea typeface="+mn-ea"/>
                <a:cs typeface="+mn-cs"/>
              </a:rPr>
              <a:t>DAG)</a:t>
            </a:r>
            <a:endParaRPr kumimoji="0" lang="en-US" sz="1600" b="0" i="0" u="none" strike="noStrike" kern="1200" cap="none" spc="-30" normalizeH="0" baseline="0" noProof="0" dirty="0">
              <a:ln>
                <a:noFill/>
              </a:ln>
              <a:solidFill>
                <a:schemeClr val="tx1">
                  <a:lumMod val="65000"/>
                  <a:lumOff val="35000"/>
                </a:schemeClr>
              </a:solidFill>
              <a:effectLst/>
              <a:uLnTx/>
              <a:uFillTx/>
              <a:latin typeface="Segoe UI Semibold"/>
              <a:ea typeface="+mn-ea"/>
              <a:cs typeface="+mn-cs"/>
            </a:endParaRPr>
          </a:p>
        </p:txBody>
      </p:sp>
      <p:grpSp>
        <p:nvGrpSpPr>
          <p:cNvPr id="89" name="Group 88">
            <a:extLst>
              <a:ext uri="{FF2B5EF4-FFF2-40B4-BE49-F238E27FC236}">
                <a16:creationId xmlns:a16="http://schemas.microsoft.com/office/drawing/2014/main" id="{5613CCCF-697A-4506-9CE0-7DA3511A0198}"/>
              </a:ext>
            </a:extLst>
          </p:cNvPr>
          <p:cNvGrpSpPr/>
          <p:nvPr/>
        </p:nvGrpSpPr>
        <p:grpSpPr>
          <a:xfrm>
            <a:off x="9316822" y="1936003"/>
            <a:ext cx="1670463" cy="594100"/>
            <a:chOff x="9015849" y="1328765"/>
            <a:chExt cx="2089711" cy="743204"/>
          </a:xfrm>
        </p:grpSpPr>
        <p:sp>
          <p:nvSpPr>
            <p:cNvPr id="130" name="Oval 129">
              <a:extLst>
                <a:ext uri="{FF2B5EF4-FFF2-40B4-BE49-F238E27FC236}">
                  <a16:creationId xmlns:a16="http://schemas.microsoft.com/office/drawing/2014/main" id="{4C90D72C-D405-43B2-BC9D-7BD605AEBBB4}"/>
                </a:ext>
              </a:extLst>
            </p:cNvPr>
            <p:cNvSpPr/>
            <p:nvPr/>
          </p:nvSpPr>
          <p:spPr>
            <a:xfrm>
              <a:off x="9075793" y="1388059"/>
              <a:ext cx="248680" cy="248197"/>
            </a:xfrm>
            <a:prstGeom prst="ellipse">
              <a:avLst/>
            </a:prstGeom>
            <a:solidFill>
              <a:srgbClr val="7F7F7F"/>
            </a:solidFill>
            <a:ln w="9525" cap="flat" cmpd="sng" algn="ctr">
              <a:solidFill>
                <a:schemeClr val="tx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
          <p:nvSpPr>
            <p:cNvPr id="131" name="Oval 130">
              <a:extLst>
                <a:ext uri="{FF2B5EF4-FFF2-40B4-BE49-F238E27FC236}">
                  <a16:creationId xmlns:a16="http://schemas.microsoft.com/office/drawing/2014/main" id="{07DE3E62-0DA9-46E5-B589-BCA9624D4DB3}"/>
                </a:ext>
              </a:extLst>
            </p:cNvPr>
            <p:cNvSpPr/>
            <p:nvPr/>
          </p:nvSpPr>
          <p:spPr>
            <a:xfrm>
              <a:off x="9077212" y="1756278"/>
              <a:ext cx="248680" cy="248197"/>
            </a:xfrm>
            <a:prstGeom prst="ellipse">
              <a:avLst/>
            </a:prstGeom>
            <a:solidFill>
              <a:srgbClr val="7F7F7F"/>
            </a:solidFill>
            <a:ln w="9525" cap="flat" cmpd="sng" algn="ctr">
              <a:solidFill>
                <a:schemeClr val="tx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
          <p:nvSpPr>
            <p:cNvPr id="132" name="Oval 131">
              <a:extLst>
                <a:ext uri="{FF2B5EF4-FFF2-40B4-BE49-F238E27FC236}">
                  <a16:creationId xmlns:a16="http://schemas.microsoft.com/office/drawing/2014/main" id="{CD7A55B9-7995-42AF-A8FD-436B223983A9}"/>
                </a:ext>
              </a:extLst>
            </p:cNvPr>
            <p:cNvSpPr/>
            <p:nvPr/>
          </p:nvSpPr>
          <p:spPr>
            <a:xfrm>
              <a:off x="9647326" y="1756278"/>
              <a:ext cx="248680" cy="248197"/>
            </a:xfrm>
            <a:prstGeom prst="ellipse">
              <a:avLst/>
            </a:prstGeom>
            <a:solidFill>
              <a:srgbClr val="7F7F7F"/>
            </a:solidFill>
            <a:ln w="9525" cap="flat" cmpd="sng" algn="ctr">
              <a:solidFill>
                <a:schemeClr val="tx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
          <p:nvSpPr>
            <p:cNvPr id="133" name="Oval 132">
              <a:extLst>
                <a:ext uri="{FF2B5EF4-FFF2-40B4-BE49-F238E27FC236}">
                  <a16:creationId xmlns:a16="http://schemas.microsoft.com/office/drawing/2014/main" id="{EFD280DE-400F-418D-8277-A31F4D492C88}"/>
                </a:ext>
              </a:extLst>
            </p:cNvPr>
            <p:cNvSpPr/>
            <p:nvPr/>
          </p:nvSpPr>
          <p:spPr>
            <a:xfrm>
              <a:off x="9648152" y="1388059"/>
              <a:ext cx="248680" cy="248197"/>
            </a:xfrm>
            <a:prstGeom prst="ellipse">
              <a:avLst/>
            </a:prstGeom>
            <a:solidFill>
              <a:srgbClr val="7F7F7F"/>
            </a:solidFill>
            <a:ln w="9525" cap="flat" cmpd="sng" algn="ctr">
              <a:solidFill>
                <a:schemeClr val="tx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cxnSp>
          <p:nvCxnSpPr>
            <p:cNvPr id="134" name="Straight Arrow Connector 133">
              <a:extLst>
                <a:ext uri="{FF2B5EF4-FFF2-40B4-BE49-F238E27FC236}">
                  <a16:creationId xmlns:a16="http://schemas.microsoft.com/office/drawing/2014/main" id="{20EA20D2-6DFE-49CF-917A-99E328929679}"/>
                </a:ext>
              </a:extLst>
            </p:cNvPr>
            <p:cNvCxnSpPr>
              <a:cxnSpLocks/>
              <a:stCxn id="130" idx="6"/>
              <a:endCxn id="133" idx="2"/>
            </p:cNvCxnSpPr>
            <p:nvPr/>
          </p:nvCxnSpPr>
          <p:spPr>
            <a:xfrm>
              <a:off x="9324473" y="1512158"/>
              <a:ext cx="323679" cy="0"/>
            </a:xfrm>
            <a:prstGeom prst="straightConnector1">
              <a:avLst/>
            </a:prstGeom>
            <a:solidFill>
              <a:sysClr val="window" lastClr="FFFFFF"/>
            </a:solidFill>
            <a:ln w="9525" cap="flat" cmpd="sng" algn="ctr">
              <a:solidFill>
                <a:schemeClr val="tx1"/>
              </a:solidFill>
              <a:prstDash val="solid"/>
              <a:miter lim="800000"/>
              <a:headEnd w="sm" len="sm"/>
              <a:tailEnd type="triangle" w="sm" len="lg"/>
            </a:ln>
            <a:effectLst/>
          </p:spPr>
        </p:cxnSp>
        <p:cxnSp>
          <p:nvCxnSpPr>
            <p:cNvPr id="135" name="Straight Arrow Connector 134">
              <a:extLst>
                <a:ext uri="{FF2B5EF4-FFF2-40B4-BE49-F238E27FC236}">
                  <a16:creationId xmlns:a16="http://schemas.microsoft.com/office/drawing/2014/main" id="{AD8D650D-8566-48AC-8C79-749F36A4210A}"/>
                </a:ext>
              </a:extLst>
            </p:cNvPr>
            <p:cNvCxnSpPr>
              <a:cxnSpLocks/>
              <a:stCxn id="131" idx="6"/>
              <a:endCxn id="133" idx="2"/>
            </p:cNvCxnSpPr>
            <p:nvPr/>
          </p:nvCxnSpPr>
          <p:spPr>
            <a:xfrm flipV="1">
              <a:off x="9325892" y="1512158"/>
              <a:ext cx="322260" cy="368219"/>
            </a:xfrm>
            <a:prstGeom prst="straightConnector1">
              <a:avLst/>
            </a:prstGeom>
            <a:solidFill>
              <a:sysClr val="window" lastClr="FFFFFF"/>
            </a:solidFill>
            <a:ln w="9525" cap="flat" cmpd="sng" algn="ctr">
              <a:solidFill>
                <a:schemeClr val="tx1"/>
              </a:solidFill>
              <a:prstDash val="solid"/>
              <a:miter lim="800000"/>
              <a:headEnd w="sm" len="sm"/>
              <a:tailEnd type="triangle" w="sm" len="lg"/>
            </a:ln>
            <a:effectLst/>
          </p:spPr>
        </p:cxnSp>
        <p:sp>
          <p:nvSpPr>
            <p:cNvPr id="136" name="Oval 135">
              <a:extLst>
                <a:ext uri="{FF2B5EF4-FFF2-40B4-BE49-F238E27FC236}">
                  <a16:creationId xmlns:a16="http://schemas.microsoft.com/office/drawing/2014/main" id="{9026D9C9-9C55-41BA-9018-F98DA3675FA7}"/>
                </a:ext>
              </a:extLst>
            </p:cNvPr>
            <p:cNvSpPr/>
            <p:nvPr/>
          </p:nvSpPr>
          <p:spPr>
            <a:xfrm>
              <a:off x="10215857" y="1547564"/>
              <a:ext cx="248680" cy="248197"/>
            </a:xfrm>
            <a:prstGeom prst="ellipse">
              <a:avLst/>
            </a:prstGeom>
            <a:solidFill>
              <a:srgbClr val="7F7F7F"/>
            </a:solidFill>
            <a:ln w="9525" cap="flat" cmpd="sng" algn="ctr">
              <a:solidFill>
                <a:schemeClr val="tx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cxnSp>
          <p:nvCxnSpPr>
            <p:cNvPr id="137" name="Straight Arrow Connector 136">
              <a:extLst>
                <a:ext uri="{FF2B5EF4-FFF2-40B4-BE49-F238E27FC236}">
                  <a16:creationId xmlns:a16="http://schemas.microsoft.com/office/drawing/2014/main" id="{5FD40925-EDD0-49C3-8B6C-5F17ABEE18EC}"/>
                </a:ext>
              </a:extLst>
            </p:cNvPr>
            <p:cNvCxnSpPr>
              <a:cxnSpLocks/>
              <a:stCxn id="132" idx="6"/>
              <a:endCxn id="136" idx="2"/>
            </p:cNvCxnSpPr>
            <p:nvPr/>
          </p:nvCxnSpPr>
          <p:spPr>
            <a:xfrm flipV="1">
              <a:off x="9896006" y="1671663"/>
              <a:ext cx="319851" cy="208714"/>
            </a:xfrm>
            <a:prstGeom prst="straightConnector1">
              <a:avLst/>
            </a:prstGeom>
            <a:solidFill>
              <a:sysClr val="window" lastClr="FFFFFF"/>
            </a:solidFill>
            <a:ln w="9525" cap="flat" cmpd="sng" algn="ctr">
              <a:solidFill>
                <a:schemeClr val="tx1"/>
              </a:solidFill>
              <a:prstDash val="solid"/>
              <a:miter lim="800000"/>
              <a:headEnd w="sm" len="sm"/>
              <a:tailEnd type="triangle" w="sm" len="lg"/>
            </a:ln>
            <a:effectLst/>
          </p:spPr>
        </p:cxnSp>
        <p:cxnSp>
          <p:nvCxnSpPr>
            <p:cNvPr id="138" name="Straight Arrow Connector 137">
              <a:extLst>
                <a:ext uri="{FF2B5EF4-FFF2-40B4-BE49-F238E27FC236}">
                  <a16:creationId xmlns:a16="http://schemas.microsoft.com/office/drawing/2014/main" id="{EBF953C5-52A2-4D4B-B1C1-6AA2ACE5130F}"/>
                </a:ext>
              </a:extLst>
            </p:cNvPr>
            <p:cNvCxnSpPr>
              <a:cxnSpLocks/>
              <a:stCxn id="133" idx="6"/>
              <a:endCxn id="136" idx="2"/>
            </p:cNvCxnSpPr>
            <p:nvPr/>
          </p:nvCxnSpPr>
          <p:spPr>
            <a:xfrm>
              <a:off x="9896832" y="1512158"/>
              <a:ext cx="319025" cy="159505"/>
            </a:xfrm>
            <a:prstGeom prst="straightConnector1">
              <a:avLst/>
            </a:prstGeom>
            <a:solidFill>
              <a:sysClr val="window" lastClr="FFFFFF"/>
            </a:solidFill>
            <a:ln w="9525" cap="flat" cmpd="sng" algn="ctr">
              <a:solidFill>
                <a:schemeClr val="tx1"/>
              </a:solidFill>
              <a:prstDash val="solid"/>
              <a:miter lim="800000"/>
              <a:headEnd w="sm" len="sm"/>
              <a:tailEnd type="triangle" w="sm" len="lg"/>
            </a:ln>
            <a:effectLst/>
          </p:spPr>
        </p:cxnSp>
        <p:sp>
          <p:nvSpPr>
            <p:cNvPr id="139" name="Oval 138">
              <a:extLst>
                <a:ext uri="{FF2B5EF4-FFF2-40B4-BE49-F238E27FC236}">
                  <a16:creationId xmlns:a16="http://schemas.microsoft.com/office/drawing/2014/main" id="{9247E782-1CC2-47B7-B455-947F22A31C4A}"/>
                </a:ext>
              </a:extLst>
            </p:cNvPr>
            <p:cNvSpPr/>
            <p:nvPr/>
          </p:nvSpPr>
          <p:spPr>
            <a:xfrm>
              <a:off x="10814407" y="1547564"/>
              <a:ext cx="248680" cy="248197"/>
            </a:xfrm>
            <a:prstGeom prst="ellipse">
              <a:avLst/>
            </a:prstGeom>
            <a:solidFill>
              <a:srgbClr val="7F7F7F"/>
            </a:solidFill>
            <a:ln w="9525" cap="flat" cmpd="sng" algn="ctr">
              <a:solidFill>
                <a:schemeClr val="tx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cxnSp>
          <p:nvCxnSpPr>
            <p:cNvPr id="140" name="Straight Arrow Connector 139">
              <a:extLst>
                <a:ext uri="{FF2B5EF4-FFF2-40B4-BE49-F238E27FC236}">
                  <a16:creationId xmlns:a16="http://schemas.microsoft.com/office/drawing/2014/main" id="{E9F2AAE0-9B0E-4021-B10A-E2668563E2C5}"/>
                </a:ext>
              </a:extLst>
            </p:cNvPr>
            <p:cNvCxnSpPr>
              <a:cxnSpLocks/>
              <a:stCxn id="136" idx="6"/>
              <a:endCxn id="139" idx="2"/>
            </p:cNvCxnSpPr>
            <p:nvPr/>
          </p:nvCxnSpPr>
          <p:spPr>
            <a:xfrm>
              <a:off x="10464537" y="1671663"/>
              <a:ext cx="349870" cy="0"/>
            </a:xfrm>
            <a:prstGeom prst="straightConnector1">
              <a:avLst/>
            </a:prstGeom>
            <a:solidFill>
              <a:sysClr val="window" lastClr="FFFFFF"/>
            </a:solidFill>
            <a:ln w="9525" cap="flat" cmpd="sng" algn="ctr">
              <a:solidFill>
                <a:schemeClr val="tx1"/>
              </a:solidFill>
              <a:prstDash val="solid"/>
              <a:miter lim="800000"/>
              <a:headEnd w="sm" len="sm"/>
              <a:tailEnd type="triangle" w="sm" len="lg"/>
            </a:ln>
            <a:effectLst/>
          </p:spPr>
        </p:cxnSp>
        <p:grpSp>
          <p:nvGrpSpPr>
            <p:cNvPr id="141" name="Group 140">
              <a:extLst>
                <a:ext uri="{FF2B5EF4-FFF2-40B4-BE49-F238E27FC236}">
                  <a16:creationId xmlns:a16="http://schemas.microsoft.com/office/drawing/2014/main" id="{8E7B5FFE-C8F1-46D6-8021-4BFDE69499AF}"/>
                </a:ext>
              </a:extLst>
            </p:cNvPr>
            <p:cNvGrpSpPr/>
            <p:nvPr/>
          </p:nvGrpSpPr>
          <p:grpSpPr>
            <a:xfrm>
              <a:off x="9015849" y="1328765"/>
              <a:ext cx="2089711" cy="743204"/>
              <a:chOff x="9015849" y="1342607"/>
              <a:chExt cx="2089711" cy="743204"/>
            </a:xfrm>
          </p:grpSpPr>
          <p:sp>
            <p:nvSpPr>
              <p:cNvPr id="142" name="Rectangle 141">
                <a:extLst>
                  <a:ext uri="{FF2B5EF4-FFF2-40B4-BE49-F238E27FC236}">
                    <a16:creationId xmlns:a16="http://schemas.microsoft.com/office/drawing/2014/main" id="{A0C38DCA-15D5-45E1-9936-ECA6FA99E704}"/>
                  </a:ext>
                </a:extLst>
              </p:cNvPr>
              <p:cNvSpPr/>
              <p:nvPr/>
            </p:nvSpPr>
            <p:spPr>
              <a:xfrm>
                <a:off x="9037948" y="1342607"/>
                <a:ext cx="324663" cy="36410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a:ea typeface="+mn-ea"/>
                    <a:cs typeface="+mn-cs"/>
                  </a:rPr>
                  <a:t>x</a:t>
                </a:r>
              </a:p>
            </p:txBody>
          </p:sp>
          <p:sp>
            <p:nvSpPr>
              <p:cNvPr id="143" name="Rectangle 142">
                <a:extLst>
                  <a:ext uri="{FF2B5EF4-FFF2-40B4-BE49-F238E27FC236}">
                    <a16:creationId xmlns:a16="http://schemas.microsoft.com/office/drawing/2014/main" id="{5981C770-8CB8-47F0-A874-6EC739F36C96}"/>
                  </a:ext>
                </a:extLst>
              </p:cNvPr>
              <p:cNvSpPr/>
              <p:nvPr/>
            </p:nvSpPr>
            <p:spPr>
              <a:xfrm>
                <a:off x="9015849" y="1705603"/>
                <a:ext cx="379658" cy="36410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Segoe UI Semibold"/>
                    <a:ea typeface="+mn-ea"/>
                    <a:cs typeface="+mn-cs"/>
                  </a:rPr>
                  <a:t>w</a:t>
                </a:r>
              </a:p>
            </p:txBody>
          </p:sp>
          <p:sp>
            <p:nvSpPr>
              <p:cNvPr id="144" name="Rectangle 143">
                <a:extLst>
                  <a:ext uri="{FF2B5EF4-FFF2-40B4-BE49-F238E27FC236}">
                    <a16:creationId xmlns:a16="http://schemas.microsoft.com/office/drawing/2014/main" id="{2CABE47A-5339-460A-A05E-14903FA708C4}"/>
                  </a:ext>
                </a:extLst>
              </p:cNvPr>
              <p:cNvSpPr/>
              <p:nvPr/>
            </p:nvSpPr>
            <p:spPr>
              <a:xfrm>
                <a:off x="9619479" y="1392923"/>
                <a:ext cx="311388" cy="36410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Segoe UI Semibold"/>
                    <a:ea typeface="+mn-ea"/>
                    <a:cs typeface="+mn-cs"/>
                  </a:rPr>
                  <a:t>*</a:t>
                </a:r>
              </a:p>
            </p:txBody>
          </p:sp>
          <p:sp>
            <p:nvSpPr>
              <p:cNvPr id="145" name="Rectangle 144">
                <a:extLst>
                  <a:ext uri="{FF2B5EF4-FFF2-40B4-BE49-F238E27FC236}">
                    <a16:creationId xmlns:a16="http://schemas.microsoft.com/office/drawing/2014/main" id="{1DA7B865-9798-48F0-979F-9E8EC54EC005}"/>
                  </a:ext>
                </a:extLst>
              </p:cNvPr>
              <p:cNvSpPr/>
              <p:nvPr/>
            </p:nvSpPr>
            <p:spPr>
              <a:xfrm>
                <a:off x="9607604" y="1721705"/>
                <a:ext cx="345523" cy="36410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a:ea typeface="+mn-ea"/>
                    <a:cs typeface="+mn-cs"/>
                  </a:rPr>
                  <a:t>b</a:t>
                </a:r>
              </a:p>
            </p:txBody>
          </p:sp>
          <p:sp>
            <p:nvSpPr>
              <p:cNvPr id="146" name="Rectangle 145">
                <a:extLst>
                  <a:ext uri="{FF2B5EF4-FFF2-40B4-BE49-F238E27FC236}">
                    <a16:creationId xmlns:a16="http://schemas.microsoft.com/office/drawing/2014/main" id="{4D6CD941-6CE5-48CC-8B6D-353EBED7C05A}"/>
                  </a:ext>
                </a:extLst>
              </p:cNvPr>
              <p:cNvSpPr/>
              <p:nvPr/>
            </p:nvSpPr>
            <p:spPr>
              <a:xfrm>
                <a:off x="10157006" y="1504497"/>
                <a:ext cx="366383" cy="36410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Segoe UI Semibold"/>
                    <a:ea typeface="+mn-ea"/>
                    <a:cs typeface="+mn-cs"/>
                  </a:rPr>
                  <a:t>+</a:t>
                </a:r>
              </a:p>
            </p:txBody>
          </p:sp>
          <p:sp>
            <p:nvSpPr>
              <p:cNvPr id="147" name="Rectangle 146">
                <a:extLst>
                  <a:ext uri="{FF2B5EF4-FFF2-40B4-BE49-F238E27FC236}">
                    <a16:creationId xmlns:a16="http://schemas.microsoft.com/office/drawing/2014/main" id="{2EDB74F3-4C0F-4248-9EE8-E37DAA3D0B3E}"/>
                  </a:ext>
                </a:extLst>
              </p:cNvPr>
              <p:cNvSpPr/>
              <p:nvPr/>
            </p:nvSpPr>
            <p:spPr>
              <a:xfrm>
                <a:off x="10779001" y="1486051"/>
                <a:ext cx="326559" cy="36410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a:ea typeface="+mn-ea"/>
                    <a:cs typeface="+mn-cs"/>
                  </a:rPr>
                  <a:t>y</a:t>
                </a:r>
              </a:p>
            </p:txBody>
          </p:sp>
        </p:grpSp>
      </p:grpSp>
      <p:grpSp>
        <p:nvGrpSpPr>
          <p:cNvPr id="90" name="Group 89">
            <a:extLst>
              <a:ext uri="{FF2B5EF4-FFF2-40B4-BE49-F238E27FC236}">
                <a16:creationId xmlns:a16="http://schemas.microsoft.com/office/drawing/2014/main" id="{2262EF57-9BF6-43F6-80E6-DE747897C110}"/>
              </a:ext>
            </a:extLst>
          </p:cNvPr>
          <p:cNvGrpSpPr/>
          <p:nvPr/>
        </p:nvGrpSpPr>
        <p:grpSpPr>
          <a:xfrm>
            <a:off x="6948660" y="5935052"/>
            <a:ext cx="4429666" cy="382450"/>
            <a:chOff x="6775704" y="5605835"/>
            <a:chExt cx="4941604" cy="429888"/>
          </a:xfrm>
        </p:grpSpPr>
        <p:grpSp>
          <p:nvGrpSpPr>
            <p:cNvPr id="105" name="Group 104">
              <a:extLst>
                <a:ext uri="{FF2B5EF4-FFF2-40B4-BE49-F238E27FC236}">
                  <a16:creationId xmlns:a16="http://schemas.microsoft.com/office/drawing/2014/main" id="{360284EB-CECB-4159-A78C-3F913FDB796D}"/>
                </a:ext>
              </a:extLst>
            </p:cNvPr>
            <p:cNvGrpSpPr/>
            <p:nvPr/>
          </p:nvGrpSpPr>
          <p:grpSpPr>
            <a:xfrm>
              <a:off x="6775704" y="5605835"/>
              <a:ext cx="4941604" cy="429888"/>
              <a:chOff x="6776829" y="5805973"/>
              <a:chExt cx="5783347" cy="777240"/>
            </a:xfrm>
          </p:grpSpPr>
          <p:sp>
            <p:nvSpPr>
              <p:cNvPr id="127" name="Rectangle 126">
                <a:extLst>
                  <a:ext uri="{FF2B5EF4-FFF2-40B4-BE49-F238E27FC236}">
                    <a16:creationId xmlns:a16="http://schemas.microsoft.com/office/drawing/2014/main" id="{059A6E4A-19B0-4EE5-A5E4-70F9543CC2DB}"/>
                  </a:ext>
                </a:extLst>
              </p:cNvPr>
              <p:cNvSpPr/>
              <p:nvPr/>
            </p:nvSpPr>
            <p:spPr bwMode="auto">
              <a:xfrm>
                <a:off x="6776829" y="5805973"/>
                <a:ext cx="1887867" cy="777240"/>
              </a:xfrm>
              <a:prstGeom prst="rect">
                <a:avLst/>
              </a:prstGeom>
              <a:solidFill>
                <a:srgbClr val="002060"/>
              </a:solidFill>
              <a:ln w="1587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30" normalizeH="0" baseline="0" noProof="0">
                    <a:ln>
                      <a:noFill/>
                    </a:ln>
                    <a:gradFill>
                      <a:gsLst>
                        <a:gs pos="35922">
                          <a:srgbClr val="FFFFFF"/>
                        </a:gs>
                        <a:gs pos="65000">
                          <a:srgbClr val="FFFFFF"/>
                        </a:gs>
                      </a:gsLst>
                      <a:lin ang="5400000" scaled="1"/>
                    </a:gradFill>
                    <a:effectLst/>
                    <a:uLnTx/>
                    <a:uFillTx/>
                    <a:latin typeface="Segoe UI Semibold"/>
                    <a:ea typeface="+mn-ea"/>
                    <a:cs typeface="+mn-cs"/>
                  </a:rPr>
                  <a:t>CPU</a:t>
                </a:r>
              </a:p>
            </p:txBody>
          </p:sp>
          <p:sp>
            <p:nvSpPr>
              <p:cNvPr id="128" name="Rectangle 127">
                <a:extLst>
                  <a:ext uri="{FF2B5EF4-FFF2-40B4-BE49-F238E27FC236}">
                    <a16:creationId xmlns:a16="http://schemas.microsoft.com/office/drawing/2014/main" id="{CC247454-0389-4825-8EE4-3D01D651F9E1}"/>
                  </a:ext>
                </a:extLst>
              </p:cNvPr>
              <p:cNvSpPr/>
              <p:nvPr/>
            </p:nvSpPr>
            <p:spPr bwMode="auto">
              <a:xfrm>
                <a:off x="8735040" y="5805973"/>
                <a:ext cx="1878170" cy="777240"/>
              </a:xfrm>
              <a:prstGeom prst="rect">
                <a:avLst/>
              </a:prstGeom>
              <a:solidFill>
                <a:srgbClr val="002060"/>
              </a:solidFill>
              <a:ln w="1587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30" normalizeH="0" baseline="0" noProof="0">
                    <a:ln>
                      <a:noFill/>
                    </a:ln>
                    <a:gradFill>
                      <a:gsLst>
                        <a:gs pos="35922">
                          <a:srgbClr val="FFFFFF"/>
                        </a:gs>
                        <a:gs pos="65000">
                          <a:srgbClr val="FFFFFF"/>
                        </a:gs>
                      </a:gsLst>
                      <a:lin ang="5400000" scaled="1"/>
                    </a:gradFill>
                    <a:effectLst/>
                    <a:uLnTx/>
                    <a:uFillTx/>
                    <a:latin typeface="Segoe UI Semibold"/>
                    <a:ea typeface="+mn-ea"/>
                    <a:cs typeface="+mn-cs"/>
                  </a:rPr>
                  <a:t>GPU</a:t>
                </a:r>
              </a:p>
            </p:txBody>
          </p:sp>
          <p:sp>
            <p:nvSpPr>
              <p:cNvPr id="129" name="Rectangle 128">
                <a:extLst>
                  <a:ext uri="{FF2B5EF4-FFF2-40B4-BE49-F238E27FC236}">
                    <a16:creationId xmlns:a16="http://schemas.microsoft.com/office/drawing/2014/main" id="{98B788F7-2B22-40BE-953D-BC3CA0E8B391}"/>
                  </a:ext>
                </a:extLst>
              </p:cNvPr>
              <p:cNvSpPr/>
              <p:nvPr/>
            </p:nvSpPr>
            <p:spPr bwMode="auto">
              <a:xfrm>
                <a:off x="10682006" y="5805973"/>
                <a:ext cx="1878170" cy="777240"/>
              </a:xfrm>
              <a:prstGeom prst="rect">
                <a:avLst/>
              </a:prstGeom>
              <a:solidFill>
                <a:srgbClr val="002060"/>
              </a:solidFill>
              <a:ln w="1587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30" normalizeH="0" baseline="0" noProof="0" dirty="0">
                    <a:ln>
                      <a:noFill/>
                    </a:ln>
                    <a:gradFill>
                      <a:gsLst>
                        <a:gs pos="35922">
                          <a:srgbClr val="FFFFFF"/>
                        </a:gs>
                        <a:gs pos="65000">
                          <a:srgbClr val="FFFFFF"/>
                        </a:gs>
                      </a:gsLst>
                      <a:lin ang="5400000" scaled="1"/>
                    </a:gradFill>
                    <a:effectLst/>
                    <a:uLnTx/>
                    <a:uFillTx/>
                    <a:latin typeface="Segoe UI Semibold"/>
                    <a:ea typeface="+mn-ea"/>
                    <a:cs typeface="+mn-cs"/>
                  </a:rPr>
                  <a:t>XPU</a:t>
                </a:r>
              </a:p>
            </p:txBody>
          </p:sp>
        </p:grpSp>
        <p:grpSp>
          <p:nvGrpSpPr>
            <p:cNvPr id="106" name="Group 105">
              <a:extLst>
                <a:ext uri="{FF2B5EF4-FFF2-40B4-BE49-F238E27FC236}">
                  <a16:creationId xmlns:a16="http://schemas.microsoft.com/office/drawing/2014/main" id="{7B485297-BA67-4E28-93CD-33315B8005A0}"/>
                </a:ext>
                <a:ext uri="{C183D7F6-B498-43B3-948B-1728B52AA6E4}">
                  <adec:decorative xmlns:adec="http://schemas.microsoft.com/office/drawing/2017/decorative" val="1"/>
                </a:ext>
              </a:extLst>
            </p:cNvPr>
            <p:cNvGrpSpPr/>
            <p:nvPr/>
          </p:nvGrpSpPr>
          <p:grpSpPr>
            <a:xfrm>
              <a:off x="10371368" y="5699293"/>
              <a:ext cx="185654" cy="220523"/>
              <a:chOff x="6883402" y="5883283"/>
              <a:chExt cx="312738" cy="371475"/>
            </a:xfrm>
          </p:grpSpPr>
          <p:sp>
            <p:nvSpPr>
              <p:cNvPr id="121" name="Freeform 19">
                <a:extLst>
                  <a:ext uri="{FF2B5EF4-FFF2-40B4-BE49-F238E27FC236}">
                    <a16:creationId xmlns:a16="http://schemas.microsoft.com/office/drawing/2014/main" id="{AA4CC20A-B82A-4D20-9983-6663AAE4C140}"/>
                  </a:ext>
                </a:extLst>
              </p:cNvPr>
              <p:cNvSpPr>
                <a:spLocks/>
              </p:cNvSpPr>
              <p:nvPr/>
            </p:nvSpPr>
            <p:spPr bwMode="auto">
              <a:xfrm>
                <a:off x="6883402" y="5883283"/>
                <a:ext cx="312738" cy="185738"/>
              </a:xfrm>
              <a:custGeom>
                <a:avLst/>
                <a:gdLst>
                  <a:gd name="T0" fmla="*/ 0 w 197"/>
                  <a:gd name="T1" fmla="*/ 59 h 117"/>
                  <a:gd name="T2" fmla="*/ 98 w 197"/>
                  <a:gd name="T3" fmla="*/ 117 h 117"/>
                  <a:gd name="T4" fmla="*/ 197 w 197"/>
                  <a:gd name="T5" fmla="*/ 59 h 117"/>
                  <a:gd name="T6" fmla="*/ 98 w 197"/>
                  <a:gd name="T7" fmla="*/ 0 h 117"/>
                  <a:gd name="T8" fmla="*/ 0 w 197"/>
                  <a:gd name="T9" fmla="*/ 59 h 117"/>
                </a:gdLst>
                <a:ahLst/>
                <a:cxnLst>
                  <a:cxn ang="0">
                    <a:pos x="T0" y="T1"/>
                  </a:cxn>
                  <a:cxn ang="0">
                    <a:pos x="T2" y="T3"/>
                  </a:cxn>
                  <a:cxn ang="0">
                    <a:pos x="T4" y="T5"/>
                  </a:cxn>
                  <a:cxn ang="0">
                    <a:pos x="T6" y="T7"/>
                  </a:cxn>
                  <a:cxn ang="0">
                    <a:pos x="T8" y="T9"/>
                  </a:cxn>
                </a:cxnLst>
                <a:rect l="0" t="0" r="r" b="b"/>
                <a:pathLst>
                  <a:path w="197" h="117">
                    <a:moveTo>
                      <a:pt x="0" y="59"/>
                    </a:moveTo>
                    <a:lnTo>
                      <a:pt x="98" y="117"/>
                    </a:lnTo>
                    <a:lnTo>
                      <a:pt x="197" y="59"/>
                    </a:lnTo>
                    <a:lnTo>
                      <a:pt x="98" y="0"/>
                    </a:lnTo>
                    <a:lnTo>
                      <a:pt x="0" y="59"/>
                    </a:lnTo>
                    <a:close/>
                  </a:path>
                </a:pathLst>
              </a:custGeom>
              <a:noFill/>
              <a:ln w="9525" cap="flat">
                <a:solidFill>
                  <a:schemeClr val="tx1"/>
                </a:solidFill>
                <a:prstDash val="solid"/>
                <a:round/>
              </a:ln>
              <a:extLst>
                <a:ext uri="{909E8E84-426E-40DD-AFC4-6F175D3DCCD1}">
                  <a14:hiddenFill xmlns:a14="http://schemas.microsoft.com/office/drawing/2010/main">
                    <a:solidFill>
                      <a:srgbClr val="FFFFFF"/>
                    </a:solid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2" name="Freeform 20">
                <a:extLst>
                  <a:ext uri="{FF2B5EF4-FFF2-40B4-BE49-F238E27FC236}">
                    <a16:creationId xmlns:a16="http://schemas.microsoft.com/office/drawing/2014/main" id="{984905E3-58F3-4EBE-9DF3-2CE0D69A9FE2}"/>
                  </a:ext>
                </a:extLst>
              </p:cNvPr>
              <p:cNvSpPr>
                <a:spLocks/>
              </p:cNvSpPr>
              <p:nvPr/>
            </p:nvSpPr>
            <p:spPr bwMode="auto">
              <a:xfrm>
                <a:off x="7038977" y="5976945"/>
                <a:ext cx="157163" cy="155575"/>
              </a:xfrm>
              <a:custGeom>
                <a:avLst/>
                <a:gdLst>
                  <a:gd name="T0" fmla="*/ 99 w 99"/>
                  <a:gd name="T1" fmla="*/ 0 h 98"/>
                  <a:gd name="T2" fmla="*/ 99 w 99"/>
                  <a:gd name="T3" fmla="*/ 37 h 98"/>
                  <a:gd name="T4" fmla="*/ 0 w 99"/>
                  <a:gd name="T5" fmla="*/ 98 h 98"/>
                  <a:gd name="T6" fmla="*/ 0 w 99"/>
                  <a:gd name="T7" fmla="*/ 58 h 98"/>
                </a:gdLst>
                <a:ahLst/>
                <a:cxnLst>
                  <a:cxn ang="0">
                    <a:pos x="T0" y="T1"/>
                  </a:cxn>
                  <a:cxn ang="0">
                    <a:pos x="T2" y="T3"/>
                  </a:cxn>
                  <a:cxn ang="0">
                    <a:pos x="T4" y="T5"/>
                  </a:cxn>
                  <a:cxn ang="0">
                    <a:pos x="T6" y="T7"/>
                  </a:cxn>
                </a:cxnLst>
                <a:rect l="0" t="0" r="r" b="b"/>
                <a:pathLst>
                  <a:path w="99" h="98">
                    <a:moveTo>
                      <a:pt x="99" y="0"/>
                    </a:moveTo>
                    <a:lnTo>
                      <a:pt x="99" y="37"/>
                    </a:lnTo>
                    <a:lnTo>
                      <a:pt x="0" y="98"/>
                    </a:lnTo>
                    <a:lnTo>
                      <a:pt x="0" y="58"/>
                    </a:lnTo>
                  </a:path>
                </a:pathLst>
              </a:custGeom>
              <a:noFill/>
              <a:ln w="9525" cap="flat">
                <a:solidFill>
                  <a:schemeClr val="tx1"/>
                </a:solidFill>
                <a:prstDash val="solid"/>
                <a:round/>
              </a:ln>
              <a:extLst>
                <a:ext uri="{909E8E84-426E-40DD-AFC4-6F175D3DCCD1}">
                  <a14:hiddenFill xmlns:a14="http://schemas.microsoft.com/office/drawing/2010/main">
                    <a:solidFill>
                      <a:srgbClr val="FFFFFF"/>
                    </a:solid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3" name="Freeform 21">
                <a:extLst>
                  <a:ext uri="{FF2B5EF4-FFF2-40B4-BE49-F238E27FC236}">
                    <a16:creationId xmlns:a16="http://schemas.microsoft.com/office/drawing/2014/main" id="{8B293154-6270-4C69-834F-7AF88054E185}"/>
                  </a:ext>
                </a:extLst>
              </p:cNvPr>
              <p:cNvSpPr>
                <a:spLocks/>
              </p:cNvSpPr>
              <p:nvPr/>
            </p:nvSpPr>
            <p:spPr bwMode="auto">
              <a:xfrm>
                <a:off x="6883402" y="5976945"/>
                <a:ext cx="155575" cy="155575"/>
              </a:xfrm>
              <a:custGeom>
                <a:avLst/>
                <a:gdLst>
                  <a:gd name="T0" fmla="*/ 98 w 98"/>
                  <a:gd name="T1" fmla="*/ 98 h 98"/>
                  <a:gd name="T2" fmla="*/ 0 w 98"/>
                  <a:gd name="T3" fmla="*/ 37 h 98"/>
                  <a:gd name="T4" fmla="*/ 0 w 98"/>
                  <a:gd name="T5" fmla="*/ 0 h 98"/>
                </a:gdLst>
                <a:ahLst/>
                <a:cxnLst>
                  <a:cxn ang="0">
                    <a:pos x="T0" y="T1"/>
                  </a:cxn>
                  <a:cxn ang="0">
                    <a:pos x="T2" y="T3"/>
                  </a:cxn>
                  <a:cxn ang="0">
                    <a:pos x="T4" y="T5"/>
                  </a:cxn>
                </a:cxnLst>
                <a:rect l="0" t="0" r="r" b="b"/>
                <a:pathLst>
                  <a:path w="98" h="98">
                    <a:moveTo>
                      <a:pt x="98" y="98"/>
                    </a:moveTo>
                    <a:lnTo>
                      <a:pt x="0" y="37"/>
                    </a:lnTo>
                    <a:lnTo>
                      <a:pt x="0" y="0"/>
                    </a:lnTo>
                  </a:path>
                </a:pathLst>
              </a:custGeom>
              <a:noFill/>
              <a:ln w="9525" cap="flat">
                <a:solidFill>
                  <a:schemeClr val="tx1"/>
                </a:solidFill>
                <a:prstDash val="solid"/>
                <a:round/>
              </a:ln>
              <a:extLst>
                <a:ext uri="{909E8E84-426E-40DD-AFC4-6F175D3DCCD1}">
                  <a14:hiddenFill xmlns:a14="http://schemas.microsoft.com/office/drawing/2010/main">
                    <a:solidFill>
                      <a:srgbClr val="FFFFFF"/>
                    </a:solid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4" name="Freeform 22">
                <a:extLst>
                  <a:ext uri="{FF2B5EF4-FFF2-40B4-BE49-F238E27FC236}">
                    <a16:creationId xmlns:a16="http://schemas.microsoft.com/office/drawing/2014/main" id="{48D0A940-0B0E-435E-B664-4062C08CC026}"/>
                  </a:ext>
                </a:extLst>
              </p:cNvPr>
              <p:cNvSpPr>
                <a:spLocks/>
              </p:cNvSpPr>
              <p:nvPr/>
            </p:nvSpPr>
            <p:spPr bwMode="auto">
              <a:xfrm>
                <a:off x="6883402" y="6069020"/>
                <a:ext cx="312738" cy="123825"/>
              </a:xfrm>
              <a:custGeom>
                <a:avLst/>
                <a:gdLst>
                  <a:gd name="T0" fmla="*/ 33 w 197"/>
                  <a:gd name="T1" fmla="*/ 0 h 78"/>
                  <a:gd name="T2" fmla="*/ 0 w 197"/>
                  <a:gd name="T3" fmla="*/ 19 h 78"/>
                  <a:gd name="T4" fmla="*/ 98 w 197"/>
                  <a:gd name="T5" fmla="*/ 78 h 78"/>
                  <a:gd name="T6" fmla="*/ 197 w 197"/>
                  <a:gd name="T7" fmla="*/ 19 h 78"/>
                  <a:gd name="T8" fmla="*/ 163 w 197"/>
                  <a:gd name="T9" fmla="*/ 0 h 78"/>
                </a:gdLst>
                <a:ahLst/>
                <a:cxnLst>
                  <a:cxn ang="0">
                    <a:pos x="T0" y="T1"/>
                  </a:cxn>
                  <a:cxn ang="0">
                    <a:pos x="T2" y="T3"/>
                  </a:cxn>
                  <a:cxn ang="0">
                    <a:pos x="T4" y="T5"/>
                  </a:cxn>
                  <a:cxn ang="0">
                    <a:pos x="T6" y="T7"/>
                  </a:cxn>
                  <a:cxn ang="0">
                    <a:pos x="T8" y="T9"/>
                  </a:cxn>
                </a:cxnLst>
                <a:rect l="0" t="0" r="r" b="b"/>
                <a:pathLst>
                  <a:path w="197" h="78">
                    <a:moveTo>
                      <a:pt x="33" y="0"/>
                    </a:moveTo>
                    <a:lnTo>
                      <a:pt x="0" y="19"/>
                    </a:lnTo>
                    <a:lnTo>
                      <a:pt x="98" y="78"/>
                    </a:lnTo>
                    <a:lnTo>
                      <a:pt x="197" y="19"/>
                    </a:lnTo>
                    <a:lnTo>
                      <a:pt x="163" y="0"/>
                    </a:lnTo>
                  </a:path>
                </a:pathLst>
              </a:custGeom>
              <a:noFill/>
              <a:ln w="9525" cap="flat">
                <a:solidFill>
                  <a:schemeClr val="tx1"/>
                </a:solidFill>
                <a:prstDash val="solid"/>
                <a:round/>
              </a:ln>
              <a:extLst>
                <a:ext uri="{909E8E84-426E-40DD-AFC4-6F175D3DCCD1}">
                  <a14:hiddenFill xmlns:a14="http://schemas.microsoft.com/office/drawing/2010/main">
                    <a:solidFill>
                      <a:srgbClr val="FFFFFF"/>
                    </a:solid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5" name="Freeform 23">
                <a:extLst>
                  <a:ext uri="{FF2B5EF4-FFF2-40B4-BE49-F238E27FC236}">
                    <a16:creationId xmlns:a16="http://schemas.microsoft.com/office/drawing/2014/main" id="{DF91F7B5-8360-4676-ABD2-3571BB9E99AF}"/>
                  </a:ext>
                </a:extLst>
              </p:cNvPr>
              <p:cNvSpPr>
                <a:spLocks/>
              </p:cNvSpPr>
              <p:nvPr/>
            </p:nvSpPr>
            <p:spPr bwMode="auto">
              <a:xfrm>
                <a:off x="7038977" y="6099183"/>
                <a:ext cx="157163" cy="155575"/>
              </a:xfrm>
              <a:custGeom>
                <a:avLst/>
                <a:gdLst>
                  <a:gd name="T0" fmla="*/ 99 w 99"/>
                  <a:gd name="T1" fmla="*/ 0 h 98"/>
                  <a:gd name="T2" fmla="*/ 99 w 99"/>
                  <a:gd name="T3" fmla="*/ 38 h 98"/>
                  <a:gd name="T4" fmla="*/ 0 w 99"/>
                  <a:gd name="T5" fmla="*/ 98 h 98"/>
                  <a:gd name="T6" fmla="*/ 0 w 99"/>
                  <a:gd name="T7" fmla="*/ 59 h 98"/>
                </a:gdLst>
                <a:ahLst/>
                <a:cxnLst>
                  <a:cxn ang="0">
                    <a:pos x="T0" y="T1"/>
                  </a:cxn>
                  <a:cxn ang="0">
                    <a:pos x="T2" y="T3"/>
                  </a:cxn>
                  <a:cxn ang="0">
                    <a:pos x="T4" y="T5"/>
                  </a:cxn>
                  <a:cxn ang="0">
                    <a:pos x="T6" y="T7"/>
                  </a:cxn>
                </a:cxnLst>
                <a:rect l="0" t="0" r="r" b="b"/>
                <a:pathLst>
                  <a:path w="99" h="98">
                    <a:moveTo>
                      <a:pt x="99" y="0"/>
                    </a:moveTo>
                    <a:lnTo>
                      <a:pt x="99" y="38"/>
                    </a:lnTo>
                    <a:lnTo>
                      <a:pt x="0" y="98"/>
                    </a:lnTo>
                    <a:lnTo>
                      <a:pt x="0" y="59"/>
                    </a:lnTo>
                  </a:path>
                </a:pathLst>
              </a:custGeom>
              <a:noFill/>
              <a:ln w="9525" cap="flat">
                <a:solidFill>
                  <a:schemeClr val="tx1"/>
                </a:solidFill>
                <a:prstDash val="solid"/>
                <a:round/>
              </a:ln>
              <a:extLst>
                <a:ext uri="{909E8E84-426E-40DD-AFC4-6F175D3DCCD1}">
                  <a14:hiddenFill xmlns:a14="http://schemas.microsoft.com/office/drawing/2010/main">
                    <a:solidFill>
                      <a:srgbClr val="FFFFFF"/>
                    </a:solid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6" name="Freeform 24">
                <a:extLst>
                  <a:ext uri="{FF2B5EF4-FFF2-40B4-BE49-F238E27FC236}">
                    <a16:creationId xmlns:a16="http://schemas.microsoft.com/office/drawing/2014/main" id="{974D181C-DF23-4B86-91F1-09F7CF6B669F}"/>
                  </a:ext>
                </a:extLst>
              </p:cNvPr>
              <p:cNvSpPr>
                <a:spLocks/>
              </p:cNvSpPr>
              <p:nvPr/>
            </p:nvSpPr>
            <p:spPr bwMode="auto">
              <a:xfrm>
                <a:off x="6883402" y="6099183"/>
                <a:ext cx="155575" cy="155575"/>
              </a:xfrm>
              <a:custGeom>
                <a:avLst/>
                <a:gdLst>
                  <a:gd name="T0" fmla="*/ 98 w 98"/>
                  <a:gd name="T1" fmla="*/ 98 h 98"/>
                  <a:gd name="T2" fmla="*/ 0 w 98"/>
                  <a:gd name="T3" fmla="*/ 38 h 98"/>
                  <a:gd name="T4" fmla="*/ 0 w 98"/>
                  <a:gd name="T5" fmla="*/ 0 h 98"/>
                </a:gdLst>
                <a:ahLst/>
                <a:cxnLst>
                  <a:cxn ang="0">
                    <a:pos x="T0" y="T1"/>
                  </a:cxn>
                  <a:cxn ang="0">
                    <a:pos x="T2" y="T3"/>
                  </a:cxn>
                  <a:cxn ang="0">
                    <a:pos x="T4" y="T5"/>
                  </a:cxn>
                </a:cxnLst>
                <a:rect l="0" t="0" r="r" b="b"/>
                <a:pathLst>
                  <a:path w="98" h="98">
                    <a:moveTo>
                      <a:pt x="98" y="98"/>
                    </a:moveTo>
                    <a:lnTo>
                      <a:pt x="0" y="38"/>
                    </a:lnTo>
                    <a:lnTo>
                      <a:pt x="0" y="0"/>
                    </a:lnTo>
                  </a:path>
                </a:pathLst>
              </a:custGeom>
              <a:noFill/>
              <a:ln w="9525" cap="flat">
                <a:solidFill>
                  <a:schemeClr val="tx1"/>
                </a:solidFill>
                <a:prstDash val="solid"/>
                <a:round/>
              </a:ln>
              <a:extLst>
                <a:ext uri="{909E8E84-426E-40DD-AFC4-6F175D3DCCD1}">
                  <a14:hiddenFill xmlns:a14="http://schemas.microsoft.com/office/drawing/2010/main">
                    <a:solidFill>
                      <a:srgbClr val="FFFFFF"/>
                    </a:solid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07" name="Group 106">
              <a:extLst>
                <a:ext uri="{FF2B5EF4-FFF2-40B4-BE49-F238E27FC236}">
                  <a16:creationId xmlns:a16="http://schemas.microsoft.com/office/drawing/2014/main" id="{30CEBFA2-CCA1-4712-B3E9-7CAFB9DFB845}"/>
                </a:ext>
                <a:ext uri="{C183D7F6-B498-43B3-948B-1728B52AA6E4}">
                  <adec:decorative xmlns:adec="http://schemas.microsoft.com/office/drawing/2017/decorative" val="1"/>
                </a:ext>
              </a:extLst>
            </p:cNvPr>
            <p:cNvGrpSpPr/>
            <p:nvPr/>
          </p:nvGrpSpPr>
          <p:grpSpPr>
            <a:xfrm>
              <a:off x="8696485" y="5705220"/>
              <a:ext cx="178114" cy="180942"/>
              <a:chOff x="6237289" y="5883283"/>
              <a:chExt cx="300038" cy="304800"/>
            </a:xfrm>
          </p:grpSpPr>
          <p:sp>
            <p:nvSpPr>
              <p:cNvPr id="116" name="Oval 25">
                <a:extLst>
                  <a:ext uri="{FF2B5EF4-FFF2-40B4-BE49-F238E27FC236}">
                    <a16:creationId xmlns:a16="http://schemas.microsoft.com/office/drawing/2014/main" id="{63AAE35E-40D0-4962-9681-74FF925785C1}"/>
                  </a:ext>
                </a:extLst>
              </p:cNvPr>
              <p:cNvSpPr>
                <a:spLocks noChangeArrowheads="1"/>
              </p:cNvSpPr>
              <p:nvPr/>
            </p:nvSpPr>
            <p:spPr bwMode="auto">
              <a:xfrm>
                <a:off x="6237289" y="5883283"/>
                <a:ext cx="133350" cy="46038"/>
              </a:xfrm>
              <a:prstGeom prst="ellipse">
                <a:avLst/>
              </a:prstGeom>
              <a:noFill/>
              <a:ln w="9525" cap="flat">
                <a:solidFill>
                  <a:schemeClr val="tx1"/>
                </a:solidFill>
                <a:prstDash val="solid"/>
                <a:round/>
              </a:ln>
              <a:extLst>
                <a:ext uri="{909E8E84-426E-40DD-AFC4-6F175D3DCCD1}">
                  <a14:hiddenFill xmlns:a14="http://schemas.microsoft.com/office/drawing/2010/main">
                    <a:solidFill>
                      <a:srgbClr val="FFFFFF"/>
                    </a:solid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7" name="Freeform 26">
                <a:extLst>
                  <a:ext uri="{FF2B5EF4-FFF2-40B4-BE49-F238E27FC236}">
                    <a16:creationId xmlns:a16="http://schemas.microsoft.com/office/drawing/2014/main" id="{2DCA6094-9256-49A3-811C-4E8F818EE3F2}"/>
                  </a:ext>
                </a:extLst>
              </p:cNvPr>
              <p:cNvSpPr>
                <a:spLocks/>
              </p:cNvSpPr>
              <p:nvPr/>
            </p:nvSpPr>
            <p:spPr bwMode="auto">
              <a:xfrm>
                <a:off x="6237289" y="5905508"/>
                <a:ext cx="300038" cy="282575"/>
              </a:xfrm>
              <a:custGeom>
                <a:avLst/>
                <a:gdLst>
                  <a:gd name="T0" fmla="*/ 84 w 189"/>
                  <a:gd name="T1" fmla="*/ 0 h 178"/>
                  <a:gd name="T2" fmla="*/ 84 w 189"/>
                  <a:gd name="T3" fmla="*/ 99 h 178"/>
                  <a:gd name="T4" fmla="*/ 136 w 189"/>
                  <a:gd name="T5" fmla="*/ 53 h 178"/>
                  <a:gd name="T6" fmla="*/ 136 w 189"/>
                  <a:gd name="T7" fmla="*/ 100 h 178"/>
                  <a:gd name="T8" fmla="*/ 189 w 189"/>
                  <a:gd name="T9" fmla="*/ 53 h 178"/>
                  <a:gd name="T10" fmla="*/ 189 w 189"/>
                  <a:gd name="T11" fmla="*/ 178 h 178"/>
                  <a:gd name="T12" fmla="*/ 0 w 189"/>
                  <a:gd name="T13" fmla="*/ 178 h 178"/>
                  <a:gd name="T14" fmla="*/ 0 w 189"/>
                  <a:gd name="T15" fmla="*/ 0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178">
                    <a:moveTo>
                      <a:pt x="84" y="0"/>
                    </a:moveTo>
                    <a:lnTo>
                      <a:pt x="84" y="99"/>
                    </a:lnTo>
                    <a:lnTo>
                      <a:pt x="136" y="53"/>
                    </a:lnTo>
                    <a:lnTo>
                      <a:pt x="136" y="100"/>
                    </a:lnTo>
                    <a:lnTo>
                      <a:pt x="189" y="53"/>
                    </a:lnTo>
                    <a:lnTo>
                      <a:pt x="189" y="178"/>
                    </a:lnTo>
                    <a:lnTo>
                      <a:pt x="0" y="178"/>
                    </a:lnTo>
                    <a:lnTo>
                      <a:pt x="0" y="0"/>
                    </a:lnTo>
                  </a:path>
                </a:pathLst>
              </a:custGeom>
              <a:noFill/>
              <a:ln w="9525" cap="flat">
                <a:solidFill>
                  <a:schemeClr val="tx1"/>
                </a:solidFill>
                <a:prstDash val="solid"/>
                <a:round/>
              </a:ln>
              <a:extLst>
                <a:ext uri="{909E8E84-426E-40DD-AFC4-6F175D3DCCD1}">
                  <a14:hiddenFill xmlns:a14="http://schemas.microsoft.com/office/drawing/2010/main">
                    <a:solidFill>
                      <a:srgbClr val="FFFFFF"/>
                    </a:solid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8" name="Rectangle 27">
                <a:extLst>
                  <a:ext uri="{FF2B5EF4-FFF2-40B4-BE49-F238E27FC236}">
                    <a16:creationId xmlns:a16="http://schemas.microsoft.com/office/drawing/2014/main" id="{40541E61-2930-4D10-9B8B-AD1A83B49504}"/>
                  </a:ext>
                </a:extLst>
              </p:cNvPr>
              <p:cNvSpPr>
                <a:spLocks noChangeArrowheads="1"/>
              </p:cNvSpPr>
              <p:nvPr/>
            </p:nvSpPr>
            <p:spPr bwMode="auto">
              <a:xfrm>
                <a:off x="6353177" y="6110295"/>
                <a:ext cx="33338" cy="31750"/>
              </a:xfrm>
              <a:prstGeom prst="rect">
                <a:avLst/>
              </a:prstGeom>
              <a:noFill/>
              <a:ln w="9525" cap="flat">
                <a:solidFill>
                  <a:schemeClr val="tx1"/>
                </a:solidFill>
                <a:prstDash val="solid"/>
                <a:round/>
              </a:ln>
              <a:extLst>
                <a:ext uri="{909E8E84-426E-40DD-AFC4-6F175D3DCCD1}">
                  <a14:hiddenFill xmlns:a14="http://schemas.microsoft.com/office/drawing/2010/main">
                    <a:solidFill>
                      <a:srgbClr val="FFFFFF"/>
                    </a:solid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9" name="Rectangle 28">
                <a:extLst>
                  <a:ext uri="{FF2B5EF4-FFF2-40B4-BE49-F238E27FC236}">
                    <a16:creationId xmlns:a16="http://schemas.microsoft.com/office/drawing/2014/main" id="{416E8A60-512B-41CD-85CD-BDB6DCA494D7}"/>
                  </a:ext>
                </a:extLst>
              </p:cNvPr>
              <p:cNvSpPr>
                <a:spLocks noChangeArrowheads="1"/>
              </p:cNvSpPr>
              <p:nvPr/>
            </p:nvSpPr>
            <p:spPr bwMode="auto">
              <a:xfrm>
                <a:off x="6413502" y="6110295"/>
                <a:ext cx="33338" cy="31750"/>
              </a:xfrm>
              <a:prstGeom prst="rect">
                <a:avLst/>
              </a:prstGeom>
              <a:noFill/>
              <a:ln w="9525" cap="flat">
                <a:solidFill>
                  <a:schemeClr val="tx1"/>
                </a:solidFill>
                <a:prstDash val="solid"/>
                <a:round/>
              </a:ln>
              <a:extLst>
                <a:ext uri="{909E8E84-426E-40DD-AFC4-6F175D3DCCD1}">
                  <a14:hiddenFill xmlns:a14="http://schemas.microsoft.com/office/drawing/2010/main">
                    <a:solidFill>
                      <a:srgbClr val="FFFFFF"/>
                    </a:solid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0" name="Rectangle 29">
                <a:extLst>
                  <a:ext uri="{FF2B5EF4-FFF2-40B4-BE49-F238E27FC236}">
                    <a16:creationId xmlns:a16="http://schemas.microsoft.com/office/drawing/2014/main" id="{6FF6AD76-A122-4963-9F28-21D0052CB83C}"/>
                  </a:ext>
                </a:extLst>
              </p:cNvPr>
              <p:cNvSpPr>
                <a:spLocks noChangeArrowheads="1"/>
              </p:cNvSpPr>
              <p:nvPr/>
            </p:nvSpPr>
            <p:spPr bwMode="auto">
              <a:xfrm>
                <a:off x="6473827" y="6110295"/>
                <a:ext cx="33338" cy="31750"/>
              </a:xfrm>
              <a:prstGeom prst="rect">
                <a:avLst/>
              </a:prstGeom>
              <a:noFill/>
              <a:ln w="9525" cap="flat">
                <a:solidFill>
                  <a:schemeClr val="tx1"/>
                </a:solidFill>
                <a:prstDash val="solid"/>
                <a:round/>
              </a:ln>
              <a:extLst>
                <a:ext uri="{909E8E84-426E-40DD-AFC4-6F175D3DCCD1}">
                  <a14:hiddenFill xmlns:a14="http://schemas.microsoft.com/office/drawing/2010/main">
                    <a:solidFill>
                      <a:srgbClr val="FFFFFF"/>
                    </a:solid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08" name="Group 107">
              <a:extLst>
                <a:ext uri="{FF2B5EF4-FFF2-40B4-BE49-F238E27FC236}">
                  <a16:creationId xmlns:a16="http://schemas.microsoft.com/office/drawing/2014/main" id="{F936C2F4-8348-415E-8AB0-B4120C809B62}"/>
                </a:ext>
                <a:ext uri="{C183D7F6-B498-43B3-948B-1728B52AA6E4}">
                  <adec:decorative xmlns:adec="http://schemas.microsoft.com/office/drawing/2017/decorative" val="1"/>
                </a:ext>
              </a:extLst>
            </p:cNvPr>
            <p:cNvGrpSpPr/>
            <p:nvPr/>
          </p:nvGrpSpPr>
          <p:grpSpPr>
            <a:xfrm>
              <a:off x="7012343" y="5683074"/>
              <a:ext cx="200733" cy="225235"/>
              <a:chOff x="5367339" y="5894395"/>
              <a:chExt cx="338138" cy="379413"/>
            </a:xfrm>
          </p:grpSpPr>
          <p:sp>
            <p:nvSpPr>
              <p:cNvPr id="109" name="Oval 30">
                <a:extLst>
                  <a:ext uri="{FF2B5EF4-FFF2-40B4-BE49-F238E27FC236}">
                    <a16:creationId xmlns:a16="http://schemas.microsoft.com/office/drawing/2014/main" id="{A424077E-9990-49A3-8527-4904734B5CCC}"/>
                  </a:ext>
                </a:extLst>
              </p:cNvPr>
              <p:cNvSpPr>
                <a:spLocks noChangeArrowheads="1"/>
              </p:cNvSpPr>
              <p:nvPr/>
            </p:nvSpPr>
            <p:spPr bwMode="auto">
              <a:xfrm>
                <a:off x="5538789" y="6029333"/>
                <a:ext cx="166688" cy="52388"/>
              </a:xfrm>
              <a:prstGeom prst="ellipse">
                <a:avLst/>
              </a:prstGeom>
              <a:noFill/>
              <a:ln w="9525" cap="flat">
                <a:solidFill>
                  <a:schemeClr val="tx1"/>
                </a:solidFill>
                <a:prstDash val="solid"/>
                <a:round/>
              </a:ln>
              <a:extLst>
                <a:ext uri="{909E8E84-426E-40DD-AFC4-6F175D3DCCD1}">
                  <a14:hiddenFill xmlns:a14="http://schemas.microsoft.com/office/drawing/2010/main">
                    <a:solidFill>
                      <a:srgbClr val="FFFFFF"/>
                    </a:solid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0" name="Freeform 31">
                <a:extLst>
                  <a:ext uri="{FF2B5EF4-FFF2-40B4-BE49-F238E27FC236}">
                    <a16:creationId xmlns:a16="http://schemas.microsoft.com/office/drawing/2014/main" id="{34A957C9-8AD3-4B41-8E3A-2E90749396B3}"/>
                  </a:ext>
                </a:extLst>
              </p:cNvPr>
              <p:cNvSpPr>
                <a:spLocks/>
              </p:cNvSpPr>
              <p:nvPr/>
            </p:nvSpPr>
            <p:spPr bwMode="auto">
              <a:xfrm>
                <a:off x="5538789" y="6054733"/>
                <a:ext cx="166688" cy="219075"/>
              </a:xfrm>
              <a:custGeom>
                <a:avLst/>
                <a:gdLst>
                  <a:gd name="T0" fmla="*/ 77 w 77"/>
                  <a:gd name="T1" fmla="*/ 0 h 100"/>
                  <a:gd name="T2" fmla="*/ 77 w 77"/>
                  <a:gd name="T3" fmla="*/ 89 h 100"/>
                  <a:gd name="T4" fmla="*/ 38 w 77"/>
                  <a:gd name="T5" fmla="*/ 100 h 100"/>
                  <a:gd name="T6" fmla="*/ 0 w 77"/>
                  <a:gd name="T7" fmla="*/ 89 h 100"/>
                  <a:gd name="T8" fmla="*/ 0 w 77"/>
                  <a:gd name="T9" fmla="*/ 0 h 100"/>
                </a:gdLst>
                <a:ahLst/>
                <a:cxnLst>
                  <a:cxn ang="0">
                    <a:pos x="T0" y="T1"/>
                  </a:cxn>
                  <a:cxn ang="0">
                    <a:pos x="T2" y="T3"/>
                  </a:cxn>
                  <a:cxn ang="0">
                    <a:pos x="T4" y="T5"/>
                  </a:cxn>
                  <a:cxn ang="0">
                    <a:pos x="T6" y="T7"/>
                  </a:cxn>
                  <a:cxn ang="0">
                    <a:pos x="T8" y="T9"/>
                  </a:cxn>
                </a:cxnLst>
                <a:rect l="0" t="0" r="r" b="b"/>
                <a:pathLst>
                  <a:path w="77" h="100">
                    <a:moveTo>
                      <a:pt x="77" y="0"/>
                    </a:moveTo>
                    <a:cubicBezTo>
                      <a:pt x="77" y="89"/>
                      <a:pt x="77" y="89"/>
                      <a:pt x="77" y="89"/>
                    </a:cubicBezTo>
                    <a:cubicBezTo>
                      <a:pt x="77" y="95"/>
                      <a:pt x="59" y="100"/>
                      <a:pt x="38" y="100"/>
                    </a:cubicBezTo>
                    <a:cubicBezTo>
                      <a:pt x="17" y="100"/>
                      <a:pt x="0" y="95"/>
                      <a:pt x="0" y="89"/>
                    </a:cubicBezTo>
                    <a:cubicBezTo>
                      <a:pt x="0" y="0"/>
                      <a:pt x="0" y="0"/>
                      <a:pt x="0" y="0"/>
                    </a:cubicBezTo>
                  </a:path>
                </a:pathLst>
              </a:custGeom>
              <a:noFill/>
              <a:ln w="9525" cap="flat">
                <a:solidFill>
                  <a:schemeClr val="tx1"/>
                </a:solidFill>
                <a:prstDash val="solid"/>
                <a:round/>
              </a:ln>
              <a:extLst>
                <a:ext uri="{909E8E84-426E-40DD-AFC4-6F175D3DCCD1}">
                  <a14:hiddenFill xmlns:a14="http://schemas.microsoft.com/office/drawing/2010/main">
                    <a:solidFill>
                      <a:srgbClr val="FFFFFF"/>
                    </a:solid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1" name="Freeform 32">
                <a:extLst>
                  <a:ext uri="{FF2B5EF4-FFF2-40B4-BE49-F238E27FC236}">
                    <a16:creationId xmlns:a16="http://schemas.microsoft.com/office/drawing/2014/main" id="{AAB49752-C122-49D1-8E63-7CE078EBD3D9}"/>
                  </a:ext>
                </a:extLst>
              </p:cNvPr>
              <p:cNvSpPr>
                <a:spLocks/>
              </p:cNvSpPr>
              <p:nvPr/>
            </p:nvSpPr>
            <p:spPr bwMode="auto">
              <a:xfrm>
                <a:off x="5387977" y="5918208"/>
                <a:ext cx="150813" cy="274638"/>
              </a:xfrm>
              <a:custGeom>
                <a:avLst/>
                <a:gdLst>
                  <a:gd name="T0" fmla="*/ 0 w 95"/>
                  <a:gd name="T1" fmla="*/ 0 h 173"/>
                  <a:gd name="T2" fmla="*/ 0 w 95"/>
                  <a:gd name="T3" fmla="*/ 173 h 173"/>
                  <a:gd name="T4" fmla="*/ 95 w 95"/>
                  <a:gd name="T5" fmla="*/ 173 h 173"/>
                </a:gdLst>
                <a:ahLst/>
                <a:cxnLst>
                  <a:cxn ang="0">
                    <a:pos x="T0" y="T1"/>
                  </a:cxn>
                  <a:cxn ang="0">
                    <a:pos x="T2" y="T3"/>
                  </a:cxn>
                  <a:cxn ang="0">
                    <a:pos x="T4" y="T5"/>
                  </a:cxn>
                </a:cxnLst>
                <a:rect l="0" t="0" r="r" b="b"/>
                <a:pathLst>
                  <a:path w="95" h="173">
                    <a:moveTo>
                      <a:pt x="0" y="0"/>
                    </a:moveTo>
                    <a:lnTo>
                      <a:pt x="0" y="173"/>
                    </a:lnTo>
                    <a:lnTo>
                      <a:pt x="95" y="173"/>
                    </a:lnTo>
                  </a:path>
                </a:pathLst>
              </a:custGeom>
              <a:noFill/>
              <a:ln w="9525" cap="flat">
                <a:solidFill>
                  <a:schemeClr val="tx1"/>
                </a:solidFill>
                <a:prstDash val="solid"/>
                <a:round/>
              </a:ln>
              <a:extLst>
                <a:ext uri="{909E8E84-426E-40DD-AFC4-6F175D3DCCD1}">
                  <a14:hiddenFill xmlns:a14="http://schemas.microsoft.com/office/drawing/2010/main">
                    <a:solidFill>
                      <a:srgbClr val="FFFFFF"/>
                    </a:solid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2" name="Freeform 33">
                <a:extLst>
                  <a:ext uri="{FF2B5EF4-FFF2-40B4-BE49-F238E27FC236}">
                    <a16:creationId xmlns:a16="http://schemas.microsoft.com/office/drawing/2014/main" id="{2F936B7F-4D98-4D71-8261-EF57A4BD0B36}"/>
                  </a:ext>
                </a:extLst>
              </p:cNvPr>
              <p:cNvSpPr>
                <a:spLocks/>
              </p:cNvSpPr>
              <p:nvPr/>
            </p:nvSpPr>
            <p:spPr bwMode="auto">
              <a:xfrm>
                <a:off x="5387977" y="5894395"/>
                <a:ext cx="260350" cy="136525"/>
              </a:xfrm>
              <a:custGeom>
                <a:avLst/>
                <a:gdLst>
                  <a:gd name="T0" fmla="*/ 108 w 121"/>
                  <a:gd name="T1" fmla="*/ 63 h 63"/>
                  <a:gd name="T2" fmla="*/ 108 w 121"/>
                  <a:gd name="T3" fmla="*/ 12 h 63"/>
                  <a:gd name="T4" fmla="*/ 2 w 121"/>
                  <a:gd name="T5" fmla="*/ 12 h 63"/>
                  <a:gd name="T6" fmla="*/ 1 w 121"/>
                  <a:gd name="T7" fmla="*/ 10 h 63"/>
                  <a:gd name="T8" fmla="*/ 8 w 121"/>
                  <a:gd name="T9" fmla="*/ 1 h 63"/>
                  <a:gd name="T10" fmla="*/ 9 w 121"/>
                  <a:gd name="T11" fmla="*/ 0 h 63"/>
                  <a:gd name="T12" fmla="*/ 121 w 121"/>
                  <a:gd name="T13" fmla="*/ 0 h 63"/>
                  <a:gd name="T14" fmla="*/ 121 w 121"/>
                  <a:gd name="T15" fmla="*/ 63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63">
                    <a:moveTo>
                      <a:pt x="108" y="63"/>
                    </a:moveTo>
                    <a:cubicBezTo>
                      <a:pt x="108" y="12"/>
                      <a:pt x="108" y="12"/>
                      <a:pt x="108" y="12"/>
                    </a:cubicBezTo>
                    <a:cubicBezTo>
                      <a:pt x="2" y="12"/>
                      <a:pt x="2" y="12"/>
                      <a:pt x="2" y="12"/>
                    </a:cubicBezTo>
                    <a:cubicBezTo>
                      <a:pt x="1" y="12"/>
                      <a:pt x="0" y="11"/>
                      <a:pt x="1" y="10"/>
                    </a:cubicBezTo>
                    <a:cubicBezTo>
                      <a:pt x="8" y="1"/>
                      <a:pt x="8" y="1"/>
                      <a:pt x="8" y="1"/>
                    </a:cubicBezTo>
                    <a:cubicBezTo>
                      <a:pt x="8" y="1"/>
                      <a:pt x="8" y="0"/>
                      <a:pt x="9" y="0"/>
                    </a:cubicBezTo>
                    <a:cubicBezTo>
                      <a:pt x="121" y="0"/>
                      <a:pt x="121" y="0"/>
                      <a:pt x="121" y="0"/>
                    </a:cubicBezTo>
                    <a:cubicBezTo>
                      <a:pt x="121" y="63"/>
                      <a:pt x="121" y="63"/>
                      <a:pt x="121" y="63"/>
                    </a:cubicBezTo>
                  </a:path>
                </a:pathLst>
              </a:custGeom>
              <a:noFill/>
              <a:ln w="9525" cap="flat">
                <a:solidFill>
                  <a:schemeClr val="tx1"/>
                </a:solidFill>
                <a:prstDash val="solid"/>
                <a:round/>
              </a:ln>
              <a:extLst>
                <a:ext uri="{909E8E84-426E-40DD-AFC4-6F175D3DCCD1}">
                  <a14:hiddenFill xmlns:a14="http://schemas.microsoft.com/office/drawing/2010/main">
                    <a:solidFill>
                      <a:srgbClr val="FFFFFF"/>
                    </a:solid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3" name="Line 34">
                <a:extLst>
                  <a:ext uri="{FF2B5EF4-FFF2-40B4-BE49-F238E27FC236}">
                    <a16:creationId xmlns:a16="http://schemas.microsoft.com/office/drawing/2014/main" id="{C399C141-DED9-4C16-A6F3-DFE86272ECB2}"/>
                  </a:ext>
                </a:extLst>
              </p:cNvPr>
              <p:cNvSpPr>
                <a:spLocks noChangeShapeType="1"/>
              </p:cNvSpPr>
              <p:nvPr/>
            </p:nvSpPr>
            <p:spPr bwMode="auto">
              <a:xfrm flipH="1">
                <a:off x="5367339" y="5975358"/>
                <a:ext cx="53975" cy="0"/>
              </a:xfrm>
              <a:prstGeom prst="line">
                <a:avLst/>
              </a:prstGeom>
              <a:noFill/>
              <a:ln w="9525" cap="flat">
                <a:solidFill>
                  <a:schemeClr val="tx1"/>
                </a:solidFill>
                <a:prstDash val="solid"/>
                <a:round/>
              </a:ln>
              <a:extLst>
                <a:ext uri="{909E8E84-426E-40DD-AFC4-6F175D3DCCD1}">
                  <a14:hiddenFill xmlns:a14="http://schemas.microsoft.com/office/drawing/2010/main">
                    <a:no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4" name="Line 35">
                <a:extLst>
                  <a:ext uri="{FF2B5EF4-FFF2-40B4-BE49-F238E27FC236}">
                    <a16:creationId xmlns:a16="http://schemas.microsoft.com/office/drawing/2014/main" id="{3B20D99B-56EA-4201-8845-30C6006FFD24}"/>
                  </a:ext>
                </a:extLst>
              </p:cNvPr>
              <p:cNvSpPr>
                <a:spLocks noChangeShapeType="1"/>
              </p:cNvSpPr>
              <p:nvPr/>
            </p:nvSpPr>
            <p:spPr bwMode="auto">
              <a:xfrm flipH="1">
                <a:off x="5367339" y="6053145"/>
                <a:ext cx="53975" cy="0"/>
              </a:xfrm>
              <a:prstGeom prst="line">
                <a:avLst/>
              </a:prstGeom>
              <a:noFill/>
              <a:ln w="9525" cap="flat">
                <a:solidFill>
                  <a:schemeClr val="tx1"/>
                </a:solidFill>
                <a:prstDash val="solid"/>
                <a:round/>
              </a:ln>
              <a:extLst>
                <a:ext uri="{909E8E84-426E-40DD-AFC4-6F175D3DCCD1}">
                  <a14:hiddenFill xmlns:a14="http://schemas.microsoft.com/office/drawing/2010/main">
                    <a:no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5" name="Line 36">
                <a:extLst>
                  <a:ext uri="{FF2B5EF4-FFF2-40B4-BE49-F238E27FC236}">
                    <a16:creationId xmlns:a16="http://schemas.microsoft.com/office/drawing/2014/main" id="{38D73DBF-C407-48D0-BA32-9860D174BD1C}"/>
                  </a:ext>
                </a:extLst>
              </p:cNvPr>
              <p:cNvSpPr>
                <a:spLocks noChangeShapeType="1"/>
              </p:cNvSpPr>
              <p:nvPr/>
            </p:nvSpPr>
            <p:spPr bwMode="auto">
              <a:xfrm flipH="1">
                <a:off x="5367339" y="6132520"/>
                <a:ext cx="53975" cy="0"/>
              </a:xfrm>
              <a:prstGeom prst="line">
                <a:avLst/>
              </a:prstGeom>
              <a:noFill/>
              <a:ln w="9525" cap="flat">
                <a:solidFill>
                  <a:schemeClr val="tx1"/>
                </a:solidFill>
                <a:prstDash val="solid"/>
                <a:round/>
              </a:ln>
              <a:extLst>
                <a:ext uri="{909E8E84-426E-40DD-AFC4-6F175D3DCCD1}">
                  <a14:hiddenFill xmlns:a14="http://schemas.microsoft.com/office/drawing/2010/main">
                    <a:noFill/>
                  </a14:hiddenFill>
                </a:ext>
              </a:extLst>
            </p:spPr>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IN" sz="1800" b="0" i="0" u="sng" strike="noStrike" kern="1200" cap="none" spc="0" normalizeH="0" baseline="0" noProof="0">
                  <a:ln>
                    <a:noFill/>
                  </a:ln>
                  <a:solidFill>
                    <a:prstClr val="black"/>
                  </a:solidFill>
                  <a:effectLst/>
                  <a:uLnTx/>
                  <a:uFillTx/>
                  <a:latin typeface="Calibri" panose="020F0502020204030204"/>
                  <a:ea typeface="+mn-ea"/>
                  <a:cs typeface="+mn-cs"/>
                </a:endParaRPr>
              </a:p>
            </p:txBody>
          </p:sp>
        </p:grpSp>
      </p:grpSp>
      <p:cxnSp>
        <p:nvCxnSpPr>
          <p:cNvPr id="96" name="Straight Arrow Connector 95">
            <a:extLst>
              <a:ext uri="{FF2B5EF4-FFF2-40B4-BE49-F238E27FC236}">
                <a16:creationId xmlns:a16="http://schemas.microsoft.com/office/drawing/2014/main" id="{D76DEB1B-F2CE-4CAC-A81C-3B0F31431A5A}"/>
              </a:ext>
              <a:ext uri="{C183D7F6-B498-43B3-948B-1728B52AA6E4}">
                <adec:decorative xmlns:adec="http://schemas.microsoft.com/office/drawing/2017/decorative" val="1"/>
              </a:ext>
            </a:extLst>
          </p:cNvPr>
          <p:cNvCxnSpPr>
            <a:cxnSpLocks/>
            <a:stCxn id="88" idx="2"/>
          </p:cNvCxnSpPr>
          <p:nvPr/>
        </p:nvCxnSpPr>
        <p:spPr>
          <a:xfrm flipH="1">
            <a:off x="9167964" y="2482710"/>
            <a:ext cx="378" cy="125265"/>
          </a:xfrm>
          <a:prstGeom prst="straightConnector1">
            <a:avLst/>
          </a:prstGeom>
          <a:ln w="19050">
            <a:solidFill>
              <a:schemeClr val="accent1"/>
            </a:solidFill>
            <a:headEnd type="none" w="lg" len="med"/>
            <a:tailEnd type="arrow" w="lg" len="sm"/>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C240EC51-F5FC-4671-B25C-F54BC9BB9AAE}"/>
              </a:ext>
              <a:ext uri="{C183D7F6-B498-43B3-948B-1728B52AA6E4}">
                <adec:decorative xmlns:adec="http://schemas.microsoft.com/office/drawing/2017/decorative" val="1"/>
              </a:ext>
            </a:extLst>
          </p:cNvPr>
          <p:cNvCxnSpPr>
            <a:cxnSpLocks/>
          </p:cNvCxnSpPr>
          <p:nvPr/>
        </p:nvCxnSpPr>
        <p:spPr>
          <a:xfrm>
            <a:off x="9167963" y="3082418"/>
            <a:ext cx="0" cy="144448"/>
          </a:xfrm>
          <a:prstGeom prst="straightConnector1">
            <a:avLst/>
          </a:prstGeom>
          <a:ln w="19050">
            <a:solidFill>
              <a:schemeClr val="accent1"/>
            </a:solidFill>
            <a:headEnd type="none" w="lg" len="med"/>
            <a:tailEnd type="arrow" w="lg" len="sm"/>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64803895-1CDC-4958-9A60-EBECA6A3F43B}"/>
              </a:ext>
              <a:ext uri="{C183D7F6-B498-43B3-948B-1728B52AA6E4}">
                <adec:decorative xmlns:adec="http://schemas.microsoft.com/office/drawing/2017/decorative" val="1"/>
              </a:ext>
            </a:extLst>
          </p:cNvPr>
          <p:cNvCxnSpPr>
            <a:cxnSpLocks/>
          </p:cNvCxnSpPr>
          <p:nvPr/>
        </p:nvCxnSpPr>
        <p:spPr>
          <a:xfrm>
            <a:off x="9167963" y="3686955"/>
            <a:ext cx="0" cy="144448"/>
          </a:xfrm>
          <a:prstGeom prst="straightConnector1">
            <a:avLst/>
          </a:prstGeom>
          <a:ln w="19050">
            <a:solidFill>
              <a:schemeClr val="accent1"/>
            </a:solidFill>
            <a:headEnd type="none" w="lg" len="med"/>
            <a:tailEnd type="arrow" w="lg" len="sm"/>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EDBFC0F6-BBDB-4BFE-9072-B19E6221C100}"/>
              </a:ext>
              <a:ext uri="{C183D7F6-B498-43B3-948B-1728B52AA6E4}">
                <adec:decorative xmlns:adec="http://schemas.microsoft.com/office/drawing/2017/decorative" val="1"/>
              </a:ext>
            </a:extLst>
          </p:cNvPr>
          <p:cNvCxnSpPr>
            <a:cxnSpLocks/>
          </p:cNvCxnSpPr>
          <p:nvPr/>
        </p:nvCxnSpPr>
        <p:spPr>
          <a:xfrm>
            <a:off x="9167208" y="5051615"/>
            <a:ext cx="0" cy="144448"/>
          </a:xfrm>
          <a:prstGeom prst="straightConnector1">
            <a:avLst/>
          </a:prstGeom>
          <a:ln w="19050">
            <a:solidFill>
              <a:schemeClr val="accent1"/>
            </a:solidFill>
            <a:headEnd type="none" w="lg" len="med"/>
            <a:tailEnd type="arrow" w="lg" len="sm"/>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EA3A85B4-5E34-4D69-9097-9F0788CBF4B6}"/>
              </a:ext>
              <a:ext uri="{C183D7F6-B498-43B3-948B-1728B52AA6E4}">
                <adec:decorative xmlns:adec="http://schemas.microsoft.com/office/drawing/2017/decorative" val="1"/>
              </a:ext>
            </a:extLst>
          </p:cNvPr>
          <p:cNvCxnSpPr>
            <a:cxnSpLocks/>
            <a:stCxn id="81" idx="2"/>
          </p:cNvCxnSpPr>
          <p:nvPr/>
        </p:nvCxnSpPr>
        <p:spPr>
          <a:xfrm flipH="1">
            <a:off x="9167208" y="5631483"/>
            <a:ext cx="376" cy="267582"/>
          </a:xfrm>
          <a:prstGeom prst="straightConnector1">
            <a:avLst/>
          </a:prstGeom>
          <a:ln w="19050">
            <a:solidFill>
              <a:schemeClr val="accent1"/>
            </a:solidFill>
            <a:headEnd type="none" w="lg" len="med"/>
            <a:tailEnd type="arrow" w="lg" len="sm"/>
          </a:ln>
        </p:spPr>
        <p:style>
          <a:lnRef idx="1">
            <a:schemeClr val="accent1"/>
          </a:lnRef>
          <a:fillRef idx="0">
            <a:schemeClr val="accent1"/>
          </a:fillRef>
          <a:effectRef idx="0">
            <a:schemeClr val="accent1"/>
          </a:effectRef>
          <a:fontRef idx="minor">
            <a:schemeClr val="tx1"/>
          </a:fontRef>
        </p:style>
      </p:cxnSp>
      <p:cxnSp>
        <p:nvCxnSpPr>
          <p:cNvPr id="101" name="Connector: Elbow 100">
            <a:extLst>
              <a:ext uri="{FF2B5EF4-FFF2-40B4-BE49-F238E27FC236}">
                <a16:creationId xmlns:a16="http://schemas.microsoft.com/office/drawing/2014/main" id="{F3AF8E04-26C8-43CE-AD75-C75830AFC08C}"/>
              </a:ext>
            </a:extLst>
          </p:cNvPr>
          <p:cNvCxnSpPr>
            <a:cxnSpLocks/>
            <a:stCxn id="81" idx="2"/>
            <a:endCxn id="127" idx="0"/>
          </p:cNvCxnSpPr>
          <p:nvPr/>
        </p:nvCxnSpPr>
        <p:spPr>
          <a:xfrm rot="5400000">
            <a:off x="8267834" y="5035301"/>
            <a:ext cx="303569" cy="1495932"/>
          </a:xfrm>
          <a:prstGeom prst="bentConnector3">
            <a:avLst>
              <a:gd name="adj1" fmla="val 50000"/>
            </a:avLst>
          </a:prstGeom>
          <a:ln w="19050">
            <a:solidFill>
              <a:srgbClr val="0078D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2" name="Connector: Elbow 101">
            <a:extLst>
              <a:ext uri="{FF2B5EF4-FFF2-40B4-BE49-F238E27FC236}">
                <a16:creationId xmlns:a16="http://schemas.microsoft.com/office/drawing/2014/main" id="{4378568B-441C-4DE1-A193-C11E57099421}"/>
              </a:ext>
            </a:extLst>
          </p:cNvPr>
          <p:cNvCxnSpPr>
            <a:cxnSpLocks/>
            <a:stCxn id="81" idx="2"/>
            <a:endCxn id="129" idx="0"/>
          </p:cNvCxnSpPr>
          <p:nvPr/>
        </p:nvCxnSpPr>
        <p:spPr>
          <a:xfrm rot="16200000" flipH="1">
            <a:off x="9761532" y="5037535"/>
            <a:ext cx="303569" cy="1491464"/>
          </a:xfrm>
          <a:prstGeom prst="bentConnector3">
            <a:avLst>
              <a:gd name="adj1" fmla="val 50000"/>
            </a:avLst>
          </a:prstGeom>
          <a:ln w="19050">
            <a:solidFill>
              <a:srgbClr val="0078D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77" name="Picture 8" descr="Image result for pytorch png">
            <a:extLst>
              <a:ext uri="{FF2B5EF4-FFF2-40B4-BE49-F238E27FC236}">
                <a16:creationId xmlns:a16="http://schemas.microsoft.com/office/drawing/2014/main" id="{10541D63-4514-4A23-BD03-32D65B8247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7768" y="1487705"/>
            <a:ext cx="1176496" cy="245869"/>
          </a:xfrm>
          <a:prstGeom prst="rect">
            <a:avLst/>
          </a:prstGeom>
          <a:noFill/>
          <a:extLst>
            <a:ext uri="{909E8E84-426E-40DD-AFC4-6F175D3DCCD1}">
              <a14:hiddenFill xmlns:a14="http://schemas.microsoft.com/office/drawing/2010/main">
                <a:solidFill>
                  <a:srgbClr val="FFFFFF"/>
                </a:solidFill>
              </a14:hiddenFill>
            </a:ext>
          </a:extLst>
        </p:spPr>
      </p:pic>
      <p:sp>
        <p:nvSpPr>
          <p:cNvPr id="154" name="Rectangle 153">
            <a:extLst>
              <a:ext uri="{FF2B5EF4-FFF2-40B4-BE49-F238E27FC236}">
                <a16:creationId xmlns:a16="http://schemas.microsoft.com/office/drawing/2014/main" id="{F25E75C5-257E-4AC5-AFF3-060A64A8D9EA}"/>
              </a:ext>
            </a:extLst>
          </p:cNvPr>
          <p:cNvSpPr/>
          <p:nvPr/>
        </p:nvSpPr>
        <p:spPr bwMode="auto">
          <a:xfrm>
            <a:off x="6955718" y="4513709"/>
            <a:ext cx="4434398" cy="474006"/>
          </a:xfrm>
          <a:prstGeom prst="rect">
            <a:avLst/>
          </a:prstGeom>
          <a:solidFill>
            <a:srgbClr val="0070C0"/>
          </a:solidFill>
          <a:ln w="1587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lvl="0" algn="ctr">
              <a:lnSpc>
                <a:spcPct val="90000"/>
              </a:lnSpc>
              <a:defRPr/>
            </a:pPr>
            <a:r>
              <a:rPr lang="zh-CN" altLang="en-US" spc="-30" dirty="0">
                <a:gradFill>
                  <a:gsLst>
                    <a:gs pos="35922">
                      <a:srgbClr val="FFFFFF"/>
                    </a:gs>
                    <a:gs pos="65000">
                      <a:srgbClr val="FFFFFF"/>
                    </a:gs>
                  </a:gsLst>
                  <a:lin ang="5400000" scaled="1"/>
                </a:gradFill>
                <a:latin typeface="Segoe UI Semibold"/>
              </a:rPr>
              <a:t>内核优化与生成</a:t>
            </a:r>
            <a:endParaRPr lang="en-US" spc="-30" dirty="0">
              <a:gradFill>
                <a:gsLst>
                  <a:gs pos="35922">
                    <a:srgbClr val="FFFFFF"/>
                  </a:gs>
                  <a:gs pos="65000">
                    <a:srgbClr val="FFFFFF"/>
                  </a:gs>
                </a:gsLst>
                <a:lin ang="5400000" scaled="1"/>
              </a:gradFill>
              <a:latin typeface="Segoe UI Semibold"/>
            </a:endParaRPr>
          </a:p>
        </p:txBody>
      </p:sp>
      <p:cxnSp>
        <p:nvCxnSpPr>
          <p:cNvPr id="156" name="Straight Arrow Connector 155">
            <a:extLst>
              <a:ext uri="{FF2B5EF4-FFF2-40B4-BE49-F238E27FC236}">
                <a16:creationId xmlns:a16="http://schemas.microsoft.com/office/drawing/2014/main" id="{2167B43A-F10D-4532-A51C-3B8AD7591F6D}"/>
              </a:ext>
              <a:ext uri="{C183D7F6-B498-43B3-948B-1728B52AA6E4}">
                <adec:decorative xmlns:adec="http://schemas.microsoft.com/office/drawing/2017/decorative" val="1"/>
              </a:ext>
            </a:extLst>
          </p:cNvPr>
          <p:cNvCxnSpPr>
            <a:cxnSpLocks/>
          </p:cNvCxnSpPr>
          <p:nvPr/>
        </p:nvCxnSpPr>
        <p:spPr>
          <a:xfrm>
            <a:off x="9167584" y="4367142"/>
            <a:ext cx="0" cy="144448"/>
          </a:xfrm>
          <a:prstGeom prst="straightConnector1">
            <a:avLst/>
          </a:prstGeom>
          <a:ln w="19050">
            <a:solidFill>
              <a:schemeClr val="accent1"/>
            </a:solidFill>
            <a:headEnd type="none" w="lg" len="me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7729743"/>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16CB9E-3D1C-4EDF-8FFF-343014ABF4D7}"/>
              </a:ext>
            </a:extLst>
          </p:cNvPr>
          <p:cNvSpPr>
            <a:spLocks noGrp="1"/>
          </p:cNvSpPr>
          <p:nvPr>
            <p:ph idx="1"/>
          </p:nvPr>
        </p:nvSpPr>
        <p:spPr>
          <a:xfrm>
            <a:off x="838200" y="1607419"/>
            <a:ext cx="10515600" cy="947952"/>
          </a:xfrm>
        </p:spPr>
        <p:txBody>
          <a:bodyPr/>
          <a:lstStyle/>
          <a:p>
            <a:r>
              <a:rPr lang="en-US" dirty="0">
                <a:solidFill>
                  <a:schemeClr val="accent1"/>
                </a:solidFill>
              </a:rPr>
              <a:t>APEEND</a:t>
            </a:r>
            <a:r>
              <a:rPr lang="en-US" dirty="0"/>
              <a:t>: </a:t>
            </a:r>
            <a:r>
              <a:rPr lang="zh-CN" altLang="en-US" dirty="0"/>
              <a:t>将一个算子中的一个任务调度到硬件的一个计算单元上</a:t>
            </a:r>
            <a:endParaRPr lang="en-US" dirty="0"/>
          </a:p>
          <a:p>
            <a:r>
              <a:rPr lang="en-US" dirty="0">
                <a:solidFill>
                  <a:schemeClr val="accent1"/>
                </a:solidFill>
              </a:rPr>
              <a:t>GROUP_SYNC</a:t>
            </a:r>
            <a:r>
              <a:rPr lang="en-US" dirty="0"/>
              <a:t>: </a:t>
            </a:r>
            <a:r>
              <a:rPr lang="zh-CN" altLang="en-US" dirty="0"/>
              <a:t>维护任务间的依赖关系</a:t>
            </a:r>
            <a:endParaRPr lang="en-US" dirty="0"/>
          </a:p>
        </p:txBody>
      </p:sp>
      <p:pic>
        <p:nvPicPr>
          <p:cNvPr id="1026" name="Picture 2" descr="Machine generated alternative text:&#10;append (op_B, &#10;BEO &#10;SM &#10;BEI &#10;SM &#10;BE2 &#10;SM &#10;block 2, &#10;BE5 &#10;SM &#10;BE5) &#10;BE3 &#10;SM &#10;BE4 &#10;GPI-J ">
            <a:extLst>
              <a:ext uri="{FF2B5EF4-FFF2-40B4-BE49-F238E27FC236}">
                <a16:creationId xmlns:a16="http://schemas.microsoft.com/office/drawing/2014/main" id="{DF3C752B-A777-44EC-881F-13D3C4E036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5678" y="3179762"/>
            <a:ext cx="4454710" cy="27336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chine generated alternative text:&#10;group_sync(group_0, &#10;group_l) &#10;t &#10;BEO &#10;SM &#10;BEI &#10;SM &#10;BE2 &#10;SM &#10;BE3 &#10;SM &#10;BE4 &#10;SM &#10;BE5 &#10;SM &#10;GPI-J ">
            <a:extLst>
              <a:ext uri="{FF2B5EF4-FFF2-40B4-BE49-F238E27FC236}">
                <a16:creationId xmlns:a16="http://schemas.microsoft.com/office/drawing/2014/main" id="{B814BB3B-9FAE-439B-AD3E-8D83F7CC8F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073401"/>
            <a:ext cx="4832906" cy="2946399"/>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220525AA-CF76-4467-8233-DE24D49C2A33}"/>
              </a:ext>
            </a:extLst>
          </p:cNvPr>
          <p:cNvSpPr txBox="1">
            <a:spLocks/>
          </p:cNvSpPr>
          <p:nvPr/>
        </p:nvSpPr>
        <p:spPr>
          <a:xfrm>
            <a:off x="429730" y="579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t>通过引出新的调度原语来支持任务级调度</a:t>
            </a:r>
            <a:endParaRPr lang="en-US" sz="3600" b="1" dirty="0"/>
          </a:p>
        </p:txBody>
      </p:sp>
    </p:spTree>
    <p:extLst>
      <p:ext uri="{BB962C8B-B14F-4D97-AF65-F5344CB8AC3E}">
        <p14:creationId xmlns:p14="http://schemas.microsoft.com/office/powerpoint/2010/main" val="4054096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C22901-285F-4942-B9CF-B6A06CB75372}"/>
              </a:ext>
            </a:extLst>
          </p:cNvPr>
          <p:cNvSpPr>
            <a:spLocks noGrp="1"/>
          </p:cNvSpPr>
          <p:nvPr>
            <p:ph idx="1"/>
          </p:nvPr>
        </p:nvSpPr>
        <p:spPr>
          <a:xfrm>
            <a:off x="712269" y="1567264"/>
            <a:ext cx="10641531" cy="1169551"/>
          </a:xfrm>
        </p:spPr>
        <p:txBody>
          <a:bodyPr/>
          <a:lstStyle/>
          <a:p>
            <a:r>
              <a:rPr lang="zh-CN" altLang="en-US" dirty="0"/>
              <a:t>简单的任务级调度可能引起正确性问题</a:t>
            </a:r>
            <a:r>
              <a:rPr lang="en-US" altLang="zh-CN" dirty="0">
                <a:sym typeface="Wingdings" panose="05000000000000000000" pitchFamily="2" charset="2"/>
              </a:rPr>
              <a:t>()</a:t>
            </a:r>
            <a:endParaRPr lang="en-US" altLang="zh-CN" dirty="0"/>
          </a:p>
          <a:p>
            <a:pPr lvl="1"/>
            <a:r>
              <a:rPr lang="zh-CN" altLang="en-US" dirty="0">
                <a:solidFill>
                  <a:schemeClr val="accent1"/>
                </a:solidFill>
              </a:rPr>
              <a:t>错误依赖</a:t>
            </a:r>
            <a:endParaRPr lang="en-US" dirty="0">
              <a:solidFill>
                <a:schemeClr val="accent1"/>
              </a:solidFill>
            </a:endParaRPr>
          </a:p>
          <a:p>
            <a:pPr lvl="1"/>
            <a:r>
              <a:rPr lang="zh-CN" altLang="en-US" dirty="0">
                <a:solidFill>
                  <a:schemeClr val="accent1"/>
                </a:solidFill>
              </a:rPr>
              <a:t>死锁</a:t>
            </a:r>
            <a:endParaRPr lang="en-US" dirty="0">
              <a:solidFill>
                <a:schemeClr val="accent1"/>
              </a:solidFill>
            </a:endParaRPr>
          </a:p>
        </p:txBody>
      </p:sp>
      <p:grpSp>
        <p:nvGrpSpPr>
          <p:cNvPr id="109" name="Group 108">
            <a:extLst>
              <a:ext uri="{FF2B5EF4-FFF2-40B4-BE49-F238E27FC236}">
                <a16:creationId xmlns:a16="http://schemas.microsoft.com/office/drawing/2014/main" id="{D3823C03-0D26-459B-AC0E-7234C20F18B1}"/>
              </a:ext>
            </a:extLst>
          </p:cNvPr>
          <p:cNvGrpSpPr/>
          <p:nvPr/>
        </p:nvGrpSpPr>
        <p:grpSpPr>
          <a:xfrm>
            <a:off x="1302000" y="3269837"/>
            <a:ext cx="2544992" cy="1794005"/>
            <a:chOff x="1229405" y="3752850"/>
            <a:chExt cx="2544992" cy="1794005"/>
          </a:xfrm>
        </p:grpSpPr>
        <p:sp>
          <p:nvSpPr>
            <p:cNvPr id="110" name="Rectangle: Rounded Corners 109">
              <a:extLst>
                <a:ext uri="{FF2B5EF4-FFF2-40B4-BE49-F238E27FC236}">
                  <a16:creationId xmlns:a16="http://schemas.microsoft.com/office/drawing/2014/main" id="{B6D53A0C-253B-41E2-BC39-C5C9C91CB740}"/>
                </a:ext>
              </a:extLst>
            </p:cNvPr>
            <p:cNvSpPr/>
            <p:nvPr/>
          </p:nvSpPr>
          <p:spPr>
            <a:xfrm>
              <a:off x="1819275" y="3752850"/>
              <a:ext cx="933450" cy="137231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1" name="TextBox 110">
              <a:extLst>
                <a:ext uri="{FF2B5EF4-FFF2-40B4-BE49-F238E27FC236}">
                  <a16:creationId xmlns:a16="http://schemas.microsoft.com/office/drawing/2014/main" id="{34EB635E-0258-45B1-953D-0749BBE6E66F}"/>
                </a:ext>
              </a:extLst>
            </p:cNvPr>
            <p:cNvSpPr txBox="1"/>
            <p:nvPr/>
          </p:nvSpPr>
          <p:spPr>
            <a:xfrm>
              <a:off x="1229405" y="5177523"/>
              <a:ext cx="254499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Co-schedule to operators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13" name="Rectangle 112">
            <a:extLst>
              <a:ext uri="{FF2B5EF4-FFF2-40B4-BE49-F238E27FC236}">
                <a16:creationId xmlns:a16="http://schemas.microsoft.com/office/drawing/2014/main" id="{19F40574-9ADA-4263-A686-4DD4DA2A4ADD}"/>
              </a:ext>
            </a:extLst>
          </p:cNvPr>
          <p:cNvSpPr/>
          <p:nvPr/>
        </p:nvSpPr>
        <p:spPr>
          <a:xfrm>
            <a:off x="4479849" y="5679691"/>
            <a:ext cx="720855" cy="5743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SM</a:t>
            </a:r>
          </a:p>
        </p:txBody>
      </p:sp>
      <p:sp>
        <p:nvSpPr>
          <p:cNvPr id="114" name="Rectangle 113">
            <a:extLst>
              <a:ext uri="{FF2B5EF4-FFF2-40B4-BE49-F238E27FC236}">
                <a16:creationId xmlns:a16="http://schemas.microsoft.com/office/drawing/2014/main" id="{D21B1698-54A6-4F0A-8822-13CB12C4237F}"/>
              </a:ext>
            </a:extLst>
          </p:cNvPr>
          <p:cNvSpPr/>
          <p:nvPr/>
        </p:nvSpPr>
        <p:spPr>
          <a:xfrm>
            <a:off x="5310108" y="5679741"/>
            <a:ext cx="720855" cy="5743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SM</a:t>
            </a:r>
          </a:p>
        </p:txBody>
      </p:sp>
      <p:sp>
        <p:nvSpPr>
          <p:cNvPr id="115" name="Rectangle 114">
            <a:extLst>
              <a:ext uri="{FF2B5EF4-FFF2-40B4-BE49-F238E27FC236}">
                <a16:creationId xmlns:a16="http://schemas.microsoft.com/office/drawing/2014/main" id="{51EB549D-22E4-4462-AA17-3D27290E5B2E}"/>
              </a:ext>
            </a:extLst>
          </p:cNvPr>
          <p:cNvSpPr/>
          <p:nvPr/>
        </p:nvSpPr>
        <p:spPr>
          <a:xfrm>
            <a:off x="6182415" y="5676768"/>
            <a:ext cx="720855" cy="5743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SM</a:t>
            </a:r>
          </a:p>
        </p:txBody>
      </p:sp>
      <p:sp>
        <p:nvSpPr>
          <p:cNvPr id="116" name="Rectangle 115">
            <a:extLst>
              <a:ext uri="{FF2B5EF4-FFF2-40B4-BE49-F238E27FC236}">
                <a16:creationId xmlns:a16="http://schemas.microsoft.com/office/drawing/2014/main" id="{54E7892C-2DAA-467B-A22C-470EDE9F2910}"/>
              </a:ext>
            </a:extLst>
          </p:cNvPr>
          <p:cNvSpPr/>
          <p:nvPr/>
        </p:nvSpPr>
        <p:spPr>
          <a:xfrm>
            <a:off x="7023070" y="5676768"/>
            <a:ext cx="720855" cy="5743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SM</a:t>
            </a:r>
          </a:p>
        </p:txBody>
      </p:sp>
      <p:sp>
        <p:nvSpPr>
          <p:cNvPr id="117" name="Rectangle 116">
            <a:extLst>
              <a:ext uri="{FF2B5EF4-FFF2-40B4-BE49-F238E27FC236}">
                <a16:creationId xmlns:a16="http://schemas.microsoft.com/office/drawing/2014/main" id="{D18F558A-FCB9-4B8B-8B6C-5ED7C4D7FFB8}"/>
              </a:ext>
            </a:extLst>
          </p:cNvPr>
          <p:cNvSpPr/>
          <p:nvPr/>
        </p:nvSpPr>
        <p:spPr>
          <a:xfrm>
            <a:off x="7884981" y="5676768"/>
            <a:ext cx="720855" cy="5743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SM</a:t>
            </a:r>
          </a:p>
        </p:txBody>
      </p:sp>
      <p:sp>
        <p:nvSpPr>
          <p:cNvPr id="118" name="Rectangle 117">
            <a:extLst>
              <a:ext uri="{FF2B5EF4-FFF2-40B4-BE49-F238E27FC236}">
                <a16:creationId xmlns:a16="http://schemas.microsoft.com/office/drawing/2014/main" id="{783C05E9-1793-439F-9135-82F0D8504D12}"/>
              </a:ext>
            </a:extLst>
          </p:cNvPr>
          <p:cNvSpPr/>
          <p:nvPr/>
        </p:nvSpPr>
        <p:spPr>
          <a:xfrm>
            <a:off x="8722991" y="5676768"/>
            <a:ext cx="741880" cy="5743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SM</a:t>
            </a:r>
          </a:p>
        </p:txBody>
      </p:sp>
      <p:sp>
        <p:nvSpPr>
          <p:cNvPr id="119" name="Rectangle 118">
            <a:extLst>
              <a:ext uri="{FF2B5EF4-FFF2-40B4-BE49-F238E27FC236}">
                <a16:creationId xmlns:a16="http://schemas.microsoft.com/office/drawing/2014/main" id="{07D341D1-A205-4C2B-B717-3D0571D90322}"/>
              </a:ext>
            </a:extLst>
          </p:cNvPr>
          <p:cNvSpPr/>
          <p:nvPr/>
        </p:nvSpPr>
        <p:spPr>
          <a:xfrm>
            <a:off x="4350701" y="5401908"/>
            <a:ext cx="5269893" cy="92891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20" name="Oval 119">
                <a:extLst>
                  <a:ext uri="{FF2B5EF4-FFF2-40B4-BE49-F238E27FC236}">
                    <a16:creationId xmlns:a16="http://schemas.microsoft.com/office/drawing/2014/main" id="{B4D96152-B7EB-48E2-B305-1BC337548286}"/>
                  </a:ext>
                </a:extLst>
              </p:cNvPr>
              <p:cNvSpPr/>
              <p:nvPr/>
            </p:nvSpPr>
            <p:spPr>
              <a:xfrm>
                <a:off x="1985176" y="3409986"/>
                <a:ext cx="733670" cy="3659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sz="16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Conv</m:t>
                      </m:r>
                    </m:oMath>
                  </m:oMathPara>
                </a14:m>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120" name="Oval 119">
                <a:extLst>
                  <a:ext uri="{FF2B5EF4-FFF2-40B4-BE49-F238E27FC236}">
                    <a16:creationId xmlns:a16="http://schemas.microsoft.com/office/drawing/2014/main" id="{B4D96152-B7EB-48E2-B305-1BC337548286}"/>
                  </a:ext>
                </a:extLst>
              </p:cNvPr>
              <p:cNvSpPr>
                <a:spLocks noRot="1" noChangeAspect="1" noMove="1" noResize="1" noEditPoints="1" noAdjustHandles="1" noChangeArrowheads="1" noChangeShapeType="1" noTextEdit="1"/>
              </p:cNvSpPr>
              <p:nvPr/>
            </p:nvSpPr>
            <p:spPr>
              <a:xfrm>
                <a:off x="1985176" y="3409986"/>
                <a:ext cx="733670" cy="365955"/>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3" name="Oval 122">
                <a:extLst>
                  <a:ext uri="{FF2B5EF4-FFF2-40B4-BE49-F238E27FC236}">
                    <a16:creationId xmlns:a16="http://schemas.microsoft.com/office/drawing/2014/main" id="{3286CD79-1412-4FCE-8C72-78732993936B}"/>
                  </a:ext>
                </a:extLst>
              </p:cNvPr>
              <p:cNvSpPr/>
              <p:nvPr/>
            </p:nvSpPr>
            <p:spPr>
              <a:xfrm>
                <a:off x="1985176" y="4113142"/>
                <a:ext cx="733670" cy="3659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sz="16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Matmul</m:t>
                      </m:r>
                    </m:oMath>
                  </m:oMathPara>
                </a14:m>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123" name="Oval 122">
                <a:extLst>
                  <a:ext uri="{FF2B5EF4-FFF2-40B4-BE49-F238E27FC236}">
                    <a16:creationId xmlns:a16="http://schemas.microsoft.com/office/drawing/2014/main" id="{3286CD79-1412-4FCE-8C72-78732993936B}"/>
                  </a:ext>
                </a:extLst>
              </p:cNvPr>
              <p:cNvSpPr>
                <a:spLocks noRot="1" noChangeAspect="1" noMove="1" noResize="1" noEditPoints="1" noAdjustHandles="1" noChangeArrowheads="1" noChangeShapeType="1" noTextEdit="1"/>
              </p:cNvSpPr>
              <p:nvPr/>
            </p:nvSpPr>
            <p:spPr>
              <a:xfrm>
                <a:off x="1985176" y="4113142"/>
                <a:ext cx="733670" cy="365955"/>
              </a:xfrm>
              <a:prstGeom prst="ellipse">
                <a:avLst/>
              </a:prstGeom>
              <a:blipFill>
                <a:blip r:embed="rId3"/>
                <a:stretch>
                  <a:fillRect l="-8197" r="-820"/>
                </a:stretch>
              </a:blipFill>
            </p:spPr>
            <p:txBody>
              <a:bodyPr/>
              <a:lstStyle/>
              <a:p>
                <a:r>
                  <a:rPr lang="en-US">
                    <a:noFill/>
                  </a:rPr>
                  <a:t> </a:t>
                </a:r>
              </a:p>
            </p:txBody>
          </p:sp>
        </mc:Fallback>
      </mc:AlternateContent>
      <p:cxnSp>
        <p:nvCxnSpPr>
          <p:cNvPr id="124" name="Straight Arrow Connector 123">
            <a:extLst>
              <a:ext uri="{FF2B5EF4-FFF2-40B4-BE49-F238E27FC236}">
                <a16:creationId xmlns:a16="http://schemas.microsoft.com/office/drawing/2014/main" id="{E9F65989-B0F9-4571-8522-36A69FB56DFC}"/>
              </a:ext>
            </a:extLst>
          </p:cNvPr>
          <p:cNvCxnSpPr>
            <a:stCxn id="120" idx="4"/>
            <a:endCxn id="123" idx="0"/>
          </p:cNvCxnSpPr>
          <p:nvPr/>
        </p:nvCxnSpPr>
        <p:spPr>
          <a:xfrm>
            <a:off x="2352011" y="3775941"/>
            <a:ext cx="0" cy="337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Rectangle 124">
            <a:extLst>
              <a:ext uri="{FF2B5EF4-FFF2-40B4-BE49-F238E27FC236}">
                <a16:creationId xmlns:a16="http://schemas.microsoft.com/office/drawing/2014/main" id="{8F06A60A-7D1A-426F-A26E-7B6EFFF796C8}"/>
              </a:ext>
            </a:extLst>
          </p:cNvPr>
          <p:cNvSpPr/>
          <p:nvPr/>
        </p:nvSpPr>
        <p:spPr>
          <a:xfrm>
            <a:off x="4354859" y="2757578"/>
            <a:ext cx="5269893" cy="2460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6" name="Group 125">
            <a:extLst>
              <a:ext uri="{FF2B5EF4-FFF2-40B4-BE49-F238E27FC236}">
                <a16:creationId xmlns:a16="http://schemas.microsoft.com/office/drawing/2014/main" id="{F6BA7596-4D41-42F4-AA00-F2095694C0D0}"/>
              </a:ext>
            </a:extLst>
          </p:cNvPr>
          <p:cNvGrpSpPr/>
          <p:nvPr/>
        </p:nvGrpSpPr>
        <p:grpSpPr>
          <a:xfrm>
            <a:off x="4479849" y="3037102"/>
            <a:ext cx="5018014" cy="2054315"/>
            <a:chOff x="4199944" y="2549666"/>
            <a:chExt cx="5018014" cy="2054315"/>
          </a:xfrm>
        </p:grpSpPr>
        <p:grpSp>
          <p:nvGrpSpPr>
            <p:cNvPr id="127" name="Group 126">
              <a:extLst>
                <a:ext uri="{FF2B5EF4-FFF2-40B4-BE49-F238E27FC236}">
                  <a16:creationId xmlns:a16="http://schemas.microsoft.com/office/drawing/2014/main" id="{4BDEB08E-C0CB-4B97-9BED-E3F0856FEECE}"/>
                </a:ext>
              </a:extLst>
            </p:cNvPr>
            <p:cNvGrpSpPr/>
            <p:nvPr/>
          </p:nvGrpSpPr>
          <p:grpSpPr>
            <a:xfrm>
              <a:off x="4200060" y="3623960"/>
              <a:ext cx="753730" cy="980021"/>
              <a:chOff x="4200060" y="3585860"/>
              <a:chExt cx="753730" cy="980021"/>
            </a:xfrm>
          </p:grpSpPr>
          <p:sp>
            <p:nvSpPr>
              <p:cNvPr id="176" name="Rectangle 175">
                <a:extLst>
                  <a:ext uri="{FF2B5EF4-FFF2-40B4-BE49-F238E27FC236}">
                    <a16:creationId xmlns:a16="http://schemas.microsoft.com/office/drawing/2014/main" id="{0766AC4A-66B1-444D-84BC-E71F9E9DEDFF}"/>
                  </a:ext>
                </a:extLst>
              </p:cNvPr>
              <p:cNvSpPr/>
              <p:nvPr/>
            </p:nvSpPr>
            <p:spPr>
              <a:xfrm>
                <a:off x="4200060" y="3623057"/>
                <a:ext cx="753730" cy="94282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7" name="Rectangle: Rounded Corners 176">
                <a:extLst>
                  <a:ext uri="{FF2B5EF4-FFF2-40B4-BE49-F238E27FC236}">
                    <a16:creationId xmlns:a16="http://schemas.microsoft.com/office/drawing/2014/main" id="{36BF5667-91DF-4BE7-95B9-B67AEDC4516E}"/>
                  </a:ext>
                </a:extLst>
              </p:cNvPr>
              <p:cNvSpPr/>
              <p:nvPr/>
            </p:nvSpPr>
            <p:spPr>
              <a:xfrm>
                <a:off x="4216614" y="4167173"/>
                <a:ext cx="720855" cy="36396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err="1">
                    <a:ln>
                      <a:noFill/>
                    </a:ln>
                    <a:solidFill>
                      <a:prstClr val="white"/>
                    </a:solidFill>
                    <a:effectLst/>
                    <a:uLnTx/>
                    <a:uFillTx/>
                    <a:latin typeface="Calibri" panose="020F0502020204030204"/>
                    <a:ea typeface="+mn-ea"/>
                    <a:cs typeface="+mn-cs"/>
                  </a:rPr>
                  <a:t>Matmul</a:t>
                </a:r>
                <a:endPar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8" name="Rectangle: Rounded Corners 177">
                <a:extLst>
                  <a:ext uri="{FF2B5EF4-FFF2-40B4-BE49-F238E27FC236}">
                    <a16:creationId xmlns:a16="http://schemas.microsoft.com/office/drawing/2014/main" id="{8A9BAB49-DDE4-4399-A840-EA55D3FDE4BB}"/>
                  </a:ext>
                </a:extLst>
              </p:cNvPr>
              <p:cNvSpPr/>
              <p:nvPr/>
            </p:nvSpPr>
            <p:spPr>
              <a:xfrm>
                <a:off x="4216614" y="3799959"/>
                <a:ext cx="720855" cy="36396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Conv</a:t>
                </a:r>
              </a:p>
            </p:txBody>
          </p:sp>
          <p:sp>
            <p:nvSpPr>
              <p:cNvPr id="179" name="TextBox 178">
                <a:extLst>
                  <a:ext uri="{FF2B5EF4-FFF2-40B4-BE49-F238E27FC236}">
                    <a16:creationId xmlns:a16="http://schemas.microsoft.com/office/drawing/2014/main" id="{4F89C4A7-50B1-461D-B632-99FBC4F4F7EA}"/>
                  </a:ext>
                </a:extLst>
              </p:cNvPr>
              <p:cNvSpPr txBox="1"/>
              <p:nvPr/>
            </p:nvSpPr>
            <p:spPr>
              <a:xfrm>
                <a:off x="4278722" y="3585860"/>
                <a:ext cx="596638"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4546A"/>
                    </a:solidFill>
                    <a:effectLst/>
                    <a:uLnTx/>
                    <a:uFillTx/>
                    <a:latin typeface="Calibri" panose="020F0502020204030204"/>
                    <a:ea typeface="+mn-ea"/>
                    <a:cs typeface="+mn-cs"/>
                  </a:rPr>
                  <a:t>block0</a:t>
                </a:r>
              </a:p>
            </p:txBody>
          </p:sp>
        </p:grpSp>
        <p:grpSp>
          <p:nvGrpSpPr>
            <p:cNvPr id="128" name="Group 127">
              <a:extLst>
                <a:ext uri="{FF2B5EF4-FFF2-40B4-BE49-F238E27FC236}">
                  <a16:creationId xmlns:a16="http://schemas.microsoft.com/office/drawing/2014/main" id="{C7C09EFE-AD77-4446-AF5B-7009E0BC1B6B}"/>
                </a:ext>
              </a:extLst>
            </p:cNvPr>
            <p:cNvGrpSpPr/>
            <p:nvPr/>
          </p:nvGrpSpPr>
          <p:grpSpPr>
            <a:xfrm>
              <a:off x="5032452" y="3623960"/>
              <a:ext cx="753730" cy="980021"/>
              <a:chOff x="4200060" y="3585860"/>
              <a:chExt cx="753730" cy="980021"/>
            </a:xfrm>
          </p:grpSpPr>
          <p:sp>
            <p:nvSpPr>
              <p:cNvPr id="172" name="Rectangle 171">
                <a:extLst>
                  <a:ext uri="{FF2B5EF4-FFF2-40B4-BE49-F238E27FC236}">
                    <a16:creationId xmlns:a16="http://schemas.microsoft.com/office/drawing/2014/main" id="{8BE7E320-DBC9-4212-81E9-706055A59C5C}"/>
                  </a:ext>
                </a:extLst>
              </p:cNvPr>
              <p:cNvSpPr/>
              <p:nvPr/>
            </p:nvSpPr>
            <p:spPr>
              <a:xfrm>
                <a:off x="4200060" y="3623057"/>
                <a:ext cx="753730" cy="94282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3" name="Rectangle: Rounded Corners 172">
                <a:extLst>
                  <a:ext uri="{FF2B5EF4-FFF2-40B4-BE49-F238E27FC236}">
                    <a16:creationId xmlns:a16="http://schemas.microsoft.com/office/drawing/2014/main" id="{2D4C3A23-1E74-4510-B67D-E78A0E346778}"/>
                  </a:ext>
                </a:extLst>
              </p:cNvPr>
              <p:cNvSpPr/>
              <p:nvPr/>
            </p:nvSpPr>
            <p:spPr>
              <a:xfrm>
                <a:off x="4216614" y="4167173"/>
                <a:ext cx="720855" cy="36396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err="1">
                    <a:ln>
                      <a:noFill/>
                    </a:ln>
                    <a:solidFill>
                      <a:prstClr val="white"/>
                    </a:solidFill>
                    <a:effectLst/>
                    <a:uLnTx/>
                    <a:uFillTx/>
                    <a:latin typeface="Calibri" panose="020F0502020204030204"/>
                    <a:ea typeface="+mn-ea"/>
                    <a:cs typeface="+mn-cs"/>
                  </a:rPr>
                  <a:t>Matmul</a:t>
                </a:r>
                <a:endPar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4" name="Rectangle: Rounded Corners 173">
                <a:extLst>
                  <a:ext uri="{FF2B5EF4-FFF2-40B4-BE49-F238E27FC236}">
                    <a16:creationId xmlns:a16="http://schemas.microsoft.com/office/drawing/2014/main" id="{779DF9CC-07BB-4C22-9E6B-19E17C4AB4CD}"/>
                  </a:ext>
                </a:extLst>
              </p:cNvPr>
              <p:cNvSpPr/>
              <p:nvPr/>
            </p:nvSpPr>
            <p:spPr>
              <a:xfrm>
                <a:off x="4216614" y="3799959"/>
                <a:ext cx="720855" cy="36396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Conv</a:t>
                </a:r>
              </a:p>
            </p:txBody>
          </p:sp>
          <p:sp>
            <p:nvSpPr>
              <p:cNvPr id="175" name="TextBox 174">
                <a:extLst>
                  <a:ext uri="{FF2B5EF4-FFF2-40B4-BE49-F238E27FC236}">
                    <a16:creationId xmlns:a16="http://schemas.microsoft.com/office/drawing/2014/main" id="{75AD88E7-10B6-4FD3-B019-32D2BAF03C14}"/>
                  </a:ext>
                </a:extLst>
              </p:cNvPr>
              <p:cNvSpPr txBox="1"/>
              <p:nvPr/>
            </p:nvSpPr>
            <p:spPr>
              <a:xfrm>
                <a:off x="4278722" y="3585860"/>
                <a:ext cx="596638"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4546A"/>
                    </a:solidFill>
                    <a:effectLst/>
                    <a:uLnTx/>
                    <a:uFillTx/>
                    <a:latin typeface="Calibri" panose="020F0502020204030204"/>
                    <a:ea typeface="+mn-ea"/>
                    <a:cs typeface="+mn-cs"/>
                  </a:rPr>
                  <a:t>block1</a:t>
                </a:r>
              </a:p>
            </p:txBody>
          </p:sp>
        </p:grpSp>
        <p:grpSp>
          <p:nvGrpSpPr>
            <p:cNvPr id="129" name="Group 128">
              <a:extLst>
                <a:ext uri="{FF2B5EF4-FFF2-40B4-BE49-F238E27FC236}">
                  <a16:creationId xmlns:a16="http://schemas.microsoft.com/office/drawing/2014/main" id="{059F11AC-C048-4549-9A0B-6FF4EBED8393}"/>
                </a:ext>
              </a:extLst>
            </p:cNvPr>
            <p:cNvGrpSpPr/>
            <p:nvPr/>
          </p:nvGrpSpPr>
          <p:grpSpPr>
            <a:xfrm>
              <a:off x="5907158" y="3618328"/>
              <a:ext cx="753730" cy="980021"/>
              <a:chOff x="4200060" y="3585860"/>
              <a:chExt cx="753730" cy="980021"/>
            </a:xfrm>
          </p:grpSpPr>
          <p:sp>
            <p:nvSpPr>
              <p:cNvPr id="168" name="Rectangle 167">
                <a:extLst>
                  <a:ext uri="{FF2B5EF4-FFF2-40B4-BE49-F238E27FC236}">
                    <a16:creationId xmlns:a16="http://schemas.microsoft.com/office/drawing/2014/main" id="{5C140B15-3437-4776-8C99-4D6403262439}"/>
                  </a:ext>
                </a:extLst>
              </p:cNvPr>
              <p:cNvSpPr/>
              <p:nvPr/>
            </p:nvSpPr>
            <p:spPr>
              <a:xfrm>
                <a:off x="4200060" y="3623057"/>
                <a:ext cx="753730" cy="94282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9" name="Rectangle: Rounded Corners 168">
                <a:extLst>
                  <a:ext uri="{FF2B5EF4-FFF2-40B4-BE49-F238E27FC236}">
                    <a16:creationId xmlns:a16="http://schemas.microsoft.com/office/drawing/2014/main" id="{6857EDE5-2C22-49E4-867D-BCCCC295C501}"/>
                  </a:ext>
                </a:extLst>
              </p:cNvPr>
              <p:cNvSpPr/>
              <p:nvPr/>
            </p:nvSpPr>
            <p:spPr>
              <a:xfrm>
                <a:off x="4216614" y="4167173"/>
                <a:ext cx="720855" cy="36396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err="1">
                    <a:ln>
                      <a:noFill/>
                    </a:ln>
                    <a:solidFill>
                      <a:prstClr val="white"/>
                    </a:solidFill>
                    <a:effectLst/>
                    <a:uLnTx/>
                    <a:uFillTx/>
                    <a:latin typeface="Calibri" panose="020F0502020204030204"/>
                    <a:ea typeface="+mn-ea"/>
                    <a:cs typeface="+mn-cs"/>
                  </a:rPr>
                  <a:t>Matmul</a:t>
                </a:r>
                <a:endPar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0" name="Rectangle: Rounded Corners 169">
                <a:extLst>
                  <a:ext uri="{FF2B5EF4-FFF2-40B4-BE49-F238E27FC236}">
                    <a16:creationId xmlns:a16="http://schemas.microsoft.com/office/drawing/2014/main" id="{48915003-30E1-4C73-8680-0F4854A7F549}"/>
                  </a:ext>
                </a:extLst>
              </p:cNvPr>
              <p:cNvSpPr/>
              <p:nvPr/>
            </p:nvSpPr>
            <p:spPr>
              <a:xfrm>
                <a:off x="4216614" y="3799959"/>
                <a:ext cx="720855" cy="36396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Conv</a:t>
                </a:r>
              </a:p>
            </p:txBody>
          </p:sp>
          <p:sp>
            <p:nvSpPr>
              <p:cNvPr id="171" name="TextBox 170">
                <a:extLst>
                  <a:ext uri="{FF2B5EF4-FFF2-40B4-BE49-F238E27FC236}">
                    <a16:creationId xmlns:a16="http://schemas.microsoft.com/office/drawing/2014/main" id="{4BD21174-C459-4C18-9DED-398B151E9342}"/>
                  </a:ext>
                </a:extLst>
              </p:cNvPr>
              <p:cNvSpPr txBox="1"/>
              <p:nvPr/>
            </p:nvSpPr>
            <p:spPr>
              <a:xfrm>
                <a:off x="4278722" y="3585860"/>
                <a:ext cx="596638"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4546A"/>
                    </a:solidFill>
                    <a:effectLst/>
                    <a:uLnTx/>
                    <a:uFillTx/>
                    <a:latin typeface="Calibri" panose="020F0502020204030204"/>
                    <a:ea typeface="+mn-ea"/>
                    <a:cs typeface="+mn-cs"/>
                  </a:rPr>
                  <a:t>block2</a:t>
                </a:r>
              </a:p>
            </p:txBody>
          </p:sp>
        </p:grpSp>
        <p:grpSp>
          <p:nvGrpSpPr>
            <p:cNvPr id="130" name="Group 129">
              <a:extLst>
                <a:ext uri="{FF2B5EF4-FFF2-40B4-BE49-F238E27FC236}">
                  <a16:creationId xmlns:a16="http://schemas.microsoft.com/office/drawing/2014/main" id="{533AFEAD-A089-4B4B-940B-03219505358C}"/>
                </a:ext>
              </a:extLst>
            </p:cNvPr>
            <p:cNvGrpSpPr/>
            <p:nvPr/>
          </p:nvGrpSpPr>
          <p:grpSpPr>
            <a:xfrm>
              <a:off x="6739550" y="3618328"/>
              <a:ext cx="753730" cy="980021"/>
              <a:chOff x="4200060" y="3585860"/>
              <a:chExt cx="753730" cy="980021"/>
            </a:xfrm>
          </p:grpSpPr>
          <p:sp>
            <p:nvSpPr>
              <p:cNvPr id="164" name="Rectangle 163">
                <a:extLst>
                  <a:ext uri="{FF2B5EF4-FFF2-40B4-BE49-F238E27FC236}">
                    <a16:creationId xmlns:a16="http://schemas.microsoft.com/office/drawing/2014/main" id="{52F99EED-F4D6-43C9-8007-2E3DD4174031}"/>
                  </a:ext>
                </a:extLst>
              </p:cNvPr>
              <p:cNvSpPr/>
              <p:nvPr/>
            </p:nvSpPr>
            <p:spPr>
              <a:xfrm>
                <a:off x="4200060" y="3623057"/>
                <a:ext cx="753730" cy="94282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5" name="Rectangle: Rounded Corners 164">
                <a:extLst>
                  <a:ext uri="{FF2B5EF4-FFF2-40B4-BE49-F238E27FC236}">
                    <a16:creationId xmlns:a16="http://schemas.microsoft.com/office/drawing/2014/main" id="{F30FF9E8-F827-4F84-A759-C83135397D0F}"/>
                  </a:ext>
                </a:extLst>
              </p:cNvPr>
              <p:cNvSpPr/>
              <p:nvPr/>
            </p:nvSpPr>
            <p:spPr>
              <a:xfrm>
                <a:off x="4216614" y="4167173"/>
                <a:ext cx="720855" cy="36396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err="1">
                    <a:ln>
                      <a:noFill/>
                    </a:ln>
                    <a:solidFill>
                      <a:prstClr val="white"/>
                    </a:solidFill>
                    <a:effectLst/>
                    <a:uLnTx/>
                    <a:uFillTx/>
                    <a:latin typeface="Calibri" panose="020F0502020204030204"/>
                    <a:ea typeface="+mn-ea"/>
                    <a:cs typeface="+mn-cs"/>
                  </a:rPr>
                  <a:t>Matmul</a:t>
                </a:r>
                <a:endPar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6" name="Rectangle: Rounded Corners 165">
                <a:extLst>
                  <a:ext uri="{FF2B5EF4-FFF2-40B4-BE49-F238E27FC236}">
                    <a16:creationId xmlns:a16="http://schemas.microsoft.com/office/drawing/2014/main" id="{53D89876-8DC7-4343-9107-6901686547F7}"/>
                  </a:ext>
                </a:extLst>
              </p:cNvPr>
              <p:cNvSpPr/>
              <p:nvPr/>
            </p:nvSpPr>
            <p:spPr>
              <a:xfrm>
                <a:off x="4216614" y="3799959"/>
                <a:ext cx="720855" cy="36396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Conv</a:t>
                </a:r>
              </a:p>
            </p:txBody>
          </p:sp>
          <p:sp>
            <p:nvSpPr>
              <p:cNvPr id="167" name="TextBox 166">
                <a:extLst>
                  <a:ext uri="{FF2B5EF4-FFF2-40B4-BE49-F238E27FC236}">
                    <a16:creationId xmlns:a16="http://schemas.microsoft.com/office/drawing/2014/main" id="{EACFEA39-8192-4521-890B-470BBCCB1416}"/>
                  </a:ext>
                </a:extLst>
              </p:cNvPr>
              <p:cNvSpPr txBox="1"/>
              <p:nvPr/>
            </p:nvSpPr>
            <p:spPr>
              <a:xfrm>
                <a:off x="4278722" y="3585860"/>
                <a:ext cx="596638"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4546A"/>
                    </a:solidFill>
                    <a:effectLst/>
                    <a:uLnTx/>
                    <a:uFillTx/>
                    <a:latin typeface="Calibri" panose="020F0502020204030204"/>
                    <a:ea typeface="+mn-ea"/>
                    <a:cs typeface="+mn-cs"/>
                  </a:rPr>
                  <a:t>block3</a:t>
                </a:r>
              </a:p>
            </p:txBody>
          </p:sp>
        </p:grpSp>
        <p:grpSp>
          <p:nvGrpSpPr>
            <p:cNvPr id="131" name="Group 130">
              <a:extLst>
                <a:ext uri="{FF2B5EF4-FFF2-40B4-BE49-F238E27FC236}">
                  <a16:creationId xmlns:a16="http://schemas.microsoft.com/office/drawing/2014/main" id="{8650D01F-F276-4493-ABDF-C90BD911233B}"/>
                </a:ext>
              </a:extLst>
            </p:cNvPr>
            <p:cNvGrpSpPr/>
            <p:nvPr/>
          </p:nvGrpSpPr>
          <p:grpSpPr>
            <a:xfrm>
              <a:off x="7631836" y="3623178"/>
              <a:ext cx="753730" cy="980021"/>
              <a:chOff x="4200060" y="3585860"/>
              <a:chExt cx="753730" cy="980021"/>
            </a:xfrm>
          </p:grpSpPr>
          <p:sp>
            <p:nvSpPr>
              <p:cNvPr id="160" name="Rectangle 159">
                <a:extLst>
                  <a:ext uri="{FF2B5EF4-FFF2-40B4-BE49-F238E27FC236}">
                    <a16:creationId xmlns:a16="http://schemas.microsoft.com/office/drawing/2014/main" id="{318BD04A-8466-4BF6-AA15-DAC9D3C4E7EF}"/>
                  </a:ext>
                </a:extLst>
              </p:cNvPr>
              <p:cNvSpPr/>
              <p:nvPr/>
            </p:nvSpPr>
            <p:spPr>
              <a:xfrm>
                <a:off x="4200060" y="3623057"/>
                <a:ext cx="753730" cy="94282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1" name="Rectangle: Rounded Corners 160">
                <a:extLst>
                  <a:ext uri="{FF2B5EF4-FFF2-40B4-BE49-F238E27FC236}">
                    <a16:creationId xmlns:a16="http://schemas.microsoft.com/office/drawing/2014/main" id="{93D2BAD7-63EC-40B4-B50E-DB7BE4EFDF88}"/>
                  </a:ext>
                </a:extLst>
              </p:cNvPr>
              <p:cNvSpPr/>
              <p:nvPr/>
            </p:nvSpPr>
            <p:spPr>
              <a:xfrm>
                <a:off x="4216614" y="4167173"/>
                <a:ext cx="720855" cy="36396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err="1">
                    <a:ln>
                      <a:noFill/>
                    </a:ln>
                    <a:solidFill>
                      <a:prstClr val="white"/>
                    </a:solidFill>
                    <a:effectLst/>
                    <a:uLnTx/>
                    <a:uFillTx/>
                    <a:latin typeface="Calibri" panose="020F0502020204030204"/>
                    <a:ea typeface="+mn-ea"/>
                    <a:cs typeface="+mn-cs"/>
                  </a:rPr>
                  <a:t>Matmul</a:t>
                </a:r>
                <a:endPar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2" name="Rectangle: Rounded Corners 161">
                <a:extLst>
                  <a:ext uri="{FF2B5EF4-FFF2-40B4-BE49-F238E27FC236}">
                    <a16:creationId xmlns:a16="http://schemas.microsoft.com/office/drawing/2014/main" id="{5B4A4F0E-64D9-4DDD-92AF-1A5C10CE584C}"/>
                  </a:ext>
                </a:extLst>
              </p:cNvPr>
              <p:cNvSpPr/>
              <p:nvPr/>
            </p:nvSpPr>
            <p:spPr>
              <a:xfrm>
                <a:off x="4216614" y="3799959"/>
                <a:ext cx="720855" cy="36396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Conv</a:t>
                </a:r>
              </a:p>
            </p:txBody>
          </p:sp>
          <p:sp>
            <p:nvSpPr>
              <p:cNvPr id="163" name="TextBox 162">
                <a:extLst>
                  <a:ext uri="{FF2B5EF4-FFF2-40B4-BE49-F238E27FC236}">
                    <a16:creationId xmlns:a16="http://schemas.microsoft.com/office/drawing/2014/main" id="{E87108AB-E264-4463-9F82-B0C87B5A724D}"/>
                  </a:ext>
                </a:extLst>
              </p:cNvPr>
              <p:cNvSpPr txBox="1"/>
              <p:nvPr/>
            </p:nvSpPr>
            <p:spPr>
              <a:xfrm>
                <a:off x="4278722" y="3585860"/>
                <a:ext cx="596638"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4546A"/>
                    </a:solidFill>
                    <a:effectLst/>
                    <a:uLnTx/>
                    <a:uFillTx/>
                    <a:latin typeface="Calibri" panose="020F0502020204030204"/>
                    <a:ea typeface="+mn-ea"/>
                    <a:cs typeface="+mn-cs"/>
                  </a:rPr>
                  <a:t>block4</a:t>
                </a:r>
              </a:p>
            </p:txBody>
          </p:sp>
        </p:grpSp>
        <p:grpSp>
          <p:nvGrpSpPr>
            <p:cNvPr id="132" name="Group 131">
              <a:extLst>
                <a:ext uri="{FF2B5EF4-FFF2-40B4-BE49-F238E27FC236}">
                  <a16:creationId xmlns:a16="http://schemas.microsoft.com/office/drawing/2014/main" id="{3BD32C29-3512-4F29-91C4-7282189B2AE7}"/>
                </a:ext>
              </a:extLst>
            </p:cNvPr>
            <p:cNvGrpSpPr/>
            <p:nvPr/>
          </p:nvGrpSpPr>
          <p:grpSpPr>
            <a:xfrm>
              <a:off x="8464228" y="3623178"/>
              <a:ext cx="753730" cy="980021"/>
              <a:chOff x="4200060" y="3585860"/>
              <a:chExt cx="753730" cy="980021"/>
            </a:xfrm>
          </p:grpSpPr>
          <p:sp>
            <p:nvSpPr>
              <p:cNvPr id="156" name="Rectangle 155">
                <a:extLst>
                  <a:ext uri="{FF2B5EF4-FFF2-40B4-BE49-F238E27FC236}">
                    <a16:creationId xmlns:a16="http://schemas.microsoft.com/office/drawing/2014/main" id="{D165CE73-B170-4CEE-8D18-95118F7CA156}"/>
                  </a:ext>
                </a:extLst>
              </p:cNvPr>
              <p:cNvSpPr/>
              <p:nvPr/>
            </p:nvSpPr>
            <p:spPr>
              <a:xfrm>
                <a:off x="4200060" y="3623057"/>
                <a:ext cx="753730" cy="94282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7" name="Rectangle: Rounded Corners 156">
                <a:extLst>
                  <a:ext uri="{FF2B5EF4-FFF2-40B4-BE49-F238E27FC236}">
                    <a16:creationId xmlns:a16="http://schemas.microsoft.com/office/drawing/2014/main" id="{D1632C82-CB6C-4F4E-9A83-6FD6FE1D5D77}"/>
                  </a:ext>
                </a:extLst>
              </p:cNvPr>
              <p:cNvSpPr/>
              <p:nvPr/>
            </p:nvSpPr>
            <p:spPr>
              <a:xfrm>
                <a:off x="4216614" y="4167173"/>
                <a:ext cx="720855" cy="36396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err="1">
                    <a:ln>
                      <a:noFill/>
                    </a:ln>
                    <a:solidFill>
                      <a:prstClr val="white"/>
                    </a:solidFill>
                    <a:effectLst/>
                    <a:uLnTx/>
                    <a:uFillTx/>
                    <a:latin typeface="Calibri" panose="020F0502020204030204"/>
                    <a:ea typeface="+mn-ea"/>
                    <a:cs typeface="+mn-cs"/>
                  </a:rPr>
                  <a:t>Matmul</a:t>
                </a:r>
                <a:endPar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8" name="Rectangle: Rounded Corners 157">
                <a:extLst>
                  <a:ext uri="{FF2B5EF4-FFF2-40B4-BE49-F238E27FC236}">
                    <a16:creationId xmlns:a16="http://schemas.microsoft.com/office/drawing/2014/main" id="{F5A1E1DB-97F1-43E2-8105-18578A72FB41}"/>
                  </a:ext>
                </a:extLst>
              </p:cNvPr>
              <p:cNvSpPr/>
              <p:nvPr/>
            </p:nvSpPr>
            <p:spPr>
              <a:xfrm>
                <a:off x="4216614" y="3799959"/>
                <a:ext cx="720855" cy="36396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Conv</a:t>
                </a:r>
              </a:p>
            </p:txBody>
          </p:sp>
          <p:sp>
            <p:nvSpPr>
              <p:cNvPr id="159" name="TextBox 158">
                <a:extLst>
                  <a:ext uri="{FF2B5EF4-FFF2-40B4-BE49-F238E27FC236}">
                    <a16:creationId xmlns:a16="http://schemas.microsoft.com/office/drawing/2014/main" id="{85359786-0A18-4FAE-AF99-6F76F260FFD3}"/>
                  </a:ext>
                </a:extLst>
              </p:cNvPr>
              <p:cNvSpPr txBox="1"/>
              <p:nvPr/>
            </p:nvSpPr>
            <p:spPr>
              <a:xfrm>
                <a:off x="4278722" y="3585860"/>
                <a:ext cx="596638"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4546A"/>
                    </a:solidFill>
                    <a:effectLst/>
                    <a:uLnTx/>
                    <a:uFillTx/>
                    <a:latin typeface="Calibri" panose="020F0502020204030204"/>
                    <a:ea typeface="+mn-ea"/>
                    <a:cs typeface="+mn-cs"/>
                  </a:rPr>
                  <a:t>block5</a:t>
                </a:r>
              </a:p>
            </p:txBody>
          </p:sp>
        </p:grpSp>
        <p:grpSp>
          <p:nvGrpSpPr>
            <p:cNvPr id="133" name="Group 132">
              <a:extLst>
                <a:ext uri="{FF2B5EF4-FFF2-40B4-BE49-F238E27FC236}">
                  <a16:creationId xmlns:a16="http://schemas.microsoft.com/office/drawing/2014/main" id="{FED5DA4D-0E8F-4339-95EE-946DFA4A26D6}"/>
                </a:ext>
              </a:extLst>
            </p:cNvPr>
            <p:cNvGrpSpPr/>
            <p:nvPr/>
          </p:nvGrpSpPr>
          <p:grpSpPr>
            <a:xfrm>
              <a:off x="4199944" y="2555298"/>
              <a:ext cx="753730" cy="991770"/>
              <a:chOff x="4183390" y="1224463"/>
              <a:chExt cx="753730" cy="991770"/>
            </a:xfrm>
          </p:grpSpPr>
          <p:sp>
            <p:nvSpPr>
              <p:cNvPr id="152" name="Rectangle 151">
                <a:extLst>
                  <a:ext uri="{FF2B5EF4-FFF2-40B4-BE49-F238E27FC236}">
                    <a16:creationId xmlns:a16="http://schemas.microsoft.com/office/drawing/2014/main" id="{0404D8BD-9C90-4EAD-9BDA-DEB77EA9551D}"/>
                  </a:ext>
                </a:extLst>
              </p:cNvPr>
              <p:cNvSpPr/>
              <p:nvPr/>
            </p:nvSpPr>
            <p:spPr>
              <a:xfrm>
                <a:off x="4183390" y="1273409"/>
                <a:ext cx="753730" cy="94282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3" name="Rectangle: Rounded Corners 152">
                <a:extLst>
                  <a:ext uri="{FF2B5EF4-FFF2-40B4-BE49-F238E27FC236}">
                    <a16:creationId xmlns:a16="http://schemas.microsoft.com/office/drawing/2014/main" id="{8650D5A3-0251-4291-AC49-C270D91A5849}"/>
                  </a:ext>
                </a:extLst>
              </p:cNvPr>
              <p:cNvSpPr/>
              <p:nvPr/>
            </p:nvSpPr>
            <p:spPr>
              <a:xfrm>
                <a:off x="4193657" y="1805776"/>
                <a:ext cx="720855" cy="36396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err="1">
                    <a:ln>
                      <a:noFill/>
                    </a:ln>
                    <a:solidFill>
                      <a:prstClr val="white"/>
                    </a:solidFill>
                    <a:effectLst/>
                    <a:uLnTx/>
                    <a:uFillTx/>
                    <a:latin typeface="Calibri" panose="020F0502020204030204"/>
                    <a:ea typeface="+mn-ea"/>
                    <a:cs typeface="+mn-cs"/>
                  </a:rPr>
                  <a:t>Matmul</a:t>
                </a:r>
                <a:endPar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4" name="Rectangle: Rounded Corners 153">
                <a:extLst>
                  <a:ext uri="{FF2B5EF4-FFF2-40B4-BE49-F238E27FC236}">
                    <a16:creationId xmlns:a16="http://schemas.microsoft.com/office/drawing/2014/main" id="{AA8047A2-556B-42CB-867F-5C36B7751924}"/>
                  </a:ext>
                </a:extLst>
              </p:cNvPr>
              <p:cNvSpPr/>
              <p:nvPr/>
            </p:nvSpPr>
            <p:spPr>
              <a:xfrm>
                <a:off x="4193657" y="1438562"/>
                <a:ext cx="720855" cy="36396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Conv</a:t>
                </a:r>
              </a:p>
            </p:txBody>
          </p:sp>
          <p:sp>
            <p:nvSpPr>
              <p:cNvPr id="155" name="TextBox 154">
                <a:extLst>
                  <a:ext uri="{FF2B5EF4-FFF2-40B4-BE49-F238E27FC236}">
                    <a16:creationId xmlns:a16="http://schemas.microsoft.com/office/drawing/2014/main" id="{D0A7DD2D-CFEC-484B-A700-5F6993978018}"/>
                  </a:ext>
                </a:extLst>
              </p:cNvPr>
              <p:cNvSpPr txBox="1"/>
              <p:nvPr/>
            </p:nvSpPr>
            <p:spPr>
              <a:xfrm>
                <a:off x="4255765" y="1224463"/>
                <a:ext cx="596638"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4546A"/>
                    </a:solidFill>
                    <a:effectLst/>
                    <a:uLnTx/>
                    <a:uFillTx/>
                    <a:latin typeface="Calibri" panose="020F0502020204030204"/>
                    <a:ea typeface="+mn-ea"/>
                    <a:cs typeface="+mn-cs"/>
                  </a:rPr>
                  <a:t>block6</a:t>
                </a:r>
              </a:p>
            </p:txBody>
          </p:sp>
        </p:grpSp>
        <p:grpSp>
          <p:nvGrpSpPr>
            <p:cNvPr id="134" name="Group 133">
              <a:extLst>
                <a:ext uri="{FF2B5EF4-FFF2-40B4-BE49-F238E27FC236}">
                  <a16:creationId xmlns:a16="http://schemas.microsoft.com/office/drawing/2014/main" id="{8BC20162-3299-410D-874A-D1FCA1662010}"/>
                </a:ext>
              </a:extLst>
            </p:cNvPr>
            <p:cNvGrpSpPr/>
            <p:nvPr/>
          </p:nvGrpSpPr>
          <p:grpSpPr>
            <a:xfrm>
              <a:off x="5032336" y="2555298"/>
              <a:ext cx="753730" cy="991770"/>
              <a:chOff x="4183390" y="1224463"/>
              <a:chExt cx="753730" cy="991770"/>
            </a:xfrm>
          </p:grpSpPr>
          <p:sp>
            <p:nvSpPr>
              <p:cNvPr id="148" name="Rectangle 147">
                <a:extLst>
                  <a:ext uri="{FF2B5EF4-FFF2-40B4-BE49-F238E27FC236}">
                    <a16:creationId xmlns:a16="http://schemas.microsoft.com/office/drawing/2014/main" id="{513CD7EF-3752-45D4-A743-11E3AA258E25}"/>
                  </a:ext>
                </a:extLst>
              </p:cNvPr>
              <p:cNvSpPr/>
              <p:nvPr/>
            </p:nvSpPr>
            <p:spPr>
              <a:xfrm>
                <a:off x="4183390" y="1273409"/>
                <a:ext cx="753730" cy="94282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9" name="Rectangle: Rounded Corners 148">
                <a:extLst>
                  <a:ext uri="{FF2B5EF4-FFF2-40B4-BE49-F238E27FC236}">
                    <a16:creationId xmlns:a16="http://schemas.microsoft.com/office/drawing/2014/main" id="{2FD8A774-2667-45DF-AC73-B4EA2C570EF8}"/>
                  </a:ext>
                </a:extLst>
              </p:cNvPr>
              <p:cNvSpPr/>
              <p:nvPr/>
            </p:nvSpPr>
            <p:spPr>
              <a:xfrm>
                <a:off x="4193657" y="1805776"/>
                <a:ext cx="720855" cy="36396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err="1">
                    <a:ln>
                      <a:noFill/>
                    </a:ln>
                    <a:solidFill>
                      <a:prstClr val="white"/>
                    </a:solidFill>
                    <a:effectLst/>
                    <a:uLnTx/>
                    <a:uFillTx/>
                    <a:latin typeface="Calibri" panose="020F0502020204030204"/>
                    <a:ea typeface="+mn-ea"/>
                    <a:cs typeface="+mn-cs"/>
                  </a:rPr>
                  <a:t>Matmul</a:t>
                </a:r>
                <a:endPar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Rectangle: Rounded Corners 149">
                <a:extLst>
                  <a:ext uri="{FF2B5EF4-FFF2-40B4-BE49-F238E27FC236}">
                    <a16:creationId xmlns:a16="http://schemas.microsoft.com/office/drawing/2014/main" id="{8C63EBF5-6CB1-411F-89F9-882A8C55D7CC}"/>
                  </a:ext>
                </a:extLst>
              </p:cNvPr>
              <p:cNvSpPr/>
              <p:nvPr/>
            </p:nvSpPr>
            <p:spPr>
              <a:xfrm>
                <a:off x="4193657" y="1438562"/>
                <a:ext cx="720855" cy="36396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Conv</a:t>
                </a:r>
              </a:p>
            </p:txBody>
          </p:sp>
          <p:sp>
            <p:nvSpPr>
              <p:cNvPr id="151" name="TextBox 150">
                <a:extLst>
                  <a:ext uri="{FF2B5EF4-FFF2-40B4-BE49-F238E27FC236}">
                    <a16:creationId xmlns:a16="http://schemas.microsoft.com/office/drawing/2014/main" id="{5515E8B5-2037-40F3-BE97-69E78225FBDA}"/>
                  </a:ext>
                </a:extLst>
              </p:cNvPr>
              <p:cNvSpPr txBox="1"/>
              <p:nvPr/>
            </p:nvSpPr>
            <p:spPr>
              <a:xfrm>
                <a:off x="4255765" y="1224463"/>
                <a:ext cx="596638"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4546A"/>
                    </a:solidFill>
                    <a:effectLst/>
                    <a:uLnTx/>
                    <a:uFillTx/>
                    <a:latin typeface="Calibri" panose="020F0502020204030204"/>
                    <a:ea typeface="+mn-ea"/>
                    <a:cs typeface="+mn-cs"/>
                  </a:rPr>
                  <a:t>block7</a:t>
                </a:r>
              </a:p>
            </p:txBody>
          </p:sp>
        </p:grpSp>
        <p:grpSp>
          <p:nvGrpSpPr>
            <p:cNvPr id="135" name="Group 134">
              <a:extLst>
                <a:ext uri="{FF2B5EF4-FFF2-40B4-BE49-F238E27FC236}">
                  <a16:creationId xmlns:a16="http://schemas.microsoft.com/office/drawing/2014/main" id="{AE08AC41-8321-4B96-94F4-E6EE5DCE8B07}"/>
                </a:ext>
              </a:extLst>
            </p:cNvPr>
            <p:cNvGrpSpPr/>
            <p:nvPr/>
          </p:nvGrpSpPr>
          <p:grpSpPr>
            <a:xfrm>
              <a:off x="5907042" y="2549666"/>
              <a:ext cx="753730" cy="991770"/>
              <a:chOff x="4183390" y="1224463"/>
              <a:chExt cx="753730" cy="991770"/>
            </a:xfrm>
          </p:grpSpPr>
          <p:sp>
            <p:nvSpPr>
              <p:cNvPr id="144" name="Rectangle 143">
                <a:extLst>
                  <a:ext uri="{FF2B5EF4-FFF2-40B4-BE49-F238E27FC236}">
                    <a16:creationId xmlns:a16="http://schemas.microsoft.com/office/drawing/2014/main" id="{3B40C6A0-D74A-48E1-B2D6-63C78253ECDB}"/>
                  </a:ext>
                </a:extLst>
              </p:cNvPr>
              <p:cNvSpPr/>
              <p:nvPr/>
            </p:nvSpPr>
            <p:spPr>
              <a:xfrm>
                <a:off x="4183390" y="1273409"/>
                <a:ext cx="753730" cy="94282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145E8007-69A8-41C2-AD31-42358A1A895D}"/>
                  </a:ext>
                </a:extLst>
              </p:cNvPr>
              <p:cNvSpPr/>
              <p:nvPr/>
            </p:nvSpPr>
            <p:spPr>
              <a:xfrm>
                <a:off x="4193657" y="1805776"/>
                <a:ext cx="720855" cy="36396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err="1">
                    <a:ln>
                      <a:noFill/>
                    </a:ln>
                    <a:solidFill>
                      <a:prstClr val="white"/>
                    </a:solidFill>
                    <a:effectLst/>
                    <a:uLnTx/>
                    <a:uFillTx/>
                    <a:latin typeface="Calibri" panose="020F0502020204030204"/>
                    <a:ea typeface="+mn-ea"/>
                    <a:cs typeface="+mn-cs"/>
                  </a:rPr>
                  <a:t>Matmul</a:t>
                </a:r>
                <a:endPar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6" name="Rectangle: Rounded Corners 145">
                <a:extLst>
                  <a:ext uri="{FF2B5EF4-FFF2-40B4-BE49-F238E27FC236}">
                    <a16:creationId xmlns:a16="http://schemas.microsoft.com/office/drawing/2014/main" id="{A2B525F4-F2E5-4B33-BBC5-659151809110}"/>
                  </a:ext>
                </a:extLst>
              </p:cNvPr>
              <p:cNvSpPr/>
              <p:nvPr/>
            </p:nvSpPr>
            <p:spPr>
              <a:xfrm>
                <a:off x="4193657" y="1438562"/>
                <a:ext cx="720855" cy="36396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Conv</a:t>
                </a:r>
              </a:p>
            </p:txBody>
          </p:sp>
          <p:sp>
            <p:nvSpPr>
              <p:cNvPr id="147" name="TextBox 146">
                <a:extLst>
                  <a:ext uri="{FF2B5EF4-FFF2-40B4-BE49-F238E27FC236}">
                    <a16:creationId xmlns:a16="http://schemas.microsoft.com/office/drawing/2014/main" id="{93B1D326-F6DE-436E-B2B5-E99244827F88}"/>
                  </a:ext>
                </a:extLst>
              </p:cNvPr>
              <p:cNvSpPr txBox="1"/>
              <p:nvPr/>
            </p:nvSpPr>
            <p:spPr>
              <a:xfrm>
                <a:off x="4255765" y="1224463"/>
                <a:ext cx="596638"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4546A"/>
                    </a:solidFill>
                    <a:effectLst/>
                    <a:uLnTx/>
                    <a:uFillTx/>
                    <a:latin typeface="Calibri" panose="020F0502020204030204"/>
                    <a:ea typeface="+mn-ea"/>
                    <a:cs typeface="+mn-cs"/>
                  </a:rPr>
                  <a:t>block8</a:t>
                </a:r>
              </a:p>
            </p:txBody>
          </p:sp>
        </p:grpSp>
        <p:grpSp>
          <p:nvGrpSpPr>
            <p:cNvPr id="136" name="Group 135">
              <a:extLst>
                <a:ext uri="{FF2B5EF4-FFF2-40B4-BE49-F238E27FC236}">
                  <a16:creationId xmlns:a16="http://schemas.microsoft.com/office/drawing/2014/main" id="{AFCBF68A-F855-40B3-81EC-7F9AF1CAADE5}"/>
                </a:ext>
              </a:extLst>
            </p:cNvPr>
            <p:cNvGrpSpPr/>
            <p:nvPr/>
          </p:nvGrpSpPr>
          <p:grpSpPr>
            <a:xfrm>
              <a:off x="6739434" y="2549666"/>
              <a:ext cx="753730" cy="991770"/>
              <a:chOff x="4183390" y="1224463"/>
              <a:chExt cx="753730" cy="991770"/>
            </a:xfrm>
          </p:grpSpPr>
          <p:sp>
            <p:nvSpPr>
              <p:cNvPr id="141" name="Rectangle 140">
                <a:extLst>
                  <a:ext uri="{FF2B5EF4-FFF2-40B4-BE49-F238E27FC236}">
                    <a16:creationId xmlns:a16="http://schemas.microsoft.com/office/drawing/2014/main" id="{0E6225CF-2FE6-4C33-89F2-CCF30EF6F847}"/>
                  </a:ext>
                </a:extLst>
              </p:cNvPr>
              <p:cNvSpPr/>
              <p:nvPr/>
            </p:nvSpPr>
            <p:spPr>
              <a:xfrm>
                <a:off x="4183390" y="1273409"/>
                <a:ext cx="753730" cy="94282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2" name="Rectangle: Rounded Corners 141">
                <a:extLst>
                  <a:ext uri="{FF2B5EF4-FFF2-40B4-BE49-F238E27FC236}">
                    <a16:creationId xmlns:a16="http://schemas.microsoft.com/office/drawing/2014/main" id="{19181188-7069-4918-A8AB-67D40A9FDC28}"/>
                  </a:ext>
                </a:extLst>
              </p:cNvPr>
              <p:cNvSpPr/>
              <p:nvPr/>
            </p:nvSpPr>
            <p:spPr>
              <a:xfrm>
                <a:off x="4193657" y="1805776"/>
                <a:ext cx="720855" cy="36396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err="1">
                    <a:ln>
                      <a:noFill/>
                    </a:ln>
                    <a:solidFill>
                      <a:prstClr val="white"/>
                    </a:solidFill>
                    <a:effectLst/>
                    <a:uLnTx/>
                    <a:uFillTx/>
                    <a:latin typeface="Calibri" panose="020F0502020204030204"/>
                    <a:ea typeface="+mn-ea"/>
                    <a:cs typeface="+mn-cs"/>
                  </a:rPr>
                  <a:t>Matmul</a:t>
                </a:r>
                <a:endPar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3" name="TextBox 142">
                <a:extLst>
                  <a:ext uri="{FF2B5EF4-FFF2-40B4-BE49-F238E27FC236}">
                    <a16:creationId xmlns:a16="http://schemas.microsoft.com/office/drawing/2014/main" id="{81C56AE0-62FF-4ECF-8566-E3F2C89E0243}"/>
                  </a:ext>
                </a:extLst>
              </p:cNvPr>
              <p:cNvSpPr txBox="1"/>
              <p:nvPr/>
            </p:nvSpPr>
            <p:spPr>
              <a:xfrm>
                <a:off x="4255765" y="1224463"/>
                <a:ext cx="596638"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4546A"/>
                    </a:solidFill>
                    <a:effectLst/>
                    <a:uLnTx/>
                    <a:uFillTx/>
                    <a:latin typeface="Calibri" panose="020F0502020204030204"/>
                    <a:ea typeface="+mn-ea"/>
                    <a:cs typeface="+mn-cs"/>
                  </a:rPr>
                  <a:t>block9</a:t>
                </a:r>
              </a:p>
            </p:txBody>
          </p:sp>
        </p:grpSp>
        <p:grpSp>
          <p:nvGrpSpPr>
            <p:cNvPr id="137" name="Group 136">
              <a:extLst>
                <a:ext uri="{FF2B5EF4-FFF2-40B4-BE49-F238E27FC236}">
                  <a16:creationId xmlns:a16="http://schemas.microsoft.com/office/drawing/2014/main" id="{D164470A-409E-48AC-ACB4-2F99B468E7C5}"/>
                </a:ext>
              </a:extLst>
            </p:cNvPr>
            <p:cNvGrpSpPr/>
            <p:nvPr/>
          </p:nvGrpSpPr>
          <p:grpSpPr>
            <a:xfrm>
              <a:off x="7631720" y="2554516"/>
              <a:ext cx="753730" cy="991770"/>
              <a:chOff x="4183390" y="1224463"/>
              <a:chExt cx="753730" cy="991770"/>
            </a:xfrm>
          </p:grpSpPr>
          <p:sp>
            <p:nvSpPr>
              <p:cNvPr id="138" name="Rectangle 137">
                <a:extLst>
                  <a:ext uri="{FF2B5EF4-FFF2-40B4-BE49-F238E27FC236}">
                    <a16:creationId xmlns:a16="http://schemas.microsoft.com/office/drawing/2014/main" id="{3DC42ECA-B2D4-4D8E-816A-281EBD4D71CA}"/>
                  </a:ext>
                </a:extLst>
              </p:cNvPr>
              <p:cNvSpPr/>
              <p:nvPr/>
            </p:nvSpPr>
            <p:spPr>
              <a:xfrm>
                <a:off x="4183390" y="1273409"/>
                <a:ext cx="753730" cy="94282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9" name="Rectangle: Rounded Corners 138">
                <a:extLst>
                  <a:ext uri="{FF2B5EF4-FFF2-40B4-BE49-F238E27FC236}">
                    <a16:creationId xmlns:a16="http://schemas.microsoft.com/office/drawing/2014/main" id="{C9231CC0-726E-4E3D-B37E-B6D3CBAD68BE}"/>
                  </a:ext>
                </a:extLst>
              </p:cNvPr>
              <p:cNvSpPr/>
              <p:nvPr/>
            </p:nvSpPr>
            <p:spPr>
              <a:xfrm>
                <a:off x="4193657" y="1805776"/>
                <a:ext cx="720855" cy="36396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err="1">
                    <a:ln>
                      <a:noFill/>
                    </a:ln>
                    <a:solidFill>
                      <a:prstClr val="white"/>
                    </a:solidFill>
                    <a:effectLst/>
                    <a:uLnTx/>
                    <a:uFillTx/>
                    <a:latin typeface="Calibri" panose="020F0502020204030204"/>
                    <a:ea typeface="+mn-ea"/>
                    <a:cs typeface="+mn-cs"/>
                  </a:rPr>
                  <a:t>Matmul</a:t>
                </a:r>
                <a:endPar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0" name="TextBox 139">
                <a:extLst>
                  <a:ext uri="{FF2B5EF4-FFF2-40B4-BE49-F238E27FC236}">
                    <a16:creationId xmlns:a16="http://schemas.microsoft.com/office/drawing/2014/main" id="{E2538356-9BD2-4A05-8BB7-D545E554905E}"/>
                  </a:ext>
                </a:extLst>
              </p:cNvPr>
              <p:cNvSpPr txBox="1"/>
              <p:nvPr/>
            </p:nvSpPr>
            <p:spPr>
              <a:xfrm>
                <a:off x="4255765" y="1224463"/>
                <a:ext cx="671979"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4546A"/>
                    </a:solidFill>
                    <a:effectLst/>
                    <a:uLnTx/>
                    <a:uFillTx/>
                    <a:latin typeface="Calibri" panose="020F0502020204030204"/>
                    <a:ea typeface="+mn-ea"/>
                    <a:cs typeface="+mn-cs"/>
                  </a:rPr>
                  <a:t>block10</a:t>
                </a:r>
              </a:p>
            </p:txBody>
          </p:sp>
        </p:grpSp>
      </p:grpSp>
      <p:grpSp>
        <p:nvGrpSpPr>
          <p:cNvPr id="180" name="Group 179">
            <a:extLst>
              <a:ext uri="{FF2B5EF4-FFF2-40B4-BE49-F238E27FC236}">
                <a16:creationId xmlns:a16="http://schemas.microsoft.com/office/drawing/2014/main" id="{68833472-7917-4A59-966F-1499A23633D9}"/>
              </a:ext>
            </a:extLst>
          </p:cNvPr>
          <p:cNvGrpSpPr/>
          <p:nvPr/>
        </p:nvGrpSpPr>
        <p:grpSpPr>
          <a:xfrm>
            <a:off x="4487106" y="3577140"/>
            <a:ext cx="4996468" cy="1149637"/>
            <a:chOff x="4207201" y="3089704"/>
            <a:chExt cx="4996468" cy="1149637"/>
          </a:xfrm>
        </p:grpSpPr>
        <p:sp>
          <p:nvSpPr>
            <p:cNvPr id="181" name="Rectangle 180">
              <a:extLst>
                <a:ext uri="{FF2B5EF4-FFF2-40B4-BE49-F238E27FC236}">
                  <a16:creationId xmlns:a16="http://schemas.microsoft.com/office/drawing/2014/main" id="{5BBD7043-B1ED-41EA-857B-E198434579CD}"/>
                </a:ext>
              </a:extLst>
            </p:cNvPr>
            <p:cNvSpPr/>
            <p:nvPr/>
          </p:nvSpPr>
          <p:spPr>
            <a:xfrm>
              <a:off x="4216613" y="4146550"/>
              <a:ext cx="720855" cy="889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2" name="Rectangle 181">
              <a:extLst>
                <a:ext uri="{FF2B5EF4-FFF2-40B4-BE49-F238E27FC236}">
                  <a16:creationId xmlns:a16="http://schemas.microsoft.com/office/drawing/2014/main" id="{0E4F6AE2-6A24-47F2-8642-3E1A3A63D7B9}"/>
                </a:ext>
              </a:extLst>
            </p:cNvPr>
            <p:cNvSpPr/>
            <p:nvPr/>
          </p:nvSpPr>
          <p:spPr>
            <a:xfrm>
              <a:off x="5046874" y="4146565"/>
              <a:ext cx="720855" cy="889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3" name="Rectangle 182">
              <a:extLst>
                <a:ext uri="{FF2B5EF4-FFF2-40B4-BE49-F238E27FC236}">
                  <a16:creationId xmlns:a16="http://schemas.microsoft.com/office/drawing/2014/main" id="{28C54F1C-95E8-45C7-900D-CE1992F52F43}"/>
                </a:ext>
              </a:extLst>
            </p:cNvPr>
            <p:cNvSpPr/>
            <p:nvPr/>
          </p:nvSpPr>
          <p:spPr>
            <a:xfrm>
              <a:off x="5923944" y="4150409"/>
              <a:ext cx="720855" cy="889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4" name="Rectangle 183">
              <a:extLst>
                <a:ext uri="{FF2B5EF4-FFF2-40B4-BE49-F238E27FC236}">
                  <a16:creationId xmlns:a16="http://schemas.microsoft.com/office/drawing/2014/main" id="{B773D1E6-929F-4762-8CA1-7C70FAC65B65}"/>
                </a:ext>
              </a:extLst>
            </p:cNvPr>
            <p:cNvSpPr/>
            <p:nvPr/>
          </p:nvSpPr>
          <p:spPr>
            <a:xfrm>
              <a:off x="6755987" y="4146550"/>
              <a:ext cx="720855" cy="889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5" name="Rectangle 184">
              <a:extLst>
                <a:ext uri="{FF2B5EF4-FFF2-40B4-BE49-F238E27FC236}">
                  <a16:creationId xmlns:a16="http://schemas.microsoft.com/office/drawing/2014/main" id="{525D3400-D085-47BE-ACBF-E4AFCCC87C23}"/>
                </a:ext>
              </a:extLst>
            </p:cNvPr>
            <p:cNvSpPr/>
            <p:nvPr/>
          </p:nvSpPr>
          <p:spPr>
            <a:xfrm>
              <a:off x="7648390" y="4148991"/>
              <a:ext cx="720855" cy="889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6" name="Rectangle 185">
              <a:extLst>
                <a:ext uri="{FF2B5EF4-FFF2-40B4-BE49-F238E27FC236}">
                  <a16:creationId xmlns:a16="http://schemas.microsoft.com/office/drawing/2014/main" id="{5C5A2C00-2154-4B3C-9E31-13F114940EDA}"/>
                </a:ext>
              </a:extLst>
            </p:cNvPr>
            <p:cNvSpPr/>
            <p:nvPr/>
          </p:nvSpPr>
          <p:spPr>
            <a:xfrm>
              <a:off x="8482814" y="4148991"/>
              <a:ext cx="720855" cy="889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7" name="Rectangle 186">
              <a:extLst>
                <a:ext uri="{FF2B5EF4-FFF2-40B4-BE49-F238E27FC236}">
                  <a16:creationId xmlns:a16="http://schemas.microsoft.com/office/drawing/2014/main" id="{F3EDCC45-E53E-4570-ACCB-E674C6818242}"/>
                </a:ext>
              </a:extLst>
            </p:cNvPr>
            <p:cNvSpPr/>
            <p:nvPr/>
          </p:nvSpPr>
          <p:spPr>
            <a:xfrm>
              <a:off x="4207201" y="3089704"/>
              <a:ext cx="720855" cy="889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8" name="Rectangle 187">
              <a:extLst>
                <a:ext uri="{FF2B5EF4-FFF2-40B4-BE49-F238E27FC236}">
                  <a16:creationId xmlns:a16="http://schemas.microsoft.com/office/drawing/2014/main" id="{3ABDFBE2-F4FB-4167-817C-B3A89ADAF6A3}"/>
                </a:ext>
              </a:extLst>
            </p:cNvPr>
            <p:cNvSpPr/>
            <p:nvPr/>
          </p:nvSpPr>
          <p:spPr>
            <a:xfrm>
              <a:off x="5037462" y="3089719"/>
              <a:ext cx="720855" cy="889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9" name="Rectangle 188">
              <a:extLst>
                <a:ext uri="{FF2B5EF4-FFF2-40B4-BE49-F238E27FC236}">
                  <a16:creationId xmlns:a16="http://schemas.microsoft.com/office/drawing/2014/main" id="{241EFA47-6ADD-4D80-9552-F8A63530AAEA}"/>
                </a:ext>
              </a:extLst>
            </p:cNvPr>
            <p:cNvSpPr/>
            <p:nvPr/>
          </p:nvSpPr>
          <p:spPr>
            <a:xfrm>
              <a:off x="5914532" y="3093563"/>
              <a:ext cx="720855" cy="889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0" name="Rectangle 189">
              <a:extLst>
                <a:ext uri="{FF2B5EF4-FFF2-40B4-BE49-F238E27FC236}">
                  <a16:creationId xmlns:a16="http://schemas.microsoft.com/office/drawing/2014/main" id="{CFAD35D2-E9EA-4926-8AF8-EA4AE3EB4236}"/>
                </a:ext>
              </a:extLst>
            </p:cNvPr>
            <p:cNvSpPr/>
            <p:nvPr/>
          </p:nvSpPr>
          <p:spPr>
            <a:xfrm>
              <a:off x="6746575" y="3089704"/>
              <a:ext cx="720855" cy="889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1" name="Rectangle 190">
              <a:extLst>
                <a:ext uri="{FF2B5EF4-FFF2-40B4-BE49-F238E27FC236}">
                  <a16:creationId xmlns:a16="http://schemas.microsoft.com/office/drawing/2014/main" id="{1F5579DD-2921-4935-9B03-1D9EEDCD4D25}"/>
                </a:ext>
              </a:extLst>
            </p:cNvPr>
            <p:cNvSpPr/>
            <p:nvPr/>
          </p:nvSpPr>
          <p:spPr>
            <a:xfrm>
              <a:off x="7638978" y="3092145"/>
              <a:ext cx="720855" cy="889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92" name="TextBox 191">
            <a:extLst>
              <a:ext uri="{FF2B5EF4-FFF2-40B4-BE49-F238E27FC236}">
                <a16:creationId xmlns:a16="http://schemas.microsoft.com/office/drawing/2014/main" id="{05C5779B-1090-4EC9-95B2-C1A1DD6BF954}"/>
              </a:ext>
            </a:extLst>
          </p:cNvPr>
          <p:cNvSpPr txBox="1"/>
          <p:nvPr/>
        </p:nvSpPr>
        <p:spPr>
          <a:xfrm>
            <a:off x="6649570" y="5362168"/>
            <a:ext cx="582211"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GPU</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93" name="Picture 192">
            <a:extLst>
              <a:ext uri="{FF2B5EF4-FFF2-40B4-BE49-F238E27FC236}">
                <a16:creationId xmlns:a16="http://schemas.microsoft.com/office/drawing/2014/main" id="{1361D15B-66E9-47F5-9868-1C47438D8A0F}"/>
              </a:ext>
            </a:extLst>
          </p:cNvPr>
          <p:cNvPicPr>
            <a:picLocks noChangeAspect="1"/>
          </p:cNvPicPr>
          <p:nvPr/>
        </p:nvPicPr>
        <p:blipFill>
          <a:blip r:embed="rId4" cstate="print">
            <a:extLst>
              <a:ext uri="{BEBA8EAE-BF5A-486C-A8C5-ECC9F3942E4B}">
                <a14:imgProps xmlns:a14="http://schemas.microsoft.com/office/drawing/2010/main">
                  <a14:imgLayer r:embed="rId5">
                    <a14:imgEffect>
                      <a14:backgroundRemoval t="10000" b="90000" l="10000" r="90000">
                        <a14:backgroundMark x1="13223" y1="81818" x2="13223" y2="81818"/>
                        <a14:backgroundMark x1="14876" y1="16364" x2="14876" y2="16364"/>
                      </a14:backgroundRemoval>
                    </a14:imgEffect>
                  </a14:imgLayer>
                </a14:imgProps>
              </a:ext>
              <a:ext uri="{28A0092B-C50C-407E-A947-70E740481C1C}">
                <a14:useLocalDpi xmlns:a14="http://schemas.microsoft.com/office/drawing/2010/main" val="0"/>
              </a:ext>
            </a:extLst>
          </a:blip>
          <a:stretch>
            <a:fillRect/>
          </a:stretch>
        </p:blipFill>
        <p:spPr>
          <a:xfrm rot="5400000">
            <a:off x="4725237" y="4335577"/>
            <a:ext cx="295924" cy="266868"/>
          </a:xfrm>
          <a:prstGeom prst="rect">
            <a:avLst/>
          </a:prstGeom>
        </p:spPr>
      </p:pic>
      <p:pic>
        <p:nvPicPr>
          <p:cNvPr id="194" name="Picture 193">
            <a:extLst>
              <a:ext uri="{FF2B5EF4-FFF2-40B4-BE49-F238E27FC236}">
                <a16:creationId xmlns:a16="http://schemas.microsoft.com/office/drawing/2014/main" id="{F3E70076-2DBA-40FA-9A75-4A96AD87A2DC}"/>
              </a:ext>
            </a:extLst>
          </p:cNvPr>
          <p:cNvPicPr>
            <a:picLocks noChangeAspect="1"/>
          </p:cNvPicPr>
          <p:nvPr/>
        </p:nvPicPr>
        <p:blipFill>
          <a:blip r:embed="rId4" cstate="print">
            <a:extLst>
              <a:ext uri="{BEBA8EAE-BF5A-486C-A8C5-ECC9F3942E4B}">
                <a14:imgProps xmlns:a14="http://schemas.microsoft.com/office/drawing/2010/main">
                  <a14:imgLayer r:embed="rId5">
                    <a14:imgEffect>
                      <a14:backgroundRemoval t="10000" b="90000" l="10000" r="90000">
                        <a14:backgroundMark x1="13223" y1="81818" x2="13223" y2="81818"/>
                        <a14:backgroundMark x1="14876" y1="16364" x2="14876" y2="16364"/>
                      </a14:backgroundRemoval>
                    </a14:imgEffect>
                  </a14:imgLayer>
                </a14:imgProps>
              </a:ext>
              <a:ext uri="{28A0092B-C50C-407E-A947-70E740481C1C}">
                <a14:useLocalDpi xmlns:a14="http://schemas.microsoft.com/office/drawing/2010/main" val="0"/>
              </a:ext>
            </a:extLst>
          </a:blip>
          <a:stretch>
            <a:fillRect/>
          </a:stretch>
        </p:blipFill>
        <p:spPr>
          <a:xfrm rot="5400000">
            <a:off x="5584394" y="4321706"/>
            <a:ext cx="295924" cy="266868"/>
          </a:xfrm>
          <a:prstGeom prst="rect">
            <a:avLst/>
          </a:prstGeom>
        </p:spPr>
      </p:pic>
      <p:pic>
        <p:nvPicPr>
          <p:cNvPr id="195" name="Picture 194">
            <a:extLst>
              <a:ext uri="{FF2B5EF4-FFF2-40B4-BE49-F238E27FC236}">
                <a16:creationId xmlns:a16="http://schemas.microsoft.com/office/drawing/2014/main" id="{15DD05E4-C1E6-478E-8CEB-BC2DA70398CA}"/>
              </a:ext>
            </a:extLst>
          </p:cNvPr>
          <p:cNvPicPr>
            <a:picLocks noChangeAspect="1"/>
          </p:cNvPicPr>
          <p:nvPr/>
        </p:nvPicPr>
        <p:blipFill>
          <a:blip r:embed="rId4" cstate="print">
            <a:extLst>
              <a:ext uri="{BEBA8EAE-BF5A-486C-A8C5-ECC9F3942E4B}">
                <a14:imgProps xmlns:a14="http://schemas.microsoft.com/office/drawing/2010/main">
                  <a14:imgLayer r:embed="rId5">
                    <a14:imgEffect>
                      <a14:backgroundRemoval t="10000" b="90000" l="10000" r="90000">
                        <a14:backgroundMark x1="13223" y1="81818" x2="13223" y2="81818"/>
                        <a14:backgroundMark x1="14876" y1="16364" x2="14876" y2="16364"/>
                      </a14:backgroundRemoval>
                    </a14:imgEffect>
                  </a14:imgLayer>
                </a14:imgProps>
              </a:ext>
              <a:ext uri="{28A0092B-C50C-407E-A947-70E740481C1C}">
                <a14:useLocalDpi xmlns:a14="http://schemas.microsoft.com/office/drawing/2010/main" val="0"/>
              </a:ext>
            </a:extLst>
          </a:blip>
          <a:stretch>
            <a:fillRect/>
          </a:stretch>
        </p:blipFill>
        <p:spPr>
          <a:xfrm rot="5400000">
            <a:off x="6436364" y="4332655"/>
            <a:ext cx="295924" cy="266868"/>
          </a:xfrm>
          <a:prstGeom prst="rect">
            <a:avLst/>
          </a:prstGeom>
        </p:spPr>
      </p:pic>
      <p:pic>
        <p:nvPicPr>
          <p:cNvPr id="196" name="Picture 195">
            <a:extLst>
              <a:ext uri="{FF2B5EF4-FFF2-40B4-BE49-F238E27FC236}">
                <a16:creationId xmlns:a16="http://schemas.microsoft.com/office/drawing/2014/main" id="{007509D8-2B34-4314-88EC-87FC096B6758}"/>
              </a:ext>
            </a:extLst>
          </p:cNvPr>
          <p:cNvPicPr>
            <a:picLocks noChangeAspect="1"/>
          </p:cNvPicPr>
          <p:nvPr/>
        </p:nvPicPr>
        <p:blipFill>
          <a:blip r:embed="rId4" cstate="print">
            <a:extLst>
              <a:ext uri="{BEBA8EAE-BF5A-486C-A8C5-ECC9F3942E4B}">
                <a14:imgProps xmlns:a14="http://schemas.microsoft.com/office/drawing/2010/main">
                  <a14:imgLayer r:embed="rId5">
                    <a14:imgEffect>
                      <a14:backgroundRemoval t="10000" b="90000" l="10000" r="90000">
                        <a14:backgroundMark x1="13223" y1="81818" x2="13223" y2="81818"/>
                        <a14:backgroundMark x1="14876" y1="16364" x2="14876" y2="16364"/>
                      </a14:backgroundRemoval>
                    </a14:imgEffect>
                  </a14:imgLayer>
                </a14:imgProps>
              </a:ext>
              <a:ext uri="{28A0092B-C50C-407E-A947-70E740481C1C}">
                <a14:useLocalDpi xmlns:a14="http://schemas.microsoft.com/office/drawing/2010/main" val="0"/>
              </a:ext>
            </a:extLst>
          </a:blip>
          <a:stretch>
            <a:fillRect/>
          </a:stretch>
        </p:blipFill>
        <p:spPr>
          <a:xfrm rot="5400000">
            <a:off x="7277019" y="4332655"/>
            <a:ext cx="295924" cy="266868"/>
          </a:xfrm>
          <a:prstGeom prst="rect">
            <a:avLst/>
          </a:prstGeom>
        </p:spPr>
      </p:pic>
      <p:pic>
        <p:nvPicPr>
          <p:cNvPr id="197" name="Picture 196">
            <a:extLst>
              <a:ext uri="{FF2B5EF4-FFF2-40B4-BE49-F238E27FC236}">
                <a16:creationId xmlns:a16="http://schemas.microsoft.com/office/drawing/2014/main" id="{E0E62F5D-A789-4A75-B6CA-58AF205E3756}"/>
              </a:ext>
            </a:extLst>
          </p:cNvPr>
          <p:cNvPicPr>
            <a:picLocks noChangeAspect="1"/>
          </p:cNvPicPr>
          <p:nvPr/>
        </p:nvPicPr>
        <p:blipFill>
          <a:blip r:embed="rId4" cstate="print">
            <a:extLst>
              <a:ext uri="{BEBA8EAE-BF5A-486C-A8C5-ECC9F3942E4B}">
                <a14:imgProps xmlns:a14="http://schemas.microsoft.com/office/drawing/2010/main">
                  <a14:imgLayer r:embed="rId5">
                    <a14:imgEffect>
                      <a14:backgroundRemoval t="10000" b="90000" l="10000" r="90000">
                        <a14:backgroundMark x1="13223" y1="81818" x2="13223" y2="81818"/>
                        <a14:backgroundMark x1="14876" y1="16364" x2="14876" y2="16364"/>
                      </a14:backgroundRemoval>
                    </a14:imgEffect>
                  </a14:imgLayer>
                </a14:imgProps>
              </a:ext>
              <a:ext uri="{28A0092B-C50C-407E-A947-70E740481C1C}">
                <a14:useLocalDpi xmlns:a14="http://schemas.microsoft.com/office/drawing/2010/main" val="0"/>
              </a:ext>
            </a:extLst>
          </a:blip>
          <a:stretch>
            <a:fillRect/>
          </a:stretch>
        </p:blipFill>
        <p:spPr>
          <a:xfrm rot="5400000">
            <a:off x="8153715" y="4333981"/>
            <a:ext cx="295924" cy="266868"/>
          </a:xfrm>
          <a:prstGeom prst="rect">
            <a:avLst/>
          </a:prstGeom>
        </p:spPr>
      </p:pic>
      <p:pic>
        <p:nvPicPr>
          <p:cNvPr id="198" name="Picture 197">
            <a:extLst>
              <a:ext uri="{FF2B5EF4-FFF2-40B4-BE49-F238E27FC236}">
                <a16:creationId xmlns:a16="http://schemas.microsoft.com/office/drawing/2014/main" id="{9C032435-789E-42D5-811A-3D8F38493D15}"/>
              </a:ext>
            </a:extLst>
          </p:cNvPr>
          <p:cNvPicPr>
            <a:picLocks noChangeAspect="1"/>
          </p:cNvPicPr>
          <p:nvPr/>
        </p:nvPicPr>
        <p:blipFill>
          <a:blip r:embed="rId4" cstate="print">
            <a:extLst>
              <a:ext uri="{BEBA8EAE-BF5A-486C-A8C5-ECC9F3942E4B}">
                <a14:imgProps xmlns:a14="http://schemas.microsoft.com/office/drawing/2010/main">
                  <a14:imgLayer r:embed="rId5">
                    <a14:imgEffect>
                      <a14:backgroundRemoval t="10000" b="90000" l="10000" r="90000">
                        <a14:backgroundMark x1="13223" y1="81818" x2="13223" y2="81818"/>
                        <a14:backgroundMark x1="14876" y1="16364" x2="14876" y2="16364"/>
                      </a14:backgroundRemoval>
                    </a14:imgEffect>
                  </a14:imgLayer>
                </a14:imgProps>
              </a:ext>
              <a:ext uri="{28A0092B-C50C-407E-A947-70E740481C1C}">
                <a14:useLocalDpi xmlns:a14="http://schemas.microsoft.com/office/drawing/2010/main" val="0"/>
              </a:ext>
            </a:extLst>
          </a:blip>
          <a:stretch>
            <a:fillRect/>
          </a:stretch>
        </p:blipFill>
        <p:spPr>
          <a:xfrm rot="5400000">
            <a:off x="9029455" y="4334041"/>
            <a:ext cx="295924" cy="266868"/>
          </a:xfrm>
          <a:prstGeom prst="rect">
            <a:avLst/>
          </a:prstGeom>
        </p:spPr>
      </p:pic>
      <p:grpSp>
        <p:nvGrpSpPr>
          <p:cNvPr id="199" name="Group 198">
            <a:extLst>
              <a:ext uri="{FF2B5EF4-FFF2-40B4-BE49-F238E27FC236}">
                <a16:creationId xmlns:a16="http://schemas.microsoft.com/office/drawing/2014/main" id="{FEF0D3CC-20A2-41B9-8C9B-78ABDA5474ED}"/>
              </a:ext>
            </a:extLst>
          </p:cNvPr>
          <p:cNvGrpSpPr/>
          <p:nvPr/>
        </p:nvGrpSpPr>
        <p:grpSpPr>
          <a:xfrm>
            <a:off x="1985176" y="3737235"/>
            <a:ext cx="1640875" cy="369332"/>
            <a:chOff x="1912581" y="4220248"/>
            <a:chExt cx="1640875" cy="369332"/>
          </a:xfrm>
        </p:grpSpPr>
        <p:sp>
          <p:nvSpPr>
            <p:cNvPr id="200" name="Rectangle 199">
              <a:extLst>
                <a:ext uri="{FF2B5EF4-FFF2-40B4-BE49-F238E27FC236}">
                  <a16:creationId xmlns:a16="http://schemas.microsoft.com/office/drawing/2014/main" id="{381130E9-D33E-4C08-8CB6-24AD0C1C99E3}"/>
                </a:ext>
              </a:extLst>
            </p:cNvPr>
            <p:cNvSpPr/>
            <p:nvPr/>
          </p:nvSpPr>
          <p:spPr>
            <a:xfrm>
              <a:off x="1912581" y="4368712"/>
              <a:ext cx="720855" cy="889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1" name="TextBox 200">
              <a:extLst>
                <a:ext uri="{FF2B5EF4-FFF2-40B4-BE49-F238E27FC236}">
                  <a16:creationId xmlns:a16="http://schemas.microsoft.com/office/drawing/2014/main" id="{D2F1DBB6-20E2-4DC7-B0C6-3AD166959B08}"/>
                </a:ext>
              </a:extLst>
            </p:cNvPr>
            <p:cNvSpPr txBox="1"/>
            <p:nvPr/>
          </p:nvSpPr>
          <p:spPr>
            <a:xfrm>
              <a:off x="2701748" y="4220248"/>
              <a:ext cx="85170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barrier</a:t>
              </a:r>
            </a:p>
          </p:txBody>
        </p:sp>
      </p:grpSp>
      <p:grpSp>
        <p:nvGrpSpPr>
          <p:cNvPr id="202" name="Group 201">
            <a:extLst>
              <a:ext uri="{FF2B5EF4-FFF2-40B4-BE49-F238E27FC236}">
                <a16:creationId xmlns:a16="http://schemas.microsoft.com/office/drawing/2014/main" id="{AA9CE9E9-1133-412A-9A0E-9B6365ADBA47}"/>
              </a:ext>
            </a:extLst>
          </p:cNvPr>
          <p:cNvGrpSpPr/>
          <p:nvPr/>
        </p:nvGrpSpPr>
        <p:grpSpPr>
          <a:xfrm>
            <a:off x="4429201" y="4105128"/>
            <a:ext cx="7231887" cy="1054390"/>
            <a:chOff x="4149296" y="3617692"/>
            <a:chExt cx="7231887" cy="1054390"/>
          </a:xfrm>
        </p:grpSpPr>
        <p:sp>
          <p:nvSpPr>
            <p:cNvPr id="203" name="TextBox 202">
              <a:extLst>
                <a:ext uri="{FF2B5EF4-FFF2-40B4-BE49-F238E27FC236}">
                  <a16:creationId xmlns:a16="http://schemas.microsoft.com/office/drawing/2014/main" id="{162BAD60-5E65-41F9-8BAC-7160ED0D4E47}"/>
                </a:ext>
              </a:extLst>
            </p:cNvPr>
            <p:cNvSpPr txBox="1"/>
            <p:nvPr/>
          </p:nvSpPr>
          <p:spPr>
            <a:xfrm>
              <a:off x="9466620" y="3691241"/>
              <a:ext cx="191456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44546A"/>
                  </a:solidFill>
                  <a:effectLst/>
                  <a:uLnTx/>
                  <a:uFillTx/>
                  <a:latin typeface="Calibri" panose="020F0502020204030204"/>
                  <a:ea typeface="等线" panose="02010600030101010101" pitchFamily="2" charset="-122"/>
                  <a:cs typeface="+mn-cs"/>
                </a:rPr>
                <a:t>Wait for barrier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4546A"/>
                  </a:solidFill>
                  <a:effectLst/>
                  <a:uLnTx/>
                  <a:uFillTx/>
                  <a:latin typeface="Calibri" panose="020F0502020204030204"/>
                  <a:ea typeface="+mn-ea"/>
                  <a:cs typeface="+mn-cs"/>
                </a:rPr>
                <a:t>Unable to execute</a:t>
              </a:r>
            </a:p>
          </p:txBody>
        </p:sp>
        <p:sp>
          <p:nvSpPr>
            <p:cNvPr id="204" name="Speech Bubble: Rectangle 203">
              <a:extLst>
                <a:ext uri="{FF2B5EF4-FFF2-40B4-BE49-F238E27FC236}">
                  <a16:creationId xmlns:a16="http://schemas.microsoft.com/office/drawing/2014/main" id="{940005FF-BC29-4C30-A419-6DF552DA6526}"/>
                </a:ext>
              </a:extLst>
            </p:cNvPr>
            <p:cNvSpPr/>
            <p:nvPr/>
          </p:nvSpPr>
          <p:spPr>
            <a:xfrm>
              <a:off x="4149296" y="3617692"/>
              <a:ext cx="5139484" cy="1054390"/>
            </a:xfrm>
            <a:prstGeom prst="wedgeRectCallout">
              <a:avLst>
                <a:gd name="adj1" fmla="val 54943"/>
                <a:gd name="adj2" fmla="val 1448"/>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05" name="Group 204">
            <a:extLst>
              <a:ext uri="{FF2B5EF4-FFF2-40B4-BE49-F238E27FC236}">
                <a16:creationId xmlns:a16="http://schemas.microsoft.com/office/drawing/2014/main" id="{E99FE8C1-F83B-466E-A1D4-8C4F39F4E2F4}"/>
              </a:ext>
            </a:extLst>
          </p:cNvPr>
          <p:cNvGrpSpPr/>
          <p:nvPr/>
        </p:nvGrpSpPr>
        <p:grpSpPr>
          <a:xfrm>
            <a:off x="4429201" y="2970031"/>
            <a:ext cx="7032851" cy="1054390"/>
            <a:chOff x="4155050" y="4903020"/>
            <a:chExt cx="7032851" cy="1054390"/>
          </a:xfrm>
        </p:grpSpPr>
        <p:sp>
          <p:nvSpPr>
            <p:cNvPr id="206" name="TextBox 205">
              <a:extLst>
                <a:ext uri="{FF2B5EF4-FFF2-40B4-BE49-F238E27FC236}">
                  <a16:creationId xmlns:a16="http://schemas.microsoft.com/office/drawing/2014/main" id="{8D87AA48-532D-4215-97A6-1E1A5DC04C55}"/>
                </a:ext>
              </a:extLst>
            </p:cNvPr>
            <p:cNvSpPr txBox="1"/>
            <p:nvPr/>
          </p:nvSpPr>
          <p:spPr>
            <a:xfrm>
              <a:off x="9419468" y="5127542"/>
              <a:ext cx="176843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44546A"/>
                  </a:solidFill>
                  <a:effectLst/>
                  <a:uLnTx/>
                  <a:uFillTx/>
                  <a:latin typeface="Calibri" panose="020F0502020204030204"/>
                  <a:ea typeface="等线" panose="02010600030101010101" pitchFamily="2" charset="-122"/>
                  <a:cs typeface="+mn-cs"/>
                </a:rPr>
                <a:t>Cannot schedule</a:t>
              </a:r>
              <a:endParaRPr kumimoji="0" lang="en-US" sz="1800" b="1" i="0" u="none" strike="noStrike" kern="1200" cap="none" spc="0" normalizeH="0" baseline="0" noProof="0" dirty="0">
                <a:ln>
                  <a:noFill/>
                </a:ln>
                <a:solidFill>
                  <a:srgbClr val="44546A"/>
                </a:solidFill>
                <a:effectLst/>
                <a:uLnTx/>
                <a:uFillTx/>
                <a:latin typeface="Calibri" panose="020F0502020204030204"/>
                <a:ea typeface="+mn-ea"/>
                <a:cs typeface="+mn-cs"/>
              </a:endParaRPr>
            </a:p>
          </p:txBody>
        </p:sp>
        <p:sp>
          <p:nvSpPr>
            <p:cNvPr id="207" name="Speech Bubble: Rectangle 206">
              <a:extLst>
                <a:ext uri="{FF2B5EF4-FFF2-40B4-BE49-F238E27FC236}">
                  <a16:creationId xmlns:a16="http://schemas.microsoft.com/office/drawing/2014/main" id="{AFE91457-3B5D-44D4-8D97-3C0024030145}"/>
                </a:ext>
              </a:extLst>
            </p:cNvPr>
            <p:cNvSpPr/>
            <p:nvPr/>
          </p:nvSpPr>
          <p:spPr>
            <a:xfrm>
              <a:off x="4155050" y="4903020"/>
              <a:ext cx="4387840" cy="1054390"/>
            </a:xfrm>
            <a:prstGeom prst="wedgeRectCallout">
              <a:avLst>
                <a:gd name="adj1" fmla="val 69053"/>
                <a:gd name="adj2" fmla="val -11199"/>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08" name="Group 207">
            <a:extLst>
              <a:ext uri="{FF2B5EF4-FFF2-40B4-BE49-F238E27FC236}">
                <a16:creationId xmlns:a16="http://schemas.microsoft.com/office/drawing/2014/main" id="{1A3B8062-164D-4E2E-80A4-88C0EB654CB1}"/>
              </a:ext>
            </a:extLst>
          </p:cNvPr>
          <p:cNvGrpSpPr/>
          <p:nvPr/>
        </p:nvGrpSpPr>
        <p:grpSpPr>
          <a:xfrm>
            <a:off x="1895506" y="3269837"/>
            <a:ext cx="933450" cy="1372312"/>
            <a:chOff x="-1453697" y="7095307"/>
            <a:chExt cx="933450" cy="1372312"/>
          </a:xfrm>
        </p:grpSpPr>
        <p:sp>
          <p:nvSpPr>
            <p:cNvPr id="209" name="Rectangle: Rounded Corners 208">
              <a:extLst>
                <a:ext uri="{FF2B5EF4-FFF2-40B4-BE49-F238E27FC236}">
                  <a16:creationId xmlns:a16="http://schemas.microsoft.com/office/drawing/2014/main" id="{74F97611-FC67-4318-A6A9-E75D09EA04EC}"/>
                </a:ext>
              </a:extLst>
            </p:cNvPr>
            <p:cNvSpPr/>
            <p:nvPr/>
          </p:nvSpPr>
          <p:spPr>
            <a:xfrm>
              <a:off x="-1453697" y="7095307"/>
              <a:ext cx="933450" cy="1372312"/>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210" name="Oval 209">
                  <a:extLst>
                    <a:ext uri="{FF2B5EF4-FFF2-40B4-BE49-F238E27FC236}">
                      <a16:creationId xmlns:a16="http://schemas.microsoft.com/office/drawing/2014/main" id="{7A2A9098-95C1-4459-873F-706A1271CB35}"/>
                    </a:ext>
                  </a:extLst>
                </p:cNvPr>
                <p:cNvSpPr/>
                <p:nvPr/>
              </p:nvSpPr>
              <p:spPr>
                <a:xfrm>
                  <a:off x="-1360391" y="7235456"/>
                  <a:ext cx="733670" cy="3659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 </m:t>
                        </m:r>
                        <m:r>
                          <m:rPr>
                            <m:sty m:val="p"/>
                          </m:rPr>
                          <a:rPr kumimoji="0" lang="en-US" sz="16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Conv</m:t>
                        </m:r>
                      </m:oMath>
                    </m:oMathPara>
                  </a14:m>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210" name="Oval 209">
                  <a:extLst>
                    <a:ext uri="{FF2B5EF4-FFF2-40B4-BE49-F238E27FC236}">
                      <a16:creationId xmlns:a16="http://schemas.microsoft.com/office/drawing/2014/main" id="{7A2A9098-95C1-4459-873F-706A1271CB35}"/>
                    </a:ext>
                  </a:extLst>
                </p:cNvPr>
                <p:cNvSpPr>
                  <a:spLocks noRot="1" noChangeAspect="1" noMove="1" noResize="1" noEditPoints="1" noAdjustHandles="1" noChangeArrowheads="1" noChangeShapeType="1" noTextEdit="1"/>
                </p:cNvSpPr>
                <p:nvPr/>
              </p:nvSpPr>
              <p:spPr>
                <a:xfrm>
                  <a:off x="-1360391" y="7235456"/>
                  <a:ext cx="733670" cy="365955"/>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1" name="Oval 210">
                  <a:extLst>
                    <a:ext uri="{FF2B5EF4-FFF2-40B4-BE49-F238E27FC236}">
                      <a16:creationId xmlns:a16="http://schemas.microsoft.com/office/drawing/2014/main" id="{E3DD1E1B-C65E-414B-8901-9EA0BDE5F1E6}"/>
                    </a:ext>
                  </a:extLst>
                </p:cNvPr>
                <p:cNvSpPr/>
                <p:nvPr/>
              </p:nvSpPr>
              <p:spPr>
                <a:xfrm>
                  <a:off x="-1360391" y="7938612"/>
                  <a:ext cx="733670" cy="3659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 </m:t>
                        </m:r>
                        <m:r>
                          <m:rPr>
                            <m:sty m:val="p"/>
                          </m:rPr>
                          <a:rPr kumimoji="0" lang="en-US" sz="16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Matmul</m:t>
                        </m:r>
                      </m:oMath>
                    </m:oMathPara>
                  </a14:m>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211" name="Oval 210">
                  <a:extLst>
                    <a:ext uri="{FF2B5EF4-FFF2-40B4-BE49-F238E27FC236}">
                      <a16:creationId xmlns:a16="http://schemas.microsoft.com/office/drawing/2014/main" id="{E3DD1E1B-C65E-414B-8901-9EA0BDE5F1E6}"/>
                    </a:ext>
                  </a:extLst>
                </p:cNvPr>
                <p:cNvSpPr>
                  <a:spLocks noRot="1" noChangeAspect="1" noMove="1" noResize="1" noEditPoints="1" noAdjustHandles="1" noChangeArrowheads="1" noChangeShapeType="1" noTextEdit="1"/>
                </p:cNvSpPr>
                <p:nvPr/>
              </p:nvSpPr>
              <p:spPr>
                <a:xfrm>
                  <a:off x="-1360391" y="7938612"/>
                  <a:ext cx="733670" cy="365955"/>
                </a:xfrm>
                <a:prstGeom prst="ellipse">
                  <a:avLst/>
                </a:prstGeom>
                <a:blipFill>
                  <a:blip r:embed="rId7"/>
                  <a:stretch>
                    <a:fillRect l="-4878" r="-3252"/>
                  </a:stretch>
                </a:blipFill>
              </p:spPr>
              <p:txBody>
                <a:bodyPr/>
                <a:lstStyle/>
                <a:p>
                  <a:r>
                    <a:rPr lang="en-US">
                      <a:noFill/>
                    </a:rPr>
                    <a:t> </a:t>
                  </a:r>
                </a:p>
              </p:txBody>
            </p:sp>
          </mc:Fallback>
        </mc:AlternateContent>
        <p:cxnSp>
          <p:nvCxnSpPr>
            <p:cNvPr id="212" name="Straight Arrow Connector 211">
              <a:extLst>
                <a:ext uri="{FF2B5EF4-FFF2-40B4-BE49-F238E27FC236}">
                  <a16:creationId xmlns:a16="http://schemas.microsoft.com/office/drawing/2014/main" id="{8CC8AD29-B4EE-4ACF-ADC2-F9D32ABF2C12}"/>
                </a:ext>
              </a:extLst>
            </p:cNvPr>
            <p:cNvCxnSpPr>
              <a:cxnSpLocks/>
              <a:stCxn id="211" idx="0"/>
              <a:endCxn id="210" idx="4"/>
            </p:cNvCxnSpPr>
            <p:nvPr/>
          </p:nvCxnSpPr>
          <p:spPr>
            <a:xfrm flipV="1">
              <a:off x="-993556" y="7601411"/>
              <a:ext cx="0" cy="337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13" name="Title 1">
            <a:extLst>
              <a:ext uri="{FF2B5EF4-FFF2-40B4-BE49-F238E27FC236}">
                <a16:creationId xmlns:a16="http://schemas.microsoft.com/office/drawing/2014/main" id="{82EF6CF1-7B72-4ACB-B9D4-F508A62F4B48}"/>
              </a:ext>
            </a:extLst>
          </p:cNvPr>
          <p:cNvSpPr txBox="1">
            <a:spLocks/>
          </p:cNvSpPr>
          <p:nvPr/>
        </p:nvSpPr>
        <p:spPr>
          <a:xfrm>
            <a:off x="429730" y="579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a:t>挑战：调度算子的任务到</a:t>
            </a:r>
            <a:r>
              <a:rPr lang="en-US" altLang="zh-CN" sz="3600" dirty="0"/>
              <a:t>GPU</a:t>
            </a:r>
            <a:r>
              <a:rPr lang="zh-CN" altLang="en-US" sz="3600" dirty="0"/>
              <a:t>上的挑战</a:t>
            </a:r>
            <a:endParaRPr lang="en-US" sz="3600" dirty="0"/>
          </a:p>
        </p:txBody>
      </p:sp>
    </p:spTree>
    <p:extLst>
      <p:ext uri="{BB962C8B-B14F-4D97-AF65-F5344CB8AC3E}">
        <p14:creationId xmlns:p14="http://schemas.microsoft.com/office/powerpoint/2010/main" val="3538643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wipe(up)">
                                      <p:cBhvr>
                                        <p:cTn id="7" dur="500"/>
                                        <p:tgtEl>
                                          <p:spTgt spid="10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08"/>
                                        </p:tgtEl>
                                        <p:attrNameLst>
                                          <p:attrName>style.visibility</p:attrName>
                                        </p:attrNameLst>
                                      </p:cBhvr>
                                      <p:to>
                                        <p:strVal val="visible"/>
                                      </p:to>
                                    </p:set>
                                  </p:childTnLst>
                                </p:cTn>
                              </p:par>
                              <p:par>
                                <p:cTn id="12" presetID="37" presetClass="path" presetSubtype="0" accel="50000" decel="50000" fill="hold" nodeType="withEffect">
                                  <p:stCondLst>
                                    <p:cond delay="0"/>
                                  </p:stCondLst>
                                  <p:childTnLst>
                                    <p:animMotion origin="layout" path="M 2.77556E-17 -1.85185E-6 L 0.06706 -0.0743 C 0.08099 -0.0912 0.10195 -0.1 0.12396 -0.1 C 0.14896 -0.1 0.16901 -0.0912 0.18294 -0.0743 L 0.25 -1.85185E-6 " pathEditMode="relative" rAng="0" ptsTypes="AAAAA">
                                      <p:cBhvr>
                                        <p:cTn id="13" dur="1000" fill="hold"/>
                                        <p:tgtEl>
                                          <p:spTgt spid="208"/>
                                        </p:tgtEl>
                                        <p:attrNameLst>
                                          <p:attrName>ppt_x</p:attrName>
                                          <p:attrName>ppt_y</p:attrName>
                                        </p:attrNameLst>
                                      </p:cBhvr>
                                      <p:rCtr x="12500" y="-5000"/>
                                    </p:animMotion>
                                  </p:childTnLst>
                                </p:cTn>
                              </p:par>
                            </p:childTnLst>
                          </p:cTn>
                        </p:par>
                        <p:par>
                          <p:cTn id="14" fill="hold">
                            <p:stCondLst>
                              <p:cond delay="1000"/>
                            </p:stCondLst>
                            <p:childTnLst>
                              <p:par>
                                <p:cTn id="15" presetID="1" presetClass="exit" presetSubtype="0" fill="hold" nodeType="afterEffect">
                                  <p:stCondLst>
                                    <p:cond delay="0"/>
                                  </p:stCondLst>
                                  <p:childTnLst>
                                    <p:set>
                                      <p:cBhvr>
                                        <p:cTn id="16" dur="1" fill="hold">
                                          <p:stCondLst>
                                            <p:cond delay="0"/>
                                          </p:stCondLst>
                                        </p:cTn>
                                        <p:tgtEl>
                                          <p:spTgt spid="208"/>
                                        </p:tgtEl>
                                        <p:attrNameLst>
                                          <p:attrName>style.visibility</p:attrName>
                                        </p:attrNameLst>
                                      </p:cBhvr>
                                      <p:to>
                                        <p:strVal val="hidden"/>
                                      </p:to>
                                    </p:set>
                                  </p:childTnLst>
                                </p:cTn>
                              </p:par>
                              <p:par>
                                <p:cTn id="17" presetID="22" presetClass="entr" presetSubtype="1" fill="hold" nodeType="withEffect">
                                  <p:stCondLst>
                                    <p:cond delay="0"/>
                                  </p:stCondLst>
                                  <p:childTnLst>
                                    <p:set>
                                      <p:cBhvr>
                                        <p:cTn id="18" dur="1" fill="hold">
                                          <p:stCondLst>
                                            <p:cond delay="0"/>
                                          </p:stCondLst>
                                        </p:cTn>
                                        <p:tgtEl>
                                          <p:spTgt spid="126"/>
                                        </p:tgtEl>
                                        <p:attrNameLst>
                                          <p:attrName>style.visibility</p:attrName>
                                        </p:attrNameLst>
                                      </p:cBhvr>
                                      <p:to>
                                        <p:strVal val="visible"/>
                                      </p:to>
                                    </p:set>
                                    <p:animEffect transition="in" filter="wipe(up)">
                                      <p:cBhvr>
                                        <p:cTn id="19" dur="500"/>
                                        <p:tgtEl>
                                          <p:spTgt spid="12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99"/>
                                        </p:tgtEl>
                                        <p:attrNameLst>
                                          <p:attrName>style.visibility</p:attrName>
                                        </p:attrNameLst>
                                      </p:cBhvr>
                                      <p:to>
                                        <p:strVal val="visible"/>
                                      </p:to>
                                    </p:set>
                                    <p:animEffect transition="in" filter="wipe(left)">
                                      <p:cBhvr>
                                        <p:cTn id="24" dur="500"/>
                                        <p:tgtEl>
                                          <p:spTgt spid="199"/>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180"/>
                                        </p:tgtEl>
                                        <p:attrNameLst>
                                          <p:attrName>style.visibility</p:attrName>
                                        </p:attrNameLst>
                                      </p:cBhvr>
                                      <p:to>
                                        <p:strVal val="visible"/>
                                      </p:to>
                                    </p:set>
                                    <p:animEffect transition="in" filter="wipe(left)">
                                      <p:cBhvr>
                                        <p:cTn id="28" dur="500"/>
                                        <p:tgtEl>
                                          <p:spTgt spid="180"/>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3"/>
                                        </p:tgtEl>
                                        <p:attrNameLst>
                                          <p:attrName>style.visibility</p:attrName>
                                        </p:attrNameLst>
                                      </p:cBhvr>
                                      <p:to>
                                        <p:strVal val="visible"/>
                                      </p:to>
                                    </p:set>
                                  </p:childTnLst>
                                </p:cTn>
                              </p:par>
                              <p:par>
                                <p:cTn id="33" presetID="8" presetClass="emph" presetSubtype="0" fill="hold" nodeType="withEffect">
                                  <p:stCondLst>
                                    <p:cond delay="0"/>
                                  </p:stCondLst>
                                  <p:childTnLst>
                                    <p:animRot by="43200000">
                                      <p:cBhvr>
                                        <p:cTn id="34" dur="1750" fill="hold"/>
                                        <p:tgtEl>
                                          <p:spTgt spid="193"/>
                                        </p:tgtEl>
                                        <p:attrNameLst>
                                          <p:attrName>r</p:attrName>
                                        </p:attrNameLst>
                                      </p:cBhvr>
                                    </p:animRot>
                                  </p:childTnLst>
                                </p:cTn>
                              </p:par>
                              <p:par>
                                <p:cTn id="35" presetID="1" presetClass="entr" presetSubtype="0" fill="hold" nodeType="withEffect">
                                  <p:stCondLst>
                                    <p:cond delay="0"/>
                                  </p:stCondLst>
                                  <p:childTnLst>
                                    <p:set>
                                      <p:cBhvr>
                                        <p:cTn id="36" dur="1" fill="hold">
                                          <p:stCondLst>
                                            <p:cond delay="0"/>
                                          </p:stCondLst>
                                        </p:cTn>
                                        <p:tgtEl>
                                          <p:spTgt spid="194"/>
                                        </p:tgtEl>
                                        <p:attrNameLst>
                                          <p:attrName>style.visibility</p:attrName>
                                        </p:attrNameLst>
                                      </p:cBhvr>
                                      <p:to>
                                        <p:strVal val="visible"/>
                                      </p:to>
                                    </p:set>
                                  </p:childTnLst>
                                </p:cTn>
                              </p:par>
                              <p:par>
                                <p:cTn id="37" presetID="8" presetClass="emph" presetSubtype="0" fill="hold" nodeType="withEffect">
                                  <p:stCondLst>
                                    <p:cond delay="0"/>
                                  </p:stCondLst>
                                  <p:childTnLst>
                                    <p:animRot by="43200000">
                                      <p:cBhvr>
                                        <p:cTn id="38" dur="1750" fill="hold"/>
                                        <p:tgtEl>
                                          <p:spTgt spid="194"/>
                                        </p:tgtEl>
                                        <p:attrNameLst>
                                          <p:attrName>r</p:attrName>
                                        </p:attrNameLst>
                                      </p:cBhvr>
                                    </p:animRot>
                                  </p:childTnLst>
                                </p:cTn>
                              </p:par>
                              <p:par>
                                <p:cTn id="39" presetID="1" presetClass="entr" presetSubtype="0" fill="hold" nodeType="withEffect">
                                  <p:stCondLst>
                                    <p:cond delay="0"/>
                                  </p:stCondLst>
                                  <p:childTnLst>
                                    <p:set>
                                      <p:cBhvr>
                                        <p:cTn id="40" dur="1" fill="hold">
                                          <p:stCondLst>
                                            <p:cond delay="0"/>
                                          </p:stCondLst>
                                        </p:cTn>
                                        <p:tgtEl>
                                          <p:spTgt spid="195"/>
                                        </p:tgtEl>
                                        <p:attrNameLst>
                                          <p:attrName>style.visibility</p:attrName>
                                        </p:attrNameLst>
                                      </p:cBhvr>
                                      <p:to>
                                        <p:strVal val="visible"/>
                                      </p:to>
                                    </p:set>
                                  </p:childTnLst>
                                </p:cTn>
                              </p:par>
                              <p:par>
                                <p:cTn id="41" presetID="8" presetClass="emph" presetSubtype="0" fill="hold" nodeType="withEffect">
                                  <p:stCondLst>
                                    <p:cond delay="0"/>
                                  </p:stCondLst>
                                  <p:childTnLst>
                                    <p:animRot by="43200000">
                                      <p:cBhvr>
                                        <p:cTn id="42" dur="1750" fill="hold"/>
                                        <p:tgtEl>
                                          <p:spTgt spid="195"/>
                                        </p:tgtEl>
                                        <p:attrNameLst>
                                          <p:attrName>r</p:attrName>
                                        </p:attrNameLst>
                                      </p:cBhvr>
                                    </p:animRot>
                                  </p:childTnLst>
                                </p:cTn>
                              </p:par>
                              <p:par>
                                <p:cTn id="43" presetID="1" presetClass="entr" presetSubtype="0" fill="hold" nodeType="withEffect">
                                  <p:stCondLst>
                                    <p:cond delay="0"/>
                                  </p:stCondLst>
                                  <p:childTnLst>
                                    <p:set>
                                      <p:cBhvr>
                                        <p:cTn id="44" dur="1" fill="hold">
                                          <p:stCondLst>
                                            <p:cond delay="0"/>
                                          </p:stCondLst>
                                        </p:cTn>
                                        <p:tgtEl>
                                          <p:spTgt spid="196"/>
                                        </p:tgtEl>
                                        <p:attrNameLst>
                                          <p:attrName>style.visibility</p:attrName>
                                        </p:attrNameLst>
                                      </p:cBhvr>
                                      <p:to>
                                        <p:strVal val="visible"/>
                                      </p:to>
                                    </p:set>
                                  </p:childTnLst>
                                </p:cTn>
                              </p:par>
                              <p:par>
                                <p:cTn id="45" presetID="8" presetClass="emph" presetSubtype="0" fill="hold" nodeType="withEffect">
                                  <p:stCondLst>
                                    <p:cond delay="0"/>
                                  </p:stCondLst>
                                  <p:childTnLst>
                                    <p:animRot by="43200000">
                                      <p:cBhvr>
                                        <p:cTn id="46" dur="1750" fill="hold"/>
                                        <p:tgtEl>
                                          <p:spTgt spid="196"/>
                                        </p:tgtEl>
                                        <p:attrNameLst>
                                          <p:attrName>r</p:attrName>
                                        </p:attrNameLst>
                                      </p:cBhvr>
                                    </p:animRot>
                                  </p:childTnLst>
                                </p:cTn>
                              </p:par>
                              <p:par>
                                <p:cTn id="47" presetID="1" presetClass="entr" presetSubtype="0" fill="hold" nodeType="withEffect">
                                  <p:stCondLst>
                                    <p:cond delay="0"/>
                                  </p:stCondLst>
                                  <p:childTnLst>
                                    <p:set>
                                      <p:cBhvr>
                                        <p:cTn id="48" dur="1" fill="hold">
                                          <p:stCondLst>
                                            <p:cond delay="0"/>
                                          </p:stCondLst>
                                        </p:cTn>
                                        <p:tgtEl>
                                          <p:spTgt spid="197"/>
                                        </p:tgtEl>
                                        <p:attrNameLst>
                                          <p:attrName>style.visibility</p:attrName>
                                        </p:attrNameLst>
                                      </p:cBhvr>
                                      <p:to>
                                        <p:strVal val="visible"/>
                                      </p:to>
                                    </p:set>
                                  </p:childTnLst>
                                </p:cTn>
                              </p:par>
                              <p:par>
                                <p:cTn id="49" presetID="8" presetClass="emph" presetSubtype="0" fill="hold" nodeType="withEffect">
                                  <p:stCondLst>
                                    <p:cond delay="0"/>
                                  </p:stCondLst>
                                  <p:childTnLst>
                                    <p:animRot by="43200000">
                                      <p:cBhvr>
                                        <p:cTn id="50" dur="1750" fill="hold"/>
                                        <p:tgtEl>
                                          <p:spTgt spid="197"/>
                                        </p:tgtEl>
                                        <p:attrNameLst>
                                          <p:attrName>r</p:attrName>
                                        </p:attrNameLst>
                                      </p:cBhvr>
                                    </p:animRot>
                                  </p:childTnLst>
                                </p:cTn>
                              </p:par>
                              <p:par>
                                <p:cTn id="51" presetID="1" presetClass="entr" presetSubtype="0" fill="hold" nodeType="withEffect">
                                  <p:stCondLst>
                                    <p:cond delay="0"/>
                                  </p:stCondLst>
                                  <p:childTnLst>
                                    <p:set>
                                      <p:cBhvr>
                                        <p:cTn id="52" dur="1" fill="hold">
                                          <p:stCondLst>
                                            <p:cond delay="0"/>
                                          </p:stCondLst>
                                        </p:cTn>
                                        <p:tgtEl>
                                          <p:spTgt spid="198"/>
                                        </p:tgtEl>
                                        <p:attrNameLst>
                                          <p:attrName>style.visibility</p:attrName>
                                        </p:attrNameLst>
                                      </p:cBhvr>
                                      <p:to>
                                        <p:strVal val="visible"/>
                                      </p:to>
                                    </p:set>
                                  </p:childTnLst>
                                </p:cTn>
                              </p:par>
                              <p:par>
                                <p:cTn id="53" presetID="8" presetClass="emph" presetSubtype="0" fill="hold" nodeType="withEffect">
                                  <p:stCondLst>
                                    <p:cond delay="0"/>
                                  </p:stCondLst>
                                  <p:childTnLst>
                                    <p:animRot by="43200000">
                                      <p:cBhvr>
                                        <p:cTn id="54" dur="1750" fill="hold"/>
                                        <p:tgtEl>
                                          <p:spTgt spid="198"/>
                                        </p:tgtEl>
                                        <p:attrNameLst>
                                          <p:attrName>r</p:attrName>
                                        </p:attrNameLst>
                                      </p:cBhvr>
                                    </p:animRo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202"/>
                                        </p:tgtEl>
                                        <p:attrNameLst>
                                          <p:attrName>style.visibility</p:attrName>
                                        </p:attrNameLst>
                                      </p:cBhvr>
                                      <p:to>
                                        <p:strVal val="visible"/>
                                      </p:to>
                                    </p:set>
                                    <p:animEffect transition="in" filter="wipe(left)">
                                      <p:cBhvr>
                                        <p:cTn id="59" dur="500"/>
                                        <p:tgtEl>
                                          <p:spTgt spid="20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205"/>
                                        </p:tgtEl>
                                        <p:attrNameLst>
                                          <p:attrName>style.visibility</p:attrName>
                                        </p:attrNameLst>
                                      </p:cBhvr>
                                      <p:to>
                                        <p:strVal val="visible"/>
                                      </p:to>
                                    </p:set>
                                    <p:animEffect transition="in" filter="wipe(left)">
                                      <p:cBhvr>
                                        <p:cTn id="64" dur="500"/>
                                        <p:tgtEl>
                                          <p:spTgt spid="205"/>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C22901-285F-4942-B9CF-B6A06CB75372}"/>
              </a:ext>
            </a:extLst>
          </p:cNvPr>
          <p:cNvSpPr>
            <a:spLocks noGrp="1"/>
          </p:cNvSpPr>
          <p:nvPr>
            <p:ph idx="1"/>
          </p:nvPr>
        </p:nvSpPr>
        <p:spPr>
          <a:xfrm>
            <a:off x="838200" y="1439334"/>
            <a:ext cx="10779344" cy="738664"/>
          </a:xfrm>
        </p:spPr>
        <p:txBody>
          <a:bodyPr/>
          <a:lstStyle/>
          <a:p>
            <a:r>
              <a:rPr lang="zh-CN" altLang="en-US" sz="2400" dirty="0"/>
              <a:t>通过将硬件计算单元抽象到软件可控计算单元，并引入细粒度任务级同步支持来保证计算正确性</a:t>
            </a:r>
            <a:endParaRPr lang="en-US" sz="2400" dirty="0"/>
          </a:p>
        </p:txBody>
      </p:sp>
      <p:sp>
        <p:nvSpPr>
          <p:cNvPr id="105" name="Rectangle: Rounded Corners 104">
            <a:extLst>
              <a:ext uri="{FF2B5EF4-FFF2-40B4-BE49-F238E27FC236}">
                <a16:creationId xmlns:a16="http://schemas.microsoft.com/office/drawing/2014/main" id="{013A1098-ADF1-4EE0-A151-3045E9AD40AC}"/>
              </a:ext>
            </a:extLst>
          </p:cNvPr>
          <p:cNvSpPr/>
          <p:nvPr/>
        </p:nvSpPr>
        <p:spPr>
          <a:xfrm>
            <a:off x="2475160" y="4163330"/>
            <a:ext cx="777875" cy="1143593"/>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215" name="Oval 214">
                <a:extLst>
                  <a:ext uri="{FF2B5EF4-FFF2-40B4-BE49-F238E27FC236}">
                    <a16:creationId xmlns:a16="http://schemas.microsoft.com/office/drawing/2014/main" id="{92B060CF-66B8-4F8C-A0DA-7F61F5EBB367}"/>
                  </a:ext>
                </a:extLst>
              </p:cNvPr>
              <p:cNvSpPr/>
              <p:nvPr/>
            </p:nvSpPr>
            <p:spPr>
              <a:xfrm>
                <a:off x="2552915" y="4280121"/>
                <a:ext cx="611392" cy="30496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333"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 </m:t>
                      </m:r>
                      <m:r>
                        <m:rPr>
                          <m:sty m:val="p"/>
                        </m:rPr>
                        <a:rPr kumimoji="0" lang="en-US" sz="1333"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MatMul</m:t>
                      </m:r>
                    </m:oMath>
                  </m:oMathPara>
                </a14:m>
                <a:endParaRPr kumimoji="0" lang="en-US"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mc:Choice>
        <mc:Fallback xmlns="">
          <p:sp>
            <p:nvSpPr>
              <p:cNvPr id="215" name="Oval 214">
                <a:extLst>
                  <a:ext uri="{FF2B5EF4-FFF2-40B4-BE49-F238E27FC236}">
                    <a16:creationId xmlns:a16="http://schemas.microsoft.com/office/drawing/2014/main" id="{92B060CF-66B8-4F8C-A0DA-7F61F5EBB367}"/>
                  </a:ext>
                </a:extLst>
              </p:cNvPr>
              <p:cNvSpPr>
                <a:spLocks noRot="1" noChangeAspect="1" noMove="1" noResize="1" noEditPoints="1" noAdjustHandles="1" noChangeArrowheads="1" noChangeShapeType="1" noTextEdit="1"/>
              </p:cNvSpPr>
              <p:nvPr/>
            </p:nvSpPr>
            <p:spPr>
              <a:xfrm>
                <a:off x="2552915" y="4280121"/>
                <a:ext cx="611392" cy="304963"/>
              </a:xfrm>
              <a:prstGeom prst="ellipse">
                <a:avLst/>
              </a:prstGeom>
              <a:blipFill>
                <a:blip r:embed="rId2"/>
                <a:stretch>
                  <a:fillRect l="-4902" r="-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8" name="Oval 217">
                <a:extLst>
                  <a:ext uri="{FF2B5EF4-FFF2-40B4-BE49-F238E27FC236}">
                    <a16:creationId xmlns:a16="http://schemas.microsoft.com/office/drawing/2014/main" id="{F07E5131-6804-4B03-933D-13C5C72C5C33}"/>
                  </a:ext>
                </a:extLst>
              </p:cNvPr>
              <p:cNvSpPr/>
              <p:nvPr/>
            </p:nvSpPr>
            <p:spPr>
              <a:xfrm>
                <a:off x="2552915" y="4866084"/>
                <a:ext cx="611392" cy="30496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333"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 </m:t>
                      </m:r>
                      <m:r>
                        <m:rPr>
                          <m:sty m:val="p"/>
                        </m:rPr>
                        <a:rPr kumimoji="0" lang="en-US" sz="1333"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Conv</m:t>
                      </m:r>
                    </m:oMath>
                  </m:oMathPara>
                </a14:m>
                <a:endParaRPr kumimoji="0" lang="en-US"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mc:Choice>
        <mc:Fallback xmlns="">
          <p:sp>
            <p:nvSpPr>
              <p:cNvPr id="218" name="Oval 217">
                <a:extLst>
                  <a:ext uri="{FF2B5EF4-FFF2-40B4-BE49-F238E27FC236}">
                    <a16:creationId xmlns:a16="http://schemas.microsoft.com/office/drawing/2014/main" id="{F07E5131-6804-4B03-933D-13C5C72C5C33}"/>
                  </a:ext>
                </a:extLst>
              </p:cNvPr>
              <p:cNvSpPr>
                <a:spLocks noRot="1" noChangeAspect="1" noMove="1" noResize="1" noEditPoints="1" noAdjustHandles="1" noChangeArrowheads="1" noChangeShapeType="1" noTextEdit="1"/>
              </p:cNvSpPr>
              <p:nvPr/>
            </p:nvSpPr>
            <p:spPr>
              <a:xfrm>
                <a:off x="2552915" y="4866084"/>
                <a:ext cx="611392" cy="304963"/>
              </a:xfrm>
              <a:prstGeom prst="ellipse">
                <a:avLst/>
              </a:prstGeom>
              <a:blipFill>
                <a:blip r:embed="rId3"/>
                <a:stretch>
                  <a:fillRect/>
                </a:stretch>
              </a:blipFill>
            </p:spPr>
            <p:txBody>
              <a:bodyPr/>
              <a:lstStyle/>
              <a:p>
                <a:r>
                  <a:rPr lang="en-US">
                    <a:noFill/>
                  </a:rPr>
                  <a:t> </a:t>
                </a:r>
              </a:p>
            </p:txBody>
          </p:sp>
        </mc:Fallback>
      </mc:AlternateContent>
      <p:cxnSp>
        <p:nvCxnSpPr>
          <p:cNvPr id="219" name="Straight Arrow Connector 218">
            <a:extLst>
              <a:ext uri="{FF2B5EF4-FFF2-40B4-BE49-F238E27FC236}">
                <a16:creationId xmlns:a16="http://schemas.microsoft.com/office/drawing/2014/main" id="{BE14A056-299A-427C-871B-C35F06CFCE1B}"/>
              </a:ext>
            </a:extLst>
          </p:cNvPr>
          <p:cNvCxnSpPr>
            <a:cxnSpLocks/>
            <a:endCxn id="215" idx="4"/>
          </p:cNvCxnSpPr>
          <p:nvPr/>
        </p:nvCxnSpPr>
        <p:spPr>
          <a:xfrm flipV="1">
            <a:off x="2858611" y="4585084"/>
            <a:ext cx="0" cy="2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35" name="Group 234">
            <a:extLst>
              <a:ext uri="{FF2B5EF4-FFF2-40B4-BE49-F238E27FC236}">
                <a16:creationId xmlns:a16="http://schemas.microsoft.com/office/drawing/2014/main" id="{4797CA1A-F833-42DF-B6BE-CA83509E2706}"/>
              </a:ext>
            </a:extLst>
          </p:cNvPr>
          <p:cNvGrpSpPr/>
          <p:nvPr/>
        </p:nvGrpSpPr>
        <p:grpSpPr>
          <a:xfrm>
            <a:off x="2553826" y="4596204"/>
            <a:ext cx="1557244" cy="400110"/>
            <a:chOff x="1912581" y="4220248"/>
            <a:chExt cx="1868693" cy="480132"/>
          </a:xfrm>
        </p:grpSpPr>
        <p:sp>
          <p:nvSpPr>
            <p:cNvPr id="236" name="Rectangle 235">
              <a:extLst>
                <a:ext uri="{FF2B5EF4-FFF2-40B4-BE49-F238E27FC236}">
                  <a16:creationId xmlns:a16="http://schemas.microsoft.com/office/drawing/2014/main" id="{47501147-0AAF-467D-8B19-EC4E1D5BC630}"/>
                </a:ext>
              </a:extLst>
            </p:cNvPr>
            <p:cNvSpPr/>
            <p:nvPr/>
          </p:nvSpPr>
          <p:spPr>
            <a:xfrm>
              <a:off x="1912581" y="4368712"/>
              <a:ext cx="720855" cy="889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7" name="TextBox 236">
              <a:extLst>
                <a:ext uri="{FF2B5EF4-FFF2-40B4-BE49-F238E27FC236}">
                  <a16:creationId xmlns:a16="http://schemas.microsoft.com/office/drawing/2014/main" id="{95976FE3-6771-41DB-A019-E86006C6FF54}"/>
                </a:ext>
              </a:extLst>
            </p:cNvPr>
            <p:cNvSpPr txBox="1"/>
            <p:nvPr/>
          </p:nvSpPr>
          <p:spPr>
            <a:xfrm>
              <a:off x="2701748" y="4220248"/>
              <a:ext cx="1079526" cy="4801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barrier</a:t>
              </a:r>
            </a:p>
          </p:txBody>
        </p:sp>
      </p:grpSp>
      <p:sp>
        <p:nvSpPr>
          <p:cNvPr id="107" name="Rectangle 106">
            <a:extLst>
              <a:ext uri="{FF2B5EF4-FFF2-40B4-BE49-F238E27FC236}">
                <a16:creationId xmlns:a16="http://schemas.microsoft.com/office/drawing/2014/main" id="{1923130B-40EC-4209-B44F-60C6B5C5B982}"/>
              </a:ext>
            </a:extLst>
          </p:cNvPr>
          <p:cNvSpPr/>
          <p:nvPr/>
        </p:nvSpPr>
        <p:spPr>
          <a:xfrm>
            <a:off x="4449543" y="5533373"/>
            <a:ext cx="691593" cy="48855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67" b="0" i="0" u="none" strike="noStrike" kern="1200" cap="none" spc="0" normalizeH="0" baseline="0" noProof="0" dirty="0">
                <a:ln>
                  <a:noFill/>
                </a:ln>
                <a:solidFill>
                  <a:prstClr val="white"/>
                </a:solidFill>
                <a:effectLst/>
                <a:uLnTx/>
                <a:uFillTx/>
                <a:latin typeface="Calibri" panose="020F0502020204030204"/>
                <a:ea typeface="+mn-ea"/>
                <a:cs typeface="+mn-cs"/>
              </a:rPr>
              <a:t>SM</a:t>
            </a:r>
          </a:p>
        </p:txBody>
      </p:sp>
      <p:sp>
        <p:nvSpPr>
          <p:cNvPr id="108" name="Rectangle 107">
            <a:extLst>
              <a:ext uri="{FF2B5EF4-FFF2-40B4-BE49-F238E27FC236}">
                <a16:creationId xmlns:a16="http://schemas.microsoft.com/office/drawing/2014/main" id="{DE21FFCB-08AC-4645-AA9B-9DB4668C4364}"/>
              </a:ext>
            </a:extLst>
          </p:cNvPr>
          <p:cNvSpPr/>
          <p:nvPr/>
        </p:nvSpPr>
        <p:spPr>
          <a:xfrm>
            <a:off x="5246098" y="5533415"/>
            <a:ext cx="691593" cy="48855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67" b="0" i="0" u="none" strike="noStrike" kern="1200" cap="none" spc="0" normalizeH="0" baseline="0" noProof="0">
                <a:ln>
                  <a:noFill/>
                </a:ln>
                <a:solidFill>
                  <a:prstClr val="white"/>
                </a:solidFill>
                <a:effectLst/>
                <a:uLnTx/>
                <a:uFillTx/>
                <a:latin typeface="Calibri" panose="020F0502020204030204"/>
                <a:ea typeface="+mn-ea"/>
                <a:cs typeface="+mn-cs"/>
              </a:rPr>
              <a:t>SM</a:t>
            </a:r>
          </a:p>
        </p:txBody>
      </p:sp>
      <p:sp>
        <p:nvSpPr>
          <p:cNvPr id="112" name="Rectangle 111">
            <a:extLst>
              <a:ext uri="{FF2B5EF4-FFF2-40B4-BE49-F238E27FC236}">
                <a16:creationId xmlns:a16="http://schemas.microsoft.com/office/drawing/2014/main" id="{A521D926-02C5-453A-A24C-1BC55A371E26}"/>
              </a:ext>
            </a:extLst>
          </p:cNvPr>
          <p:cNvSpPr/>
          <p:nvPr/>
        </p:nvSpPr>
        <p:spPr>
          <a:xfrm>
            <a:off x="6082994" y="5530886"/>
            <a:ext cx="691593" cy="48855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67" b="0" i="0" u="none" strike="noStrike" kern="1200" cap="none" spc="0" normalizeH="0" baseline="0" noProof="0">
                <a:ln>
                  <a:noFill/>
                </a:ln>
                <a:solidFill>
                  <a:prstClr val="white"/>
                </a:solidFill>
                <a:effectLst/>
                <a:uLnTx/>
                <a:uFillTx/>
                <a:latin typeface="Calibri" panose="020F0502020204030204"/>
                <a:ea typeface="+mn-ea"/>
                <a:cs typeface="+mn-cs"/>
              </a:rPr>
              <a:t>SM</a:t>
            </a:r>
          </a:p>
        </p:txBody>
      </p:sp>
      <p:sp>
        <p:nvSpPr>
          <p:cNvPr id="121" name="Rectangle 120">
            <a:extLst>
              <a:ext uri="{FF2B5EF4-FFF2-40B4-BE49-F238E27FC236}">
                <a16:creationId xmlns:a16="http://schemas.microsoft.com/office/drawing/2014/main" id="{13254BAB-3FA6-42DE-8F04-CBA7C9BF551C}"/>
              </a:ext>
            </a:extLst>
          </p:cNvPr>
          <p:cNvSpPr/>
          <p:nvPr/>
        </p:nvSpPr>
        <p:spPr>
          <a:xfrm>
            <a:off x="6889523" y="5530886"/>
            <a:ext cx="691593" cy="48855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67" b="0" i="0" u="none" strike="noStrike" kern="1200" cap="none" spc="0" normalizeH="0" baseline="0" noProof="0">
                <a:ln>
                  <a:noFill/>
                </a:ln>
                <a:solidFill>
                  <a:prstClr val="white"/>
                </a:solidFill>
                <a:effectLst/>
                <a:uLnTx/>
                <a:uFillTx/>
                <a:latin typeface="Calibri" panose="020F0502020204030204"/>
                <a:ea typeface="+mn-ea"/>
                <a:cs typeface="+mn-cs"/>
              </a:rPr>
              <a:t>SM</a:t>
            </a:r>
          </a:p>
        </p:txBody>
      </p:sp>
      <p:sp>
        <p:nvSpPr>
          <p:cNvPr id="122" name="Rectangle 121">
            <a:extLst>
              <a:ext uri="{FF2B5EF4-FFF2-40B4-BE49-F238E27FC236}">
                <a16:creationId xmlns:a16="http://schemas.microsoft.com/office/drawing/2014/main" id="{BF9D8795-6F8B-441C-AD13-F086B9693036}"/>
              </a:ext>
            </a:extLst>
          </p:cNvPr>
          <p:cNvSpPr/>
          <p:nvPr/>
        </p:nvSpPr>
        <p:spPr>
          <a:xfrm>
            <a:off x="7716445" y="5530886"/>
            <a:ext cx="691593" cy="48855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67" b="0" i="0" u="none" strike="noStrike" kern="1200" cap="none" spc="0" normalizeH="0" baseline="0" noProof="0">
                <a:ln>
                  <a:noFill/>
                </a:ln>
                <a:solidFill>
                  <a:prstClr val="white"/>
                </a:solidFill>
                <a:effectLst/>
                <a:uLnTx/>
                <a:uFillTx/>
                <a:latin typeface="Calibri" panose="020F0502020204030204"/>
                <a:ea typeface="+mn-ea"/>
                <a:cs typeface="+mn-cs"/>
              </a:rPr>
              <a:t>SM</a:t>
            </a:r>
          </a:p>
        </p:txBody>
      </p:sp>
      <p:sp>
        <p:nvSpPr>
          <p:cNvPr id="213" name="Rectangle 212">
            <a:extLst>
              <a:ext uri="{FF2B5EF4-FFF2-40B4-BE49-F238E27FC236}">
                <a16:creationId xmlns:a16="http://schemas.microsoft.com/office/drawing/2014/main" id="{4696D695-80BD-4B5D-AA3F-3C40F881C475}"/>
              </a:ext>
            </a:extLst>
          </p:cNvPr>
          <p:cNvSpPr/>
          <p:nvPr/>
        </p:nvSpPr>
        <p:spPr>
          <a:xfrm>
            <a:off x="8520436" y="5530886"/>
            <a:ext cx="711763" cy="48855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67" b="0" i="0" u="none" strike="noStrike" kern="1200" cap="none" spc="0" normalizeH="0" baseline="0" noProof="0">
                <a:ln>
                  <a:noFill/>
                </a:ln>
                <a:solidFill>
                  <a:prstClr val="white"/>
                </a:solidFill>
                <a:effectLst/>
                <a:uLnTx/>
                <a:uFillTx/>
                <a:latin typeface="Calibri" panose="020F0502020204030204"/>
                <a:ea typeface="+mn-ea"/>
                <a:cs typeface="+mn-cs"/>
              </a:rPr>
              <a:t>SM</a:t>
            </a:r>
          </a:p>
        </p:txBody>
      </p:sp>
      <p:sp>
        <p:nvSpPr>
          <p:cNvPr id="214" name="Rectangle 213">
            <a:extLst>
              <a:ext uri="{FF2B5EF4-FFF2-40B4-BE49-F238E27FC236}">
                <a16:creationId xmlns:a16="http://schemas.microsoft.com/office/drawing/2014/main" id="{0CA5F0B8-C6F0-4E46-A6EC-1F698CA8F13C}"/>
              </a:ext>
            </a:extLst>
          </p:cNvPr>
          <p:cNvSpPr/>
          <p:nvPr/>
        </p:nvSpPr>
        <p:spPr>
          <a:xfrm>
            <a:off x="4325638" y="5297065"/>
            <a:ext cx="5055964" cy="79022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0" name="Rectangle 219">
            <a:extLst>
              <a:ext uri="{FF2B5EF4-FFF2-40B4-BE49-F238E27FC236}">
                <a16:creationId xmlns:a16="http://schemas.microsoft.com/office/drawing/2014/main" id="{8EB7EDC4-6557-4E05-9D53-8EE1B89E0D2D}"/>
              </a:ext>
            </a:extLst>
          </p:cNvPr>
          <p:cNvSpPr/>
          <p:nvPr/>
        </p:nvSpPr>
        <p:spPr>
          <a:xfrm>
            <a:off x="4325638" y="3093355"/>
            <a:ext cx="5055964" cy="21399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33"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48FA8F8A-3452-4AF9-AABC-67AFDB528277}"/>
              </a:ext>
            </a:extLst>
          </p:cNvPr>
          <p:cNvGrpSpPr/>
          <p:nvPr/>
        </p:nvGrpSpPr>
        <p:grpSpPr>
          <a:xfrm>
            <a:off x="4405051" y="3306714"/>
            <a:ext cx="4814198" cy="1961927"/>
            <a:chOff x="4405051" y="3306714"/>
            <a:chExt cx="4814198" cy="1961927"/>
          </a:xfrm>
        </p:grpSpPr>
        <p:sp>
          <p:nvSpPr>
            <p:cNvPr id="222" name="Rectangle 221">
              <a:extLst>
                <a:ext uri="{FF2B5EF4-FFF2-40B4-BE49-F238E27FC236}">
                  <a16:creationId xmlns:a16="http://schemas.microsoft.com/office/drawing/2014/main" id="{05FC4C67-F8FD-485E-9072-1868511B6717}"/>
                </a:ext>
              </a:extLst>
            </p:cNvPr>
            <p:cNvSpPr/>
            <p:nvPr/>
          </p:nvSpPr>
          <p:spPr>
            <a:xfrm>
              <a:off x="4405051" y="3310900"/>
              <a:ext cx="723133" cy="172777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33"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3" name="TextBox 222">
              <a:extLst>
                <a:ext uri="{FF2B5EF4-FFF2-40B4-BE49-F238E27FC236}">
                  <a16:creationId xmlns:a16="http://schemas.microsoft.com/office/drawing/2014/main" id="{76F6DE4E-13CE-474F-B778-508F8A68E298}"/>
                </a:ext>
              </a:extLst>
            </p:cNvPr>
            <p:cNvSpPr txBox="1"/>
            <p:nvPr/>
          </p:nvSpPr>
          <p:spPr>
            <a:xfrm>
              <a:off x="4579002" y="5017291"/>
              <a:ext cx="474666" cy="25135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4546A"/>
                  </a:solidFill>
                  <a:effectLst/>
                  <a:uLnTx/>
                  <a:uFillTx/>
                  <a:latin typeface="Calibri" panose="020F0502020204030204"/>
                  <a:ea typeface="+mn-ea"/>
                  <a:cs typeface="+mn-cs"/>
                </a:rPr>
                <a:t>BE 0</a:t>
              </a:r>
            </a:p>
          </p:txBody>
        </p:sp>
        <p:sp>
          <p:nvSpPr>
            <p:cNvPr id="224" name="Rectangle 223">
              <a:extLst>
                <a:ext uri="{FF2B5EF4-FFF2-40B4-BE49-F238E27FC236}">
                  <a16:creationId xmlns:a16="http://schemas.microsoft.com/office/drawing/2014/main" id="{F6B0C2A0-DEB6-4ECC-B1EF-BC4B672BA192}"/>
                </a:ext>
              </a:extLst>
            </p:cNvPr>
            <p:cNvSpPr/>
            <p:nvPr/>
          </p:nvSpPr>
          <p:spPr>
            <a:xfrm>
              <a:off x="5203652" y="3310900"/>
              <a:ext cx="723133" cy="172777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33"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5" name="TextBox 224">
              <a:extLst>
                <a:ext uri="{FF2B5EF4-FFF2-40B4-BE49-F238E27FC236}">
                  <a16:creationId xmlns:a16="http://schemas.microsoft.com/office/drawing/2014/main" id="{6DACBDDE-0C06-4F67-BD53-3705FA126E06}"/>
                </a:ext>
              </a:extLst>
            </p:cNvPr>
            <p:cNvSpPr txBox="1"/>
            <p:nvPr/>
          </p:nvSpPr>
          <p:spPr>
            <a:xfrm>
              <a:off x="5377603" y="5017291"/>
              <a:ext cx="474666" cy="25135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4546A"/>
                  </a:solidFill>
                  <a:effectLst/>
                  <a:uLnTx/>
                  <a:uFillTx/>
                  <a:latin typeface="Calibri" panose="020F0502020204030204"/>
                  <a:ea typeface="+mn-ea"/>
                  <a:cs typeface="+mn-cs"/>
                </a:rPr>
                <a:t>BE 1</a:t>
              </a:r>
            </a:p>
          </p:txBody>
        </p:sp>
        <p:sp>
          <p:nvSpPr>
            <p:cNvPr id="226" name="Rectangle 225">
              <a:extLst>
                <a:ext uri="{FF2B5EF4-FFF2-40B4-BE49-F238E27FC236}">
                  <a16:creationId xmlns:a16="http://schemas.microsoft.com/office/drawing/2014/main" id="{BAC865E2-92C3-4419-80D8-3AEFBA557987}"/>
                </a:ext>
              </a:extLst>
            </p:cNvPr>
            <p:cNvSpPr/>
            <p:nvPr/>
          </p:nvSpPr>
          <p:spPr>
            <a:xfrm>
              <a:off x="6047013" y="3306714"/>
              <a:ext cx="723133" cy="173195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33"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7" name="TextBox 226">
              <a:extLst>
                <a:ext uri="{FF2B5EF4-FFF2-40B4-BE49-F238E27FC236}">
                  <a16:creationId xmlns:a16="http://schemas.microsoft.com/office/drawing/2014/main" id="{43F16681-CB0D-4FFC-85B8-E7A40190F575}"/>
                </a:ext>
              </a:extLst>
            </p:cNvPr>
            <p:cNvSpPr txBox="1"/>
            <p:nvPr/>
          </p:nvSpPr>
          <p:spPr>
            <a:xfrm>
              <a:off x="6216800" y="5012500"/>
              <a:ext cx="474666" cy="25135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4546A"/>
                  </a:solidFill>
                  <a:effectLst/>
                  <a:uLnTx/>
                  <a:uFillTx/>
                  <a:latin typeface="Calibri" panose="020F0502020204030204"/>
                  <a:ea typeface="+mn-ea"/>
                  <a:cs typeface="+mn-cs"/>
                </a:rPr>
                <a:t>BE 2</a:t>
              </a:r>
            </a:p>
          </p:txBody>
        </p:sp>
        <p:sp>
          <p:nvSpPr>
            <p:cNvPr id="228" name="Rectangle 227">
              <a:extLst>
                <a:ext uri="{FF2B5EF4-FFF2-40B4-BE49-F238E27FC236}">
                  <a16:creationId xmlns:a16="http://schemas.microsoft.com/office/drawing/2014/main" id="{505071BB-61ED-4155-906A-79F18FA39134}"/>
                </a:ext>
              </a:extLst>
            </p:cNvPr>
            <p:cNvSpPr/>
            <p:nvPr/>
          </p:nvSpPr>
          <p:spPr>
            <a:xfrm>
              <a:off x="6841451" y="3306714"/>
              <a:ext cx="723133" cy="173195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33"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9" name="TextBox 228">
              <a:extLst>
                <a:ext uri="{FF2B5EF4-FFF2-40B4-BE49-F238E27FC236}">
                  <a16:creationId xmlns:a16="http://schemas.microsoft.com/office/drawing/2014/main" id="{22C8642E-F89F-4794-946D-9245616222D3}"/>
                </a:ext>
              </a:extLst>
            </p:cNvPr>
            <p:cNvSpPr txBox="1"/>
            <p:nvPr/>
          </p:nvSpPr>
          <p:spPr>
            <a:xfrm>
              <a:off x="7015403" y="5012500"/>
              <a:ext cx="474666" cy="25135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4546A"/>
                  </a:solidFill>
                  <a:effectLst/>
                  <a:uLnTx/>
                  <a:uFillTx/>
                  <a:latin typeface="Calibri" panose="020F0502020204030204"/>
                  <a:ea typeface="+mn-ea"/>
                  <a:cs typeface="+mn-cs"/>
                </a:rPr>
                <a:t>BE 3</a:t>
              </a:r>
            </a:p>
          </p:txBody>
        </p:sp>
        <p:sp>
          <p:nvSpPr>
            <p:cNvPr id="230" name="Rectangle 229">
              <a:extLst>
                <a:ext uri="{FF2B5EF4-FFF2-40B4-BE49-F238E27FC236}">
                  <a16:creationId xmlns:a16="http://schemas.microsoft.com/office/drawing/2014/main" id="{E630DD2F-9436-45A3-BECE-4E233B08AB53}"/>
                </a:ext>
              </a:extLst>
            </p:cNvPr>
            <p:cNvSpPr/>
            <p:nvPr/>
          </p:nvSpPr>
          <p:spPr>
            <a:xfrm>
              <a:off x="7697515" y="3310840"/>
              <a:ext cx="723133" cy="173195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33"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1" name="TextBox 230">
              <a:extLst>
                <a:ext uri="{FF2B5EF4-FFF2-40B4-BE49-F238E27FC236}">
                  <a16:creationId xmlns:a16="http://schemas.microsoft.com/office/drawing/2014/main" id="{EC6FEACA-7085-49AE-B347-53890FE66875}"/>
                </a:ext>
              </a:extLst>
            </p:cNvPr>
            <p:cNvSpPr txBox="1"/>
            <p:nvPr/>
          </p:nvSpPr>
          <p:spPr>
            <a:xfrm>
              <a:off x="7871466" y="5016626"/>
              <a:ext cx="474666" cy="25135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4546A"/>
                  </a:solidFill>
                  <a:effectLst/>
                  <a:uLnTx/>
                  <a:uFillTx/>
                  <a:latin typeface="Calibri" panose="020F0502020204030204"/>
                  <a:ea typeface="+mn-ea"/>
                  <a:cs typeface="+mn-cs"/>
                </a:rPr>
                <a:t>BE 4</a:t>
              </a:r>
            </a:p>
          </p:txBody>
        </p:sp>
        <p:sp>
          <p:nvSpPr>
            <p:cNvPr id="232" name="Rectangle 231">
              <a:extLst>
                <a:ext uri="{FF2B5EF4-FFF2-40B4-BE49-F238E27FC236}">
                  <a16:creationId xmlns:a16="http://schemas.microsoft.com/office/drawing/2014/main" id="{6ECFAB07-E927-4BE2-BA9F-74AAEE5B4F8C}"/>
                </a:ext>
              </a:extLst>
            </p:cNvPr>
            <p:cNvSpPr/>
            <p:nvPr/>
          </p:nvSpPr>
          <p:spPr>
            <a:xfrm>
              <a:off x="8496116" y="3310840"/>
              <a:ext cx="723133" cy="173195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33"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3" name="TextBox 232">
              <a:extLst>
                <a:ext uri="{FF2B5EF4-FFF2-40B4-BE49-F238E27FC236}">
                  <a16:creationId xmlns:a16="http://schemas.microsoft.com/office/drawing/2014/main" id="{36278034-D6BD-4823-B292-44B9007B267D}"/>
                </a:ext>
              </a:extLst>
            </p:cNvPr>
            <p:cNvSpPr txBox="1"/>
            <p:nvPr/>
          </p:nvSpPr>
          <p:spPr>
            <a:xfrm>
              <a:off x="8670067" y="5016626"/>
              <a:ext cx="474666" cy="25135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4546A"/>
                  </a:solidFill>
                  <a:effectLst/>
                  <a:uLnTx/>
                  <a:uFillTx/>
                  <a:latin typeface="Calibri" panose="020F0502020204030204"/>
                  <a:ea typeface="+mn-ea"/>
                  <a:cs typeface="+mn-cs"/>
                </a:rPr>
                <a:t>BE 5</a:t>
              </a:r>
            </a:p>
          </p:txBody>
        </p:sp>
      </p:grpSp>
      <p:sp>
        <p:nvSpPr>
          <p:cNvPr id="234" name="TextBox 233">
            <a:extLst>
              <a:ext uri="{FF2B5EF4-FFF2-40B4-BE49-F238E27FC236}">
                <a16:creationId xmlns:a16="http://schemas.microsoft.com/office/drawing/2014/main" id="{8DE2A4AD-3BB8-4F53-86B0-F85CE716138C}"/>
              </a:ext>
            </a:extLst>
          </p:cNvPr>
          <p:cNvSpPr txBox="1"/>
          <p:nvPr/>
        </p:nvSpPr>
        <p:spPr>
          <a:xfrm>
            <a:off x="6531185" y="5263258"/>
            <a:ext cx="563251" cy="30365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a:ln>
                  <a:noFill/>
                </a:ln>
                <a:solidFill>
                  <a:prstClr val="black"/>
                </a:solidFill>
                <a:effectLst/>
                <a:uLnTx/>
                <a:uFillTx/>
                <a:latin typeface="Calibri" panose="020F0502020204030204"/>
                <a:ea typeface="+mn-ea"/>
                <a:cs typeface="+mn-cs"/>
              </a:rPr>
              <a:t>GPU</a:t>
            </a:r>
            <a:endParaRPr kumimoji="0" lang="en-US" sz="15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9" name="Rectangle: Rounded Corners 238">
            <a:extLst>
              <a:ext uri="{FF2B5EF4-FFF2-40B4-BE49-F238E27FC236}">
                <a16:creationId xmlns:a16="http://schemas.microsoft.com/office/drawing/2014/main" id="{04CD0615-F43D-452B-B70E-B5880B479417}"/>
              </a:ext>
            </a:extLst>
          </p:cNvPr>
          <p:cNvSpPr/>
          <p:nvPr/>
        </p:nvSpPr>
        <p:spPr>
          <a:xfrm>
            <a:off x="4410894" y="4646817"/>
            <a:ext cx="691592" cy="310609"/>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vblock0</a:t>
            </a:r>
          </a:p>
        </p:txBody>
      </p:sp>
      <p:sp>
        <p:nvSpPr>
          <p:cNvPr id="240" name="Rectangle: Rounded Corners 239">
            <a:extLst>
              <a:ext uri="{FF2B5EF4-FFF2-40B4-BE49-F238E27FC236}">
                <a16:creationId xmlns:a16="http://schemas.microsoft.com/office/drawing/2014/main" id="{A1ABB08F-F443-4B0E-AFDE-E7AAE96E09C0}"/>
              </a:ext>
            </a:extLst>
          </p:cNvPr>
          <p:cNvSpPr/>
          <p:nvPr/>
        </p:nvSpPr>
        <p:spPr>
          <a:xfrm>
            <a:off x="5226126" y="4645193"/>
            <a:ext cx="691592" cy="310609"/>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vblock1</a:t>
            </a:r>
          </a:p>
        </p:txBody>
      </p:sp>
      <p:sp>
        <p:nvSpPr>
          <p:cNvPr id="241" name="Rectangle: Rounded Corners 240">
            <a:extLst>
              <a:ext uri="{FF2B5EF4-FFF2-40B4-BE49-F238E27FC236}">
                <a16:creationId xmlns:a16="http://schemas.microsoft.com/office/drawing/2014/main" id="{22B12144-8C84-46E9-80D7-D9EC6334C3AF}"/>
              </a:ext>
            </a:extLst>
          </p:cNvPr>
          <p:cNvSpPr/>
          <p:nvPr/>
        </p:nvSpPr>
        <p:spPr>
          <a:xfrm>
            <a:off x="7715777" y="4633726"/>
            <a:ext cx="691592" cy="310609"/>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vblock4</a:t>
            </a:r>
          </a:p>
        </p:txBody>
      </p:sp>
      <p:sp>
        <p:nvSpPr>
          <p:cNvPr id="242" name="Rectangle: Rounded Corners 241">
            <a:extLst>
              <a:ext uri="{FF2B5EF4-FFF2-40B4-BE49-F238E27FC236}">
                <a16:creationId xmlns:a16="http://schemas.microsoft.com/office/drawing/2014/main" id="{3984529B-805E-4060-AF63-44FEC11F7A41}"/>
              </a:ext>
            </a:extLst>
          </p:cNvPr>
          <p:cNvSpPr/>
          <p:nvPr/>
        </p:nvSpPr>
        <p:spPr>
          <a:xfrm>
            <a:off x="8511889" y="4633725"/>
            <a:ext cx="691592" cy="310609"/>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vblock5</a:t>
            </a:r>
            <a:endParaRPr kumimoji="0" lang="en-US" sz="10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3" name="Rectangle: Rounded Corners 242">
            <a:extLst>
              <a:ext uri="{FF2B5EF4-FFF2-40B4-BE49-F238E27FC236}">
                <a16:creationId xmlns:a16="http://schemas.microsoft.com/office/drawing/2014/main" id="{5CF5E675-02BF-4ACC-A45A-2F7EA7995BEC}"/>
              </a:ext>
            </a:extLst>
          </p:cNvPr>
          <p:cNvSpPr/>
          <p:nvPr/>
        </p:nvSpPr>
        <p:spPr>
          <a:xfrm>
            <a:off x="6063336" y="4642118"/>
            <a:ext cx="691592" cy="310609"/>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vblock2</a:t>
            </a:r>
          </a:p>
        </p:txBody>
      </p:sp>
      <p:sp>
        <p:nvSpPr>
          <p:cNvPr id="244" name="Rectangle: Rounded Corners 243">
            <a:extLst>
              <a:ext uri="{FF2B5EF4-FFF2-40B4-BE49-F238E27FC236}">
                <a16:creationId xmlns:a16="http://schemas.microsoft.com/office/drawing/2014/main" id="{68588BB4-0AE3-4119-8214-279A89EB3647}"/>
              </a:ext>
            </a:extLst>
          </p:cNvPr>
          <p:cNvSpPr/>
          <p:nvPr/>
        </p:nvSpPr>
        <p:spPr>
          <a:xfrm>
            <a:off x="6853298" y="4642118"/>
            <a:ext cx="691592" cy="310609"/>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vblock3</a:t>
            </a:r>
          </a:p>
        </p:txBody>
      </p:sp>
      <p:sp>
        <p:nvSpPr>
          <p:cNvPr id="246" name="Rectangle: Rounded Corners 245">
            <a:extLst>
              <a:ext uri="{FF2B5EF4-FFF2-40B4-BE49-F238E27FC236}">
                <a16:creationId xmlns:a16="http://schemas.microsoft.com/office/drawing/2014/main" id="{614B763C-CC49-4739-BEAC-990EF5683E08}"/>
              </a:ext>
            </a:extLst>
          </p:cNvPr>
          <p:cNvSpPr/>
          <p:nvPr/>
        </p:nvSpPr>
        <p:spPr>
          <a:xfrm>
            <a:off x="4405051" y="4272370"/>
            <a:ext cx="691592" cy="310609"/>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vblock6</a:t>
            </a:r>
          </a:p>
        </p:txBody>
      </p:sp>
      <p:sp>
        <p:nvSpPr>
          <p:cNvPr id="247" name="Rectangle: Rounded Corners 246">
            <a:extLst>
              <a:ext uri="{FF2B5EF4-FFF2-40B4-BE49-F238E27FC236}">
                <a16:creationId xmlns:a16="http://schemas.microsoft.com/office/drawing/2014/main" id="{64E3BC0D-5F48-4D4A-B9B2-B99F56365EBE}"/>
              </a:ext>
            </a:extLst>
          </p:cNvPr>
          <p:cNvSpPr/>
          <p:nvPr/>
        </p:nvSpPr>
        <p:spPr>
          <a:xfrm>
            <a:off x="5221894" y="4274225"/>
            <a:ext cx="691592" cy="310609"/>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vblock7</a:t>
            </a:r>
          </a:p>
        </p:txBody>
      </p:sp>
      <p:sp>
        <p:nvSpPr>
          <p:cNvPr id="248" name="Rectangle: Rounded Corners 247">
            <a:extLst>
              <a:ext uri="{FF2B5EF4-FFF2-40B4-BE49-F238E27FC236}">
                <a16:creationId xmlns:a16="http://schemas.microsoft.com/office/drawing/2014/main" id="{4425EF8E-0471-471F-A1D5-52B333B863EE}"/>
              </a:ext>
            </a:extLst>
          </p:cNvPr>
          <p:cNvSpPr/>
          <p:nvPr/>
        </p:nvSpPr>
        <p:spPr>
          <a:xfrm>
            <a:off x="7723215" y="4274224"/>
            <a:ext cx="691592" cy="310609"/>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17" b="0" i="0" u="none" strike="noStrike" kern="1200" cap="none" spc="0" normalizeH="0" baseline="0" noProof="0">
                <a:ln>
                  <a:noFill/>
                </a:ln>
                <a:solidFill>
                  <a:prstClr val="white"/>
                </a:solidFill>
                <a:effectLst/>
                <a:uLnTx/>
                <a:uFillTx/>
                <a:latin typeface="Calibri" panose="020F0502020204030204"/>
                <a:ea typeface="+mn-ea"/>
                <a:cs typeface="+mn-cs"/>
              </a:rPr>
              <a:t>vblock10</a:t>
            </a:r>
          </a:p>
        </p:txBody>
      </p:sp>
      <p:sp>
        <p:nvSpPr>
          <p:cNvPr id="249" name="Rectangle: Rounded Corners 248">
            <a:extLst>
              <a:ext uri="{FF2B5EF4-FFF2-40B4-BE49-F238E27FC236}">
                <a16:creationId xmlns:a16="http://schemas.microsoft.com/office/drawing/2014/main" id="{8D03FBB1-3594-4FDA-B55B-3201F21D1CAB}"/>
              </a:ext>
            </a:extLst>
          </p:cNvPr>
          <p:cNvSpPr/>
          <p:nvPr/>
        </p:nvSpPr>
        <p:spPr>
          <a:xfrm>
            <a:off x="6056942" y="4276417"/>
            <a:ext cx="691592" cy="310609"/>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vblock8</a:t>
            </a:r>
          </a:p>
        </p:txBody>
      </p:sp>
      <p:sp>
        <p:nvSpPr>
          <p:cNvPr id="250" name="Rectangle: Rounded Corners 249">
            <a:extLst>
              <a:ext uri="{FF2B5EF4-FFF2-40B4-BE49-F238E27FC236}">
                <a16:creationId xmlns:a16="http://schemas.microsoft.com/office/drawing/2014/main" id="{C3CCC12E-0819-4E19-8D1B-4AFA0CB4993C}"/>
              </a:ext>
            </a:extLst>
          </p:cNvPr>
          <p:cNvSpPr/>
          <p:nvPr/>
        </p:nvSpPr>
        <p:spPr>
          <a:xfrm>
            <a:off x="6851380" y="4275336"/>
            <a:ext cx="691592" cy="310609"/>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vblock9</a:t>
            </a:r>
          </a:p>
        </p:txBody>
      </p:sp>
      <p:sp>
        <p:nvSpPr>
          <p:cNvPr id="252" name="Rectangle: Rounded Corners 251">
            <a:extLst>
              <a:ext uri="{FF2B5EF4-FFF2-40B4-BE49-F238E27FC236}">
                <a16:creationId xmlns:a16="http://schemas.microsoft.com/office/drawing/2014/main" id="{39B7516A-212B-4645-BBD6-E4A538B05912}"/>
              </a:ext>
            </a:extLst>
          </p:cNvPr>
          <p:cNvSpPr/>
          <p:nvPr/>
        </p:nvSpPr>
        <p:spPr>
          <a:xfrm>
            <a:off x="4415468" y="3801081"/>
            <a:ext cx="691592" cy="310609"/>
          </a:xfrm>
          <a:prstGeom prst="round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vblock0</a:t>
            </a:r>
          </a:p>
        </p:txBody>
      </p:sp>
      <p:sp>
        <p:nvSpPr>
          <p:cNvPr id="253" name="Rectangle: Rounded Corners 252">
            <a:extLst>
              <a:ext uri="{FF2B5EF4-FFF2-40B4-BE49-F238E27FC236}">
                <a16:creationId xmlns:a16="http://schemas.microsoft.com/office/drawing/2014/main" id="{40FA2991-7E7C-4600-816B-38ED6D6BBFD7}"/>
              </a:ext>
            </a:extLst>
          </p:cNvPr>
          <p:cNvSpPr/>
          <p:nvPr/>
        </p:nvSpPr>
        <p:spPr>
          <a:xfrm>
            <a:off x="5230700" y="3804024"/>
            <a:ext cx="691592" cy="310609"/>
          </a:xfrm>
          <a:prstGeom prst="round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vblock1</a:t>
            </a:r>
          </a:p>
        </p:txBody>
      </p:sp>
      <p:sp>
        <p:nvSpPr>
          <p:cNvPr id="254" name="Rectangle: Rounded Corners 253">
            <a:extLst>
              <a:ext uri="{FF2B5EF4-FFF2-40B4-BE49-F238E27FC236}">
                <a16:creationId xmlns:a16="http://schemas.microsoft.com/office/drawing/2014/main" id="{65BAE13F-CBD1-4571-A9D0-D42AB7625D2E}"/>
              </a:ext>
            </a:extLst>
          </p:cNvPr>
          <p:cNvSpPr/>
          <p:nvPr/>
        </p:nvSpPr>
        <p:spPr>
          <a:xfrm>
            <a:off x="7702542" y="3801628"/>
            <a:ext cx="691592" cy="310609"/>
          </a:xfrm>
          <a:prstGeom prst="round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vblock4</a:t>
            </a:r>
          </a:p>
        </p:txBody>
      </p:sp>
      <p:sp>
        <p:nvSpPr>
          <p:cNvPr id="255" name="Rectangle: Rounded Corners 254">
            <a:extLst>
              <a:ext uri="{FF2B5EF4-FFF2-40B4-BE49-F238E27FC236}">
                <a16:creationId xmlns:a16="http://schemas.microsoft.com/office/drawing/2014/main" id="{630E6115-8DAD-490B-9205-5B0EF2A711F5}"/>
              </a:ext>
            </a:extLst>
          </p:cNvPr>
          <p:cNvSpPr/>
          <p:nvPr/>
        </p:nvSpPr>
        <p:spPr>
          <a:xfrm>
            <a:off x="8514268" y="4152716"/>
            <a:ext cx="691592" cy="310609"/>
          </a:xfrm>
          <a:prstGeom prst="round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vblock5</a:t>
            </a:r>
            <a:endParaRPr kumimoji="0" lang="en-US" sz="10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6" name="Rectangle: Rounded Corners 255">
            <a:extLst>
              <a:ext uri="{FF2B5EF4-FFF2-40B4-BE49-F238E27FC236}">
                <a16:creationId xmlns:a16="http://schemas.microsoft.com/office/drawing/2014/main" id="{7A88FDD4-B632-483C-8D45-5E6A69496E6A}"/>
              </a:ext>
            </a:extLst>
          </p:cNvPr>
          <p:cNvSpPr/>
          <p:nvPr/>
        </p:nvSpPr>
        <p:spPr>
          <a:xfrm>
            <a:off x="6067521" y="3806833"/>
            <a:ext cx="691592" cy="310609"/>
          </a:xfrm>
          <a:prstGeom prst="round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vblock2</a:t>
            </a:r>
          </a:p>
        </p:txBody>
      </p:sp>
      <p:sp>
        <p:nvSpPr>
          <p:cNvPr id="257" name="Rectangle: Rounded Corners 256">
            <a:extLst>
              <a:ext uri="{FF2B5EF4-FFF2-40B4-BE49-F238E27FC236}">
                <a16:creationId xmlns:a16="http://schemas.microsoft.com/office/drawing/2014/main" id="{828208DD-AE43-4C23-8C2D-9FB17A8A9B07}"/>
              </a:ext>
            </a:extLst>
          </p:cNvPr>
          <p:cNvSpPr/>
          <p:nvPr/>
        </p:nvSpPr>
        <p:spPr>
          <a:xfrm>
            <a:off x="6855449" y="3798595"/>
            <a:ext cx="691592" cy="310609"/>
          </a:xfrm>
          <a:prstGeom prst="round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vblock3</a:t>
            </a:r>
          </a:p>
        </p:txBody>
      </p:sp>
      <p:sp>
        <p:nvSpPr>
          <p:cNvPr id="259" name="Rectangle: Rounded Corners 258">
            <a:extLst>
              <a:ext uri="{FF2B5EF4-FFF2-40B4-BE49-F238E27FC236}">
                <a16:creationId xmlns:a16="http://schemas.microsoft.com/office/drawing/2014/main" id="{5F910175-5907-4B38-ACAA-7435A991808F}"/>
              </a:ext>
            </a:extLst>
          </p:cNvPr>
          <p:cNvSpPr/>
          <p:nvPr/>
        </p:nvSpPr>
        <p:spPr>
          <a:xfrm>
            <a:off x="8508417" y="3798595"/>
            <a:ext cx="691592" cy="310609"/>
          </a:xfrm>
          <a:prstGeom prst="round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vblock6</a:t>
            </a:r>
          </a:p>
        </p:txBody>
      </p:sp>
      <p:sp>
        <p:nvSpPr>
          <p:cNvPr id="260" name="Rectangle: Rounded Corners 259">
            <a:extLst>
              <a:ext uri="{FF2B5EF4-FFF2-40B4-BE49-F238E27FC236}">
                <a16:creationId xmlns:a16="http://schemas.microsoft.com/office/drawing/2014/main" id="{4719DFF1-7CEB-4B8B-8771-C10239B04B67}"/>
              </a:ext>
            </a:extLst>
          </p:cNvPr>
          <p:cNvSpPr/>
          <p:nvPr/>
        </p:nvSpPr>
        <p:spPr>
          <a:xfrm>
            <a:off x="4423778" y="3449612"/>
            <a:ext cx="691592" cy="310609"/>
          </a:xfrm>
          <a:prstGeom prst="round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vblock7</a:t>
            </a:r>
          </a:p>
        </p:txBody>
      </p:sp>
      <p:sp>
        <p:nvSpPr>
          <p:cNvPr id="261" name="Rectangle: Rounded Corners 260">
            <a:extLst>
              <a:ext uri="{FF2B5EF4-FFF2-40B4-BE49-F238E27FC236}">
                <a16:creationId xmlns:a16="http://schemas.microsoft.com/office/drawing/2014/main" id="{BEA6BFB9-0D15-41CD-AA05-B6AD720E8814}"/>
              </a:ext>
            </a:extLst>
          </p:cNvPr>
          <p:cNvSpPr/>
          <p:nvPr/>
        </p:nvSpPr>
        <p:spPr>
          <a:xfrm>
            <a:off x="5219422" y="3449611"/>
            <a:ext cx="691592" cy="310609"/>
          </a:xfrm>
          <a:prstGeom prst="round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rPr>
              <a:t>vblock8</a:t>
            </a:r>
          </a:p>
        </p:txBody>
      </p:sp>
      <p:grpSp>
        <p:nvGrpSpPr>
          <p:cNvPr id="10" name="Group 9">
            <a:extLst>
              <a:ext uri="{FF2B5EF4-FFF2-40B4-BE49-F238E27FC236}">
                <a16:creationId xmlns:a16="http://schemas.microsoft.com/office/drawing/2014/main" id="{870469FD-97FD-4388-A29C-ADEC25532D13}"/>
              </a:ext>
            </a:extLst>
          </p:cNvPr>
          <p:cNvGrpSpPr/>
          <p:nvPr/>
        </p:nvGrpSpPr>
        <p:grpSpPr>
          <a:xfrm>
            <a:off x="4427837" y="4142534"/>
            <a:ext cx="4778023" cy="438449"/>
            <a:chOff x="4427837" y="4142534"/>
            <a:chExt cx="4778023" cy="438449"/>
          </a:xfrm>
        </p:grpSpPr>
        <p:sp>
          <p:nvSpPr>
            <p:cNvPr id="263" name="Rectangle 262">
              <a:extLst>
                <a:ext uri="{FF2B5EF4-FFF2-40B4-BE49-F238E27FC236}">
                  <a16:creationId xmlns:a16="http://schemas.microsoft.com/office/drawing/2014/main" id="{2056D0D3-54F4-4F99-8990-FFA92AEBBB99}"/>
                </a:ext>
              </a:extLst>
            </p:cNvPr>
            <p:cNvSpPr/>
            <p:nvPr/>
          </p:nvSpPr>
          <p:spPr>
            <a:xfrm>
              <a:off x="4427837" y="4151759"/>
              <a:ext cx="691592" cy="756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33"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4" name="Rectangle 263">
              <a:extLst>
                <a:ext uri="{FF2B5EF4-FFF2-40B4-BE49-F238E27FC236}">
                  <a16:creationId xmlns:a16="http://schemas.microsoft.com/office/drawing/2014/main" id="{A8FDBBCB-536F-44AC-9239-F783A62D7A63}"/>
                </a:ext>
              </a:extLst>
            </p:cNvPr>
            <p:cNvSpPr/>
            <p:nvPr/>
          </p:nvSpPr>
          <p:spPr>
            <a:xfrm>
              <a:off x="5224693" y="4150483"/>
              <a:ext cx="691592" cy="756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33"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5" name="Rectangle 264">
              <a:extLst>
                <a:ext uri="{FF2B5EF4-FFF2-40B4-BE49-F238E27FC236}">
                  <a16:creationId xmlns:a16="http://schemas.microsoft.com/office/drawing/2014/main" id="{87B44EF9-EE08-4192-ABF7-95314F4F5D99}"/>
                </a:ext>
              </a:extLst>
            </p:cNvPr>
            <p:cNvSpPr/>
            <p:nvPr/>
          </p:nvSpPr>
          <p:spPr>
            <a:xfrm>
              <a:off x="6069964" y="4149051"/>
              <a:ext cx="691592" cy="756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33"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6" name="Rectangle 265">
              <a:extLst>
                <a:ext uri="{FF2B5EF4-FFF2-40B4-BE49-F238E27FC236}">
                  <a16:creationId xmlns:a16="http://schemas.microsoft.com/office/drawing/2014/main" id="{CBAF590B-3D8E-443C-BA72-6A3990A40E2A}"/>
                </a:ext>
              </a:extLst>
            </p:cNvPr>
            <p:cNvSpPr/>
            <p:nvPr/>
          </p:nvSpPr>
          <p:spPr>
            <a:xfrm>
              <a:off x="6868119" y="4147306"/>
              <a:ext cx="691592" cy="756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33"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7" name="Rectangle 266">
              <a:extLst>
                <a:ext uri="{FF2B5EF4-FFF2-40B4-BE49-F238E27FC236}">
                  <a16:creationId xmlns:a16="http://schemas.microsoft.com/office/drawing/2014/main" id="{68717564-E3DC-410F-B3B0-214146D38275}"/>
                </a:ext>
              </a:extLst>
            </p:cNvPr>
            <p:cNvSpPr/>
            <p:nvPr/>
          </p:nvSpPr>
          <p:spPr>
            <a:xfrm>
              <a:off x="7720490" y="4142534"/>
              <a:ext cx="691592" cy="756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33"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8" name="Rectangle 267">
              <a:extLst>
                <a:ext uri="{FF2B5EF4-FFF2-40B4-BE49-F238E27FC236}">
                  <a16:creationId xmlns:a16="http://schemas.microsoft.com/office/drawing/2014/main" id="{7EFB1B60-31E3-4687-9BF9-B3731A7F9EDF}"/>
                </a:ext>
              </a:extLst>
            </p:cNvPr>
            <p:cNvSpPr/>
            <p:nvPr/>
          </p:nvSpPr>
          <p:spPr>
            <a:xfrm>
              <a:off x="8514268" y="4505329"/>
              <a:ext cx="691592" cy="756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33"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69" name="Title 1">
            <a:extLst>
              <a:ext uri="{FF2B5EF4-FFF2-40B4-BE49-F238E27FC236}">
                <a16:creationId xmlns:a16="http://schemas.microsoft.com/office/drawing/2014/main" id="{60F2C004-D0CC-48EA-A4F6-EEDCE2D35C4F}"/>
              </a:ext>
            </a:extLst>
          </p:cNvPr>
          <p:cNvSpPr txBox="1">
            <a:spLocks/>
          </p:cNvSpPr>
          <p:nvPr/>
        </p:nvSpPr>
        <p:spPr>
          <a:xfrm>
            <a:off x="429730" y="579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a:t>依赖关系的映射</a:t>
            </a:r>
            <a:endParaRPr lang="en-US" sz="3600" dirty="0"/>
          </a:p>
        </p:txBody>
      </p:sp>
    </p:spTree>
    <p:extLst>
      <p:ext uri="{BB962C8B-B14F-4D97-AF65-F5344CB8AC3E}">
        <p14:creationId xmlns:p14="http://schemas.microsoft.com/office/powerpoint/2010/main" val="68319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39"/>
                                        </p:tgtEl>
                                        <p:attrNameLst>
                                          <p:attrName>style.visibility</p:attrName>
                                        </p:attrNameLst>
                                      </p:cBhvr>
                                      <p:to>
                                        <p:strVal val="visible"/>
                                      </p:to>
                                    </p:set>
                                    <p:anim calcmode="lin" valueType="num">
                                      <p:cBhvr>
                                        <p:cTn id="17" dur="500" fill="hold"/>
                                        <p:tgtEl>
                                          <p:spTgt spid="239"/>
                                        </p:tgtEl>
                                        <p:attrNameLst>
                                          <p:attrName>ppt_w</p:attrName>
                                        </p:attrNameLst>
                                      </p:cBhvr>
                                      <p:tavLst>
                                        <p:tav tm="0">
                                          <p:val>
                                            <p:fltVal val="0"/>
                                          </p:val>
                                        </p:tav>
                                        <p:tav tm="100000">
                                          <p:val>
                                            <p:strVal val="#ppt_w"/>
                                          </p:val>
                                        </p:tav>
                                      </p:tavLst>
                                    </p:anim>
                                    <p:anim calcmode="lin" valueType="num">
                                      <p:cBhvr>
                                        <p:cTn id="18" dur="500" fill="hold"/>
                                        <p:tgtEl>
                                          <p:spTgt spid="239"/>
                                        </p:tgtEl>
                                        <p:attrNameLst>
                                          <p:attrName>ppt_h</p:attrName>
                                        </p:attrNameLst>
                                      </p:cBhvr>
                                      <p:tavLst>
                                        <p:tav tm="0">
                                          <p:val>
                                            <p:fltVal val="0"/>
                                          </p:val>
                                        </p:tav>
                                        <p:tav tm="100000">
                                          <p:val>
                                            <p:strVal val="#ppt_h"/>
                                          </p:val>
                                        </p:tav>
                                      </p:tavLst>
                                    </p:anim>
                                    <p:animEffect transition="in" filter="fade">
                                      <p:cBhvr>
                                        <p:cTn id="19" dur="500"/>
                                        <p:tgtEl>
                                          <p:spTgt spid="23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40"/>
                                        </p:tgtEl>
                                        <p:attrNameLst>
                                          <p:attrName>style.visibility</p:attrName>
                                        </p:attrNameLst>
                                      </p:cBhvr>
                                      <p:to>
                                        <p:strVal val="visible"/>
                                      </p:to>
                                    </p:set>
                                    <p:anim calcmode="lin" valueType="num">
                                      <p:cBhvr>
                                        <p:cTn id="22" dur="500" fill="hold"/>
                                        <p:tgtEl>
                                          <p:spTgt spid="240"/>
                                        </p:tgtEl>
                                        <p:attrNameLst>
                                          <p:attrName>ppt_w</p:attrName>
                                        </p:attrNameLst>
                                      </p:cBhvr>
                                      <p:tavLst>
                                        <p:tav tm="0">
                                          <p:val>
                                            <p:fltVal val="0"/>
                                          </p:val>
                                        </p:tav>
                                        <p:tav tm="100000">
                                          <p:val>
                                            <p:strVal val="#ppt_w"/>
                                          </p:val>
                                        </p:tav>
                                      </p:tavLst>
                                    </p:anim>
                                    <p:anim calcmode="lin" valueType="num">
                                      <p:cBhvr>
                                        <p:cTn id="23" dur="500" fill="hold"/>
                                        <p:tgtEl>
                                          <p:spTgt spid="240"/>
                                        </p:tgtEl>
                                        <p:attrNameLst>
                                          <p:attrName>ppt_h</p:attrName>
                                        </p:attrNameLst>
                                      </p:cBhvr>
                                      <p:tavLst>
                                        <p:tav tm="0">
                                          <p:val>
                                            <p:fltVal val="0"/>
                                          </p:val>
                                        </p:tav>
                                        <p:tav tm="100000">
                                          <p:val>
                                            <p:strVal val="#ppt_h"/>
                                          </p:val>
                                        </p:tav>
                                      </p:tavLst>
                                    </p:anim>
                                    <p:animEffect transition="in" filter="fade">
                                      <p:cBhvr>
                                        <p:cTn id="24" dur="500"/>
                                        <p:tgtEl>
                                          <p:spTgt spid="240"/>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43"/>
                                        </p:tgtEl>
                                        <p:attrNameLst>
                                          <p:attrName>style.visibility</p:attrName>
                                        </p:attrNameLst>
                                      </p:cBhvr>
                                      <p:to>
                                        <p:strVal val="visible"/>
                                      </p:to>
                                    </p:set>
                                    <p:anim calcmode="lin" valueType="num">
                                      <p:cBhvr>
                                        <p:cTn id="27" dur="500" fill="hold"/>
                                        <p:tgtEl>
                                          <p:spTgt spid="243"/>
                                        </p:tgtEl>
                                        <p:attrNameLst>
                                          <p:attrName>ppt_w</p:attrName>
                                        </p:attrNameLst>
                                      </p:cBhvr>
                                      <p:tavLst>
                                        <p:tav tm="0">
                                          <p:val>
                                            <p:fltVal val="0"/>
                                          </p:val>
                                        </p:tav>
                                        <p:tav tm="100000">
                                          <p:val>
                                            <p:strVal val="#ppt_w"/>
                                          </p:val>
                                        </p:tav>
                                      </p:tavLst>
                                    </p:anim>
                                    <p:anim calcmode="lin" valueType="num">
                                      <p:cBhvr>
                                        <p:cTn id="28" dur="500" fill="hold"/>
                                        <p:tgtEl>
                                          <p:spTgt spid="243"/>
                                        </p:tgtEl>
                                        <p:attrNameLst>
                                          <p:attrName>ppt_h</p:attrName>
                                        </p:attrNameLst>
                                      </p:cBhvr>
                                      <p:tavLst>
                                        <p:tav tm="0">
                                          <p:val>
                                            <p:fltVal val="0"/>
                                          </p:val>
                                        </p:tav>
                                        <p:tav tm="100000">
                                          <p:val>
                                            <p:strVal val="#ppt_h"/>
                                          </p:val>
                                        </p:tav>
                                      </p:tavLst>
                                    </p:anim>
                                    <p:animEffect transition="in" filter="fade">
                                      <p:cBhvr>
                                        <p:cTn id="29" dur="500"/>
                                        <p:tgtEl>
                                          <p:spTgt spid="243"/>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44"/>
                                        </p:tgtEl>
                                        <p:attrNameLst>
                                          <p:attrName>style.visibility</p:attrName>
                                        </p:attrNameLst>
                                      </p:cBhvr>
                                      <p:to>
                                        <p:strVal val="visible"/>
                                      </p:to>
                                    </p:set>
                                    <p:anim calcmode="lin" valueType="num">
                                      <p:cBhvr>
                                        <p:cTn id="32" dur="500" fill="hold"/>
                                        <p:tgtEl>
                                          <p:spTgt spid="244"/>
                                        </p:tgtEl>
                                        <p:attrNameLst>
                                          <p:attrName>ppt_w</p:attrName>
                                        </p:attrNameLst>
                                      </p:cBhvr>
                                      <p:tavLst>
                                        <p:tav tm="0">
                                          <p:val>
                                            <p:fltVal val="0"/>
                                          </p:val>
                                        </p:tav>
                                        <p:tav tm="100000">
                                          <p:val>
                                            <p:strVal val="#ppt_w"/>
                                          </p:val>
                                        </p:tav>
                                      </p:tavLst>
                                    </p:anim>
                                    <p:anim calcmode="lin" valueType="num">
                                      <p:cBhvr>
                                        <p:cTn id="33" dur="500" fill="hold"/>
                                        <p:tgtEl>
                                          <p:spTgt spid="244"/>
                                        </p:tgtEl>
                                        <p:attrNameLst>
                                          <p:attrName>ppt_h</p:attrName>
                                        </p:attrNameLst>
                                      </p:cBhvr>
                                      <p:tavLst>
                                        <p:tav tm="0">
                                          <p:val>
                                            <p:fltVal val="0"/>
                                          </p:val>
                                        </p:tav>
                                        <p:tav tm="100000">
                                          <p:val>
                                            <p:strVal val="#ppt_h"/>
                                          </p:val>
                                        </p:tav>
                                      </p:tavLst>
                                    </p:anim>
                                    <p:animEffect transition="in" filter="fade">
                                      <p:cBhvr>
                                        <p:cTn id="34" dur="500"/>
                                        <p:tgtEl>
                                          <p:spTgt spid="244"/>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41"/>
                                        </p:tgtEl>
                                        <p:attrNameLst>
                                          <p:attrName>style.visibility</p:attrName>
                                        </p:attrNameLst>
                                      </p:cBhvr>
                                      <p:to>
                                        <p:strVal val="visible"/>
                                      </p:to>
                                    </p:set>
                                    <p:anim calcmode="lin" valueType="num">
                                      <p:cBhvr>
                                        <p:cTn id="37" dur="500" fill="hold"/>
                                        <p:tgtEl>
                                          <p:spTgt spid="241"/>
                                        </p:tgtEl>
                                        <p:attrNameLst>
                                          <p:attrName>ppt_w</p:attrName>
                                        </p:attrNameLst>
                                      </p:cBhvr>
                                      <p:tavLst>
                                        <p:tav tm="0">
                                          <p:val>
                                            <p:fltVal val="0"/>
                                          </p:val>
                                        </p:tav>
                                        <p:tav tm="100000">
                                          <p:val>
                                            <p:strVal val="#ppt_w"/>
                                          </p:val>
                                        </p:tav>
                                      </p:tavLst>
                                    </p:anim>
                                    <p:anim calcmode="lin" valueType="num">
                                      <p:cBhvr>
                                        <p:cTn id="38" dur="500" fill="hold"/>
                                        <p:tgtEl>
                                          <p:spTgt spid="241"/>
                                        </p:tgtEl>
                                        <p:attrNameLst>
                                          <p:attrName>ppt_h</p:attrName>
                                        </p:attrNameLst>
                                      </p:cBhvr>
                                      <p:tavLst>
                                        <p:tav tm="0">
                                          <p:val>
                                            <p:fltVal val="0"/>
                                          </p:val>
                                        </p:tav>
                                        <p:tav tm="100000">
                                          <p:val>
                                            <p:strVal val="#ppt_h"/>
                                          </p:val>
                                        </p:tav>
                                      </p:tavLst>
                                    </p:anim>
                                    <p:animEffect transition="in" filter="fade">
                                      <p:cBhvr>
                                        <p:cTn id="39" dur="500"/>
                                        <p:tgtEl>
                                          <p:spTgt spid="241"/>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42"/>
                                        </p:tgtEl>
                                        <p:attrNameLst>
                                          <p:attrName>style.visibility</p:attrName>
                                        </p:attrNameLst>
                                      </p:cBhvr>
                                      <p:to>
                                        <p:strVal val="visible"/>
                                      </p:to>
                                    </p:set>
                                    <p:anim calcmode="lin" valueType="num">
                                      <p:cBhvr>
                                        <p:cTn id="42" dur="500" fill="hold"/>
                                        <p:tgtEl>
                                          <p:spTgt spid="242"/>
                                        </p:tgtEl>
                                        <p:attrNameLst>
                                          <p:attrName>ppt_w</p:attrName>
                                        </p:attrNameLst>
                                      </p:cBhvr>
                                      <p:tavLst>
                                        <p:tav tm="0">
                                          <p:val>
                                            <p:fltVal val="0"/>
                                          </p:val>
                                        </p:tav>
                                        <p:tav tm="100000">
                                          <p:val>
                                            <p:strVal val="#ppt_w"/>
                                          </p:val>
                                        </p:tav>
                                      </p:tavLst>
                                    </p:anim>
                                    <p:anim calcmode="lin" valueType="num">
                                      <p:cBhvr>
                                        <p:cTn id="43" dur="500" fill="hold"/>
                                        <p:tgtEl>
                                          <p:spTgt spid="242"/>
                                        </p:tgtEl>
                                        <p:attrNameLst>
                                          <p:attrName>ppt_h</p:attrName>
                                        </p:attrNameLst>
                                      </p:cBhvr>
                                      <p:tavLst>
                                        <p:tav tm="0">
                                          <p:val>
                                            <p:fltVal val="0"/>
                                          </p:val>
                                        </p:tav>
                                        <p:tav tm="100000">
                                          <p:val>
                                            <p:strVal val="#ppt_h"/>
                                          </p:val>
                                        </p:tav>
                                      </p:tavLst>
                                    </p:anim>
                                    <p:animEffect transition="in" filter="fade">
                                      <p:cBhvr>
                                        <p:cTn id="44" dur="500"/>
                                        <p:tgtEl>
                                          <p:spTgt spid="242"/>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46"/>
                                        </p:tgtEl>
                                        <p:attrNameLst>
                                          <p:attrName>style.visibility</p:attrName>
                                        </p:attrNameLst>
                                      </p:cBhvr>
                                      <p:to>
                                        <p:strVal val="visible"/>
                                      </p:to>
                                    </p:set>
                                    <p:anim calcmode="lin" valueType="num">
                                      <p:cBhvr>
                                        <p:cTn id="47" dur="500" fill="hold"/>
                                        <p:tgtEl>
                                          <p:spTgt spid="246"/>
                                        </p:tgtEl>
                                        <p:attrNameLst>
                                          <p:attrName>ppt_w</p:attrName>
                                        </p:attrNameLst>
                                      </p:cBhvr>
                                      <p:tavLst>
                                        <p:tav tm="0">
                                          <p:val>
                                            <p:fltVal val="0"/>
                                          </p:val>
                                        </p:tav>
                                        <p:tav tm="100000">
                                          <p:val>
                                            <p:strVal val="#ppt_w"/>
                                          </p:val>
                                        </p:tav>
                                      </p:tavLst>
                                    </p:anim>
                                    <p:anim calcmode="lin" valueType="num">
                                      <p:cBhvr>
                                        <p:cTn id="48" dur="500" fill="hold"/>
                                        <p:tgtEl>
                                          <p:spTgt spid="246"/>
                                        </p:tgtEl>
                                        <p:attrNameLst>
                                          <p:attrName>ppt_h</p:attrName>
                                        </p:attrNameLst>
                                      </p:cBhvr>
                                      <p:tavLst>
                                        <p:tav tm="0">
                                          <p:val>
                                            <p:fltVal val="0"/>
                                          </p:val>
                                        </p:tav>
                                        <p:tav tm="100000">
                                          <p:val>
                                            <p:strVal val="#ppt_h"/>
                                          </p:val>
                                        </p:tav>
                                      </p:tavLst>
                                    </p:anim>
                                    <p:animEffect transition="in" filter="fade">
                                      <p:cBhvr>
                                        <p:cTn id="49" dur="500"/>
                                        <p:tgtEl>
                                          <p:spTgt spid="246"/>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47"/>
                                        </p:tgtEl>
                                        <p:attrNameLst>
                                          <p:attrName>style.visibility</p:attrName>
                                        </p:attrNameLst>
                                      </p:cBhvr>
                                      <p:to>
                                        <p:strVal val="visible"/>
                                      </p:to>
                                    </p:set>
                                    <p:anim calcmode="lin" valueType="num">
                                      <p:cBhvr>
                                        <p:cTn id="52" dur="500" fill="hold"/>
                                        <p:tgtEl>
                                          <p:spTgt spid="247"/>
                                        </p:tgtEl>
                                        <p:attrNameLst>
                                          <p:attrName>ppt_w</p:attrName>
                                        </p:attrNameLst>
                                      </p:cBhvr>
                                      <p:tavLst>
                                        <p:tav tm="0">
                                          <p:val>
                                            <p:fltVal val="0"/>
                                          </p:val>
                                        </p:tav>
                                        <p:tav tm="100000">
                                          <p:val>
                                            <p:strVal val="#ppt_w"/>
                                          </p:val>
                                        </p:tav>
                                      </p:tavLst>
                                    </p:anim>
                                    <p:anim calcmode="lin" valueType="num">
                                      <p:cBhvr>
                                        <p:cTn id="53" dur="500" fill="hold"/>
                                        <p:tgtEl>
                                          <p:spTgt spid="247"/>
                                        </p:tgtEl>
                                        <p:attrNameLst>
                                          <p:attrName>ppt_h</p:attrName>
                                        </p:attrNameLst>
                                      </p:cBhvr>
                                      <p:tavLst>
                                        <p:tav tm="0">
                                          <p:val>
                                            <p:fltVal val="0"/>
                                          </p:val>
                                        </p:tav>
                                        <p:tav tm="100000">
                                          <p:val>
                                            <p:strVal val="#ppt_h"/>
                                          </p:val>
                                        </p:tav>
                                      </p:tavLst>
                                    </p:anim>
                                    <p:animEffect transition="in" filter="fade">
                                      <p:cBhvr>
                                        <p:cTn id="54" dur="500"/>
                                        <p:tgtEl>
                                          <p:spTgt spid="247"/>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249"/>
                                        </p:tgtEl>
                                        <p:attrNameLst>
                                          <p:attrName>style.visibility</p:attrName>
                                        </p:attrNameLst>
                                      </p:cBhvr>
                                      <p:to>
                                        <p:strVal val="visible"/>
                                      </p:to>
                                    </p:set>
                                    <p:anim calcmode="lin" valueType="num">
                                      <p:cBhvr>
                                        <p:cTn id="57" dur="500" fill="hold"/>
                                        <p:tgtEl>
                                          <p:spTgt spid="249"/>
                                        </p:tgtEl>
                                        <p:attrNameLst>
                                          <p:attrName>ppt_w</p:attrName>
                                        </p:attrNameLst>
                                      </p:cBhvr>
                                      <p:tavLst>
                                        <p:tav tm="0">
                                          <p:val>
                                            <p:fltVal val="0"/>
                                          </p:val>
                                        </p:tav>
                                        <p:tav tm="100000">
                                          <p:val>
                                            <p:strVal val="#ppt_w"/>
                                          </p:val>
                                        </p:tav>
                                      </p:tavLst>
                                    </p:anim>
                                    <p:anim calcmode="lin" valueType="num">
                                      <p:cBhvr>
                                        <p:cTn id="58" dur="500" fill="hold"/>
                                        <p:tgtEl>
                                          <p:spTgt spid="249"/>
                                        </p:tgtEl>
                                        <p:attrNameLst>
                                          <p:attrName>ppt_h</p:attrName>
                                        </p:attrNameLst>
                                      </p:cBhvr>
                                      <p:tavLst>
                                        <p:tav tm="0">
                                          <p:val>
                                            <p:fltVal val="0"/>
                                          </p:val>
                                        </p:tav>
                                        <p:tav tm="100000">
                                          <p:val>
                                            <p:strVal val="#ppt_h"/>
                                          </p:val>
                                        </p:tav>
                                      </p:tavLst>
                                    </p:anim>
                                    <p:animEffect transition="in" filter="fade">
                                      <p:cBhvr>
                                        <p:cTn id="59" dur="500"/>
                                        <p:tgtEl>
                                          <p:spTgt spid="249"/>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250"/>
                                        </p:tgtEl>
                                        <p:attrNameLst>
                                          <p:attrName>style.visibility</p:attrName>
                                        </p:attrNameLst>
                                      </p:cBhvr>
                                      <p:to>
                                        <p:strVal val="visible"/>
                                      </p:to>
                                    </p:set>
                                    <p:anim calcmode="lin" valueType="num">
                                      <p:cBhvr>
                                        <p:cTn id="62" dur="500" fill="hold"/>
                                        <p:tgtEl>
                                          <p:spTgt spid="250"/>
                                        </p:tgtEl>
                                        <p:attrNameLst>
                                          <p:attrName>ppt_w</p:attrName>
                                        </p:attrNameLst>
                                      </p:cBhvr>
                                      <p:tavLst>
                                        <p:tav tm="0">
                                          <p:val>
                                            <p:fltVal val="0"/>
                                          </p:val>
                                        </p:tav>
                                        <p:tav tm="100000">
                                          <p:val>
                                            <p:strVal val="#ppt_w"/>
                                          </p:val>
                                        </p:tav>
                                      </p:tavLst>
                                    </p:anim>
                                    <p:anim calcmode="lin" valueType="num">
                                      <p:cBhvr>
                                        <p:cTn id="63" dur="500" fill="hold"/>
                                        <p:tgtEl>
                                          <p:spTgt spid="250"/>
                                        </p:tgtEl>
                                        <p:attrNameLst>
                                          <p:attrName>ppt_h</p:attrName>
                                        </p:attrNameLst>
                                      </p:cBhvr>
                                      <p:tavLst>
                                        <p:tav tm="0">
                                          <p:val>
                                            <p:fltVal val="0"/>
                                          </p:val>
                                        </p:tav>
                                        <p:tav tm="100000">
                                          <p:val>
                                            <p:strVal val="#ppt_h"/>
                                          </p:val>
                                        </p:tav>
                                      </p:tavLst>
                                    </p:anim>
                                    <p:animEffect transition="in" filter="fade">
                                      <p:cBhvr>
                                        <p:cTn id="64" dur="500"/>
                                        <p:tgtEl>
                                          <p:spTgt spid="250"/>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48"/>
                                        </p:tgtEl>
                                        <p:attrNameLst>
                                          <p:attrName>style.visibility</p:attrName>
                                        </p:attrNameLst>
                                      </p:cBhvr>
                                      <p:to>
                                        <p:strVal val="visible"/>
                                      </p:to>
                                    </p:set>
                                    <p:anim calcmode="lin" valueType="num">
                                      <p:cBhvr>
                                        <p:cTn id="67" dur="500" fill="hold"/>
                                        <p:tgtEl>
                                          <p:spTgt spid="248"/>
                                        </p:tgtEl>
                                        <p:attrNameLst>
                                          <p:attrName>ppt_w</p:attrName>
                                        </p:attrNameLst>
                                      </p:cBhvr>
                                      <p:tavLst>
                                        <p:tav tm="0">
                                          <p:val>
                                            <p:fltVal val="0"/>
                                          </p:val>
                                        </p:tav>
                                        <p:tav tm="100000">
                                          <p:val>
                                            <p:strVal val="#ppt_w"/>
                                          </p:val>
                                        </p:tav>
                                      </p:tavLst>
                                    </p:anim>
                                    <p:anim calcmode="lin" valueType="num">
                                      <p:cBhvr>
                                        <p:cTn id="68" dur="500" fill="hold"/>
                                        <p:tgtEl>
                                          <p:spTgt spid="248"/>
                                        </p:tgtEl>
                                        <p:attrNameLst>
                                          <p:attrName>ppt_h</p:attrName>
                                        </p:attrNameLst>
                                      </p:cBhvr>
                                      <p:tavLst>
                                        <p:tav tm="0">
                                          <p:val>
                                            <p:fltVal val="0"/>
                                          </p:val>
                                        </p:tav>
                                        <p:tav tm="100000">
                                          <p:val>
                                            <p:strVal val="#ppt_h"/>
                                          </p:val>
                                        </p:tav>
                                      </p:tavLst>
                                    </p:anim>
                                    <p:animEffect transition="in" filter="fade">
                                      <p:cBhvr>
                                        <p:cTn id="69" dur="500"/>
                                        <p:tgtEl>
                                          <p:spTgt spid="248"/>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55"/>
                                        </p:tgtEl>
                                        <p:attrNameLst>
                                          <p:attrName>style.visibility</p:attrName>
                                        </p:attrNameLst>
                                      </p:cBhvr>
                                      <p:to>
                                        <p:strVal val="visible"/>
                                      </p:to>
                                    </p:set>
                                    <p:anim calcmode="lin" valueType="num">
                                      <p:cBhvr>
                                        <p:cTn id="72" dur="500" fill="hold"/>
                                        <p:tgtEl>
                                          <p:spTgt spid="255"/>
                                        </p:tgtEl>
                                        <p:attrNameLst>
                                          <p:attrName>ppt_w</p:attrName>
                                        </p:attrNameLst>
                                      </p:cBhvr>
                                      <p:tavLst>
                                        <p:tav tm="0">
                                          <p:val>
                                            <p:fltVal val="0"/>
                                          </p:val>
                                        </p:tav>
                                        <p:tav tm="100000">
                                          <p:val>
                                            <p:strVal val="#ppt_w"/>
                                          </p:val>
                                        </p:tav>
                                      </p:tavLst>
                                    </p:anim>
                                    <p:anim calcmode="lin" valueType="num">
                                      <p:cBhvr>
                                        <p:cTn id="73" dur="500" fill="hold"/>
                                        <p:tgtEl>
                                          <p:spTgt spid="255"/>
                                        </p:tgtEl>
                                        <p:attrNameLst>
                                          <p:attrName>ppt_h</p:attrName>
                                        </p:attrNameLst>
                                      </p:cBhvr>
                                      <p:tavLst>
                                        <p:tav tm="0">
                                          <p:val>
                                            <p:fltVal val="0"/>
                                          </p:val>
                                        </p:tav>
                                        <p:tav tm="100000">
                                          <p:val>
                                            <p:strVal val="#ppt_h"/>
                                          </p:val>
                                        </p:tav>
                                      </p:tavLst>
                                    </p:anim>
                                    <p:animEffect transition="in" filter="fade">
                                      <p:cBhvr>
                                        <p:cTn id="74" dur="500"/>
                                        <p:tgtEl>
                                          <p:spTgt spid="255"/>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59"/>
                                        </p:tgtEl>
                                        <p:attrNameLst>
                                          <p:attrName>style.visibility</p:attrName>
                                        </p:attrNameLst>
                                      </p:cBhvr>
                                      <p:to>
                                        <p:strVal val="visible"/>
                                      </p:to>
                                    </p:set>
                                    <p:anim calcmode="lin" valueType="num">
                                      <p:cBhvr>
                                        <p:cTn id="77" dur="500" fill="hold"/>
                                        <p:tgtEl>
                                          <p:spTgt spid="259"/>
                                        </p:tgtEl>
                                        <p:attrNameLst>
                                          <p:attrName>ppt_w</p:attrName>
                                        </p:attrNameLst>
                                      </p:cBhvr>
                                      <p:tavLst>
                                        <p:tav tm="0">
                                          <p:val>
                                            <p:fltVal val="0"/>
                                          </p:val>
                                        </p:tav>
                                        <p:tav tm="100000">
                                          <p:val>
                                            <p:strVal val="#ppt_w"/>
                                          </p:val>
                                        </p:tav>
                                      </p:tavLst>
                                    </p:anim>
                                    <p:anim calcmode="lin" valueType="num">
                                      <p:cBhvr>
                                        <p:cTn id="78" dur="500" fill="hold"/>
                                        <p:tgtEl>
                                          <p:spTgt spid="259"/>
                                        </p:tgtEl>
                                        <p:attrNameLst>
                                          <p:attrName>ppt_h</p:attrName>
                                        </p:attrNameLst>
                                      </p:cBhvr>
                                      <p:tavLst>
                                        <p:tav tm="0">
                                          <p:val>
                                            <p:fltVal val="0"/>
                                          </p:val>
                                        </p:tav>
                                        <p:tav tm="100000">
                                          <p:val>
                                            <p:strVal val="#ppt_h"/>
                                          </p:val>
                                        </p:tav>
                                      </p:tavLst>
                                    </p:anim>
                                    <p:animEffect transition="in" filter="fade">
                                      <p:cBhvr>
                                        <p:cTn id="79" dur="500"/>
                                        <p:tgtEl>
                                          <p:spTgt spid="259"/>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254"/>
                                        </p:tgtEl>
                                        <p:attrNameLst>
                                          <p:attrName>style.visibility</p:attrName>
                                        </p:attrNameLst>
                                      </p:cBhvr>
                                      <p:to>
                                        <p:strVal val="visible"/>
                                      </p:to>
                                    </p:set>
                                    <p:anim calcmode="lin" valueType="num">
                                      <p:cBhvr>
                                        <p:cTn id="82" dur="500" fill="hold"/>
                                        <p:tgtEl>
                                          <p:spTgt spid="254"/>
                                        </p:tgtEl>
                                        <p:attrNameLst>
                                          <p:attrName>ppt_w</p:attrName>
                                        </p:attrNameLst>
                                      </p:cBhvr>
                                      <p:tavLst>
                                        <p:tav tm="0">
                                          <p:val>
                                            <p:fltVal val="0"/>
                                          </p:val>
                                        </p:tav>
                                        <p:tav tm="100000">
                                          <p:val>
                                            <p:strVal val="#ppt_w"/>
                                          </p:val>
                                        </p:tav>
                                      </p:tavLst>
                                    </p:anim>
                                    <p:anim calcmode="lin" valueType="num">
                                      <p:cBhvr>
                                        <p:cTn id="83" dur="500" fill="hold"/>
                                        <p:tgtEl>
                                          <p:spTgt spid="254"/>
                                        </p:tgtEl>
                                        <p:attrNameLst>
                                          <p:attrName>ppt_h</p:attrName>
                                        </p:attrNameLst>
                                      </p:cBhvr>
                                      <p:tavLst>
                                        <p:tav tm="0">
                                          <p:val>
                                            <p:fltVal val="0"/>
                                          </p:val>
                                        </p:tav>
                                        <p:tav tm="100000">
                                          <p:val>
                                            <p:strVal val="#ppt_h"/>
                                          </p:val>
                                        </p:tav>
                                      </p:tavLst>
                                    </p:anim>
                                    <p:animEffect transition="in" filter="fade">
                                      <p:cBhvr>
                                        <p:cTn id="84" dur="500"/>
                                        <p:tgtEl>
                                          <p:spTgt spid="254"/>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57"/>
                                        </p:tgtEl>
                                        <p:attrNameLst>
                                          <p:attrName>style.visibility</p:attrName>
                                        </p:attrNameLst>
                                      </p:cBhvr>
                                      <p:to>
                                        <p:strVal val="visible"/>
                                      </p:to>
                                    </p:set>
                                    <p:anim calcmode="lin" valueType="num">
                                      <p:cBhvr>
                                        <p:cTn id="87" dur="500" fill="hold"/>
                                        <p:tgtEl>
                                          <p:spTgt spid="257"/>
                                        </p:tgtEl>
                                        <p:attrNameLst>
                                          <p:attrName>ppt_w</p:attrName>
                                        </p:attrNameLst>
                                      </p:cBhvr>
                                      <p:tavLst>
                                        <p:tav tm="0">
                                          <p:val>
                                            <p:fltVal val="0"/>
                                          </p:val>
                                        </p:tav>
                                        <p:tav tm="100000">
                                          <p:val>
                                            <p:strVal val="#ppt_w"/>
                                          </p:val>
                                        </p:tav>
                                      </p:tavLst>
                                    </p:anim>
                                    <p:anim calcmode="lin" valueType="num">
                                      <p:cBhvr>
                                        <p:cTn id="88" dur="500" fill="hold"/>
                                        <p:tgtEl>
                                          <p:spTgt spid="257"/>
                                        </p:tgtEl>
                                        <p:attrNameLst>
                                          <p:attrName>ppt_h</p:attrName>
                                        </p:attrNameLst>
                                      </p:cBhvr>
                                      <p:tavLst>
                                        <p:tav tm="0">
                                          <p:val>
                                            <p:fltVal val="0"/>
                                          </p:val>
                                        </p:tav>
                                        <p:tav tm="100000">
                                          <p:val>
                                            <p:strVal val="#ppt_h"/>
                                          </p:val>
                                        </p:tav>
                                      </p:tavLst>
                                    </p:anim>
                                    <p:animEffect transition="in" filter="fade">
                                      <p:cBhvr>
                                        <p:cTn id="89" dur="500"/>
                                        <p:tgtEl>
                                          <p:spTgt spid="257"/>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256"/>
                                        </p:tgtEl>
                                        <p:attrNameLst>
                                          <p:attrName>style.visibility</p:attrName>
                                        </p:attrNameLst>
                                      </p:cBhvr>
                                      <p:to>
                                        <p:strVal val="visible"/>
                                      </p:to>
                                    </p:set>
                                    <p:anim calcmode="lin" valueType="num">
                                      <p:cBhvr>
                                        <p:cTn id="92" dur="500" fill="hold"/>
                                        <p:tgtEl>
                                          <p:spTgt spid="256"/>
                                        </p:tgtEl>
                                        <p:attrNameLst>
                                          <p:attrName>ppt_w</p:attrName>
                                        </p:attrNameLst>
                                      </p:cBhvr>
                                      <p:tavLst>
                                        <p:tav tm="0">
                                          <p:val>
                                            <p:fltVal val="0"/>
                                          </p:val>
                                        </p:tav>
                                        <p:tav tm="100000">
                                          <p:val>
                                            <p:strVal val="#ppt_w"/>
                                          </p:val>
                                        </p:tav>
                                      </p:tavLst>
                                    </p:anim>
                                    <p:anim calcmode="lin" valueType="num">
                                      <p:cBhvr>
                                        <p:cTn id="93" dur="500" fill="hold"/>
                                        <p:tgtEl>
                                          <p:spTgt spid="256"/>
                                        </p:tgtEl>
                                        <p:attrNameLst>
                                          <p:attrName>ppt_h</p:attrName>
                                        </p:attrNameLst>
                                      </p:cBhvr>
                                      <p:tavLst>
                                        <p:tav tm="0">
                                          <p:val>
                                            <p:fltVal val="0"/>
                                          </p:val>
                                        </p:tav>
                                        <p:tav tm="100000">
                                          <p:val>
                                            <p:strVal val="#ppt_h"/>
                                          </p:val>
                                        </p:tav>
                                      </p:tavLst>
                                    </p:anim>
                                    <p:animEffect transition="in" filter="fade">
                                      <p:cBhvr>
                                        <p:cTn id="94" dur="500"/>
                                        <p:tgtEl>
                                          <p:spTgt spid="256"/>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253"/>
                                        </p:tgtEl>
                                        <p:attrNameLst>
                                          <p:attrName>style.visibility</p:attrName>
                                        </p:attrNameLst>
                                      </p:cBhvr>
                                      <p:to>
                                        <p:strVal val="visible"/>
                                      </p:to>
                                    </p:set>
                                    <p:anim calcmode="lin" valueType="num">
                                      <p:cBhvr>
                                        <p:cTn id="97" dur="500" fill="hold"/>
                                        <p:tgtEl>
                                          <p:spTgt spid="253"/>
                                        </p:tgtEl>
                                        <p:attrNameLst>
                                          <p:attrName>ppt_w</p:attrName>
                                        </p:attrNameLst>
                                      </p:cBhvr>
                                      <p:tavLst>
                                        <p:tav tm="0">
                                          <p:val>
                                            <p:fltVal val="0"/>
                                          </p:val>
                                        </p:tav>
                                        <p:tav tm="100000">
                                          <p:val>
                                            <p:strVal val="#ppt_w"/>
                                          </p:val>
                                        </p:tav>
                                      </p:tavLst>
                                    </p:anim>
                                    <p:anim calcmode="lin" valueType="num">
                                      <p:cBhvr>
                                        <p:cTn id="98" dur="500" fill="hold"/>
                                        <p:tgtEl>
                                          <p:spTgt spid="253"/>
                                        </p:tgtEl>
                                        <p:attrNameLst>
                                          <p:attrName>ppt_h</p:attrName>
                                        </p:attrNameLst>
                                      </p:cBhvr>
                                      <p:tavLst>
                                        <p:tav tm="0">
                                          <p:val>
                                            <p:fltVal val="0"/>
                                          </p:val>
                                        </p:tav>
                                        <p:tav tm="100000">
                                          <p:val>
                                            <p:strVal val="#ppt_h"/>
                                          </p:val>
                                        </p:tav>
                                      </p:tavLst>
                                    </p:anim>
                                    <p:animEffect transition="in" filter="fade">
                                      <p:cBhvr>
                                        <p:cTn id="99" dur="500"/>
                                        <p:tgtEl>
                                          <p:spTgt spid="253"/>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252"/>
                                        </p:tgtEl>
                                        <p:attrNameLst>
                                          <p:attrName>style.visibility</p:attrName>
                                        </p:attrNameLst>
                                      </p:cBhvr>
                                      <p:to>
                                        <p:strVal val="visible"/>
                                      </p:to>
                                    </p:set>
                                    <p:anim calcmode="lin" valueType="num">
                                      <p:cBhvr>
                                        <p:cTn id="102" dur="500" fill="hold"/>
                                        <p:tgtEl>
                                          <p:spTgt spid="252"/>
                                        </p:tgtEl>
                                        <p:attrNameLst>
                                          <p:attrName>ppt_w</p:attrName>
                                        </p:attrNameLst>
                                      </p:cBhvr>
                                      <p:tavLst>
                                        <p:tav tm="0">
                                          <p:val>
                                            <p:fltVal val="0"/>
                                          </p:val>
                                        </p:tav>
                                        <p:tav tm="100000">
                                          <p:val>
                                            <p:strVal val="#ppt_w"/>
                                          </p:val>
                                        </p:tav>
                                      </p:tavLst>
                                    </p:anim>
                                    <p:anim calcmode="lin" valueType="num">
                                      <p:cBhvr>
                                        <p:cTn id="103" dur="500" fill="hold"/>
                                        <p:tgtEl>
                                          <p:spTgt spid="252"/>
                                        </p:tgtEl>
                                        <p:attrNameLst>
                                          <p:attrName>ppt_h</p:attrName>
                                        </p:attrNameLst>
                                      </p:cBhvr>
                                      <p:tavLst>
                                        <p:tav tm="0">
                                          <p:val>
                                            <p:fltVal val="0"/>
                                          </p:val>
                                        </p:tav>
                                        <p:tav tm="100000">
                                          <p:val>
                                            <p:strVal val="#ppt_h"/>
                                          </p:val>
                                        </p:tav>
                                      </p:tavLst>
                                    </p:anim>
                                    <p:animEffect transition="in" filter="fade">
                                      <p:cBhvr>
                                        <p:cTn id="104" dur="500"/>
                                        <p:tgtEl>
                                          <p:spTgt spid="252"/>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260"/>
                                        </p:tgtEl>
                                        <p:attrNameLst>
                                          <p:attrName>style.visibility</p:attrName>
                                        </p:attrNameLst>
                                      </p:cBhvr>
                                      <p:to>
                                        <p:strVal val="visible"/>
                                      </p:to>
                                    </p:set>
                                    <p:anim calcmode="lin" valueType="num">
                                      <p:cBhvr>
                                        <p:cTn id="107" dur="500" fill="hold"/>
                                        <p:tgtEl>
                                          <p:spTgt spid="260"/>
                                        </p:tgtEl>
                                        <p:attrNameLst>
                                          <p:attrName>ppt_w</p:attrName>
                                        </p:attrNameLst>
                                      </p:cBhvr>
                                      <p:tavLst>
                                        <p:tav tm="0">
                                          <p:val>
                                            <p:fltVal val="0"/>
                                          </p:val>
                                        </p:tav>
                                        <p:tav tm="100000">
                                          <p:val>
                                            <p:strVal val="#ppt_w"/>
                                          </p:val>
                                        </p:tav>
                                      </p:tavLst>
                                    </p:anim>
                                    <p:anim calcmode="lin" valueType="num">
                                      <p:cBhvr>
                                        <p:cTn id="108" dur="500" fill="hold"/>
                                        <p:tgtEl>
                                          <p:spTgt spid="260"/>
                                        </p:tgtEl>
                                        <p:attrNameLst>
                                          <p:attrName>ppt_h</p:attrName>
                                        </p:attrNameLst>
                                      </p:cBhvr>
                                      <p:tavLst>
                                        <p:tav tm="0">
                                          <p:val>
                                            <p:fltVal val="0"/>
                                          </p:val>
                                        </p:tav>
                                        <p:tav tm="100000">
                                          <p:val>
                                            <p:strVal val="#ppt_h"/>
                                          </p:val>
                                        </p:tav>
                                      </p:tavLst>
                                    </p:anim>
                                    <p:animEffect transition="in" filter="fade">
                                      <p:cBhvr>
                                        <p:cTn id="109" dur="500"/>
                                        <p:tgtEl>
                                          <p:spTgt spid="260"/>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261"/>
                                        </p:tgtEl>
                                        <p:attrNameLst>
                                          <p:attrName>style.visibility</p:attrName>
                                        </p:attrNameLst>
                                      </p:cBhvr>
                                      <p:to>
                                        <p:strVal val="visible"/>
                                      </p:to>
                                    </p:set>
                                    <p:anim calcmode="lin" valueType="num">
                                      <p:cBhvr>
                                        <p:cTn id="112" dur="500" fill="hold"/>
                                        <p:tgtEl>
                                          <p:spTgt spid="261"/>
                                        </p:tgtEl>
                                        <p:attrNameLst>
                                          <p:attrName>ppt_w</p:attrName>
                                        </p:attrNameLst>
                                      </p:cBhvr>
                                      <p:tavLst>
                                        <p:tav tm="0">
                                          <p:val>
                                            <p:fltVal val="0"/>
                                          </p:val>
                                        </p:tav>
                                        <p:tav tm="100000">
                                          <p:val>
                                            <p:strVal val="#ppt_w"/>
                                          </p:val>
                                        </p:tav>
                                      </p:tavLst>
                                    </p:anim>
                                    <p:anim calcmode="lin" valueType="num">
                                      <p:cBhvr>
                                        <p:cTn id="113" dur="500" fill="hold"/>
                                        <p:tgtEl>
                                          <p:spTgt spid="261"/>
                                        </p:tgtEl>
                                        <p:attrNameLst>
                                          <p:attrName>ppt_h</p:attrName>
                                        </p:attrNameLst>
                                      </p:cBhvr>
                                      <p:tavLst>
                                        <p:tav tm="0">
                                          <p:val>
                                            <p:fltVal val="0"/>
                                          </p:val>
                                        </p:tav>
                                        <p:tav tm="100000">
                                          <p:val>
                                            <p:strVal val="#ppt_h"/>
                                          </p:val>
                                        </p:tav>
                                      </p:tavLst>
                                    </p:anim>
                                    <p:animEffect transition="in" filter="fade">
                                      <p:cBhvr>
                                        <p:cTn id="114" dur="500"/>
                                        <p:tgtEl>
                                          <p:spTgt spid="261"/>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10"/>
                                        </p:tgtEl>
                                        <p:attrNameLst>
                                          <p:attrName>style.visibility</p:attrName>
                                        </p:attrNameLst>
                                      </p:cBhvr>
                                      <p:to>
                                        <p:strVal val="visible"/>
                                      </p:to>
                                    </p:set>
                                    <p:animEffect transition="in" filter="wipe(left)">
                                      <p:cBhvr>
                                        <p:cTn id="1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animBg="1"/>
      <p:bldP spid="240" grpId="0" animBg="1"/>
      <p:bldP spid="241" grpId="0" animBg="1"/>
      <p:bldP spid="242" grpId="0" animBg="1"/>
      <p:bldP spid="243" grpId="0" animBg="1"/>
      <p:bldP spid="244" grpId="0" animBg="1"/>
      <p:bldP spid="246" grpId="0" animBg="1"/>
      <p:bldP spid="247" grpId="0" animBg="1"/>
      <p:bldP spid="248" grpId="0" animBg="1"/>
      <p:bldP spid="249" grpId="0" animBg="1"/>
      <p:bldP spid="250" grpId="0" animBg="1"/>
      <p:bldP spid="252" grpId="0" animBg="1"/>
      <p:bldP spid="253" grpId="0" animBg="1"/>
      <p:bldP spid="254" grpId="0" animBg="1"/>
      <p:bldP spid="255" grpId="0" animBg="1"/>
      <p:bldP spid="256" grpId="0" animBg="1"/>
      <p:bldP spid="257" grpId="0" animBg="1"/>
      <p:bldP spid="259" grpId="0" animBg="1"/>
      <p:bldP spid="260" grpId="0" animBg="1"/>
      <p:bldP spid="26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67BE6A-3531-4F67-8D3C-06875A188603}"/>
              </a:ext>
            </a:extLst>
          </p:cNvPr>
          <p:cNvSpPr>
            <a:spLocks noGrp="1"/>
          </p:cNvSpPr>
          <p:nvPr>
            <p:ph idx="1"/>
          </p:nvPr>
        </p:nvSpPr>
        <p:spPr>
          <a:xfrm>
            <a:off x="838200" y="1320784"/>
            <a:ext cx="10515600" cy="4856178"/>
          </a:xfrm>
        </p:spPr>
        <p:txBody>
          <a:bodyPr>
            <a:normAutofit/>
          </a:bodyPr>
          <a:lstStyle/>
          <a:p>
            <a:r>
              <a:rPr lang="zh-CN" altLang="en-US" sz="2400" dirty="0"/>
              <a:t>任务级调度可以支持任意算子之间的并行调度，从而最大化硬件利用率</a:t>
            </a:r>
            <a:endParaRPr lang="en-US" sz="2400" dirty="0"/>
          </a:p>
        </p:txBody>
      </p:sp>
      <p:sp>
        <p:nvSpPr>
          <p:cNvPr id="4" name="Slide Number Placeholder 3">
            <a:extLst>
              <a:ext uri="{FF2B5EF4-FFF2-40B4-BE49-F238E27FC236}">
                <a16:creationId xmlns:a16="http://schemas.microsoft.com/office/drawing/2014/main" id="{15E4A993-499A-4815-B1ED-C213B07C55A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FF571C-8896-0D48-9D6F-DAE7F004DD8A}"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BBF75780-9D6D-4FD2-B7BC-7087BE560DAC}"/>
              </a:ext>
            </a:extLst>
          </p:cNvPr>
          <p:cNvSpPr/>
          <p:nvPr/>
        </p:nvSpPr>
        <p:spPr>
          <a:xfrm>
            <a:off x="4259657" y="5713915"/>
            <a:ext cx="600713" cy="4785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67" b="0" i="0" u="none" strike="noStrike" kern="1200" cap="none" spc="0" normalizeH="0" baseline="0" noProof="0" dirty="0">
                <a:ln>
                  <a:noFill/>
                </a:ln>
                <a:solidFill>
                  <a:prstClr val="white"/>
                </a:solidFill>
                <a:effectLst/>
                <a:uLnTx/>
                <a:uFillTx/>
                <a:latin typeface="Calibri" panose="020F0502020204030204"/>
                <a:ea typeface="+mn-ea"/>
                <a:cs typeface="+mn-cs"/>
              </a:rPr>
              <a:t>SM</a:t>
            </a:r>
          </a:p>
        </p:txBody>
      </p:sp>
      <p:sp>
        <p:nvSpPr>
          <p:cNvPr id="78" name="Rectangle 77">
            <a:extLst>
              <a:ext uri="{FF2B5EF4-FFF2-40B4-BE49-F238E27FC236}">
                <a16:creationId xmlns:a16="http://schemas.microsoft.com/office/drawing/2014/main" id="{03978D55-EF36-48B5-81EE-8B386BC1865C}"/>
              </a:ext>
            </a:extLst>
          </p:cNvPr>
          <p:cNvSpPr/>
          <p:nvPr/>
        </p:nvSpPr>
        <p:spPr>
          <a:xfrm>
            <a:off x="4951540" y="5713957"/>
            <a:ext cx="600713" cy="4785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67" b="0" i="0" u="none" strike="noStrike" kern="1200" cap="none" spc="0" normalizeH="0" baseline="0" noProof="0" dirty="0">
                <a:ln>
                  <a:noFill/>
                </a:ln>
                <a:solidFill>
                  <a:prstClr val="white"/>
                </a:solidFill>
                <a:effectLst/>
                <a:uLnTx/>
                <a:uFillTx/>
                <a:latin typeface="Calibri" panose="020F0502020204030204"/>
                <a:ea typeface="+mn-ea"/>
                <a:cs typeface="+mn-cs"/>
              </a:rPr>
              <a:t>SM</a:t>
            </a:r>
          </a:p>
        </p:txBody>
      </p:sp>
      <p:sp>
        <p:nvSpPr>
          <p:cNvPr id="79" name="Rectangle 78">
            <a:extLst>
              <a:ext uri="{FF2B5EF4-FFF2-40B4-BE49-F238E27FC236}">
                <a16:creationId xmlns:a16="http://schemas.microsoft.com/office/drawing/2014/main" id="{704B07E0-E1E3-4174-AAE9-DBE97927E2DA}"/>
              </a:ext>
            </a:extLst>
          </p:cNvPr>
          <p:cNvSpPr/>
          <p:nvPr/>
        </p:nvSpPr>
        <p:spPr>
          <a:xfrm>
            <a:off x="5678462" y="5711479"/>
            <a:ext cx="600713" cy="4785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67" b="0" i="0" u="none" strike="noStrike" kern="1200" cap="none" spc="0" normalizeH="0" baseline="0" noProof="0" dirty="0">
                <a:ln>
                  <a:noFill/>
                </a:ln>
                <a:solidFill>
                  <a:prstClr val="white"/>
                </a:solidFill>
                <a:effectLst/>
                <a:uLnTx/>
                <a:uFillTx/>
                <a:latin typeface="Calibri" panose="020F0502020204030204"/>
                <a:ea typeface="+mn-ea"/>
                <a:cs typeface="+mn-cs"/>
              </a:rPr>
              <a:t>SM</a:t>
            </a:r>
          </a:p>
        </p:txBody>
      </p:sp>
      <p:sp>
        <p:nvSpPr>
          <p:cNvPr id="80" name="Rectangle 79">
            <a:extLst>
              <a:ext uri="{FF2B5EF4-FFF2-40B4-BE49-F238E27FC236}">
                <a16:creationId xmlns:a16="http://schemas.microsoft.com/office/drawing/2014/main" id="{90DD1996-14B2-4EF8-AB4D-9F1C869031C3}"/>
              </a:ext>
            </a:extLst>
          </p:cNvPr>
          <p:cNvSpPr/>
          <p:nvPr/>
        </p:nvSpPr>
        <p:spPr>
          <a:xfrm>
            <a:off x="6379008" y="5711479"/>
            <a:ext cx="600713" cy="4785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67" b="0" i="0" u="none" strike="noStrike" kern="1200" cap="none" spc="0" normalizeH="0" baseline="0" noProof="0" dirty="0">
                <a:ln>
                  <a:noFill/>
                </a:ln>
                <a:solidFill>
                  <a:prstClr val="white"/>
                </a:solidFill>
                <a:effectLst/>
                <a:uLnTx/>
                <a:uFillTx/>
                <a:latin typeface="Calibri" panose="020F0502020204030204"/>
                <a:ea typeface="+mn-ea"/>
                <a:cs typeface="+mn-cs"/>
              </a:rPr>
              <a:t>SM</a:t>
            </a:r>
          </a:p>
        </p:txBody>
      </p:sp>
      <p:sp>
        <p:nvSpPr>
          <p:cNvPr id="81" name="Rectangle 80">
            <a:extLst>
              <a:ext uri="{FF2B5EF4-FFF2-40B4-BE49-F238E27FC236}">
                <a16:creationId xmlns:a16="http://schemas.microsoft.com/office/drawing/2014/main" id="{D9EE39D4-7F19-4DD2-9A38-21A5A5E9CBD2}"/>
              </a:ext>
            </a:extLst>
          </p:cNvPr>
          <p:cNvSpPr/>
          <p:nvPr/>
        </p:nvSpPr>
        <p:spPr>
          <a:xfrm>
            <a:off x="7097267" y="5711479"/>
            <a:ext cx="600713" cy="4785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67" b="0" i="0" u="none" strike="noStrike" kern="1200" cap="none" spc="0" normalizeH="0" baseline="0" noProof="0" dirty="0">
                <a:ln>
                  <a:noFill/>
                </a:ln>
                <a:solidFill>
                  <a:prstClr val="white"/>
                </a:solidFill>
                <a:effectLst/>
                <a:uLnTx/>
                <a:uFillTx/>
                <a:latin typeface="Calibri" panose="020F0502020204030204"/>
                <a:ea typeface="+mn-ea"/>
                <a:cs typeface="+mn-cs"/>
              </a:rPr>
              <a:t>SM</a:t>
            </a:r>
          </a:p>
        </p:txBody>
      </p:sp>
      <p:sp>
        <p:nvSpPr>
          <p:cNvPr id="82" name="Rectangle 81">
            <a:extLst>
              <a:ext uri="{FF2B5EF4-FFF2-40B4-BE49-F238E27FC236}">
                <a16:creationId xmlns:a16="http://schemas.microsoft.com/office/drawing/2014/main" id="{251F3EAE-9E53-40F4-8F65-B3A9078E3BA0}"/>
              </a:ext>
            </a:extLst>
          </p:cNvPr>
          <p:cNvSpPr/>
          <p:nvPr/>
        </p:nvSpPr>
        <p:spPr>
          <a:xfrm>
            <a:off x="7795609" y="5711479"/>
            <a:ext cx="618233" cy="4785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67" b="0" i="0" u="none" strike="noStrike" kern="1200" cap="none" spc="0" normalizeH="0" baseline="0" noProof="0" dirty="0">
                <a:ln>
                  <a:noFill/>
                </a:ln>
                <a:solidFill>
                  <a:prstClr val="white"/>
                </a:solidFill>
                <a:effectLst/>
                <a:uLnTx/>
                <a:uFillTx/>
                <a:latin typeface="Calibri" panose="020F0502020204030204"/>
                <a:ea typeface="+mn-ea"/>
                <a:cs typeface="+mn-cs"/>
              </a:rPr>
              <a:t>SM</a:t>
            </a:r>
          </a:p>
        </p:txBody>
      </p:sp>
      <p:sp>
        <p:nvSpPr>
          <p:cNvPr id="83" name="Rectangle 82">
            <a:extLst>
              <a:ext uri="{FF2B5EF4-FFF2-40B4-BE49-F238E27FC236}">
                <a16:creationId xmlns:a16="http://schemas.microsoft.com/office/drawing/2014/main" id="{14F882B8-3F0E-4649-B860-46C08DAD2660}"/>
              </a:ext>
            </a:extLst>
          </p:cNvPr>
          <p:cNvSpPr/>
          <p:nvPr/>
        </p:nvSpPr>
        <p:spPr>
          <a:xfrm>
            <a:off x="4152034" y="5482429"/>
            <a:ext cx="4391578" cy="77409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Rectangle 85">
            <a:extLst>
              <a:ext uri="{FF2B5EF4-FFF2-40B4-BE49-F238E27FC236}">
                <a16:creationId xmlns:a16="http://schemas.microsoft.com/office/drawing/2014/main" id="{BB438AA7-93D5-43EB-98F4-3A94B9D75203}"/>
              </a:ext>
            </a:extLst>
          </p:cNvPr>
          <p:cNvSpPr/>
          <p:nvPr/>
        </p:nvSpPr>
        <p:spPr>
          <a:xfrm>
            <a:off x="4152034" y="3009534"/>
            <a:ext cx="4391578" cy="23522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33"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87" name="Group 86">
            <a:extLst>
              <a:ext uri="{FF2B5EF4-FFF2-40B4-BE49-F238E27FC236}">
                <a16:creationId xmlns:a16="http://schemas.microsoft.com/office/drawing/2014/main" id="{E0BB3CBC-1412-4050-8687-E20DDC6CE3E8}"/>
              </a:ext>
            </a:extLst>
          </p:cNvPr>
          <p:cNvGrpSpPr/>
          <p:nvPr/>
        </p:nvGrpSpPr>
        <p:grpSpPr>
          <a:xfrm>
            <a:off x="4245861" y="3111057"/>
            <a:ext cx="4181582" cy="2240905"/>
            <a:chOff x="4200060" y="3655525"/>
            <a:chExt cx="5017898" cy="2689087"/>
          </a:xfrm>
        </p:grpSpPr>
        <p:sp>
          <p:nvSpPr>
            <p:cNvPr id="88" name="Rectangle 87">
              <a:extLst>
                <a:ext uri="{FF2B5EF4-FFF2-40B4-BE49-F238E27FC236}">
                  <a16:creationId xmlns:a16="http://schemas.microsoft.com/office/drawing/2014/main" id="{7078D158-2BDE-4998-BAA1-22EA95B74F20}"/>
                </a:ext>
              </a:extLst>
            </p:cNvPr>
            <p:cNvSpPr/>
            <p:nvPr/>
          </p:nvSpPr>
          <p:spPr>
            <a:xfrm>
              <a:off x="4200060" y="3661157"/>
              <a:ext cx="753730" cy="232521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33"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TextBox 88">
              <a:extLst>
                <a:ext uri="{FF2B5EF4-FFF2-40B4-BE49-F238E27FC236}">
                  <a16:creationId xmlns:a16="http://schemas.microsoft.com/office/drawing/2014/main" id="{180B0E9C-2120-43C0-94D8-02AE4F6A86F8}"/>
                </a:ext>
              </a:extLst>
            </p:cNvPr>
            <p:cNvSpPr txBox="1"/>
            <p:nvPr/>
          </p:nvSpPr>
          <p:spPr>
            <a:xfrm>
              <a:off x="4286342" y="6049145"/>
              <a:ext cx="494750" cy="2954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4546A"/>
                  </a:solidFill>
                  <a:effectLst/>
                  <a:uLnTx/>
                  <a:uFillTx/>
                  <a:latin typeface="Calibri" panose="020F0502020204030204"/>
                  <a:ea typeface="+mn-ea"/>
                  <a:cs typeface="+mn-cs"/>
                </a:rPr>
                <a:t>BE 0</a:t>
              </a:r>
            </a:p>
          </p:txBody>
        </p:sp>
        <p:sp>
          <p:nvSpPr>
            <p:cNvPr id="90" name="Rectangle 89">
              <a:extLst>
                <a:ext uri="{FF2B5EF4-FFF2-40B4-BE49-F238E27FC236}">
                  <a16:creationId xmlns:a16="http://schemas.microsoft.com/office/drawing/2014/main" id="{667690FC-3834-4A0E-823F-683DE336E9A8}"/>
                </a:ext>
              </a:extLst>
            </p:cNvPr>
            <p:cNvSpPr/>
            <p:nvPr/>
          </p:nvSpPr>
          <p:spPr>
            <a:xfrm>
              <a:off x="5032452" y="3661157"/>
              <a:ext cx="753730" cy="232521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33"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TextBox 90">
              <a:extLst>
                <a:ext uri="{FF2B5EF4-FFF2-40B4-BE49-F238E27FC236}">
                  <a16:creationId xmlns:a16="http://schemas.microsoft.com/office/drawing/2014/main" id="{B2D5881E-A65B-43F9-A0B1-7772D103B0E8}"/>
                </a:ext>
              </a:extLst>
            </p:cNvPr>
            <p:cNvSpPr txBox="1"/>
            <p:nvPr/>
          </p:nvSpPr>
          <p:spPr>
            <a:xfrm>
              <a:off x="5118734" y="6049147"/>
              <a:ext cx="494750" cy="2954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4546A"/>
                  </a:solidFill>
                  <a:effectLst/>
                  <a:uLnTx/>
                  <a:uFillTx/>
                  <a:latin typeface="Calibri" panose="020F0502020204030204"/>
                  <a:ea typeface="+mn-ea"/>
                  <a:cs typeface="+mn-cs"/>
                </a:rPr>
                <a:t>BE 1</a:t>
              </a:r>
            </a:p>
          </p:txBody>
        </p:sp>
        <p:sp>
          <p:nvSpPr>
            <p:cNvPr id="92" name="Rectangle 91">
              <a:extLst>
                <a:ext uri="{FF2B5EF4-FFF2-40B4-BE49-F238E27FC236}">
                  <a16:creationId xmlns:a16="http://schemas.microsoft.com/office/drawing/2014/main" id="{F607AC7E-1F2B-4262-9054-9F85F0D56E75}"/>
                </a:ext>
              </a:extLst>
            </p:cNvPr>
            <p:cNvSpPr/>
            <p:nvPr/>
          </p:nvSpPr>
          <p:spPr>
            <a:xfrm>
              <a:off x="5911497" y="3655525"/>
              <a:ext cx="753730" cy="233085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33"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TextBox 92">
              <a:extLst>
                <a:ext uri="{FF2B5EF4-FFF2-40B4-BE49-F238E27FC236}">
                  <a16:creationId xmlns:a16="http://schemas.microsoft.com/office/drawing/2014/main" id="{34F6ACA8-D473-412E-A8C9-A3FDE9AE66B5}"/>
                </a:ext>
              </a:extLst>
            </p:cNvPr>
            <p:cNvSpPr txBox="1"/>
            <p:nvPr/>
          </p:nvSpPr>
          <p:spPr>
            <a:xfrm>
              <a:off x="5993439" y="6043515"/>
              <a:ext cx="494750" cy="2954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4546A"/>
                  </a:solidFill>
                  <a:effectLst/>
                  <a:uLnTx/>
                  <a:uFillTx/>
                  <a:latin typeface="Calibri" panose="020F0502020204030204"/>
                  <a:ea typeface="+mn-ea"/>
                  <a:cs typeface="+mn-cs"/>
                </a:rPr>
                <a:t>BE 2</a:t>
              </a:r>
            </a:p>
          </p:txBody>
        </p:sp>
        <p:sp>
          <p:nvSpPr>
            <p:cNvPr id="94" name="Rectangle 93">
              <a:extLst>
                <a:ext uri="{FF2B5EF4-FFF2-40B4-BE49-F238E27FC236}">
                  <a16:creationId xmlns:a16="http://schemas.microsoft.com/office/drawing/2014/main" id="{7DEC1562-DF8B-42FE-9E62-44DCEC63AC1B}"/>
                </a:ext>
              </a:extLst>
            </p:cNvPr>
            <p:cNvSpPr/>
            <p:nvPr/>
          </p:nvSpPr>
          <p:spPr>
            <a:xfrm>
              <a:off x="6739550" y="3655525"/>
              <a:ext cx="753730" cy="233085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33"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TextBox 94">
              <a:extLst>
                <a:ext uri="{FF2B5EF4-FFF2-40B4-BE49-F238E27FC236}">
                  <a16:creationId xmlns:a16="http://schemas.microsoft.com/office/drawing/2014/main" id="{D9AD2633-DE0C-4ED6-9A9A-7639D558FEF1}"/>
                </a:ext>
              </a:extLst>
            </p:cNvPr>
            <p:cNvSpPr txBox="1"/>
            <p:nvPr/>
          </p:nvSpPr>
          <p:spPr>
            <a:xfrm>
              <a:off x="6825833" y="6043515"/>
              <a:ext cx="494750" cy="2954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4546A"/>
                  </a:solidFill>
                  <a:effectLst/>
                  <a:uLnTx/>
                  <a:uFillTx/>
                  <a:latin typeface="Calibri" panose="020F0502020204030204"/>
                  <a:ea typeface="+mn-ea"/>
                  <a:cs typeface="+mn-cs"/>
                </a:rPr>
                <a:t>BE 3</a:t>
              </a:r>
            </a:p>
          </p:txBody>
        </p:sp>
        <p:sp>
          <p:nvSpPr>
            <p:cNvPr id="96" name="Rectangle 95">
              <a:extLst>
                <a:ext uri="{FF2B5EF4-FFF2-40B4-BE49-F238E27FC236}">
                  <a16:creationId xmlns:a16="http://schemas.microsoft.com/office/drawing/2014/main" id="{0700B147-FCCD-4D5D-98CF-B74C4B8BF6AF}"/>
                </a:ext>
              </a:extLst>
            </p:cNvPr>
            <p:cNvSpPr/>
            <p:nvPr/>
          </p:nvSpPr>
          <p:spPr>
            <a:xfrm>
              <a:off x="7631837" y="3660375"/>
              <a:ext cx="753730" cy="233085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33"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7" name="TextBox 96">
              <a:extLst>
                <a:ext uri="{FF2B5EF4-FFF2-40B4-BE49-F238E27FC236}">
                  <a16:creationId xmlns:a16="http://schemas.microsoft.com/office/drawing/2014/main" id="{8BDDB563-7801-45F8-8037-8CD4DA6FF43A}"/>
                </a:ext>
              </a:extLst>
            </p:cNvPr>
            <p:cNvSpPr txBox="1"/>
            <p:nvPr/>
          </p:nvSpPr>
          <p:spPr>
            <a:xfrm>
              <a:off x="7718118" y="6048367"/>
              <a:ext cx="494750" cy="2954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4546A"/>
                  </a:solidFill>
                  <a:effectLst/>
                  <a:uLnTx/>
                  <a:uFillTx/>
                  <a:latin typeface="Calibri" panose="020F0502020204030204"/>
                  <a:ea typeface="+mn-ea"/>
                  <a:cs typeface="+mn-cs"/>
                </a:rPr>
                <a:t>BE 4</a:t>
              </a:r>
            </a:p>
          </p:txBody>
        </p:sp>
        <p:sp>
          <p:nvSpPr>
            <p:cNvPr id="98" name="Rectangle 97">
              <a:extLst>
                <a:ext uri="{FF2B5EF4-FFF2-40B4-BE49-F238E27FC236}">
                  <a16:creationId xmlns:a16="http://schemas.microsoft.com/office/drawing/2014/main" id="{E6834751-63DB-4EAA-B3C1-D4C522A68F8B}"/>
                </a:ext>
              </a:extLst>
            </p:cNvPr>
            <p:cNvSpPr/>
            <p:nvPr/>
          </p:nvSpPr>
          <p:spPr>
            <a:xfrm>
              <a:off x="8464228" y="3660375"/>
              <a:ext cx="753730" cy="233085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33"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9" name="TextBox 98">
              <a:extLst>
                <a:ext uri="{FF2B5EF4-FFF2-40B4-BE49-F238E27FC236}">
                  <a16:creationId xmlns:a16="http://schemas.microsoft.com/office/drawing/2014/main" id="{13E24F70-6863-4505-9FBE-4A57063A4605}"/>
                </a:ext>
              </a:extLst>
            </p:cNvPr>
            <p:cNvSpPr txBox="1"/>
            <p:nvPr/>
          </p:nvSpPr>
          <p:spPr>
            <a:xfrm>
              <a:off x="8550510" y="6048367"/>
              <a:ext cx="460126" cy="2954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4546A"/>
                  </a:solidFill>
                  <a:effectLst/>
                  <a:uLnTx/>
                  <a:uFillTx/>
                  <a:latin typeface="Calibri" panose="020F0502020204030204"/>
                  <a:ea typeface="+mn-ea"/>
                  <a:cs typeface="+mn-cs"/>
                </a:rPr>
                <a:t>BE5</a:t>
              </a:r>
            </a:p>
          </p:txBody>
        </p:sp>
      </p:grpSp>
      <p:sp>
        <p:nvSpPr>
          <p:cNvPr id="100" name="TextBox 99">
            <a:extLst>
              <a:ext uri="{FF2B5EF4-FFF2-40B4-BE49-F238E27FC236}">
                <a16:creationId xmlns:a16="http://schemas.microsoft.com/office/drawing/2014/main" id="{CAAF1794-4D9C-4D84-855D-B7AD509CAD2A}"/>
              </a:ext>
            </a:extLst>
          </p:cNvPr>
          <p:cNvSpPr txBox="1"/>
          <p:nvPr/>
        </p:nvSpPr>
        <p:spPr>
          <a:xfrm>
            <a:off x="6067758" y="5449312"/>
            <a:ext cx="489236" cy="2974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black"/>
                </a:solidFill>
                <a:effectLst/>
                <a:uLnTx/>
                <a:uFillTx/>
                <a:latin typeface="Calibri" panose="020F0502020204030204"/>
                <a:ea typeface="+mn-ea"/>
                <a:cs typeface="+mn-cs"/>
              </a:rPr>
              <a:t>GPU</a:t>
            </a:r>
            <a:endParaRPr kumimoji="0" lang="en-US" sz="1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1" name="Group 100">
            <a:extLst>
              <a:ext uri="{FF2B5EF4-FFF2-40B4-BE49-F238E27FC236}">
                <a16:creationId xmlns:a16="http://schemas.microsoft.com/office/drawing/2014/main" id="{58F7955D-9D0C-49DC-96E3-8D3570E8E32F}"/>
              </a:ext>
            </a:extLst>
          </p:cNvPr>
          <p:cNvGrpSpPr/>
          <p:nvPr/>
        </p:nvGrpSpPr>
        <p:grpSpPr>
          <a:xfrm>
            <a:off x="4241918" y="3398785"/>
            <a:ext cx="4162811" cy="650496"/>
            <a:chOff x="4195327" y="4000792"/>
            <a:chExt cx="4995372" cy="780594"/>
          </a:xfrm>
        </p:grpSpPr>
        <p:sp>
          <p:nvSpPr>
            <p:cNvPr id="102" name="Rectangle: Rounded Corners 101">
              <a:extLst>
                <a:ext uri="{FF2B5EF4-FFF2-40B4-BE49-F238E27FC236}">
                  <a16:creationId xmlns:a16="http://schemas.microsoft.com/office/drawing/2014/main" id="{032FD1B9-2887-448A-9BDE-151BF247A527}"/>
                </a:ext>
              </a:extLst>
            </p:cNvPr>
            <p:cNvSpPr/>
            <p:nvPr/>
          </p:nvSpPr>
          <p:spPr>
            <a:xfrm>
              <a:off x="4195327" y="4416261"/>
              <a:ext cx="720856" cy="365125"/>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rPr>
                <a:t>vblock0</a:t>
              </a:r>
            </a:p>
          </p:txBody>
        </p:sp>
        <p:sp>
          <p:nvSpPr>
            <p:cNvPr id="103" name="Rectangle: Rounded Corners 102">
              <a:extLst>
                <a:ext uri="{FF2B5EF4-FFF2-40B4-BE49-F238E27FC236}">
                  <a16:creationId xmlns:a16="http://schemas.microsoft.com/office/drawing/2014/main" id="{19A998BE-EC4B-40B2-8269-90F5B62ED8CC}"/>
                </a:ext>
              </a:extLst>
            </p:cNvPr>
            <p:cNvSpPr/>
            <p:nvPr/>
          </p:nvSpPr>
          <p:spPr>
            <a:xfrm>
              <a:off x="5045052" y="4414352"/>
              <a:ext cx="720856" cy="365125"/>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rPr>
                <a:t>vblock1</a:t>
              </a:r>
            </a:p>
          </p:txBody>
        </p:sp>
        <p:sp>
          <p:nvSpPr>
            <p:cNvPr id="104" name="Rectangle: Rounded Corners 103">
              <a:extLst>
                <a:ext uri="{FF2B5EF4-FFF2-40B4-BE49-F238E27FC236}">
                  <a16:creationId xmlns:a16="http://schemas.microsoft.com/office/drawing/2014/main" id="{0E7A452B-F7F9-47B1-AE54-BB4FDC1C1842}"/>
                </a:ext>
              </a:extLst>
            </p:cNvPr>
            <p:cNvSpPr/>
            <p:nvPr/>
          </p:nvSpPr>
          <p:spPr>
            <a:xfrm>
              <a:off x="7640045" y="4400872"/>
              <a:ext cx="720856" cy="365125"/>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rPr>
                <a:t>vblock4</a:t>
              </a:r>
            </a:p>
          </p:txBody>
        </p:sp>
        <p:sp>
          <p:nvSpPr>
            <p:cNvPr id="105" name="Rectangle: Rounded Corners 104">
              <a:extLst>
                <a:ext uri="{FF2B5EF4-FFF2-40B4-BE49-F238E27FC236}">
                  <a16:creationId xmlns:a16="http://schemas.microsoft.com/office/drawing/2014/main" id="{F3114F87-BF0A-445E-AD06-B31AC4C87F9F}"/>
                </a:ext>
              </a:extLst>
            </p:cNvPr>
            <p:cNvSpPr/>
            <p:nvPr/>
          </p:nvSpPr>
          <p:spPr>
            <a:xfrm>
              <a:off x="8469843" y="4400871"/>
              <a:ext cx="720856" cy="365125"/>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rPr>
                <a:t>vblock5</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6" name="Rectangle: Rounded Corners 105">
              <a:extLst>
                <a:ext uri="{FF2B5EF4-FFF2-40B4-BE49-F238E27FC236}">
                  <a16:creationId xmlns:a16="http://schemas.microsoft.com/office/drawing/2014/main" id="{854DFCDC-07D2-4CAE-9505-2A7E8FFBE410}"/>
                </a:ext>
              </a:extLst>
            </p:cNvPr>
            <p:cNvSpPr/>
            <p:nvPr/>
          </p:nvSpPr>
          <p:spPr>
            <a:xfrm>
              <a:off x="5917686" y="4410739"/>
              <a:ext cx="720856" cy="365125"/>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rPr>
                <a:t>vblock2</a:t>
              </a:r>
            </a:p>
          </p:txBody>
        </p:sp>
        <p:sp>
          <p:nvSpPr>
            <p:cNvPr id="107" name="Rectangle: Rounded Corners 106">
              <a:extLst>
                <a:ext uri="{FF2B5EF4-FFF2-40B4-BE49-F238E27FC236}">
                  <a16:creationId xmlns:a16="http://schemas.microsoft.com/office/drawing/2014/main" id="{AE9223AF-9AD0-4FAA-9D12-08F12BBD1EAE}"/>
                </a:ext>
              </a:extLst>
            </p:cNvPr>
            <p:cNvSpPr/>
            <p:nvPr/>
          </p:nvSpPr>
          <p:spPr>
            <a:xfrm>
              <a:off x="6741074" y="4410737"/>
              <a:ext cx="720856" cy="365125"/>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rPr>
                <a:t>vblock3</a:t>
              </a:r>
            </a:p>
          </p:txBody>
        </p:sp>
        <p:sp>
          <p:nvSpPr>
            <p:cNvPr id="108" name="Rectangle: Rounded Corners 107">
              <a:extLst>
                <a:ext uri="{FF2B5EF4-FFF2-40B4-BE49-F238E27FC236}">
                  <a16:creationId xmlns:a16="http://schemas.microsoft.com/office/drawing/2014/main" id="{29EDF69D-E371-4603-A0E1-28BAE88AE828}"/>
                </a:ext>
              </a:extLst>
            </p:cNvPr>
            <p:cNvSpPr/>
            <p:nvPr/>
          </p:nvSpPr>
          <p:spPr>
            <a:xfrm>
              <a:off x="4201513" y="4000792"/>
              <a:ext cx="720855" cy="365125"/>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rPr>
                <a:t>vblock6</a:t>
              </a:r>
            </a:p>
          </p:txBody>
        </p:sp>
        <p:sp>
          <p:nvSpPr>
            <p:cNvPr id="147" name="Rectangle: Rounded Corners 146">
              <a:extLst>
                <a:ext uri="{FF2B5EF4-FFF2-40B4-BE49-F238E27FC236}">
                  <a16:creationId xmlns:a16="http://schemas.microsoft.com/office/drawing/2014/main" id="{CF635184-B988-4860-8D94-4427BC7EDD75}"/>
                </a:ext>
              </a:extLst>
            </p:cNvPr>
            <p:cNvSpPr/>
            <p:nvPr/>
          </p:nvSpPr>
          <p:spPr>
            <a:xfrm>
              <a:off x="5051238" y="4000792"/>
              <a:ext cx="720855" cy="365125"/>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rPr>
                <a:t>vblock</a:t>
              </a:r>
              <a:r>
                <a:rPr kumimoji="0" lang="en-US" altLang="zh-CN" sz="10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7</a:t>
              </a:r>
              <a:endPar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9" name="Group 108">
            <a:extLst>
              <a:ext uri="{FF2B5EF4-FFF2-40B4-BE49-F238E27FC236}">
                <a16:creationId xmlns:a16="http://schemas.microsoft.com/office/drawing/2014/main" id="{9817E7C5-F1F7-4CCF-92AF-C34C9373E45E}"/>
              </a:ext>
            </a:extLst>
          </p:cNvPr>
          <p:cNvGrpSpPr/>
          <p:nvPr/>
        </p:nvGrpSpPr>
        <p:grpSpPr>
          <a:xfrm>
            <a:off x="4264138" y="4716795"/>
            <a:ext cx="1308818" cy="307151"/>
            <a:chOff x="4221989" y="5681753"/>
            <a:chExt cx="1570580" cy="368581"/>
          </a:xfrm>
        </p:grpSpPr>
        <p:sp>
          <p:nvSpPr>
            <p:cNvPr id="110" name="Rectangle: Rounded Corners 109">
              <a:extLst>
                <a:ext uri="{FF2B5EF4-FFF2-40B4-BE49-F238E27FC236}">
                  <a16:creationId xmlns:a16="http://schemas.microsoft.com/office/drawing/2014/main" id="{CF151545-9693-4B4A-9372-5026B6C4A2F4}"/>
                </a:ext>
              </a:extLst>
            </p:cNvPr>
            <p:cNvSpPr/>
            <p:nvPr/>
          </p:nvSpPr>
          <p:spPr>
            <a:xfrm>
              <a:off x="4221989" y="5681753"/>
              <a:ext cx="720855" cy="365126"/>
            </a:xfrm>
            <a:prstGeom prst="round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rPr>
                <a:t>vblock0</a:t>
              </a:r>
            </a:p>
          </p:txBody>
        </p:sp>
        <p:sp>
          <p:nvSpPr>
            <p:cNvPr id="111" name="Rectangle: Rounded Corners 110">
              <a:extLst>
                <a:ext uri="{FF2B5EF4-FFF2-40B4-BE49-F238E27FC236}">
                  <a16:creationId xmlns:a16="http://schemas.microsoft.com/office/drawing/2014/main" id="{3ACB2AED-D506-40F0-9860-69011D510161}"/>
                </a:ext>
              </a:extLst>
            </p:cNvPr>
            <p:cNvSpPr/>
            <p:nvPr/>
          </p:nvSpPr>
          <p:spPr>
            <a:xfrm>
              <a:off x="5071714" y="5685209"/>
              <a:ext cx="720855" cy="365125"/>
            </a:xfrm>
            <a:prstGeom prst="round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rPr>
                <a:t>vblock1</a:t>
              </a:r>
            </a:p>
          </p:txBody>
        </p:sp>
      </p:grpSp>
      <p:sp>
        <p:nvSpPr>
          <p:cNvPr id="112" name="Rectangle: Rounded Corners 111">
            <a:extLst>
              <a:ext uri="{FF2B5EF4-FFF2-40B4-BE49-F238E27FC236}">
                <a16:creationId xmlns:a16="http://schemas.microsoft.com/office/drawing/2014/main" id="{1808432B-2238-4BBF-8683-DCDE5528F1CF}"/>
              </a:ext>
            </a:extLst>
          </p:cNvPr>
          <p:cNvSpPr/>
          <p:nvPr/>
        </p:nvSpPr>
        <p:spPr>
          <a:xfrm>
            <a:off x="4241680" y="4215738"/>
            <a:ext cx="600713" cy="304271"/>
          </a:xfrm>
          <a:prstGeom prst="roundRect">
            <a:avLst/>
          </a:prstGeom>
          <a:solidFill>
            <a:schemeClr val="accent6"/>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rPr>
              <a:t>vblock0</a:t>
            </a:r>
          </a:p>
        </p:txBody>
      </p:sp>
      <p:sp>
        <p:nvSpPr>
          <p:cNvPr id="113" name="Rectangle: Rounded Corners 112">
            <a:extLst>
              <a:ext uri="{FF2B5EF4-FFF2-40B4-BE49-F238E27FC236}">
                <a16:creationId xmlns:a16="http://schemas.microsoft.com/office/drawing/2014/main" id="{4D9A409C-4B55-42CD-956F-2855E7DCA433}"/>
              </a:ext>
            </a:extLst>
          </p:cNvPr>
          <p:cNvSpPr/>
          <p:nvPr/>
        </p:nvSpPr>
        <p:spPr>
          <a:xfrm>
            <a:off x="4949785" y="4215738"/>
            <a:ext cx="600713" cy="304271"/>
          </a:xfrm>
          <a:prstGeom prst="roundRect">
            <a:avLst/>
          </a:prstGeom>
          <a:solidFill>
            <a:schemeClr val="accent6"/>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rPr>
              <a:t>vblock1</a:t>
            </a:r>
          </a:p>
        </p:txBody>
      </p:sp>
      <p:sp>
        <p:nvSpPr>
          <p:cNvPr id="114" name="Rectangle: Rounded Corners 113">
            <a:extLst>
              <a:ext uri="{FF2B5EF4-FFF2-40B4-BE49-F238E27FC236}">
                <a16:creationId xmlns:a16="http://schemas.microsoft.com/office/drawing/2014/main" id="{26C5E0C5-7774-48BD-B6D7-29F533E7E9BA}"/>
              </a:ext>
            </a:extLst>
          </p:cNvPr>
          <p:cNvSpPr/>
          <p:nvPr/>
        </p:nvSpPr>
        <p:spPr>
          <a:xfrm>
            <a:off x="5673761" y="4215737"/>
            <a:ext cx="600713" cy="304271"/>
          </a:xfrm>
          <a:prstGeom prst="roundRect">
            <a:avLst/>
          </a:prstGeom>
          <a:solidFill>
            <a:schemeClr val="accent6"/>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rPr>
              <a:t>vblock2</a:t>
            </a:r>
          </a:p>
        </p:txBody>
      </p:sp>
      <p:grpSp>
        <p:nvGrpSpPr>
          <p:cNvPr id="115" name="Group 114">
            <a:extLst>
              <a:ext uri="{FF2B5EF4-FFF2-40B4-BE49-F238E27FC236}">
                <a16:creationId xmlns:a16="http://schemas.microsoft.com/office/drawing/2014/main" id="{EB9943CA-318E-4AFA-9BE7-AE2E33598D86}"/>
              </a:ext>
            </a:extLst>
          </p:cNvPr>
          <p:cNvGrpSpPr/>
          <p:nvPr/>
        </p:nvGrpSpPr>
        <p:grpSpPr>
          <a:xfrm>
            <a:off x="4256724" y="4087127"/>
            <a:ext cx="4157118" cy="83147"/>
            <a:chOff x="4216300" y="4829986"/>
            <a:chExt cx="4988542" cy="99776"/>
          </a:xfrm>
        </p:grpSpPr>
        <p:sp>
          <p:nvSpPr>
            <p:cNvPr id="116" name="Rectangle 115">
              <a:extLst>
                <a:ext uri="{FF2B5EF4-FFF2-40B4-BE49-F238E27FC236}">
                  <a16:creationId xmlns:a16="http://schemas.microsoft.com/office/drawing/2014/main" id="{5674C713-790E-4300-8EBF-CACC8065546D}"/>
                </a:ext>
              </a:extLst>
            </p:cNvPr>
            <p:cNvSpPr/>
            <p:nvPr/>
          </p:nvSpPr>
          <p:spPr>
            <a:xfrm>
              <a:off x="4216300" y="4840830"/>
              <a:ext cx="720855" cy="889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33"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7" name="Rectangle 116">
              <a:extLst>
                <a:ext uri="{FF2B5EF4-FFF2-40B4-BE49-F238E27FC236}">
                  <a16:creationId xmlns:a16="http://schemas.microsoft.com/office/drawing/2014/main" id="{2325163C-9F8D-46C1-8F14-2528ACD704D2}"/>
                </a:ext>
              </a:extLst>
            </p:cNvPr>
            <p:cNvSpPr/>
            <p:nvPr/>
          </p:nvSpPr>
          <p:spPr>
            <a:xfrm>
              <a:off x="5046873" y="4839330"/>
              <a:ext cx="720855" cy="889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33"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8" name="Rectangle 117">
              <a:extLst>
                <a:ext uri="{FF2B5EF4-FFF2-40B4-BE49-F238E27FC236}">
                  <a16:creationId xmlns:a16="http://schemas.microsoft.com/office/drawing/2014/main" id="{54A63054-CCED-4F10-A998-DC966AC1BB42}"/>
                </a:ext>
              </a:extLst>
            </p:cNvPr>
            <p:cNvSpPr/>
            <p:nvPr/>
          </p:nvSpPr>
          <p:spPr>
            <a:xfrm>
              <a:off x="5927910" y="4837647"/>
              <a:ext cx="720855" cy="889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33"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9" name="Rectangle 118">
              <a:extLst>
                <a:ext uri="{FF2B5EF4-FFF2-40B4-BE49-F238E27FC236}">
                  <a16:creationId xmlns:a16="http://schemas.microsoft.com/office/drawing/2014/main" id="{C41C8C88-8ED7-4851-931B-365C245CA5AC}"/>
                </a:ext>
              </a:extLst>
            </p:cNvPr>
            <p:cNvSpPr/>
            <p:nvPr/>
          </p:nvSpPr>
          <p:spPr>
            <a:xfrm>
              <a:off x="6759836" y="4835595"/>
              <a:ext cx="720855" cy="889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33"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0" name="Rectangle 119">
              <a:extLst>
                <a:ext uri="{FF2B5EF4-FFF2-40B4-BE49-F238E27FC236}">
                  <a16:creationId xmlns:a16="http://schemas.microsoft.com/office/drawing/2014/main" id="{84EB41A8-C6BE-445A-9E4C-B0C1C3A77A05}"/>
                </a:ext>
              </a:extLst>
            </p:cNvPr>
            <p:cNvSpPr/>
            <p:nvPr/>
          </p:nvSpPr>
          <p:spPr>
            <a:xfrm>
              <a:off x="7648273" y="4829986"/>
              <a:ext cx="720855" cy="889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33"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1" name="Rectangle 120">
              <a:extLst>
                <a:ext uri="{FF2B5EF4-FFF2-40B4-BE49-F238E27FC236}">
                  <a16:creationId xmlns:a16="http://schemas.microsoft.com/office/drawing/2014/main" id="{940A8CF2-9461-4F9C-AAB4-96C10DB48514}"/>
                </a:ext>
              </a:extLst>
            </p:cNvPr>
            <p:cNvSpPr/>
            <p:nvPr/>
          </p:nvSpPr>
          <p:spPr>
            <a:xfrm>
              <a:off x="8483987" y="4837647"/>
              <a:ext cx="720855" cy="889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33"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22" name="Rectangle: Rounded Corners 121">
            <a:extLst>
              <a:ext uri="{FF2B5EF4-FFF2-40B4-BE49-F238E27FC236}">
                <a16:creationId xmlns:a16="http://schemas.microsoft.com/office/drawing/2014/main" id="{43845B07-97B4-441C-B354-4E837CA2F42E}"/>
              </a:ext>
            </a:extLst>
          </p:cNvPr>
          <p:cNvSpPr/>
          <p:nvPr/>
        </p:nvSpPr>
        <p:spPr>
          <a:xfrm>
            <a:off x="6372170" y="4215737"/>
            <a:ext cx="600713" cy="304271"/>
          </a:xfrm>
          <a:prstGeom prst="roundRect">
            <a:avLst/>
          </a:prstGeom>
          <a:solidFill>
            <a:schemeClr val="accent6"/>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rPr>
              <a:t>vblock3</a:t>
            </a:r>
          </a:p>
        </p:txBody>
      </p:sp>
      <p:sp>
        <p:nvSpPr>
          <p:cNvPr id="123" name="Speech Bubble: Rectangle 122">
            <a:extLst>
              <a:ext uri="{FF2B5EF4-FFF2-40B4-BE49-F238E27FC236}">
                <a16:creationId xmlns:a16="http://schemas.microsoft.com/office/drawing/2014/main" id="{8E095AC5-6B06-464D-9D4D-2913C30E1BC5}"/>
              </a:ext>
            </a:extLst>
          </p:cNvPr>
          <p:cNvSpPr/>
          <p:nvPr/>
        </p:nvSpPr>
        <p:spPr>
          <a:xfrm>
            <a:off x="8658637" y="4052867"/>
            <a:ext cx="2182544" cy="975510"/>
          </a:xfrm>
          <a:prstGeom prst="wedgeRectCallout">
            <a:avLst>
              <a:gd name="adj1" fmla="val -109667"/>
              <a:gd name="adj2" fmla="val 32666"/>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Under utilization of GPU resource</a:t>
            </a:r>
          </a:p>
        </p:txBody>
      </p:sp>
      <p:grpSp>
        <p:nvGrpSpPr>
          <p:cNvPr id="124" name="Group 123">
            <a:extLst>
              <a:ext uri="{FF2B5EF4-FFF2-40B4-BE49-F238E27FC236}">
                <a16:creationId xmlns:a16="http://schemas.microsoft.com/office/drawing/2014/main" id="{C87DB8B8-6F4D-4264-A016-9D4AFB8E488D}"/>
              </a:ext>
            </a:extLst>
          </p:cNvPr>
          <p:cNvGrpSpPr/>
          <p:nvPr/>
        </p:nvGrpSpPr>
        <p:grpSpPr>
          <a:xfrm>
            <a:off x="4262490" y="4572309"/>
            <a:ext cx="2720326" cy="78473"/>
            <a:chOff x="4216300" y="4835595"/>
            <a:chExt cx="3264391" cy="94167"/>
          </a:xfrm>
        </p:grpSpPr>
        <p:sp>
          <p:nvSpPr>
            <p:cNvPr id="125" name="Rectangle 124">
              <a:extLst>
                <a:ext uri="{FF2B5EF4-FFF2-40B4-BE49-F238E27FC236}">
                  <a16:creationId xmlns:a16="http://schemas.microsoft.com/office/drawing/2014/main" id="{4B77B165-6C12-4812-BB80-1BC25F3B76B9}"/>
                </a:ext>
              </a:extLst>
            </p:cNvPr>
            <p:cNvSpPr/>
            <p:nvPr/>
          </p:nvSpPr>
          <p:spPr>
            <a:xfrm>
              <a:off x="4216300" y="4840830"/>
              <a:ext cx="720855" cy="889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33"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6" name="Rectangle 125">
              <a:extLst>
                <a:ext uri="{FF2B5EF4-FFF2-40B4-BE49-F238E27FC236}">
                  <a16:creationId xmlns:a16="http://schemas.microsoft.com/office/drawing/2014/main" id="{4577B0E6-6A24-4D5B-8044-8E6A0BB548CD}"/>
                </a:ext>
              </a:extLst>
            </p:cNvPr>
            <p:cNvSpPr/>
            <p:nvPr/>
          </p:nvSpPr>
          <p:spPr>
            <a:xfrm>
              <a:off x="5046873" y="4839330"/>
              <a:ext cx="720855" cy="889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33"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7" name="Rectangle 126">
              <a:extLst>
                <a:ext uri="{FF2B5EF4-FFF2-40B4-BE49-F238E27FC236}">
                  <a16:creationId xmlns:a16="http://schemas.microsoft.com/office/drawing/2014/main" id="{EC72DBE0-7D5C-434E-BA2F-AFF39F9D3E7B}"/>
                </a:ext>
              </a:extLst>
            </p:cNvPr>
            <p:cNvSpPr/>
            <p:nvPr/>
          </p:nvSpPr>
          <p:spPr>
            <a:xfrm>
              <a:off x="5927910" y="4837647"/>
              <a:ext cx="720855" cy="889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33"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8" name="Rectangle 127">
              <a:extLst>
                <a:ext uri="{FF2B5EF4-FFF2-40B4-BE49-F238E27FC236}">
                  <a16:creationId xmlns:a16="http://schemas.microsoft.com/office/drawing/2014/main" id="{549A2A55-7760-4E20-BF9E-2EB2B74407DF}"/>
                </a:ext>
              </a:extLst>
            </p:cNvPr>
            <p:cNvSpPr/>
            <p:nvPr/>
          </p:nvSpPr>
          <p:spPr>
            <a:xfrm>
              <a:off x="6759836" y="4835595"/>
              <a:ext cx="720855" cy="889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33"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mc:AlternateContent xmlns:mc="http://schemas.openxmlformats.org/markup-compatibility/2006" xmlns:a14="http://schemas.microsoft.com/office/drawing/2010/main">
        <mc:Choice Requires="a14">
          <p:sp>
            <p:nvSpPr>
              <p:cNvPr id="131" name="Oval 130">
                <a:extLst>
                  <a:ext uri="{FF2B5EF4-FFF2-40B4-BE49-F238E27FC236}">
                    <a16:creationId xmlns:a16="http://schemas.microsoft.com/office/drawing/2014/main" id="{93DA3231-7179-4495-B3BD-CF0EB98DECE6}"/>
                  </a:ext>
                </a:extLst>
              </p:cNvPr>
              <p:cNvSpPr/>
              <p:nvPr/>
            </p:nvSpPr>
            <p:spPr>
              <a:xfrm>
                <a:off x="1469371" y="3842088"/>
                <a:ext cx="442091" cy="30496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67" b="1" i="1"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t> </m:t>
                      </m:r>
                      <m:r>
                        <a:rPr kumimoji="0" lang="en-US" sz="1667" b="0" i="1"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t>𝜎</m:t>
                      </m:r>
                    </m:oMath>
                  </m:oMathPara>
                </a14:m>
                <a:endParaRPr kumimoji="0" lang="en-US" sz="2333"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131" name="Oval 130">
                <a:extLst>
                  <a:ext uri="{FF2B5EF4-FFF2-40B4-BE49-F238E27FC236}">
                    <a16:creationId xmlns:a16="http://schemas.microsoft.com/office/drawing/2014/main" id="{93DA3231-7179-4495-B3BD-CF0EB98DECE6}"/>
                  </a:ext>
                </a:extLst>
              </p:cNvPr>
              <p:cNvSpPr>
                <a:spLocks noRot="1" noChangeAspect="1" noMove="1" noResize="1" noEditPoints="1" noAdjustHandles="1" noChangeArrowheads="1" noChangeShapeType="1" noTextEdit="1"/>
              </p:cNvSpPr>
              <p:nvPr/>
            </p:nvSpPr>
            <p:spPr>
              <a:xfrm>
                <a:off x="1469371" y="3842088"/>
                <a:ext cx="442091" cy="304963"/>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2" name="Oval 131">
                <a:extLst>
                  <a:ext uri="{FF2B5EF4-FFF2-40B4-BE49-F238E27FC236}">
                    <a16:creationId xmlns:a16="http://schemas.microsoft.com/office/drawing/2014/main" id="{3ECABDA0-0F31-4B69-B18E-2E5FF773EF39}"/>
                  </a:ext>
                </a:extLst>
              </p:cNvPr>
              <p:cNvSpPr/>
              <p:nvPr/>
            </p:nvSpPr>
            <p:spPr>
              <a:xfrm>
                <a:off x="1921005" y="4297964"/>
                <a:ext cx="453010" cy="30496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917" b="0" i="0"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t> </m:t>
                      </m:r>
                      <m:r>
                        <m:rPr>
                          <m:sty m:val="p"/>
                        </m:rPr>
                        <a:rPr kumimoji="0" lang="en-US" sz="917" b="0" i="0"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t>MatMul</m:t>
                      </m:r>
                    </m:oMath>
                  </m:oMathPara>
                </a14:m>
                <a:endParaRPr kumimoji="0" lang="en-US" sz="7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132" name="Oval 131">
                <a:extLst>
                  <a:ext uri="{FF2B5EF4-FFF2-40B4-BE49-F238E27FC236}">
                    <a16:creationId xmlns:a16="http://schemas.microsoft.com/office/drawing/2014/main" id="{3ECABDA0-0F31-4B69-B18E-2E5FF773EF39}"/>
                  </a:ext>
                </a:extLst>
              </p:cNvPr>
              <p:cNvSpPr>
                <a:spLocks noRot="1" noChangeAspect="1" noMove="1" noResize="1" noEditPoints="1" noAdjustHandles="1" noChangeArrowheads="1" noChangeShapeType="1" noTextEdit="1"/>
              </p:cNvSpPr>
              <p:nvPr/>
            </p:nvSpPr>
            <p:spPr>
              <a:xfrm>
                <a:off x="1921005" y="4297964"/>
                <a:ext cx="453010" cy="304963"/>
              </a:xfrm>
              <a:prstGeom prst="ellipse">
                <a:avLst/>
              </a:prstGeom>
              <a:blipFill>
                <a:blip r:embed="rId3"/>
                <a:stretch>
                  <a:fillRect l="-1316"/>
                </a:stretch>
              </a:blipFill>
            </p:spPr>
            <p:txBody>
              <a:bodyPr/>
              <a:lstStyle/>
              <a:p>
                <a:r>
                  <a:rPr lang="en-US">
                    <a:noFill/>
                  </a:rPr>
                  <a:t> </a:t>
                </a:r>
              </a:p>
            </p:txBody>
          </p:sp>
        </mc:Fallback>
      </mc:AlternateContent>
      <p:cxnSp>
        <p:nvCxnSpPr>
          <p:cNvPr id="133" name="Straight Arrow Connector 132">
            <a:extLst>
              <a:ext uri="{FF2B5EF4-FFF2-40B4-BE49-F238E27FC236}">
                <a16:creationId xmlns:a16="http://schemas.microsoft.com/office/drawing/2014/main" id="{E2494E70-F34D-4D97-9D72-B59F2AB152D1}"/>
              </a:ext>
            </a:extLst>
          </p:cNvPr>
          <p:cNvCxnSpPr>
            <a:cxnSpLocks/>
            <a:endCxn id="131" idx="0"/>
          </p:cNvCxnSpPr>
          <p:nvPr/>
        </p:nvCxnSpPr>
        <p:spPr>
          <a:xfrm>
            <a:off x="1690417" y="3677927"/>
            <a:ext cx="0" cy="1641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4" name="Straight Arrow Connector 133">
            <a:extLst>
              <a:ext uri="{FF2B5EF4-FFF2-40B4-BE49-F238E27FC236}">
                <a16:creationId xmlns:a16="http://schemas.microsoft.com/office/drawing/2014/main" id="{438A7C25-2E9C-43FA-BFE5-15E4B50BF13B}"/>
              </a:ext>
            </a:extLst>
          </p:cNvPr>
          <p:cNvCxnSpPr>
            <a:cxnSpLocks/>
            <a:stCxn id="131" idx="4"/>
            <a:endCxn id="132" idx="1"/>
          </p:cNvCxnSpPr>
          <p:nvPr/>
        </p:nvCxnSpPr>
        <p:spPr>
          <a:xfrm>
            <a:off x="1690417" y="4147051"/>
            <a:ext cx="296930" cy="1955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5" name="Straight Arrow Connector 134">
            <a:extLst>
              <a:ext uri="{FF2B5EF4-FFF2-40B4-BE49-F238E27FC236}">
                <a16:creationId xmlns:a16="http://schemas.microsoft.com/office/drawing/2014/main" id="{B6102D5C-9F8A-407B-BFD2-221A0D05F17C}"/>
              </a:ext>
            </a:extLst>
          </p:cNvPr>
          <p:cNvCxnSpPr>
            <a:cxnSpLocks/>
            <a:stCxn id="132" idx="4"/>
          </p:cNvCxnSpPr>
          <p:nvPr/>
        </p:nvCxnSpPr>
        <p:spPr>
          <a:xfrm>
            <a:off x="2147510" y="4602926"/>
            <a:ext cx="1035" cy="2306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36" name="Oval 135">
                <a:extLst>
                  <a:ext uri="{FF2B5EF4-FFF2-40B4-BE49-F238E27FC236}">
                    <a16:creationId xmlns:a16="http://schemas.microsoft.com/office/drawing/2014/main" id="{52662A39-E89F-40AD-A2C3-3E553583098F}"/>
                  </a:ext>
                </a:extLst>
              </p:cNvPr>
              <p:cNvSpPr/>
              <p:nvPr/>
            </p:nvSpPr>
            <p:spPr>
              <a:xfrm>
                <a:off x="2303374" y="3836171"/>
                <a:ext cx="453010" cy="30496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altLang="zh-CN" sz="1167" b="1" i="1"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t>Conv</m:t>
                      </m:r>
                    </m:oMath>
                  </m:oMathPara>
                </a14:m>
                <a:endParaRPr kumimoji="0" lang="en-US" sz="15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136" name="Oval 135">
                <a:extLst>
                  <a:ext uri="{FF2B5EF4-FFF2-40B4-BE49-F238E27FC236}">
                    <a16:creationId xmlns:a16="http://schemas.microsoft.com/office/drawing/2014/main" id="{52662A39-E89F-40AD-A2C3-3E553583098F}"/>
                  </a:ext>
                </a:extLst>
              </p:cNvPr>
              <p:cNvSpPr>
                <a:spLocks noRot="1" noChangeAspect="1" noMove="1" noResize="1" noEditPoints="1" noAdjustHandles="1" noChangeArrowheads="1" noChangeShapeType="1" noTextEdit="1"/>
              </p:cNvSpPr>
              <p:nvPr/>
            </p:nvSpPr>
            <p:spPr>
              <a:xfrm>
                <a:off x="2303374" y="3836171"/>
                <a:ext cx="453010" cy="304963"/>
              </a:xfrm>
              <a:prstGeom prst="ellipse">
                <a:avLst/>
              </a:prstGeom>
              <a:blipFill>
                <a:blip r:embed="rId4"/>
                <a:stretch>
                  <a:fillRect/>
                </a:stretch>
              </a:blipFill>
            </p:spPr>
            <p:txBody>
              <a:bodyPr/>
              <a:lstStyle/>
              <a:p>
                <a:r>
                  <a:rPr lang="en-US">
                    <a:noFill/>
                  </a:rPr>
                  <a:t> </a:t>
                </a:r>
              </a:p>
            </p:txBody>
          </p:sp>
        </mc:Fallback>
      </mc:AlternateContent>
      <p:cxnSp>
        <p:nvCxnSpPr>
          <p:cNvPr id="137" name="Straight Arrow Connector 136">
            <a:extLst>
              <a:ext uri="{FF2B5EF4-FFF2-40B4-BE49-F238E27FC236}">
                <a16:creationId xmlns:a16="http://schemas.microsoft.com/office/drawing/2014/main" id="{BF6E5F79-081B-42CA-A644-98607084620D}"/>
              </a:ext>
            </a:extLst>
          </p:cNvPr>
          <p:cNvCxnSpPr>
            <a:cxnSpLocks/>
            <a:endCxn id="136" idx="0"/>
          </p:cNvCxnSpPr>
          <p:nvPr/>
        </p:nvCxnSpPr>
        <p:spPr>
          <a:xfrm>
            <a:off x="2529879" y="3679341"/>
            <a:ext cx="0" cy="1568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8" name="Straight Arrow Connector 137">
            <a:extLst>
              <a:ext uri="{FF2B5EF4-FFF2-40B4-BE49-F238E27FC236}">
                <a16:creationId xmlns:a16="http://schemas.microsoft.com/office/drawing/2014/main" id="{4863F101-97F1-42F7-8667-EA5610C08057}"/>
              </a:ext>
            </a:extLst>
          </p:cNvPr>
          <p:cNvCxnSpPr>
            <a:cxnSpLocks/>
            <a:stCxn id="136" idx="4"/>
            <a:endCxn id="132" idx="7"/>
          </p:cNvCxnSpPr>
          <p:nvPr/>
        </p:nvCxnSpPr>
        <p:spPr>
          <a:xfrm flipH="1">
            <a:off x="2307674" y="4141134"/>
            <a:ext cx="222205" cy="2014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9" name="TextBox 138">
            <a:extLst>
              <a:ext uri="{FF2B5EF4-FFF2-40B4-BE49-F238E27FC236}">
                <a16:creationId xmlns:a16="http://schemas.microsoft.com/office/drawing/2014/main" id="{6FF9F96D-835D-4915-9D0B-66D2BBD3BAD2}"/>
              </a:ext>
            </a:extLst>
          </p:cNvPr>
          <p:cNvSpPr txBox="1"/>
          <p:nvPr/>
        </p:nvSpPr>
        <p:spPr>
          <a:xfrm>
            <a:off x="1201655" y="3362576"/>
            <a:ext cx="805029" cy="2974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black"/>
                </a:solidFill>
                <a:effectLst/>
                <a:uLnTx/>
                <a:uFillTx/>
                <a:latin typeface="Calibri" panose="020F0502020204030204"/>
                <a:ea typeface="+mn-ea"/>
                <a:cs typeface="+mn-cs"/>
              </a:rPr>
              <a:t>[64, 512]</a:t>
            </a:r>
          </a:p>
        </p:txBody>
      </p:sp>
      <p:sp>
        <p:nvSpPr>
          <p:cNvPr id="140" name="TextBox 139">
            <a:extLst>
              <a:ext uri="{FF2B5EF4-FFF2-40B4-BE49-F238E27FC236}">
                <a16:creationId xmlns:a16="http://schemas.microsoft.com/office/drawing/2014/main" id="{E9F019EB-57D7-42AA-A5F0-908F3472C776}"/>
              </a:ext>
            </a:extLst>
          </p:cNvPr>
          <p:cNvSpPr txBox="1"/>
          <p:nvPr/>
        </p:nvSpPr>
        <p:spPr>
          <a:xfrm>
            <a:off x="2182010" y="3370150"/>
            <a:ext cx="891591" cy="2974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black"/>
                </a:solidFill>
                <a:effectLst/>
                <a:uLnTx/>
                <a:uFillTx/>
                <a:latin typeface="Calibri" panose="020F0502020204030204"/>
                <a:ea typeface="+mn-ea"/>
                <a:cs typeface="+mn-cs"/>
              </a:rPr>
              <a:t>[512, 128]</a:t>
            </a:r>
          </a:p>
        </p:txBody>
      </p:sp>
      <p:sp>
        <p:nvSpPr>
          <p:cNvPr id="141" name="TextBox 140">
            <a:extLst>
              <a:ext uri="{FF2B5EF4-FFF2-40B4-BE49-F238E27FC236}">
                <a16:creationId xmlns:a16="http://schemas.microsoft.com/office/drawing/2014/main" id="{57321DE2-82ED-4962-BC97-59BB595574FB}"/>
              </a:ext>
            </a:extLst>
          </p:cNvPr>
          <p:cNvSpPr txBox="1"/>
          <p:nvPr/>
        </p:nvSpPr>
        <p:spPr>
          <a:xfrm>
            <a:off x="1805204" y="4844970"/>
            <a:ext cx="805029" cy="2974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black"/>
                </a:solidFill>
                <a:effectLst/>
                <a:uLnTx/>
                <a:uFillTx/>
                <a:latin typeface="Calibri" panose="020F0502020204030204"/>
                <a:ea typeface="+mn-ea"/>
                <a:cs typeface="+mn-cs"/>
              </a:rPr>
              <a:t>[64, 128]</a:t>
            </a:r>
          </a:p>
        </p:txBody>
      </p:sp>
      <p:cxnSp>
        <p:nvCxnSpPr>
          <p:cNvPr id="142" name="Straight Connector 141">
            <a:extLst>
              <a:ext uri="{FF2B5EF4-FFF2-40B4-BE49-F238E27FC236}">
                <a16:creationId xmlns:a16="http://schemas.microsoft.com/office/drawing/2014/main" id="{4CB33DF1-928C-4FF1-8649-38A9136A5B2B}"/>
              </a:ext>
            </a:extLst>
          </p:cNvPr>
          <p:cNvCxnSpPr/>
          <p:nvPr/>
        </p:nvCxnSpPr>
        <p:spPr>
          <a:xfrm>
            <a:off x="1266219" y="4141134"/>
            <a:ext cx="1722268" cy="5917"/>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57C81BA3-4A11-4150-8139-E91623CA5666}"/>
              </a:ext>
            </a:extLst>
          </p:cNvPr>
          <p:cNvSpPr txBox="1"/>
          <p:nvPr/>
        </p:nvSpPr>
        <p:spPr>
          <a:xfrm>
            <a:off x="2994237" y="3956468"/>
            <a:ext cx="8368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Level 1</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44" name="Straight Connector 143">
            <a:extLst>
              <a:ext uri="{FF2B5EF4-FFF2-40B4-BE49-F238E27FC236}">
                <a16:creationId xmlns:a16="http://schemas.microsoft.com/office/drawing/2014/main" id="{59A03946-2CD4-4B0C-BF33-6DF442CC1AA1}"/>
              </a:ext>
            </a:extLst>
          </p:cNvPr>
          <p:cNvCxnSpPr/>
          <p:nvPr/>
        </p:nvCxnSpPr>
        <p:spPr>
          <a:xfrm>
            <a:off x="1254185" y="4611947"/>
            <a:ext cx="1722268" cy="5917"/>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ECF64200-FB2A-40A2-9CFD-95D75AA29121}"/>
              </a:ext>
            </a:extLst>
          </p:cNvPr>
          <p:cNvSpPr txBox="1"/>
          <p:nvPr/>
        </p:nvSpPr>
        <p:spPr>
          <a:xfrm>
            <a:off x="2994237" y="4437351"/>
            <a:ext cx="8368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Level 2</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6" name="Oval 145">
            <a:extLst>
              <a:ext uri="{FF2B5EF4-FFF2-40B4-BE49-F238E27FC236}">
                <a16:creationId xmlns:a16="http://schemas.microsoft.com/office/drawing/2014/main" id="{13AF403E-A411-41A8-904C-737F6959087B}"/>
              </a:ext>
            </a:extLst>
          </p:cNvPr>
          <p:cNvSpPr/>
          <p:nvPr/>
        </p:nvSpPr>
        <p:spPr>
          <a:xfrm>
            <a:off x="1254185" y="3757194"/>
            <a:ext cx="1802344" cy="46179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Speech Bubble: Rectangle 147">
            <a:extLst>
              <a:ext uri="{FF2B5EF4-FFF2-40B4-BE49-F238E27FC236}">
                <a16:creationId xmlns:a16="http://schemas.microsoft.com/office/drawing/2014/main" id="{03E1EF82-A8D4-4F08-8D26-42A2788349DC}"/>
              </a:ext>
            </a:extLst>
          </p:cNvPr>
          <p:cNvSpPr/>
          <p:nvPr/>
        </p:nvSpPr>
        <p:spPr>
          <a:xfrm>
            <a:off x="8658637" y="2966533"/>
            <a:ext cx="2182544" cy="975510"/>
          </a:xfrm>
          <a:prstGeom prst="wedgeRectCallout">
            <a:avLst>
              <a:gd name="adj1" fmla="val -109667"/>
              <a:gd name="adj2" fmla="val 32666"/>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Better Utilization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Lower Latency</a:t>
            </a:r>
          </a:p>
        </p:txBody>
      </p:sp>
      <p:sp>
        <p:nvSpPr>
          <p:cNvPr id="158" name="Title 1">
            <a:extLst>
              <a:ext uri="{FF2B5EF4-FFF2-40B4-BE49-F238E27FC236}">
                <a16:creationId xmlns:a16="http://schemas.microsoft.com/office/drawing/2014/main" id="{58152501-3F39-47AC-81D9-7D9B9D0AD6C3}"/>
              </a:ext>
            </a:extLst>
          </p:cNvPr>
          <p:cNvSpPr txBox="1">
            <a:spLocks/>
          </p:cNvSpPr>
          <p:nvPr/>
        </p:nvSpPr>
        <p:spPr>
          <a:xfrm>
            <a:off x="429730" y="579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a:t>并行度的映射</a:t>
            </a:r>
            <a:endParaRPr lang="en-US" sz="3600" dirty="0"/>
          </a:p>
        </p:txBody>
      </p:sp>
    </p:spTree>
    <p:extLst>
      <p:ext uri="{BB962C8B-B14F-4D97-AF65-F5344CB8AC3E}">
        <p14:creationId xmlns:p14="http://schemas.microsoft.com/office/powerpoint/2010/main" val="59909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wipe(left)">
                                      <p:cBhvr>
                                        <p:cTn id="7" dur="500"/>
                                        <p:tgtEl>
                                          <p:spTgt spid="10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4"/>
                                        </p:tgtEl>
                                        <p:attrNameLst>
                                          <p:attrName>style.visibility</p:attrName>
                                        </p:attrNameLst>
                                      </p:cBhvr>
                                      <p:to>
                                        <p:strVal val="visible"/>
                                      </p:to>
                                    </p:set>
                                    <p:animEffect transition="in" filter="wipe(left)">
                                      <p:cBhvr>
                                        <p:cTn id="11" dur="500"/>
                                        <p:tgtEl>
                                          <p:spTgt spid="12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2"/>
                                        </p:tgtEl>
                                        <p:attrNameLst>
                                          <p:attrName>style.visibility</p:attrName>
                                        </p:attrNameLst>
                                      </p:cBhvr>
                                      <p:to>
                                        <p:strVal val="visible"/>
                                      </p:to>
                                    </p:set>
                                    <p:animEffect transition="in" filter="wipe(left)">
                                      <p:cBhvr>
                                        <p:cTn id="15" dur="500"/>
                                        <p:tgtEl>
                                          <p:spTgt spid="1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13"/>
                                        </p:tgtEl>
                                        <p:attrNameLst>
                                          <p:attrName>style.visibility</p:attrName>
                                        </p:attrNameLst>
                                      </p:cBhvr>
                                      <p:to>
                                        <p:strVal val="visible"/>
                                      </p:to>
                                    </p:set>
                                    <p:animEffect transition="in" filter="wipe(left)">
                                      <p:cBhvr>
                                        <p:cTn id="18" dur="500"/>
                                        <p:tgtEl>
                                          <p:spTgt spid="113"/>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14"/>
                                        </p:tgtEl>
                                        <p:attrNameLst>
                                          <p:attrName>style.visibility</p:attrName>
                                        </p:attrNameLst>
                                      </p:cBhvr>
                                      <p:to>
                                        <p:strVal val="visible"/>
                                      </p:to>
                                    </p:set>
                                    <p:animEffect transition="in" filter="wipe(left)">
                                      <p:cBhvr>
                                        <p:cTn id="21" dur="500"/>
                                        <p:tgtEl>
                                          <p:spTgt spid="11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22"/>
                                        </p:tgtEl>
                                        <p:attrNameLst>
                                          <p:attrName>style.visibility</p:attrName>
                                        </p:attrNameLst>
                                      </p:cBhvr>
                                      <p:to>
                                        <p:strVal val="visible"/>
                                      </p:to>
                                    </p:set>
                                    <p:animEffect transition="in" filter="wipe(left)">
                                      <p:cBhvr>
                                        <p:cTn id="24" dur="500"/>
                                        <p:tgtEl>
                                          <p:spTgt spid="122"/>
                                        </p:tgtEl>
                                      </p:cBhvr>
                                    </p:animEffect>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115"/>
                                        </p:tgtEl>
                                        <p:attrNameLst>
                                          <p:attrName>style.visibility</p:attrName>
                                        </p:attrNameLst>
                                      </p:cBhvr>
                                      <p:to>
                                        <p:strVal val="visible"/>
                                      </p:to>
                                    </p:set>
                                    <p:animEffect transition="in" filter="wipe(left)">
                                      <p:cBhvr>
                                        <p:cTn id="28" dur="500"/>
                                        <p:tgtEl>
                                          <p:spTgt spid="115"/>
                                        </p:tgtEl>
                                      </p:cBhvr>
                                    </p:animEffect>
                                  </p:childTnLst>
                                </p:cTn>
                              </p:par>
                            </p:childTnLst>
                          </p:cTn>
                        </p:par>
                        <p:par>
                          <p:cTn id="29" fill="hold">
                            <p:stCondLst>
                              <p:cond delay="2000"/>
                            </p:stCondLst>
                            <p:childTnLst>
                              <p:par>
                                <p:cTn id="30" presetID="22" presetClass="entr" presetSubtype="8" fill="hold" nodeType="afterEffect">
                                  <p:stCondLst>
                                    <p:cond delay="0"/>
                                  </p:stCondLst>
                                  <p:childTnLst>
                                    <p:set>
                                      <p:cBhvr>
                                        <p:cTn id="31" dur="1" fill="hold">
                                          <p:stCondLst>
                                            <p:cond delay="0"/>
                                          </p:stCondLst>
                                        </p:cTn>
                                        <p:tgtEl>
                                          <p:spTgt spid="101"/>
                                        </p:tgtEl>
                                        <p:attrNameLst>
                                          <p:attrName>style.visibility</p:attrName>
                                        </p:attrNameLst>
                                      </p:cBhvr>
                                      <p:to>
                                        <p:strVal val="visible"/>
                                      </p:to>
                                    </p:set>
                                    <p:animEffect transition="in" filter="wipe(left)">
                                      <p:cBhvr>
                                        <p:cTn id="32" dur="500"/>
                                        <p:tgtEl>
                                          <p:spTgt spid="10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3"/>
                                        </p:tgtEl>
                                        <p:attrNameLst>
                                          <p:attrName>style.visibility</p:attrName>
                                        </p:attrNameLst>
                                      </p:cBhvr>
                                      <p:to>
                                        <p:strVal val="visible"/>
                                      </p:to>
                                    </p:set>
                                    <p:animEffect transition="in" filter="wipe(left)">
                                      <p:cBhvr>
                                        <p:cTn id="37" dur="500"/>
                                        <p:tgtEl>
                                          <p:spTgt spid="12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2"/>
                                        </p:tgtEl>
                                        <p:attrNameLst>
                                          <p:attrName>style.visibility</p:attrName>
                                        </p:attrNameLst>
                                      </p:cBhvr>
                                      <p:to>
                                        <p:strVal val="visible"/>
                                      </p:to>
                                    </p:set>
                                    <p:animEffect transition="in" filter="fade">
                                      <p:cBhvr>
                                        <p:cTn id="42" dur="500"/>
                                        <p:tgtEl>
                                          <p:spTgt spid="142"/>
                                        </p:tgtEl>
                                      </p:cBhvr>
                                    </p:animEffect>
                                  </p:childTnLst>
                                </p:cTn>
                              </p:par>
                              <p:par>
                                <p:cTn id="43" presetID="10" presetClass="entr" presetSubtype="0" fill="hold" nodeType="withEffect">
                                  <p:stCondLst>
                                    <p:cond delay="0"/>
                                  </p:stCondLst>
                                  <p:childTnLst>
                                    <p:set>
                                      <p:cBhvr>
                                        <p:cTn id="44" dur="1" fill="hold">
                                          <p:stCondLst>
                                            <p:cond delay="0"/>
                                          </p:stCondLst>
                                        </p:cTn>
                                        <p:tgtEl>
                                          <p:spTgt spid="144"/>
                                        </p:tgtEl>
                                        <p:attrNameLst>
                                          <p:attrName>style.visibility</p:attrName>
                                        </p:attrNameLst>
                                      </p:cBhvr>
                                      <p:to>
                                        <p:strVal val="visible"/>
                                      </p:to>
                                    </p:set>
                                    <p:animEffect transition="in" filter="fade">
                                      <p:cBhvr>
                                        <p:cTn id="45" dur="500"/>
                                        <p:tgtEl>
                                          <p:spTgt spid="14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43"/>
                                        </p:tgtEl>
                                        <p:attrNameLst>
                                          <p:attrName>style.visibility</p:attrName>
                                        </p:attrNameLst>
                                      </p:cBhvr>
                                      <p:to>
                                        <p:strVal val="visible"/>
                                      </p:to>
                                    </p:set>
                                    <p:animEffect transition="in" filter="fade">
                                      <p:cBhvr>
                                        <p:cTn id="48" dur="500"/>
                                        <p:tgtEl>
                                          <p:spTgt spid="14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45"/>
                                        </p:tgtEl>
                                        <p:attrNameLst>
                                          <p:attrName>style.visibility</p:attrName>
                                        </p:attrNameLst>
                                      </p:cBhvr>
                                      <p:to>
                                        <p:strVal val="visible"/>
                                      </p:to>
                                    </p:set>
                                    <p:animEffect transition="in" filter="fade">
                                      <p:cBhvr>
                                        <p:cTn id="51" dur="500"/>
                                        <p:tgtEl>
                                          <p:spTgt spid="145"/>
                                        </p:tgtEl>
                                      </p:cBhvr>
                                    </p:animEffec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146"/>
                                        </p:tgtEl>
                                        <p:attrNameLst>
                                          <p:attrName>style.visibility</p:attrName>
                                        </p:attrNameLst>
                                      </p:cBhvr>
                                      <p:to>
                                        <p:strVal val="visible"/>
                                      </p:to>
                                    </p:set>
                                    <p:animEffect transition="in" filter="fade">
                                      <p:cBhvr>
                                        <p:cTn id="55" dur="500"/>
                                        <p:tgtEl>
                                          <p:spTgt spid="146"/>
                                        </p:tgtEl>
                                      </p:cBhvr>
                                    </p:animEffect>
                                  </p:childTnLst>
                                </p:cTn>
                              </p:par>
                            </p:childTnLst>
                          </p:cTn>
                        </p:par>
                        <p:par>
                          <p:cTn id="56" fill="hold">
                            <p:stCondLst>
                              <p:cond delay="1000"/>
                            </p:stCondLst>
                            <p:childTnLst>
                              <p:par>
                                <p:cTn id="57" presetID="1" presetClass="exit" presetSubtype="0" fill="hold" grpId="1" nodeType="afterEffect">
                                  <p:stCondLst>
                                    <p:cond delay="0"/>
                                  </p:stCondLst>
                                  <p:childTnLst>
                                    <p:set>
                                      <p:cBhvr>
                                        <p:cTn id="58" dur="1" fill="hold">
                                          <p:stCondLst>
                                            <p:cond delay="0"/>
                                          </p:stCondLst>
                                        </p:cTn>
                                        <p:tgtEl>
                                          <p:spTgt spid="123"/>
                                        </p:tgtEl>
                                        <p:attrNameLst>
                                          <p:attrName>style.visibility</p:attrName>
                                        </p:attrNameLst>
                                      </p:cBhvr>
                                      <p:to>
                                        <p:strVal val="hidden"/>
                                      </p:to>
                                    </p:set>
                                  </p:childTnLst>
                                </p:cTn>
                              </p:par>
                            </p:childTnLst>
                          </p:cTn>
                        </p:par>
                        <p:par>
                          <p:cTn id="59" fill="hold">
                            <p:stCondLst>
                              <p:cond delay="1000"/>
                            </p:stCondLst>
                            <p:childTnLst>
                              <p:par>
                                <p:cTn id="60" presetID="42" presetClass="path" presetSubtype="0" accel="50000" decel="50000" fill="hold" grpId="1" nodeType="afterEffect">
                                  <p:stCondLst>
                                    <p:cond delay="0"/>
                                  </p:stCondLst>
                                  <p:childTnLst>
                                    <p:animMotion origin="layout" path="M 3.95833E-6 4.44444E-6 L 0.1177 0.07384 " pathEditMode="relative" rAng="0" ptsTypes="AA">
                                      <p:cBhvr>
                                        <p:cTn id="61" dur="1000" fill="hold"/>
                                        <p:tgtEl>
                                          <p:spTgt spid="112"/>
                                        </p:tgtEl>
                                        <p:attrNameLst>
                                          <p:attrName>ppt_x</p:attrName>
                                          <p:attrName>ppt_y</p:attrName>
                                        </p:attrNameLst>
                                      </p:cBhvr>
                                      <p:rCtr x="5885" y="3681"/>
                                    </p:animMotion>
                                  </p:childTnLst>
                                </p:cTn>
                              </p:par>
                              <p:par>
                                <p:cTn id="62" presetID="42" presetClass="path" presetSubtype="0" accel="50000" decel="50000" fill="hold" grpId="1" nodeType="withEffect">
                                  <p:stCondLst>
                                    <p:cond delay="0"/>
                                  </p:stCondLst>
                                  <p:childTnLst>
                                    <p:animMotion origin="layout" path="M 1.04167E-6 4.44444E-6 L 0.1181 0.0743 " pathEditMode="relative" rAng="0" ptsTypes="AA">
                                      <p:cBhvr>
                                        <p:cTn id="63" dur="1000" fill="hold"/>
                                        <p:tgtEl>
                                          <p:spTgt spid="113"/>
                                        </p:tgtEl>
                                        <p:attrNameLst>
                                          <p:attrName>ppt_x</p:attrName>
                                          <p:attrName>ppt_y</p:attrName>
                                        </p:attrNameLst>
                                      </p:cBhvr>
                                      <p:rCtr x="5898" y="3704"/>
                                    </p:animMotion>
                                  </p:childTnLst>
                                </p:cTn>
                              </p:par>
                              <p:par>
                                <p:cTn id="64" presetID="42" presetClass="path" presetSubtype="0" accel="50000" decel="50000" fill="hold" grpId="1" nodeType="withEffect">
                                  <p:stCondLst>
                                    <p:cond delay="0"/>
                                  </p:stCondLst>
                                  <p:childTnLst>
                                    <p:animMotion origin="layout" path="M -3.95833E-6 4.44444E-6 L 0.11914 0.07523 " pathEditMode="relative" rAng="0" ptsTypes="AA">
                                      <p:cBhvr>
                                        <p:cTn id="65" dur="1000" fill="hold"/>
                                        <p:tgtEl>
                                          <p:spTgt spid="114"/>
                                        </p:tgtEl>
                                        <p:attrNameLst>
                                          <p:attrName>ppt_x</p:attrName>
                                          <p:attrName>ppt_y</p:attrName>
                                        </p:attrNameLst>
                                      </p:cBhvr>
                                      <p:rCtr x="5951" y="3750"/>
                                    </p:animMotion>
                                  </p:childTnLst>
                                </p:cTn>
                              </p:par>
                              <p:par>
                                <p:cTn id="66" presetID="42" presetClass="path" presetSubtype="0" accel="50000" decel="50000" fill="hold" grpId="1" nodeType="withEffect">
                                  <p:stCondLst>
                                    <p:cond delay="0"/>
                                  </p:stCondLst>
                                  <p:childTnLst>
                                    <p:animMotion origin="layout" path="M 4.375E-6 4.44444E-6 L 0.11809 0.07476 " pathEditMode="relative" rAng="0" ptsTypes="AA">
                                      <p:cBhvr>
                                        <p:cTn id="67" dur="1000" fill="hold"/>
                                        <p:tgtEl>
                                          <p:spTgt spid="122"/>
                                        </p:tgtEl>
                                        <p:attrNameLst>
                                          <p:attrName>ppt_x</p:attrName>
                                          <p:attrName>ppt_y</p:attrName>
                                        </p:attrNameLst>
                                      </p:cBhvr>
                                      <p:rCtr x="5898" y="3727"/>
                                    </p:animMotion>
                                  </p:childTnLst>
                                </p:cTn>
                              </p:par>
                            </p:childTnLst>
                          </p:cTn>
                        </p:par>
                        <p:par>
                          <p:cTn id="68" fill="hold">
                            <p:stCondLst>
                              <p:cond delay="2000"/>
                            </p:stCondLst>
                            <p:childTnLst>
                              <p:par>
                                <p:cTn id="69" presetID="42" presetClass="path" presetSubtype="0" accel="50000" decel="50000" fill="hold" nodeType="afterEffect">
                                  <p:stCondLst>
                                    <p:cond delay="0"/>
                                  </p:stCondLst>
                                  <p:childTnLst>
                                    <p:animMotion origin="layout" path="M 2.08333E-7 4.44444E-6 L -0.00026 0.07338 " pathEditMode="relative" rAng="0" ptsTypes="AA">
                                      <p:cBhvr>
                                        <p:cTn id="70" dur="1000" fill="hold"/>
                                        <p:tgtEl>
                                          <p:spTgt spid="101"/>
                                        </p:tgtEl>
                                        <p:attrNameLst>
                                          <p:attrName>ppt_x</p:attrName>
                                          <p:attrName>ppt_y</p:attrName>
                                        </p:attrNameLst>
                                      </p:cBhvr>
                                      <p:rCtr x="-13" y="3657"/>
                                    </p:animMotion>
                                  </p:childTnLst>
                                </p:cTn>
                              </p:par>
                              <p:par>
                                <p:cTn id="71" presetID="1" presetClass="exit" presetSubtype="0" fill="hold" nodeType="withEffect">
                                  <p:stCondLst>
                                    <p:cond delay="0"/>
                                  </p:stCondLst>
                                  <p:childTnLst>
                                    <p:set>
                                      <p:cBhvr>
                                        <p:cTn id="72" dur="1" fill="hold">
                                          <p:stCondLst>
                                            <p:cond delay="0"/>
                                          </p:stCondLst>
                                        </p:cTn>
                                        <p:tgtEl>
                                          <p:spTgt spid="115"/>
                                        </p:tgtEl>
                                        <p:attrNameLst>
                                          <p:attrName>style.visibility</p:attrName>
                                        </p:attrNameLst>
                                      </p:cBhvr>
                                      <p:to>
                                        <p:strVal val="hidden"/>
                                      </p:to>
                                    </p:set>
                                  </p:childTnLst>
                                </p:cTn>
                              </p:par>
                            </p:childTnLst>
                          </p:cTn>
                        </p:par>
                        <p:par>
                          <p:cTn id="73" fill="hold">
                            <p:stCondLst>
                              <p:cond delay="3000"/>
                            </p:stCondLst>
                            <p:childTnLst>
                              <p:par>
                                <p:cTn id="74" presetID="22" presetClass="entr" presetSubtype="8" fill="hold" grpId="0" nodeType="afterEffect">
                                  <p:stCondLst>
                                    <p:cond delay="0"/>
                                  </p:stCondLst>
                                  <p:childTnLst>
                                    <p:set>
                                      <p:cBhvr>
                                        <p:cTn id="75" dur="1" fill="hold">
                                          <p:stCondLst>
                                            <p:cond delay="0"/>
                                          </p:stCondLst>
                                        </p:cTn>
                                        <p:tgtEl>
                                          <p:spTgt spid="148"/>
                                        </p:tgtEl>
                                        <p:attrNameLst>
                                          <p:attrName>style.visibility</p:attrName>
                                        </p:attrNameLst>
                                      </p:cBhvr>
                                      <p:to>
                                        <p:strVal val="visible"/>
                                      </p:to>
                                    </p:set>
                                    <p:animEffect transition="in" filter="wipe(left)">
                                      <p:cBhvr>
                                        <p:cTn id="76"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P spid="112" grpId="1" animBg="1"/>
      <p:bldP spid="113" grpId="0" animBg="1"/>
      <p:bldP spid="113" grpId="1" animBg="1"/>
      <p:bldP spid="114" grpId="0" animBg="1"/>
      <p:bldP spid="114" grpId="1" animBg="1"/>
      <p:bldP spid="122" grpId="0" animBg="1"/>
      <p:bldP spid="122" grpId="1" animBg="1"/>
      <p:bldP spid="123" grpId="0" animBg="1"/>
      <p:bldP spid="123" grpId="1" animBg="1"/>
      <p:bldP spid="143" grpId="0"/>
      <p:bldP spid="145" grpId="0"/>
      <p:bldP spid="146" grpId="0" animBg="1"/>
      <p:bldP spid="14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321FF-0CF5-427B-8AF9-2F9AB6F3548F}"/>
              </a:ext>
            </a:extLst>
          </p:cNvPr>
          <p:cNvSpPr>
            <a:spLocks noGrp="1"/>
          </p:cNvSpPr>
          <p:nvPr>
            <p:ph type="title"/>
          </p:nvPr>
        </p:nvSpPr>
        <p:spPr/>
        <p:txBody>
          <a:bodyPr/>
          <a:lstStyle/>
          <a:p>
            <a:r>
              <a:rPr lang="zh-CN" altLang="en-US" dirty="0"/>
              <a:t>本次课程总结</a:t>
            </a:r>
            <a:endParaRPr lang="en-US" dirty="0"/>
          </a:p>
        </p:txBody>
      </p:sp>
      <p:sp>
        <p:nvSpPr>
          <p:cNvPr id="3" name="Text Placeholder 2">
            <a:extLst>
              <a:ext uri="{FF2B5EF4-FFF2-40B4-BE49-F238E27FC236}">
                <a16:creationId xmlns:a16="http://schemas.microsoft.com/office/drawing/2014/main" id="{4F25D21F-50D7-4FC2-8EDC-E1ABEE3D3E4C}"/>
              </a:ext>
            </a:extLst>
          </p:cNvPr>
          <p:cNvSpPr>
            <a:spLocks noGrp="1"/>
          </p:cNvSpPr>
          <p:nvPr>
            <p:ph type="body" sz="quarter" idx="10"/>
          </p:nvPr>
        </p:nvSpPr>
        <p:spPr>
          <a:xfrm>
            <a:off x="584200" y="1435497"/>
            <a:ext cx="11018520" cy="5109091"/>
          </a:xfrm>
        </p:spPr>
        <p:txBody>
          <a:bodyPr/>
          <a:lstStyle/>
          <a:p>
            <a:r>
              <a:rPr lang="zh-CN" altLang="en-US" dirty="0"/>
              <a:t>深度神经网络编译器的概念与架构</a:t>
            </a:r>
            <a:endParaRPr lang="en-US" altLang="zh-CN" dirty="0"/>
          </a:p>
          <a:p>
            <a:pPr lvl="1"/>
            <a:r>
              <a:rPr lang="zh-CN" altLang="en-US" dirty="0"/>
              <a:t>中间表达、前端、后端、优化过程</a:t>
            </a:r>
            <a:endParaRPr lang="en-US" altLang="zh-CN" dirty="0"/>
          </a:p>
          <a:p>
            <a:r>
              <a:rPr lang="zh-CN" altLang="en-US" dirty="0"/>
              <a:t>计算图优化</a:t>
            </a:r>
            <a:endParaRPr lang="en-US" altLang="zh-CN" dirty="0"/>
          </a:p>
          <a:p>
            <a:pPr lvl="1"/>
            <a:r>
              <a:rPr lang="zh-CN" altLang="en-US" dirty="0"/>
              <a:t>算术表达式化简、公共子表达式消除、常数传播、矩阵合并、算子融合、子图替换</a:t>
            </a:r>
            <a:r>
              <a:rPr lang="en-US" altLang="zh-CN" dirty="0"/>
              <a:t>/</a:t>
            </a:r>
            <a:r>
              <a:rPr lang="zh-CN" altLang="en-US" dirty="0"/>
              <a:t>随机子图替换</a:t>
            </a:r>
            <a:endParaRPr lang="en-US" altLang="zh-CN" dirty="0"/>
          </a:p>
          <a:p>
            <a:r>
              <a:rPr lang="zh-CN" altLang="en-US" dirty="0"/>
              <a:t>内存优化</a:t>
            </a:r>
            <a:endParaRPr lang="en-US" altLang="zh-CN" dirty="0"/>
          </a:p>
          <a:p>
            <a:pPr lvl="1"/>
            <a:r>
              <a:rPr lang="zh-CN" altLang="en-US" dirty="0"/>
              <a:t>基于拓扑序的最小内存分配、根据整数线性规划求解最优内存放置、张量换入换出与张量重计算</a:t>
            </a:r>
            <a:endParaRPr lang="en-US" altLang="zh-CN" dirty="0"/>
          </a:p>
          <a:p>
            <a:r>
              <a:rPr lang="zh-CN" altLang="en-US" dirty="0"/>
              <a:t>内核优化</a:t>
            </a:r>
            <a:endParaRPr lang="en-US" altLang="zh-CN" dirty="0"/>
          </a:p>
          <a:p>
            <a:pPr lvl="1"/>
            <a:r>
              <a:rPr lang="zh-CN" altLang="en-US" dirty="0"/>
              <a:t>算子表达式、算子表示与调度逻辑的分离、自动调度搜索与代码生成</a:t>
            </a:r>
            <a:endParaRPr lang="en-US" altLang="zh-CN" dirty="0"/>
          </a:p>
          <a:p>
            <a:r>
              <a:rPr lang="zh-CN" altLang="en-US" dirty="0"/>
              <a:t>调度优化</a:t>
            </a:r>
            <a:endParaRPr lang="en-US" altLang="zh-CN" dirty="0"/>
          </a:p>
          <a:p>
            <a:endParaRPr lang="en-US" dirty="0"/>
          </a:p>
        </p:txBody>
      </p:sp>
    </p:spTree>
    <p:extLst>
      <p:ext uri="{BB962C8B-B14F-4D97-AF65-F5344CB8AC3E}">
        <p14:creationId xmlns:p14="http://schemas.microsoft.com/office/powerpoint/2010/main" val="19784631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C934C-2F12-4EDB-8356-E672CDF53DD2}"/>
              </a:ext>
            </a:extLst>
          </p:cNvPr>
          <p:cNvSpPr>
            <a:spLocks noGrp="1"/>
          </p:cNvSpPr>
          <p:nvPr>
            <p:ph type="title"/>
          </p:nvPr>
        </p:nvSpPr>
        <p:spPr/>
        <p:txBody>
          <a:bodyPr/>
          <a:lstStyle/>
          <a:p>
            <a:r>
              <a:rPr lang="zh-CN" altLang="en-US" dirty="0"/>
              <a:t>课后作业</a:t>
            </a:r>
            <a:endParaRPr lang="en-US" dirty="0"/>
          </a:p>
        </p:txBody>
      </p:sp>
      <p:sp>
        <p:nvSpPr>
          <p:cNvPr id="3" name="Content Placeholder 2">
            <a:extLst>
              <a:ext uri="{FF2B5EF4-FFF2-40B4-BE49-F238E27FC236}">
                <a16:creationId xmlns:a16="http://schemas.microsoft.com/office/drawing/2014/main" id="{C215EFB8-5A37-4195-8644-18190F8E358A}"/>
              </a:ext>
            </a:extLst>
          </p:cNvPr>
          <p:cNvSpPr>
            <a:spLocks noGrp="1"/>
          </p:cNvSpPr>
          <p:nvPr>
            <p:ph idx="1"/>
          </p:nvPr>
        </p:nvSpPr>
        <p:spPr>
          <a:xfrm>
            <a:off x="584200" y="1435503"/>
            <a:ext cx="11018520" cy="5010602"/>
          </a:xfrm>
        </p:spPr>
        <p:txBody>
          <a:bodyPr/>
          <a:lstStyle/>
          <a:p>
            <a:r>
              <a:rPr lang="zh-CN" altLang="en-US" dirty="0"/>
              <a:t>推荐补充阅读材料</a:t>
            </a:r>
            <a:endParaRPr lang="en-US" altLang="zh-CN" dirty="0"/>
          </a:p>
          <a:p>
            <a:r>
              <a:rPr lang="en-US" altLang="zh-CN" sz="2400" dirty="0"/>
              <a:t>XLA, nGraph, TensorFlow, PyTorch</a:t>
            </a:r>
          </a:p>
          <a:p>
            <a:r>
              <a:rPr lang="en-US" altLang="zh-CN" sz="2400" dirty="0"/>
              <a:t>TVM: An automated end-to-end optimizing compiler for deep learning</a:t>
            </a:r>
          </a:p>
          <a:p>
            <a:r>
              <a:rPr lang="en-US" altLang="zh-CN" sz="2400" dirty="0" err="1"/>
              <a:t>Taso</a:t>
            </a:r>
            <a:r>
              <a:rPr lang="en-US" altLang="zh-CN" sz="2400" dirty="0"/>
              <a:t>: optimizing deep learning computation with automatic generation of graph substitutions.</a:t>
            </a:r>
          </a:p>
          <a:p>
            <a:r>
              <a:rPr lang="en-US" altLang="zh-CN" sz="2400" dirty="0"/>
              <a:t>Learning to optimize tensor programs</a:t>
            </a:r>
          </a:p>
          <a:p>
            <a:r>
              <a:rPr lang="en-US" altLang="zh-CN" sz="2400" dirty="0"/>
              <a:t>Tensor comprehensions: Framework-agnostic high-performance machine learning abstractions</a:t>
            </a:r>
          </a:p>
          <a:p>
            <a:r>
              <a:rPr lang="en-US" altLang="zh-CN" sz="2400" dirty="0" err="1"/>
              <a:t>Flextensor</a:t>
            </a:r>
            <a:r>
              <a:rPr lang="en-US" altLang="zh-CN" sz="2400" dirty="0"/>
              <a:t>: An automatic schedule exploration and optimization framework for tensor computation on heterogeneous system</a:t>
            </a:r>
          </a:p>
          <a:p>
            <a:r>
              <a:rPr lang="en-US" altLang="zh-CN" sz="2400" dirty="0"/>
              <a:t>Tiramisu: A polyhedral compiler for expressing fast and portable code</a:t>
            </a:r>
          </a:p>
          <a:p>
            <a:pPr lvl="1"/>
            <a:endParaRPr lang="en-US" dirty="0"/>
          </a:p>
        </p:txBody>
      </p:sp>
      <p:sp>
        <p:nvSpPr>
          <p:cNvPr id="4" name="Slide Number Placeholder 3">
            <a:extLst>
              <a:ext uri="{FF2B5EF4-FFF2-40B4-BE49-F238E27FC236}">
                <a16:creationId xmlns:a16="http://schemas.microsoft.com/office/drawing/2014/main" id="{22E9BFAB-5D29-4AE6-9517-B3E9BD9BB62E}"/>
              </a:ext>
            </a:extLst>
          </p:cNvPr>
          <p:cNvSpPr>
            <a:spLocks noGrp="1"/>
          </p:cNvSpPr>
          <p:nvPr>
            <p:ph type="sldNum" sz="quarter" idx="12"/>
          </p:nvPr>
        </p:nvSpPr>
        <p:spPr/>
        <p:txBody>
          <a:bodyPr/>
          <a:lstStyle/>
          <a:p>
            <a:fld id="{75405F3C-E1F1-4016-982B-CA91284A1E2D}" type="slidenum">
              <a:rPr lang="en-US" smtClean="0"/>
              <a:t>45</a:t>
            </a:fld>
            <a:endParaRPr lang="en-US"/>
          </a:p>
        </p:txBody>
      </p:sp>
    </p:spTree>
    <p:extLst>
      <p:ext uri="{BB962C8B-B14F-4D97-AF65-F5344CB8AC3E}">
        <p14:creationId xmlns:p14="http://schemas.microsoft.com/office/powerpoint/2010/main" val="31592967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8B071-03F0-4416-994A-C83A82E14A21}"/>
              </a:ext>
            </a:extLst>
          </p:cNvPr>
          <p:cNvSpPr>
            <a:spLocks noGrp="1"/>
          </p:cNvSpPr>
          <p:nvPr>
            <p:ph type="title"/>
          </p:nvPr>
        </p:nvSpPr>
        <p:spPr/>
        <p:txBody>
          <a:bodyPr/>
          <a:lstStyle/>
          <a:p>
            <a:r>
              <a:rPr lang="en-US" dirty="0"/>
              <a:t>Lab 1 (for week 1, 2)</a:t>
            </a:r>
          </a:p>
        </p:txBody>
      </p:sp>
      <p:sp>
        <p:nvSpPr>
          <p:cNvPr id="3" name="Content Placeholder 2">
            <a:extLst>
              <a:ext uri="{FF2B5EF4-FFF2-40B4-BE49-F238E27FC236}">
                <a16:creationId xmlns:a16="http://schemas.microsoft.com/office/drawing/2014/main" id="{146609CB-6F23-4EA1-A7F1-AFF2120FACEA}"/>
              </a:ext>
            </a:extLst>
          </p:cNvPr>
          <p:cNvSpPr>
            <a:spLocks noGrp="1"/>
          </p:cNvSpPr>
          <p:nvPr>
            <p:ph idx="1"/>
          </p:nvPr>
        </p:nvSpPr>
        <p:spPr>
          <a:xfrm>
            <a:off x="584200" y="1435503"/>
            <a:ext cx="11018520" cy="3090077"/>
          </a:xfrm>
        </p:spPr>
        <p:txBody>
          <a:bodyPr/>
          <a:lstStyle/>
          <a:p>
            <a:pPr fontAlgn="base"/>
            <a:r>
              <a:rPr lang="en-US" b="1" dirty="0"/>
              <a:t>Purpose</a:t>
            </a:r>
          </a:p>
          <a:p>
            <a:pPr lvl="1" fontAlgn="base"/>
            <a:r>
              <a:rPr lang="en-US" dirty="0"/>
              <a:t>A simple throughout end-to-end AI example, from a system perspective </a:t>
            </a:r>
          </a:p>
          <a:p>
            <a:pPr lvl="1" fontAlgn="base"/>
            <a:r>
              <a:rPr lang="en-US" dirty="0"/>
              <a:t>Understand the systems from debugger info and system logs</a:t>
            </a:r>
          </a:p>
          <a:p>
            <a:pPr fontAlgn="base"/>
            <a:r>
              <a:rPr lang="en-US" b="1" dirty="0"/>
              <a:t>Get ready</a:t>
            </a:r>
          </a:p>
          <a:p>
            <a:pPr lvl="1" fontAlgn="base"/>
            <a:r>
              <a:rPr lang="en-US" dirty="0"/>
              <a:t>https://github.com/microsoft/ai-edu/ai-system/labs/1</a:t>
            </a:r>
            <a:endParaRPr lang="en-US" b="1" dirty="0"/>
          </a:p>
          <a:p>
            <a:pPr fontAlgn="base"/>
            <a:endParaRPr lang="en-US" dirty="0"/>
          </a:p>
          <a:p>
            <a:endParaRPr lang="en-US" dirty="0"/>
          </a:p>
        </p:txBody>
      </p:sp>
      <p:sp>
        <p:nvSpPr>
          <p:cNvPr id="4" name="Slide Number Placeholder 3">
            <a:extLst>
              <a:ext uri="{FF2B5EF4-FFF2-40B4-BE49-F238E27FC236}">
                <a16:creationId xmlns:a16="http://schemas.microsoft.com/office/drawing/2014/main" id="{370B5DA9-E941-4667-8F7F-7C368B3DABE3}"/>
              </a:ext>
            </a:extLst>
          </p:cNvPr>
          <p:cNvSpPr>
            <a:spLocks noGrp="1"/>
          </p:cNvSpPr>
          <p:nvPr>
            <p:ph type="sldNum" sz="quarter" idx="12"/>
          </p:nvPr>
        </p:nvSpPr>
        <p:spPr/>
        <p:txBody>
          <a:bodyPr/>
          <a:lstStyle/>
          <a:p>
            <a:fld id="{75405F3C-E1F1-4016-982B-CA91284A1E2D}" type="slidenum">
              <a:rPr lang="en-US" smtClean="0"/>
              <a:t>46</a:t>
            </a:fld>
            <a:endParaRPr lang="en-US"/>
          </a:p>
        </p:txBody>
      </p:sp>
    </p:spTree>
    <p:extLst>
      <p:ext uri="{BB962C8B-B14F-4D97-AF65-F5344CB8AC3E}">
        <p14:creationId xmlns:p14="http://schemas.microsoft.com/office/powerpoint/2010/main" val="286945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321FF-0CF5-427B-8AF9-2F9AB6F3548F}"/>
              </a:ext>
            </a:extLst>
          </p:cNvPr>
          <p:cNvSpPr>
            <a:spLocks noGrp="1"/>
          </p:cNvSpPr>
          <p:nvPr>
            <p:ph type="title"/>
          </p:nvPr>
        </p:nvSpPr>
        <p:spPr/>
        <p:txBody>
          <a:bodyPr/>
          <a:lstStyle/>
          <a:p>
            <a:r>
              <a:rPr lang="zh-CN" altLang="en-US" dirty="0"/>
              <a:t>大纲</a:t>
            </a:r>
            <a:endParaRPr lang="en-US" dirty="0"/>
          </a:p>
        </p:txBody>
      </p:sp>
      <p:sp>
        <p:nvSpPr>
          <p:cNvPr id="3" name="Text Placeholder 2">
            <a:extLst>
              <a:ext uri="{FF2B5EF4-FFF2-40B4-BE49-F238E27FC236}">
                <a16:creationId xmlns:a16="http://schemas.microsoft.com/office/drawing/2014/main" id="{4F25D21F-50D7-4FC2-8EDC-E1ABEE3D3E4C}"/>
              </a:ext>
            </a:extLst>
          </p:cNvPr>
          <p:cNvSpPr>
            <a:spLocks noGrp="1"/>
          </p:cNvSpPr>
          <p:nvPr>
            <p:ph type="body" sz="quarter" idx="10"/>
          </p:nvPr>
        </p:nvSpPr>
        <p:spPr>
          <a:xfrm>
            <a:off x="584200" y="1435497"/>
            <a:ext cx="11018520" cy="2499146"/>
          </a:xfrm>
        </p:spPr>
        <p:txBody>
          <a:bodyPr/>
          <a:lstStyle/>
          <a:p>
            <a:r>
              <a:rPr lang="en-US" altLang="zh-CN" b="1" dirty="0"/>
              <a:t>1. </a:t>
            </a:r>
            <a:r>
              <a:rPr lang="zh-CN" altLang="en-US" b="1" dirty="0"/>
              <a:t>计算图优化</a:t>
            </a:r>
            <a:endParaRPr lang="en-US" altLang="zh-CN" b="1" dirty="0"/>
          </a:p>
          <a:p>
            <a:r>
              <a:rPr lang="en-US" altLang="zh-CN" dirty="0">
                <a:solidFill>
                  <a:schemeClr val="bg1">
                    <a:lumMod val="50000"/>
                  </a:schemeClr>
                </a:solidFill>
              </a:rPr>
              <a:t>2. </a:t>
            </a:r>
            <a:r>
              <a:rPr lang="zh-CN" altLang="en-US" dirty="0">
                <a:solidFill>
                  <a:schemeClr val="bg1">
                    <a:lumMod val="50000"/>
                  </a:schemeClr>
                </a:solidFill>
              </a:rPr>
              <a:t>内存优化</a:t>
            </a:r>
            <a:endParaRPr lang="en-US" altLang="zh-CN" dirty="0">
              <a:solidFill>
                <a:schemeClr val="bg1">
                  <a:lumMod val="50000"/>
                </a:schemeClr>
              </a:solidFill>
            </a:endParaRPr>
          </a:p>
          <a:p>
            <a:r>
              <a:rPr lang="en-US" altLang="zh-CN" dirty="0">
                <a:solidFill>
                  <a:schemeClr val="bg1">
                    <a:lumMod val="50000"/>
                  </a:schemeClr>
                </a:solidFill>
              </a:rPr>
              <a:t>3. </a:t>
            </a:r>
            <a:r>
              <a:rPr lang="zh-CN" altLang="en-US" dirty="0">
                <a:solidFill>
                  <a:schemeClr val="bg1">
                    <a:lumMod val="50000"/>
                  </a:schemeClr>
                </a:solidFill>
              </a:rPr>
              <a:t>内核优化</a:t>
            </a:r>
            <a:endParaRPr lang="en-US" altLang="zh-CN" dirty="0">
              <a:solidFill>
                <a:schemeClr val="bg1">
                  <a:lumMod val="50000"/>
                </a:schemeClr>
              </a:solidFill>
            </a:endParaRPr>
          </a:p>
          <a:p>
            <a:r>
              <a:rPr lang="en-US" altLang="zh-CN" dirty="0">
                <a:solidFill>
                  <a:schemeClr val="bg1">
                    <a:lumMod val="50000"/>
                  </a:schemeClr>
                </a:solidFill>
              </a:rPr>
              <a:t>4. </a:t>
            </a:r>
            <a:r>
              <a:rPr lang="zh-CN" altLang="en-US" dirty="0">
                <a:solidFill>
                  <a:schemeClr val="bg1">
                    <a:lumMod val="50000"/>
                  </a:schemeClr>
                </a:solidFill>
              </a:rPr>
              <a:t>调度优化</a:t>
            </a:r>
            <a:endParaRPr lang="en-US" altLang="zh-CN" dirty="0">
              <a:solidFill>
                <a:schemeClr val="bg1">
                  <a:lumMod val="50000"/>
                </a:schemeClr>
              </a:solidFill>
            </a:endParaRPr>
          </a:p>
          <a:p>
            <a:endParaRPr lang="en-US" dirty="0"/>
          </a:p>
        </p:txBody>
      </p:sp>
    </p:spTree>
    <p:extLst>
      <p:ext uri="{BB962C8B-B14F-4D97-AF65-F5344CB8AC3E}">
        <p14:creationId xmlns:p14="http://schemas.microsoft.com/office/powerpoint/2010/main" val="220798850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92AAB-D6D7-4488-82C2-A4F024612CE2}"/>
              </a:ext>
            </a:extLst>
          </p:cNvPr>
          <p:cNvSpPr>
            <a:spLocks noGrp="1"/>
          </p:cNvSpPr>
          <p:nvPr>
            <p:ph type="title"/>
          </p:nvPr>
        </p:nvSpPr>
        <p:spPr/>
        <p:txBody>
          <a:bodyPr/>
          <a:lstStyle/>
          <a:p>
            <a:r>
              <a:rPr lang="zh-CN" altLang="en-US" dirty="0"/>
              <a:t>中间表示</a:t>
            </a:r>
            <a:r>
              <a:rPr lang="en-US" altLang="zh-CN" dirty="0"/>
              <a:t>--</a:t>
            </a:r>
            <a:r>
              <a:rPr lang="zh-CN" altLang="en-US" dirty="0"/>
              <a:t>计算图</a:t>
            </a:r>
            <a:endParaRPr lang="en-US" dirty="0"/>
          </a:p>
        </p:txBody>
      </p:sp>
      <p:sp>
        <p:nvSpPr>
          <p:cNvPr id="3" name="Text Placeholder 2">
            <a:extLst>
              <a:ext uri="{FF2B5EF4-FFF2-40B4-BE49-F238E27FC236}">
                <a16:creationId xmlns:a16="http://schemas.microsoft.com/office/drawing/2014/main" id="{74859C6F-1648-40A1-A216-0AD25B3E30E4}"/>
              </a:ext>
            </a:extLst>
          </p:cNvPr>
          <p:cNvSpPr>
            <a:spLocks noGrp="1"/>
          </p:cNvSpPr>
          <p:nvPr>
            <p:ph type="body" sz="quarter" idx="10"/>
          </p:nvPr>
        </p:nvSpPr>
        <p:spPr>
          <a:xfrm>
            <a:off x="584200" y="1435497"/>
            <a:ext cx="11018520" cy="3681008"/>
          </a:xfrm>
        </p:spPr>
        <p:txBody>
          <a:bodyPr/>
          <a:lstStyle/>
          <a:p>
            <a:r>
              <a:rPr lang="zh-CN" altLang="en-US" dirty="0"/>
              <a:t>基本数据结构：</a:t>
            </a:r>
            <a:r>
              <a:rPr lang="en-US" altLang="zh-CN" b="1" dirty="0"/>
              <a:t>Tensor</a:t>
            </a:r>
            <a:r>
              <a:rPr lang="en-US" altLang="zh-CN" dirty="0"/>
              <a:t> </a:t>
            </a:r>
            <a:r>
              <a:rPr lang="zh-CN" altLang="en-US" dirty="0"/>
              <a:t>（</a:t>
            </a:r>
            <a:r>
              <a:rPr lang="en-US" altLang="zh-CN" dirty="0"/>
              <a:t>N</a:t>
            </a:r>
            <a:r>
              <a:rPr lang="zh-CN" altLang="en-US" dirty="0"/>
              <a:t>维数组）</a:t>
            </a:r>
            <a:endParaRPr lang="en-US" altLang="zh-CN" dirty="0"/>
          </a:p>
          <a:p>
            <a:pPr lvl="1"/>
            <a:r>
              <a:rPr lang="en-US" altLang="zh-CN" dirty="0"/>
              <a:t>Tensor</a:t>
            </a:r>
            <a:r>
              <a:rPr lang="zh-CN" altLang="en-US" dirty="0"/>
              <a:t>形状： </a:t>
            </a:r>
            <a:r>
              <a:rPr lang="en-US" altLang="zh-CN" dirty="0"/>
              <a:t>[2, 3, 4]</a:t>
            </a:r>
          </a:p>
          <a:p>
            <a:pPr lvl="1"/>
            <a:r>
              <a:rPr lang="zh-CN" altLang="en-US" dirty="0"/>
              <a:t>元素类型：</a:t>
            </a:r>
            <a:r>
              <a:rPr lang="en-US" altLang="zh-CN" dirty="0"/>
              <a:t>int, float, string, etc.</a:t>
            </a:r>
          </a:p>
          <a:p>
            <a:pPr lvl="1"/>
            <a:endParaRPr lang="en-US" altLang="zh-CN" dirty="0"/>
          </a:p>
          <a:p>
            <a:r>
              <a:rPr lang="zh-CN" altLang="en-US" dirty="0"/>
              <a:t>基本运算单元：</a:t>
            </a:r>
            <a:r>
              <a:rPr lang="en-US" altLang="zh-CN" dirty="0"/>
              <a:t>Operator</a:t>
            </a:r>
          </a:p>
          <a:p>
            <a:pPr lvl="1"/>
            <a:r>
              <a:rPr lang="zh-CN" altLang="en-US" dirty="0"/>
              <a:t>由最基本的代数算子组成</a:t>
            </a:r>
            <a:endParaRPr lang="en-US" altLang="zh-CN" dirty="0"/>
          </a:p>
          <a:p>
            <a:pPr lvl="1"/>
            <a:r>
              <a:rPr lang="zh-CN" altLang="en-US" dirty="0"/>
              <a:t>每个</a:t>
            </a:r>
            <a:r>
              <a:rPr lang="en-US" altLang="zh-CN" dirty="0"/>
              <a:t>Operator</a:t>
            </a:r>
            <a:r>
              <a:rPr lang="zh-CN" altLang="en-US" dirty="0"/>
              <a:t>接收</a:t>
            </a:r>
            <a:r>
              <a:rPr lang="en-US" altLang="zh-CN" dirty="0"/>
              <a:t>N</a:t>
            </a:r>
            <a:r>
              <a:rPr lang="zh-CN" altLang="en-US" dirty="0"/>
              <a:t>个输入</a:t>
            </a:r>
            <a:r>
              <a:rPr lang="en-US" altLang="zh-CN" dirty="0"/>
              <a:t>Tensor</a:t>
            </a:r>
            <a:r>
              <a:rPr lang="zh-CN" altLang="en-US" dirty="0"/>
              <a:t>，并输出</a:t>
            </a:r>
            <a:r>
              <a:rPr lang="en-US" altLang="zh-CN" dirty="0"/>
              <a:t>M</a:t>
            </a:r>
            <a:r>
              <a:rPr lang="zh-CN" altLang="en-US" dirty="0"/>
              <a:t>个输出</a:t>
            </a:r>
            <a:r>
              <a:rPr lang="en-US" altLang="zh-CN" dirty="0"/>
              <a:t>Tensor</a:t>
            </a:r>
          </a:p>
          <a:p>
            <a:pPr lvl="1"/>
            <a:r>
              <a:rPr lang="en-US" altLang="zh-CN" dirty="0"/>
              <a:t>TensorFlow</a:t>
            </a:r>
            <a:r>
              <a:rPr lang="zh-CN" altLang="en-US" dirty="0"/>
              <a:t>中有</a:t>
            </a:r>
            <a:r>
              <a:rPr lang="en-US" altLang="zh-CN" dirty="0"/>
              <a:t>&gt;400</a:t>
            </a:r>
            <a:r>
              <a:rPr lang="zh-CN" altLang="en-US" dirty="0"/>
              <a:t>个基本</a:t>
            </a:r>
            <a:r>
              <a:rPr lang="en-US" altLang="zh-CN" dirty="0"/>
              <a:t>operator</a:t>
            </a:r>
          </a:p>
          <a:p>
            <a:endParaRPr lang="en-US" altLang="zh-CN" dirty="0"/>
          </a:p>
        </p:txBody>
      </p:sp>
      <p:grpSp>
        <p:nvGrpSpPr>
          <p:cNvPr id="31" name="Group 30">
            <a:extLst>
              <a:ext uri="{FF2B5EF4-FFF2-40B4-BE49-F238E27FC236}">
                <a16:creationId xmlns:a16="http://schemas.microsoft.com/office/drawing/2014/main" id="{14E41BEF-CFC9-4AC1-8B98-ED0BC8E3EF31}"/>
              </a:ext>
            </a:extLst>
          </p:cNvPr>
          <p:cNvGrpSpPr/>
          <p:nvPr/>
        </p:nvGrpSpPr>
        <p:grpSpPr>
          <a:xfrm>
            <a:off x="7266591" y="1554218"/>
            <a:ext cx="1713780" cy="932108"/>
            <a:chOff x="5321300" y="2425700"/>
            <a:chExt cx="558800" cy="381000"/>
          </a:xfrm>
        </p:grpSpPr>
        <p:sp>
          <p:nvSpPr>
            <p:cNvPr id="32" name="Rectangle 31">
              <a:extLst>
                <a:ext uri="{FF2B5EF4-FFF2-40B4-BE49-F238E27FC236}">
                  <a16:creationId xmlns:a16="http://schemas.microsoft.com/office/drawing/2014/main" id="{989E14B3-D66A-4A06-AC62-87AE9389EADC}"/>
                </a:ext>
              </a:extLst>
            </p:cNvPr>
            <p:cNvSpPr/>
            <p:nvPr/>
          </p:nvSpPr>
          <p:spPr>
            <a:xfrm>
              <a:off x="5321300" y="2425700"/>
              <a:ext cx="139700" cy="127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3" name="Rectangle 32">
              <a:extLst>
                <a:ext uri="{FF2B5EF4-FFF2-40B4-BE49-F238E27FC236}">
                  <a16:creationId xmlns:a16="http://schemas.microsoft.com/office/drawing/2014/main" id="{74AA89E0-BB96-4228-BA2A-2F382205315F}"/>
                </a:ext>
              </a:extLst>
            </p:cNvPr>
            <p:cNvSpPr/>
            <p:nvPr/>
          </p:nvSpPr>
          <p:spPr>
            <a:xfrm>
              <a:off x="5600700" y="2425700"/>
              <a:ext cx="139700" cy="127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4" name="Rectangle 33">
              <a:extLst>
                <a:ext uri="{FF2B5EF4-FFF2-40B4-BE49-F238E27FC236}">
                  <a16:creationId xmlns:a16="http://schemas.microsoft.com/office/drawing/2014/main" id="{CB296FFC-B45F-4C89-ADE7-4DDA69B34569}"/>
                </a:ext>
              </a:extLst>
            </p:cNvPr>
            <p:cNvSpPr/>
            <p:nvPr/>
          </p:nvSpPr>
          <p:spPr>
            <a:xfrm>
              <a:off x="5461000" y="2425700"/>
              <a:ext cx="139700" cy="127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5" name="Rectangle 34">
              <a:extLst>
                <a:ext uri="{FF2B5EF4-FFF2-40B4-BE49-F238E27FC236}">
                  <a16:creationId xmlns:a16="http://schemas.microsoft.com/office/drawing/2014/main" id="{7693BAD4-7989-4645-B787-C26D96D85805}"/>
                </a:ext>
              </a:extLst>
            </p:cNvPr>
            <p:cNvSpPr/>
            <p:nvPr/>
          </p:nvSpPr>
          <p:spPr>
            <a:xfrm>
              <a:off x="5740400" y="2425700"/>
              <a:ext cx="139700" cy="127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74FAE14E-9E51-4EBB-9248-146D8053D9F9}"/>
                </a:ext>
              </a:extLst>
            </p:cNvPr>
            <p:cNvSpPr/>
            <p:nvPr/>
          </p:nvSpPr>
          <p:spPr>
            <a:xfrm>
              <a:off x="5321300" y="2552700"/>
              <a:ext cx="139700" cy="127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B76C9653-A12A-4752-9987-9382741E2328}"/>
                </a:ext>
              </a:extLst>
            </p:cNvPr>
            <p:cNvSpPr/>
            <p:nvPr/>
          </p:nvSpPr>
          <p:spPr>
            <a:xfrm>
              <a:off x="5600700" y="2552700"/>
              <a:ext cx="139700" cy="127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8" name="Rectangle 37">
              <a:extLst>
                <a:ext uri="{FF2B5EF4-FFF2-40B4-BE49-F238E27FC236}">
                  <a16:creationId xmlns:a16="http://schemas.microsoft.com/office/drawing/2014/main" id="{9512EE1C-8010-4F59-A4EC-F949374DB5C4}"/>
                </a:ext>
              </a:extLst>
            </p:cNvPr>
            <p:cNvSpPr/>
            <p:nvPr/>
          </p:nvSpPr>
          <p:spPr>
            <a:xfrm>
              <a:off x="5461000" y="2552700"/>
              <a:ext cx="139700" cy="127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9" name="Rectangle 38">
              <a:extLst>
                <a:ext uri="{FF2B5EF4-FFF2-40B4-BE49-F238E27FC236}">
                  <a16:creationId xmlns:a16="http://schemas.microsoft.com/office/drawing/2014/main" id="{A30FE993-B619-4E09-BF68-C9764F784239}"/>
                </a:ext>
              </a:extLst>
            </p:cNvPr>
            <p:cNvSpPr/>
            <p:nvPr/>
          </p:nvSpPr>
          <p:spPr>
            <a:xfrm>
              <a:off x="5740400" y="2552700"/>
              <a:ext cx="139700" cy="127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0" name="Rectangle 39">
              <a:extLst>
                <a:ext uri="{FF2B5EF4-FFF2-40B4-BE49-F238E27FC236}">
                  <a16:creationId xmlns:a16="http://schemas.microsoft.com/office/drawing/2014/main" id="{0580A074-029A-4BED-BFF2-A892E77EF79F}"/>
                </a:ext>
              </a:extLst>
            </p:cNvPr>
            <p:cNvSpPr/>
            <p:nvPr/>
          </p:nvSpPr>
          <p:spPr>
            <a:xfrm>
              <a:off x="5321300" y="2679700"/>
              <a:ext cx="139700" cy="127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1" name="Rectangle 40">
              <a:extLst>
                <a:ext uri="{FF2B5EF4-FFF2-40B4-BE49-F238E27FC236}">
                  <a16:creationId xmlns:a16="http://schemas.microsoft.com/office/drawing/2014/main" id="{7D4FA3BF-CEC1-45B4-9809-D0382681A960}"/>
                </a:ext>
              </a:extLst>
            </p:cNvPr>
            <p:cNvSpPr/>
            <p:nvPr/>
          </p:nvSpPr>
          <p:spPr>
            <a:xfrm>
              <a:off x="5600700" y="2679700"/>
              <a:ext cx="139700" cy="127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1C2D0C91-A5B8-4665-A28B-D568D8AD53A1}"/>
                </a:ext>
              </a:extLst>
            </p:cNvPr>
            <p:cNvSpPr/>
            <p:nvPr/>
          </p:nvSpPr>
          <p:spPr>
            <a:xfrm>
              <a:off x="5461000" y="2679700"/>
              <a:ext cx="139700" cy="127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3" name="Rectangle 42">
              <a:extLst>
                <a:ext uri="{FF2B5EF4-FFF2-40B4-BE49-F238E27FC236}">
                  <a16:creationId xmlns:a16="http://schemas.microsoft.com/office/drawing/2014/main" id="{BED666A0-1755-4F8D-A7FD-E0C26962E3D5}"/>
                </a:ext>
              </a:extLst>
            </p:cNvPr>
            <p:cNvSpPr/>
            <p:nvPr/>
          </p:nvSpPr>
          <p:spPr>
            <a:xfrm>
              <a:off x="5740400" y="2679700"/>
              <a:ext cx="139700" cy="127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D7D51DF1-29D3-44D9-B81A-4FD3A5F98818}"/>
              </a:ext>
            </a:extLst>
          </p:cNvPr>
          <p:cNvGrpSpPr/>
          <p:nvPr/>
        </p:nvGrpSpPr>
        <p:grpSpPr>
          <a:xfrm>
            <a:off x="7473171" y="1743626"/>
            <a:ext cx="1713780" cy="932108"/>
            <a:chOff x="5321300" y="2425700"/>
            <a:chExt cx="558800" cy="381000"/>
          </a:xfrm>
        </p:grpSpPr>
        <p:sp>
          <p:nvSpPr>
            <p:cNvPr id="45" name="Rectangle 44">
              <a:extLst>
                <a:ext uri="{FF2B5EF4-FFF2-40B4-BE49-F238E27FC236}">
                  <a16:creationId xmlns:a16="http://schemas.microsoft.com/office/drawing/2014/main" id="{B6994AF9-F858-4104-81C8-A38450BC3BC4}"/>
                </a:ext>
              </a:extLst>
            </p:cNvPr>
            <p:cNvSpPr/>
            <p:nvPr/>
          </p:nvSpPr>
          <p:spPr>
            <a:xfrm>
              <a:off x="5321300" y="2425700"/>
              <a:ext cx="139700" cy="127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6" name="Rectangle 45">
              <a:extLst>
                <a:ext uri="{FF2B5EF4-FFF2-40B4-BE49-F238E27FC236}">
                  <a16:creationId xmlns:a16="http://schemas.microsoft.com/office/drawing/2014/main" id="{FF85ED5D-524B-493E-9B29-19EBC7D5768B}"/>
                </a:ext>
              </a:extLst>
            </p:cNvPr>
            <p:cNvSpPr/>
            <p:nvPr/>
          </p:nvSpPr>
          <p:spPr>
            <a:xfrm>
              <a:off x="5600700" y="2425700"/>
              <a:ext cx="139700" cy="127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7" name="Rectangle 46">
              <a:extLst>
                <a:ext uri="{FF2B5EF4-FFF2-40B4-BE49-F238E27FC236}">
                  <a16:creationId xmlns:a16="http://schemas.microsoft.com/office/drawing/2014/main" id="{0DC13CAD-103A-48C3-99F9-896A6E9394F3}"/>
                </a:ext>
              </a:extLst>
            </p:cNvPr>
            <p:cNvSpPr/>
            <p:nvPr/>
          </p:nvSpPr>
          <p:spPr>
            <a:xfrm>
              <a:off x="5461000" y="2425700"/>
              <a:ext cx="139700" cy="127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8" name="Rectangle 47">
              <a:extLst>
                <a:ext uri="{FF2B5EF4-FFF2-40B4-BE49-F238E27FC236}">
                  <a16:creationId xmlns:a16="http://schemas.microsoft.com/office/drawing/2014/main" id="{754FA04C-90A5-48F8-B695-83ADFCEBA819}"/>
                </a:ext>
              </a:extLst>
            </p:cNvPr>
            <p:cNvSpPr/>
            <p:nvPr/>
          </p:nvSpPr>
          <p:spPr>
            <a:xfrm>
              <a:off x="5740400" y="2425700"/>
              <a:ext cx="139700" cy="127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9" name="Rectangle 48">
              <a:extLst>
                <a:ext uri="{FF2B5EF4-FFF2-40B4-BE49-F238E27FC236}">
                  <a16:creationId xmlns:a16="http://schemas.microsoft.com/office/drawing/2014/main" id="{7FD087B9-4F87-40F6-B788-C553661DC05A}"/>
                </a:ext>
              </a:extLst>
            </p:cNvPr>
            <p:cNvSpPr/>
            <p:nvPr/>
          </p:nvSpPr>
          <p:spPr>
            <a:xfrm>
              <a:off x="5321300" y="2552700"/>
              <a:ext cx="139700" cy="127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0" name="Rectangle 49">
              <a:extLst>
                <a:ext uri="{FF2B5EF4-FFF2-40B4-BE49-F238E27FC236}">
                  <a16:creationId xmlns:a16="http://schemas.microsoft.com/office/drawing/2014/main" id="{18FD10FA-C2A8-4C48-972A-44652AB76FD0}"/>
                </a:ext>
              </a:extLst>
            </p:cNvPr>
            <p:cNvSpPr/>
            <p:nvPr/>
          </p:nvSpPr>
          <p:spPr>
            <a:xfrm>
              <a:off x="5600700" y="2552700"/>
              <a:ext cx="139700" cy="127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1" name="Rectangle 50">
              <a:extLst>
                <a:ext uri="{FF2B5EF4-FFF2-40B4-BE49-F238E27FC236}">
                  <a16:creationId xmlns:a16="http://schemas.microsoft.com/office/drawing/2014/main" id="{2448B400-3E08-45FB-ADCA-F0F524820ED5}"/>
                </a:ext>
              </a:extLst>
            </p:cNvPr>
            <p:cNvSpPr/>
            <p:nvPr/>
          </p:nvSpPr>
          <p:spPr>
            <a:xfrm>
              <a:off x="5461000" y="2552700"/>
              <a:ext cx="139700" cy="127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2" name="Rectangle 51">
              <a:extLst>
                <a:ext uri="{FF2B5EF4-FFF2-40B4-BE49-F238E27FC236}">
                  <a16:creationId xmlns:a16="http://schemas.microsoft.com/office/drawing/2014/main" id="{9747CA88-C99F-4A01-8C20-6802F507A1FB}"/>
                </a:ext>
              </a:extLst>
            </p:cNvPr>
            <p:cNvSpPr/>
            <p:nvPr/>
          </p:nvSpPr>
          <p:spPr>
            <a:xfrm>
              <a:off x="5740400" y="2552700"/>
              <a:ext cx="139700" cy="127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3" name="Rectangle 52">
              <a:extLst>
                <a:ext uri="{FF2B5EF4-FFF2-40B4-BE49-F238E27FC236}">
                  <a16:creationId xmlns:a16="http://schemas.microsoft.com/office/drawing/2014/main" id="{456985B8-820E-43CE-8B4F-01019E423E36}"/>
                </a:ext>
              </a:extLst>
            </p:cNvPr>
            <p:cNvSpPr/>
            <p:nvPr/>
          </p:nvSpPr>
          <p:spPr>
            <a:xfrm>
              <a:off x="5321300" y="2679700"/>
              <a:ext cx="139700" cy="127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4" name="Rectangle 53">
              <a:extLst>
                <a:ext uri="{FF2B5EF4-FFF2-40B4-BE49-F238E27FC236}">
                  <a16:creationId xmlns:a16="http://schemas.microsoft.com/office/drawing/2014/main" id="{E62DF1AE-1D0B-4820-A46F-8FE5B6E0ADEA}"/>
                </a:ext>
              </a:extLst>
            </p:cNvPr>
            <p:cNvSpPr/>
            <p:nvPr/>
          </p:nvSpPr>
          <p:spPr>
            <a:xfrm>
              <a:off x="5600700" y="2679700"/>
              <a:ext cx="139700" cy="127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5" name="Rectangle 54">
              <a:extLst>
                <a:ext uri="{FF2B5EF4-FFF2-40B4-BE49-F238E27FC236}">
                  <a16:creationId xmlns:a16="http://schemas.microsoft.com/office/drawing/2014/main" id="{D87E0AB8-81D3-4EFD-8A06-5D9EB03759F8}"/>
                </a:ext>
              </a:extLst>
            </p:cNvPr>
            <p:cNvSpPr/>
            <p:nvPr/>
          </p:nvSpPr>
          <p:spPr>
            <a:xfrm>
              <a:off x="5461000" y="2679700"/>
              <a:ext cx="139700" cy="127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6" name="Rectangle 55">
              <a:extLst>
                <a:ext uri="{FF2B5EF4-FFF2-40B4-BE49-F238E27FC236}">
                  <a16:creationId xmlns:a16="http://schemas.microsoft.com/office/drawing/2014/main" id="{AB233B17-A3C4-4D98-A97D-9D413D4C1011}"/>
                </a:ext>
              </a:extLst>
            </p:cNvPr>
            <p:cNvSpPr/>
            <p:nvPr/>
          </p:nvSpPr>
          <p:spPr>
            <a:xfrm>
              <a:off x="5740400" y="2679700"/>
              <a:ext cx="139700" cy="127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29792511-C791-444B-ABE8-7B4927354CC1}"/>
              </a:ext>
            </a:extLst>
          </p:cNvPr>
          <p:cNvGrpSpPr/>
          <p:nvPr/>
        </p:nvGrpSpPr>
        <p:grpSpPr>
          <a:xfrm>
            <a:off x="7768467" y="1912957"/>
            <a:ext cx="1713780" cy="932108"/>
            <a:chOff x="5321300" y="2425700"/>
            <a:chExt cx="558800" cy="381000"/>
          </a:xfrm>
        </p:grpSpPr>
        <p:sp>
          <p:nvSpPr>
            <p:cNvPr id="58" name="Rectangle 57">
              <a:extLst>
                <a:ext uri="{FF2B5EF4-FFF2-40B4-BE49-F238E27FC236}">
                  <a16:creationId xmlns:a16="http://schemas.microsoft.com/office/drawing/2014/main" id="{570DA284-A517-4DB5-9911-D41B86601F4C}"/>
                </a:ext>
              </a:extLst>
            </p:cNvPr>
            <p:cNvSpPr/>
            <p:nvPr/>
          </p:nvSpPr>
          <p:spPr>
            <a:xfrm>
              <a:off x="5321300" y="2425700"/>
              <a:ext cx="139700" cy="127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9" name="Rectangle 58">
              <a:extLst>
                <a:ext uri="{FF2B5EF4-FFF2-40B4-BE49-F238E27FC236}">
                  <a16:creationId xmlns:a16="http://schemas.microsoft.com/office/drawing/2014/main" id="{6141F47D-9A56-4380-B5F1-B20C24D16039}"/>
                </a:ext>
              </a:extLst>
            </p:cNvPr>
            <p:cNvSpPr/>
            <p:nvPr/>
          </p:nvSpPr>
          <p:spPr>
            <a:xfrm>
              <a:off x="5600700" y="2425700"/>
              <a:ext cx="139700" cy="127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0" name="Rectangle 59">
              <a:extLst>
                <a:ext uri="{FF2B5EF4-FFF2-40B4-BE49-F238E27FC236}">
                  <a16:creationId xmlns:a16="http://schemas.microsoft.com/office/drawing/2014/main" id="{9156310D-CFA0-4B0B-A8F8-90AAB0FA84E4}"/>
                </a:ext>
              </a:extLst>
            </p:cNvPr>
            <p:cNvSpPr/>
            <p:nvPr/>
          </p:nvSpPr>
          <p:spPr>
            <a:xfrm>
              <a:off x="5461000" y="2425700"/>
              <a:ext cx="139700" cy="127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1" name="Rectangle 60">
              <a:extLst>
                <a:ext uri="{FF2B5EF4-FFF2-40B4-BE49-F238E27FC236}">
                  <a16:creationId xmlns:a16="http://schemas.microsoft.com/office/drawing/2014/main" id="{143C3D97-8C4B-470A-A1AC-C2B752F3CE68}"/>
                </a:ext>
              </a:extLst>
            </p:cNvPr>
            <p:cNvSpPr/>
            <p:nvPr/>
          </p:nvSpPr>
          <p:spPr>
            <a:xfrm>
              <a:off x="5740400" y="2425700"/>
              <a:ext cx="139700" cy="127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2" name="Rectangle 61">
              <a:extLst>
                <a:ext uri="{FF2B5EF4-FFF2-40B4-BE49-F238E27FC236}">
                  <a16:creationId xmlns:a16="http://schemas.microsoft.com/office/drawing/2014/main" id="{68DA720A-7BCD-41D5-A20A-2C790F14363F}"/>
                </a:ext>
              </a:extLst>
            </p:cNvPr>
            <p:cNvSpPr/>
            <p:nvPr/>
          </p:nvSpPr>
          <p:spPr>
            <a:xfrm>
              <a:off x="5321300" y="2552700"/>
              <a:ext cx="139700" cy="127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3" name="Rectangle 62">
              <a:extLst>
                <a:ext uri="{FF2B5EF4-FFF2-40B4-BE49-F238E27FC236}">
                  <a16:creationId xmlns:a16="http://schemas.microsoft.com/office/drawing/2014/main" id="{5E2360E9-7030-42B1-800F-031ACD052BB6}"/>
                </a:ext>
              </a:extLst>
            </p:cNvPr>
            <p:cNvSpPr/>
            <p:nvPr/>
          </p:nvSpPr>
          <p:spPr>
            <a:xfrm>
              <a:off x="5600700" y="2552700"/>
              <a:ext cx="139700" cy="127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4" name="Rectangle 63">
              <a:extLst>
                <a:ext uri="{FF2B5EF4-FFF2-40B4-BE49-F238E27FC236}">
                  <a16:creationId xmlns:a16="http://schemas.microsoft.com/office/drawing/2014/main" id="{C64E57CC-D6FD-42D4-8EFC-5961299FCA70}"/>
                </a:ext>
              </a:extLst>
            </p:cNvPr>
            <p:cNvSpPr/>
            <p:nvPr/>
          </p:nvSpPr>
          <p:spPr>
            <a:xfrm>
              <a:off x="5461000" y="2552700"/>
              <a:ext cx="139700" cy="127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5" name="Rectangle 64">
              <a:extLst>
                <a:ext uri="{FF2B5EF4-FFF2-40B4-BE49-F238E27FC236}">
                  <a16:creationId xmlns:a16="http://schemas.microsoft.com/office/drawing/2014/main" id="{E2A21995-9E5D-47C9-B407-DB912E360105}"/>
                </a:ext>
              </a:extLst>
            </p:cNvPr>
            <p:cNvSpPr/>
            <p:nvPr/>
          </p:nvSpPr>
          <p:spPr>
            <a:xfrm>
              <a:off x="5740400" y="2552700"/>
              <a:ext cx="139700" cy="127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6" name="Rectangle 65">
              <a:extLst>
                <a:ext uri="{FF2B5EF4-FFF2-40B4-BE49-F238E27FC236}">
                  <a16:creationId xmlns:a16="http://schemas.microsoft.com/office/drawing/2014/main" id="{50E79D4C-DBD0-4638-B4D9-C1D22F9C3B93}"/>
                </a:ext>
              </a:extLst>
            </p:cNvPr>
            <p:cNvSpPr/>
            <p:nvPr/>
          </p:nvSpPr>
          <p:spPr>
            <a:xfrm>
              <a:off x="5321300" y="2679700"/>
              <a:ext cx="139700" cy="127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7" name="Rectangle 66">
              <a:extLst>
                <a:ext uri="{FF2B5EF4-FFF2-40B4-BE49-F238E27FC236}">
                  <a16:creationId xmlns:a16="http://schemas.microsoft.com/office/drawing/2014/main" id="{69F146B7-7318-463D-AFAD-43671554E218}"/>
                </a:ext>
              </a:extLst>
            </p:cNvPr>
            <p:cNvSpPr/>
            <p:nvPr/>
          </p:nvSpPr>
          <p:spPr>
            <a:xfrm>
              <a:off x="5600700" y="2679700"/>
              <a:ext cx="139700" cy="127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8" name="Rectangle 67">
              <a:extLst>
                <a:ext uri="{FF2B5EF4-FFF2-40B4-BE49-F238E27FC236}">
                  <a16:creationId xmlns:a16="http://schemas.microsoft.com/office/drawing/2014/main" id="{37782703-178D-403B-BEA7-B4AFDDFDBFDD}"/>
                </a:ext>
              </a:extLst>
            </p:cNvPr>
            <p:cNvSpPr/>
            <p:nvPr/>
          </p:nvSpPr>
          <p:spPr>
            <a:xfrm>
              <a:off x="5461000" y="2679700"/>
              <a:ext cx="139700" cy="127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9" name="Rectangle 68">
              <a:extLst>
                <a:ext uri="{FF2B5EF4-FFF2-40B4-BE49-F238E27FC236}">
                  <a16:creationId xmlns:a16="http://schemas.microsoft.com/office/drawing/2014/main" id="{9C16F8BA-DC10-4161-9962-FEBEC3F9EC2E}"/>
                </a:ext>
              </a:extLst>
            </p:cNvPr>
            <p:cNvSpPr/>
            <p:nvPr/>
          </p:nvSpPr>
          <p:spPr>
            <a:xfrm>
              <a:off x="5740400" y="2679700"/>
              <a:ext cx="139700" cy="127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aphicFrame>
        <p:nvGraphicFramePr>
          <p:cNvPr id="83" name="Table 82">
            <a:extLst>
              <a:ext uri="{FF2B5EF4-FFF2-40B4-BE49-F238E27FC236}">
                <a16:creationId xmlns:a16="http://schemas.microsoft.com/office/drawing/2014/main" id="{94F3B2B8-6AEF-441A-9240-09D57A7228D2}"/>
              </a:ext>
            </a:extLst>
          </p:cNvPr>
          <p:cNvGraphicFramePr>
            <a:graphicFrameLocks noGrp="1"/>
          </p:cNvGraphicFramePr>
          <p:nvPr/>
        </p:nvGraphicFramePr>
        <p:xfrm>
          <a:off x="6017270" y="4411174"/>
          <a:ext cx="5054026" cy="2026920"/>
        </p:xfrm>
        <a:graphic>
          <a:graphicData uri="http://schemas.openxmlformats.org/drawingml/2006/table">
            <a:tbl>
              <a:tblPr>
                <a:tableStyleId>{8A107856-5554-42FB-B03E-39F5DBC370BA}</a:tableStyleId>
              </a:tblPr>
              <a:tblGrid>
                <a:gridCol w="1463805">
                  <a:extLst>
                    <a:ext uri="{9D8B030D-6E8A-4147-A177-3AD203B41FA5}">
                      <a16:colId xmlns:a16="http://schemas.microsoft.com/office/drawing/2014/main" val="2317616292"/>
                    </a:ext>
                  </a:extLst>
                </a:gridCol>
                <a:gridCol w="1746188">
                  <a:extLst>
                    <a:ext uri="{9D8B030D-6E8A-4147-A177-3AD203B41FA5}">
                      <a16:colId xmlns:a16="http://schemas.microsoft.com/office/drawing/2014/main" val="2402024094"/>
                    </a:ext>
                  </a:extLst>
                </a:gridCol>
                <a:gridCol w="1844033">
                  <a:extLst>
                    <a:ext uri="{9D8B030D-6E8A-4147-A177-3AD203B41FA5}">
                      <a16:colId xmlns:a16="http://schemas.microsoft.com/office/drawing/2014/main" val="2686294119"/>
                    </a:ext>
                  </a:extLst>
                </a:gridCol>
              </a:tblGrid>
              <a:tr h="191373">
                <a:tc>
                  <a:txBody>
                    <a:bodyPr/>
                    <a:lstStyle/>
                    <a:p>
                      <a:pPr algn="ctr" fontAlgn="b"/>
                      <a:r>
                        <a:rPr lang="en-US" sz="1600" u="none" strike="noStrike">
                          <a:effectLst/>
                        </a:rPr>
                        <a:t>Add</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Log</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While</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65287102"/>
                  </a:ext>
                </a:extLst>
              </a:tr>
              <a:tr h="249921">
                <a:tc>
                  <a:txBody>
                    <a:bodyPr/>
                    <a:lstStyle/>
                    <a:p>
                      <a:pPr algn="ctr" fontAlgn="b"/>
                      <a:r>
                        <a:rPr lang="en-US" sz="1600" u="none" strike="noStrike">
                          <a:effectLst/>
                        </a:rPr>
                        <a:t>Sub</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MatMul</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Merge</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68958017"/>
                  </a:ext>
                </a:extLst>
              </a:tr>
              <a:tr h="249921">
                <a:tc>
                  <a:txBody>
                    <a:bodyPr/>
                    <a:lstStyle/>
                    <a:p>
                      <a:pPr algn="ctr" fontAlgn="b"/>
                      <a:r>
                        <a:rPr lang="en-US" sz="1600" u="none" strike="noStrike">
                          <a:effectLst/>
                        </a:rPr>
                        <a:t>Mul</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Conv</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BroadCast</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8974034"/>
                  </a:ext>
                </a:extLst>
              </a:tr>
              <a:tr h="249921">
                <a:tc>
                  <a:txBody>
                    <a:bodyPr/>
                    <a:lstStyle/>
                    <a:p>
                      <a:pPr algn="ctr" fontAlgn="b"/>
                      <a:r>
                        <a:rPr lang="en-US" sz="1600" u="none" strike="noStrike" dirty="0" err="1">
                          <a:effectLst/>
                        </a:rPr>
                        <a:t>Div</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BatchNorm</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Reduce</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87771900"/>
                  </a:ext>
                </a:extLst>
              </a:tr>
              <a:tr h="249921">
                <a:tc>
                  <a:txBody>
                    <a:bodyPr/>
                    <a:lstStyle/>
                    <a:p>
                      <a:pPr algn="ctr" fontAlgn="b"/>
                      <a:r>
                        <a:rPr lang="en-US" sz="1600" u="none" strike="noStrike">
                          <a:effectLst/>
                        </a:rPr>
                        <a:t>Relu</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Loss</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Map</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51626544"/>
                  </a:ext>
                </a:extLst>
              </a:tr>
              <a:tr h="249921">
                <a:tc>
                  <a:txBody>
                    <a:bodyPr/>
                    <a:lstStyle/>
                    <a:p>
                      <a:pPr algn="ctr" fontAlgn="b"/>
                      <a:r>
                        <a:rPr lang="en-US" sz="1600" u="none" strike="noStrike">
                          <a:effectLst/>
                        </a:rPr>
                        <a:t>Tanh</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Transpose</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Reshape</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39799199"/>
                  </a:ext>
                </a:extLst>
              </a:tr>
              <a:tr h="249921">
                <a:tc>
                  <a:txBody>
                    <a:bodyPr/>
                    <a:lstStyle/>
                    <a:p>
                      <a:pPr algn="ctr" fontAlgn="b"/>
                      <a:r>
                        <a:rPr lang="en-US" sz="1600" u="none" strike="noStrike">
                          <a:effectLst/>
                        </a:rPr>
                        <a:t>Exp</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Concatenate</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Select</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72719410"/>
                  </a:ext>
                </a:extLst>
              </a:tr>
              <a:tr h="191373">
                <a:tc>
                  <a:txBody>
                    <a:bodyPr/>
                    <a:lstStyle/>
                    <a:p>
                      <a:pPr algn="ctr" fontAlgn="b"/>
                      <a:r>
                        <a:rPr lang="en-US" sz="1600" u="none" strike="noStrike">
                          <a:effectLst/>
                        </a:rPr>
                        <a:t>Floor</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Sigmoid</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a:t>
                      </a:r>
                    </a:p>
                  </a:txBody>
                  <a:tcPr marL="9525" marR="9525" marT="9525" marB="0" anchor="b"/>
                </a:tc>
                <a:extLst>
                  <a:ext uri="{0D108BD9-81ED-4DB2-BD59-A6C34878D82A}">
                    <a16:rowId xmlns:a16="http://schemas.microsoft.com/office/drawing/2014/main" val="3140069239"/>
                  </a:ext>
                </a:extLst>
              </a:tr>
            </a:tbl>
          </a:graphicData>
        </a:graphic>
      </p:graphicFrame>
    </p:spTree>
    <p:extLst>
      <p:ext uri="{BB962C8B-B14F-4D97-AF65-F5344CB8AC3E}">
        <p14:creationId xmlns:p14="http://schemas.microsoft.com/office/powerpoint/2010/main" val="40957477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92AAB-D6D7-4488-82C2-A4F024612CE2}"/>
              </a:ext>
            </a:extLst>
          </p:cNvPr>
          <p:cNvSpPr>
            <a:spLocks noGrp="1"/>
          </p:cNvSpPr>
          <p:nvPr>
            <p:ph type="title"/>
          </p:nvPr>
        </p:nvSpPr>
        <p:spPr/>
        <p:txBody>
          <a:bodyPr/>
          <a:lstStyle/>
          <a:p>
            <a:r>
              <a:rPr lang="zh-CN" altLang="en-US" dirty="0"/>
              <a:t>中间表示</a:t>
            </a:r>
            <a:r>
              <a:rPr lang="en-US" altLang="zh-CN" dirty="0"/>
              <a:t>--</a:t>
            </a:r>
            <a:r>
              <a:rPr lang="zh-CN" altLang="en-US" dirty="0"/>
              <a:t>计算图</a:t>
            </a:r>
            <a:endParaRPr lang="en-US" dirty="0"/>
          </a:p>
        </p:txBody>
      </p:sp>
      <p:sp>
        <p:nvSpPr>
          <p:cNvPr id="3" name="Text Placeholder 2">
            <a:extLst>
              <a:ext uri="{FF2B5EF4-FFF2-40B4-BE49-F238E27FC236}">
                <a16:creationId xmlns:a16="http://schemas.microsoft.com/office/drawing/2014/main" id="{74859C6F-1648-40A1-A216-0AD25B3E30E4}"/>
              </a:ext>
            </a:extLst>
          </p:cNvPr>
          <p:cNvSpPr>
            <a:spLocks noGrp="1"/>
          </p:cNvSpPr>
          <p:nvPr>
            <p:ph type="body" sz="quarter" idx="10"/>
          </p:nvPr>
        </p:nvSpPr>
        <p:spPr>
          <a:xfrm>
            <a:off x="584200" y="1435497"/>
            <a:ext cx="11018520" cy="4862870"/>
          </a:xfrm>
        </p:spPr>
        <p:txBody>
          <a:bodyPr/>
          <a:lstStyle/>
          <a:p>
            <a:r>
              <a:rPr lang="zh-CN" altLang="en-US" dirty="0"/>
              <a:t>用数据流图表示计算逻辑和状态</a:t>
            </a:r>
            <a:endParaRPr lang="en-US" altLang="zh-CN" dirty="0"/>
          </a:p>
          <a:p>
            <a:pPr lvl="1"/>
            <a:r>
              <a:rPr lang="zh-CN" altLang="en-US" dirty="0"/>
              <a:t>节点表示</a:t>
            </a:r>
            <a:r>
              <a:rPr lang="en-US" altLang="zh-CN" dirty="0"/>
              <a:t>Operator</a:t>
            </a:r>
          </a:p>
          <a:p>
            <a:pPr lvl="1"/>
            <a:r>
              <a:rPr lang="zh-CN" altLang="en-US" dirty="0"/>
              <a:t>边表示</a:t>
            </a:r>
            <a:r>
              <a:rPr lang="en-US" altLang="zh-CN" dirty="0"/>
              <a:t>Tensor</a:t>
            </a:r>
          </a:p>
          <a:p>
            <a:r>
              <a:rPr lang="zh-CN" altLang="en-US" dirty="0"/>
              <a:t>计算状态（如参数）也是</a:t>
            </a:r>
            <a:r>
              <a:rPr lang="en-US" altLang="zh-CN" dirty="0"/>
              <a:t>Operator</a:t>
            </a:r>
          </a:p>
          <a:p>
            <a:pPr lvl="1"/>
            <a:r>
              <a:rPr lang="zh-CN" altLang="en-US" dirty="0"/>
              <a:t>如</a:t>
            </a:r>
            <a:r>
              <a:rPr lang="en-US" altLang="zh-CN" dirty="0"/>
              <a:t>Variable Operator</a:t>
            </a:r>
          </a:p>
          <a:p>
            <a:pPr lvl="1"/>
            <a:endParaRPr lang="en-US" altLang="zh-CN" dirty="0"/>
          </a:p>
          <a:p>
            <a:r>
              <a:rPr lang="zh-CN" altLang="en-US" dirty="0"/>
              <a:t>特殊的</a:t>
            </a:r>
            <a:r>
              <a:rPr lang="en-US" altLang="zh-CN" dirty="0"/>
              <a:t>Operator</a:t>
            </a:r>
          </a:p>
          <a:p>
            <a:pPr lvl="1"/>
            <a:r>
              <a:rPr lang="zh-CN" altLang="en-US" dirty="0"/>
              <a:t>如：</a:t>
            </a:r>
            <a:r>
              <a:rPr lang="en-US" altLang="zh-CN" dirty="0"/>
              <a:t>Switch, Merge, While </a:t>
            </a:r>
            <a:r>
              <a:rPr lang="zh-CN" altLang="en-US" dirty="0"/>
              <a:t>等用来构建控制流</a:t>
            </a:r>
            <a:endParaRPr lang="en-US" altLang="zh-CN" dirty="0"/>
          </a:p>
          <a:p>
            <a:r>
              <a:rPr lang="zh-CN" altLang="en-US" dirty="0"/>
              <a:t>特殊的边</a:t>
            </a:r>
            <a:endParaRPr lang="en-US" altLang="zh-CN" dirty="0"/>
          </a:p>
          <a:p>
            <a:pPr lvl="1"/>
            <a:r>
              <a:rPr lang="zh-CN" altLang="en-US" dirty="0"/>
              <a:t>如：控制边用来表示节点之间的依赖关系</a:t>
            </a:r>
            <a:endParaRPr lang="en-US" altLang="zh-CN" dirty="0"/>
          </a:p>
          <a:p>
            <a:endParaRPr lang="en-US" altLang="zh-CN" dirty="0"/>
          </a:p>
        </p:txBody>
      </p:sp>
      <p:sp>
        <p:nvSpPr>
          <p:cNvPr id="4" name="Oval 3">
            <a:extLst>
              <a:ext uri="{FF2B5EF4-FFF2-40B4-BE49-F238E27FC236}">
                <a16:creationId xmlns:a16="http://schemas.microsoft.com/office/drawing/2014/main" id="{72F7D915-3B80-43EF-ABE7-944509E978E2}"/>
              </a:ext>
            </a:extLst>
          </p:cNvPr>
          <p:cNvSpPr/>
          <p:nvPr/>
        </p:nvSpPr>
        <p:spPr bwMode="auto">
          <a:xfrm>
            <a:off x="6837145" y="2039959"/>
            <a:ext cx="1463040" cy="51013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altLang="zh-CN" sz="2000" dirty="0">
                <a:gradFill>
                  <a:gsLst>
                    <a:gs pos="0">
                      <a:srgbClr val="FFFFFF"/>
                    </a:gs>
                    <a:gs pos="100000">
                      <a:srgbClr val="FFFFFF"/>
                    </a:gs>
                  </a:gsLst>
                  <a:lin ang="5400000" scaled="0"/>
                </a:gradFill>
                <a:ea typeface="Segoe UI" pitchFamily="34" charset="0"/>
                <a:cs typeface="Segoe UI" pitchFamily="34" charset="0"/>
              </a:rPr>
              <a:t>Const</a:t>
            </a:r>
          </a:p>
        </p:txBody>
      </p:sp>
      <p:sp>
        <p:nvSpPr>
          <p:cNvPr id="5" name="Oval 4">
            <a:extLst>
              <a:ext uri="{FF2B5EF4-FFF2-40B4-BE49-F238E27FC236}">
                <a16:creationId xmlns:a16="http://schemas.microsoft.com/office/drawing/2014/main" id="{A75B3ECE-6004-4BA4-963D-CAB963C5FA0E}"/>
              </a:ext>
            </a:extLst>
          </p:cNvPr>
          <p:cNvSpPr/>
          <p:nvPr/>
        </p:nvSpPr>
        <p:spPr bwMode="auto">
          <a:xfrm>
            <a:off x="8621828" y="2001044"/>
            <a:ext cx="1779069" cy="51013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altLang="zh-CN" sz="2000" dirty="0">
                <a:gradFill>
                  <a:gsLst>
                    <a:gs pos="0">
                      <a:srgbClr val="FFFFFF"/>
                    </a:gs>
                    <a:gs pos="100000">
                      <a:srgbClr val="FFFFFF"/>
                    </a:gs>
                  </a:gsLst>
                  <a:lin ang="5400000" scaled="0"/>
                </a:gradFill>
                <a:ea typeface="Segoe UI" pitchFamily="34" charset="0"/>
                <a:cs typeface="Segoe UI" pitchFamily="34" charset="0"/>
              </a:rPr>
              <a:t>Variable</a:t>
            </a:r>
          </a:p>
        </p:txBody>
      </p:sp>
      <p:sp>
        <p:nvSpPr>
          <p:cNvPr id="6" name="Oval 5">
            <a:extLst>
              <a:ext uri="{FF2B5EF4-FFF2-40B4-BE49-F238E27FC236}">
                <a16:creationId xmlns:a16="http://schemas.microsoft.com/office/drawing/2014/main" id="{187BF0BD-9B6B-44CF-B474-569B4FBE7D62}"/>
              </a:ext>
            </a:extLst>
          </p:cNvPr>
          <p:cNvSpPr/>
          <p:nvPr/>
        </p:nvSpPr>
        <p:spPr bwMode="auto">
          <a:xfrm>
            <a:off x="7732294" y="3541136"/>
            <a:ext cx="1779070" cy="51013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altLang="zh-CN" sz="2000" dirty="0" err="1">
                <a:gradFill>
                  <a:gsLst>
                    <a:gs pos="0">
                      <a:srgbClr val="FFFFFF"/>
                    </a:gs>
                    <a:gs pos="100000">
                      <a:srgbClr val="FFFFFF"/>
                    </a:gs>
                  </a:gsLst>
                  <a:lin ang="5400000" scaled="0"/>
                </a:gradFill>
                <a:ea typeface="Segoe UI" pitchFamily="34" charset="0"/>
                <a:cs typeface="Segoe UI" pitchFamily="34" charset="0"/>
              </a:rPr>
              <a:t>Matmul</a:t>
            </a:r>
            <a:endParaRPr lang="en-US" altLang="zh-CN"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8" name="Straight Arrow Connector 7">
            <a:extLst>
              <a:ext uri="{FF2B5EF4-FFF2-40B4-BE49-F238E27FC236}">
                <a16:creationId xmlns:a16="http://schemas.microsoft.com/office/drawing/2014/main" id="{AB952BC9-4CC5-47C9-A734-402B92F562FA}"/>
              </a:ext>
            </a:extLst>
          </p:cNvPr>
          <p:cNvCxnSpPr>
            <a:cxnSpLocks/>
            <a:stCxn id="4" idx="4"/>
            <a:endCxn id="6" idx="1"/>
          </p:cNvCxnSpPr>
          <p:nvPr/>
        </p:nvCxnSpPr>
        <p:spPr>
          <a:xfrm>
            <a:off x="7568665" y="2550098"/>
            <a:ext cx="424168" cy="1065746"/>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A7509D6-7A12-4169-AF80-71EDAA3AA86A}"/>
              </a:ext>
            </a:extLst>
          </p:cNvPr>
          <p:cNvCxnSpPr>
            <a:cxnSpLocks/>
            <a:stCxn id="5" idx="4"/>
            <a:endCxn id="6" idx="7"/>
          </p:cNvCxnSpPr>
          <p:nvPr/>
        </p:nvCxnSpPr>
        <p:spPr>
          <a:xfrm flipH="1">
            <a:off x="9250825" y="2511183"/>
            <a:ext cx="260538" cy="110466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2AFB010E-B4AE-4DEF-8BD8-E183D35FC45E}"/>
              </a:ext>
            </a:extLst>
          </p:cNvPr>
          <p:cNvSpPr/>
          <p:nvPr/>
        </p:nvSpPr>
        <p:spPr bwMode="auto">
          <a:xfrm>
            <a:off x="7732293" y="4793301"/>
            <a:ext cx="1779070" cy="51013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altLang="zh-CN" sz="2000" dirty="0" err="1">
                <a:gradFill>
                  <a:gsLst>
                    <a:gs pos="0">
                      <a:srgbClr val="FFFFFF"/>
                    </a:gs>
                    <a:gs pos="100000">
                      <a:srgbClr val="FFFFFF"/>
                    </a:gs>
                  </a:gsLst>
                  <a:lin ang="5400000" scaled="0"/>
                </a:gradFill>
                <a:ea typeface="Segoe UI" pitchFamily="34" charset="0"/>
                <a:cs typeface="Segoe UI" pitchFamily="34" charset="0"/>
              </a:rPr>
              <a:t>Relu</a:t>
            </a:r>
            <a:endParaRPr lang="en-US" altLang="zh-CN"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7" name="Straight Arrow Connector 16">
            <a:extLst>
              <a:ext uri="{FF2B5EF4-FFF2-40B4-BE49-F238E27FC236}">
                <a16:creationId xmlns:a16="http://schemas.microsoft.com/office/drawing/2014/main" id="{02C58F69-F001-4AE2-9031-10E6F554A7C5}"/>
              </a:ext>
            </a:extLst>
          </p:cNvPr>
          <p:cNvCxnSpPr>
            <a:cxnSpLocks/>
            <a:stCxn id="6" idx="4"/>
            <a:endCxn id="16" idx="0"/>
          </p:cNvCxnSpPr>
          <p:nvPr/>
        </p:nvCxnSpPr>
        <p:spPr>
          <a:xfrm flipH="1">
            <a:off x="8621828" y="4051275"/>
            <a:ext cx="1" cy="742026"/>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C0F4249-20EC-4D68-A6C4-518869D07213}"/>
              </a:ext>
            </a:extLst>
          </p:cNvPr>
          <p:cNvSpPr/>
          <p:nvPr/>
        </p:nvSpPr>
        <p:spPr bwMode="auto">
          <a:xfrm>
            <a:off x="7927205" y="4222227"/>
            <a:ext cx="1389247" cy="336251"/>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Tensor 2</a:t>
            </a:r>
          </a:p>
        </p:txBody>
      </p:sp>
      <p:sp>
        <p:nvSpPr>
          <p:cNvPr id="23" name="Rectangle 22">
            <a:extLst>
              <a:ext uri="{FF2B5EF4-FFF2-40B4-BE49-F238E27FC236}">
                <a16:creationId xmlns:a16="http://schemas.microsoft.com/office/drawing/2014/main" id="{15A881E3-E945-4D93-8BE7-A13CF5DCE860}"/>
              </a:ext>
            </a:extLst>
          </p:cNvPr>
          <p:cNvSpPr/>
          <p:nvPr/>
        </p:nvSpPr>
        <p:spPr bwMode="auto">
          <a:xfrm>
            <a:off x="6915277" y="2811220"/>
            <a:ext cx="1389247" cy="336251"/>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Tensor 0</a:t>
            </a:r>
          </a:p>
        </p:txBody>
      </p:sp>
      <p:sp>
        <p:nvSpPr>
          <p:cNvPr id="24" name="Rectangle 23">
            <a:extLst>
              <a:ext uri="{FF2B5EF4-FFF2-40B4-BE49-F238E27FC236}">
                <a16:creationId xmlns:a16="http://schemas.microsoft.com/office/drawing/2014/main" id="{B7A66920-A7F5-4F54-ACD0-AC8B5C6C43F1}"/>
              </a:ext>
            </a:extLst>
          </p:cNvPr>
          <p:cNvSpPr/>
          <p:nvPr/>
        </p:nvSpPr>
        <p:spPr bwMode="auto">
          <a:xfrm>
            <a:off x="8779844" y="2850330"/>
            <a:ext cx="1389247" cy="336251"/>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Tensor 1</a:t>
            </a:r>
          </a:p>
        </p:txBody>
      </p:sp>
      <p:cxnSp>
        <p:nvCxnSpPr>
          <p:cNvPr id="26" name="Straight Arrow Connector 25">
            <a:extLst>
              <a:ext uri="{FF2B5EF4-FFF2-40B4-BE49-F238E27FC236}">
                <a16:creationId xmlns:a16="http://schemas.microsoft.com/office/drawing/2014/main" id="{0669A8EB-A28C-4A98-A64C-60160FA9F4A2}"/>
              </a:ext>
            </a:extLst>
          </p:cNvPr>
          <p:cNvCxnSpPr>
            <a:cxnSpLocks/>
            <a:stCxn id="16" idx="4"/>
          </p:cNvCxnSpPr>
          <p:nvPr/>
        </p:nvCxnSpPr>
        <p:spPr>
          <a:xfrm>
            <a:off x="8621828" y="5303440"/>
            <a:ext cx="0" cy="401568"/>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779824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92AAB-D6D7-4488-82C2-A4F024612CE2}"/>
              </a:ext>
            </a:extLst>
          </p:cNvPr>
          <p:cNvSpPr>
            <a:spLocks noGrp="1"/>
          </p:cNvSpPr>
          <p:nvPr>
            <p:ph type="title"/>
          </p:nvPr>
        </p:nvSpPr>
        <p:spPr/>
        <p:txBody>
          <a:bodyPr/>
          <a:lstStyle/>
          <a:p>
            <a:r>
              <a:rPr lang="zh-CN" altLang="en-US" dirty="0"/>
              <a:t>图优化</a:t>
            </a:r>
            <a:endParaRPr lang="en-US" dirty="0"/>
          </a:p>
        </p:txBody>
      </p:sp>
      <p:sp>
        <p:nvSpPr>
          <p:cNvPr id="3" name="Text Placeholder 2">
            <a:extLst>
              <a:ext uri="{FF2B5EF4-FFF2-40B4-BE49-F238E27FC236}">
                <a16:creationId xmlns:a16="http://schemas.microsoft.com/office/drawing/2014/main" id="{74859C6F-1648-40A1-A216-0AD25B3E30E4}"/>
              </a:ext>
            </a:extLst>
          </p:cNvPr>
          <p:cNvSpPr>
            <a:spLocks noGrp="1"/>
          </p:cNvSpPr>
          <p:nvPr>
            <p:ph type="body" sz="quarter" idx="10"/>
          </p:nvPr>
        </p:nvSpPr>
        <p:spPr>
          <a:xfrm>
            <a:off x="585215" y="1277701"/>
            <a:ext cx="11018520" cy="1809726"/>
          </a:xfrm>
        </p:spPr>
        <p:txBody>
          <a:bodyPr/>
          <a:lstStyle/>
          <a:p>
            <a:r>
              <a:rPr lang="zh-CN" altLang="en-US" dirty="0"/>
              <a:t>目标：通过图的等价变换化简计算图，从而降低计算复杂度或内存开销。</a:t>
            </a:r>
          </a:p>
          <a:p>
            <a:r>
              <a:rPr lang="zh-CN" altLang="en-US" dirty="0"/>
              <a:t>数据流图作为深度学习框架中的高层中间表示，可以允许任何等价图优化</a:t>
            </a:r>
            <a:r>
              <a:rPr lang="en-US" altLang="zh-CN" dirty="0"/>
              <a:t>Pass</a:t>
            </a:r>
            <a:r>
              <a:rPr lang="zh-CN" altLang="en-US" dirty="0"/>
              <a:t>去化简计算流图或提高执行效率</a:t>
            </a:r>
            <a:endParaRPr lang="en-US" dirty="0"/>
          </a:p>
        </p:txBody>
      </p:sp>
      <p:grpSp>
        <p:nvGrpSpPr>
          <p:cNvPr id="37" name="Group 36">
            <a:extLst>
              <a:ext uri="{FF2B5EF4-FFF2-40B4-BE49-F238E27FC236}">
                <a16:creationId xmlns:a16="http://schemas.microsoft.com/office/drawing/2014/main" id="{7DE6691E-F40C-4292-8FDD-EAED366CCC89}"/>
              </a:ext>
            </a:extLst>
          </p:cNvPr>
          <p:cNvGrpSpPr/>
          <p:nvPr/>
        </p:nvGrpSpPr>
        <p:grpSpPr>
          <a:xfrm>
            <a:off x="5062346" y="3214043"/>
            <a:ext cx="2212734" cy="728807"/>
            <a:chOff x="4781022" y="2797723"/>
            <a:chExt cx="1506383" cy="432474"/>
          </a:xfrm>
        </p:grpSpPr>
        <p:sp>
          <p:nvSpPr>
            <p:cNvPr id="38" name="Oval 37">
              <a:extLst>
                <a:ext uri="{FF2B5EF4-FFF2-40B4-BE49-F238E27FC236}">
                  <a16:creationId xmlns:a16="http://schemas.microsoft.com/office/drawing/2014/main" id="{E813C957-F315-4D72-A03B-D5C5C75C9D4D}"/>
                </a:ext>
              </a:extLst>
            </p:cNvPr>
            <p:cNvSpPr/>
            <p:nvPr/>
          </p:nvSpPr>
          <p:spPr>
            <a:xfrm>
              <a:off x="4781022" y="2804133"/>
              <a:ext cx="247938" cy="20198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chemeClr val="tx1"/>
                  </a:solidFill>
                </a:rPr>
                <a:t>x</a:t>
              </a:r>
            </a:p>
          </p:txBody>
        </p:sp>
        <p:sp>
          <p:nvSpPr>
            <p:cNvPr id="39" name="Oval 38">
              <a:extLst>
                <a:ext uri="{FF2B5EF4-FFF2-40B4-BE49-F238E27FC236}">
                  <a16:creationId xmlns:a16="http://schemas.microsoft.com/office/drawing/2014/main" id="{C5285689-C807-4912-923D-A1C1C59B4592}"/>
                </a:ext>
              </a:extLst>
            </p:cNvPr>
            <p:cNvSpPr/>
            <p:nvPr/>
          </p:nvSpPr>
          <p:spPr>
            <a:xfrm>
              <a:off x="4782049" y="3028213"/>
              <a:ext cx="247938" cy="20198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chemeClr val="tx1"/>
                  </a:solidFill>
                </a:rPr>
                <a:t>w</a:t>
              </a:r>
            </a:p>
          </p:txBody>
        </p:sp>
        <p:sp>
          <p:nvSpPr>
            <p:cNvPr id="40" name="Oval 39">
              <a:extLst>
                <a:ext uri="{FF2B5EF4-FFF2-40B4-BE49-F238E27FC236}">
                  <a16:creationId xmlns:a16="http://schemas.microsoft.com/office/drawing/2014/main" id="{1765DB22-FEAF-4570-92F3-74DBA25E56B1}"/>
                </a:ext>
              </a:extLst>
            </p:cNvPr>
            <p:cNvSpPr/>
            <p:nvPr/>
          </p:nvSpPr>
          <p:spPr>
            <a:xfrm>
              <a:off x="5194709" y="3028213"/>
              <a:ext cx="247938" cy="20198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chemeClr val="tx1"/>
                  </a:solidFill>
                </a:rPr>
                <a:t>b</a:t>
              </a:r>
            </a:p>
          </p:txBody>
        </p:sp>
        <p:sp>
          <p:nvSpPr>
            <p:cNvPr id="41" name="Oval 40">
              <a:extLst>
                <a:ext uri="{FF2B5EF4-FFF2-40B4-BE49-F238E27FC236}">
                  <a16:creationId xmlns:a16="http://schemas.microsoft.com/office/drawing/2014/main" id="{4112675A-5CEB-45AD-A102-B0CEC6EC7C21}"/>
                </a:ext>
              </a:extLst>
            </p:cNvPr>
            <p:cNvSpPr/>
            <p:nvPr/>
          </p:nvSpPr>
          <p:spPr>
            <a:xfrm>
              <a:off x="5195307" y="2797723"/>
              <a:ext cx="247938" cy="20198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chemeClr val="tx1"/>
                  </a:solidFill>
                </a:rPr>
                <a:t>*</a:t>
              </a:r>
            </a:p>
          </p:txBody>
        </p:sp>
        <p:cxnSp>
          <p:nvCxnSpPr>
            <p:cNvPr id="42" name="Straight Arrow Connector 41">
              <a:extLst>
                <a:ext uri="{FF2B5EF4-FFF2-40B4-BE49-F238E27FC236}">
                  <a16:creationId xmlns:a16="http://schemas.microsoft.com/office/drawing/2014/main" id="{D40846C8-8E9A-46E1-A636-194EF48C90BE}"/>
                </a:ext>
              </a:extLst>
            </p:cNvPr>
            <p:cNvCxnSpPr>
              <a:cxnSpLocks/>
              <a:stCxn id="38" idx="6"/>
              <a:endCxn id="41" idx="2"/>
            </p:cNvCxnSpPr>
            <p:nvPr/>
          </p:nvCxnSpPr>
          <p:spPr>
            <a:xfrm flipV="1">
              <a:off x="5028960" y="2898715"/>
              <a:ext cx="166347" cy="641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43" name="Straight Arrow Connector 42">
              <a:extLst>
                <a:ext uri="{FF2B5EF4-FFF2-40B4-BE49-F238E27FC236}">
                  <a16:creationId xmlns:a16="http://schemas.microsoft.com/office/drawing/2014/main" id="{810E9667-887C-498B-BC84-4DA1CDEAA694}"/>
                </a:ext>
              </a:extLst>
            </p:cNvPr>
            <p:cNvCxnSpPr>
              <a:stCxn id="39" idx="6"/>
              <a:endCxn id="41" idx="3"/>
            </p:cNvCxnSpPr>
            <p:nvPr/>
          </p:nvCxnSpPr>
          <p:spPr>
            <a:xfrm flipV="1">
              <a:off x="5029987" y="2970127"/>
              <a:ext cx="201630" cy="159078"/>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44" name="Oval 43">
              <a:extLst>
                <a:ext uri="{FF2B5EF4-FFF2-40B4-BE49-F238E27FC236}">
                  <a16:creationId xmlns:a16="http://schemas.microsoft.com/office/drawing/2014/main" id="{5C2E13F3-221F-406C-A3AD-7534C319FA73}"/>
                </a:ext>
              </a:extLst>
            </p:cNvPr>
            <p:cNvSpPr/>
            <p:nvPr/>
          </p:nvSpPr>
          <p:spPr>
            <a:xfrm>
              <a:off x="5606224" y="2889015"/>
              <a:ext cx="247938" cy="20198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chemeClr val="tx1"/>
                  </a:solidFill>
                </a:rPr>
                <a:t>+</a:t>
              </a:r>
            </a:p>
          </p:txBody>
        </p:sp>
        <p:cxnSp>
          <p:nvCxnSpPr>
            <p:cNvPr id="45" name="Straight Arrow Connector 44">
              <a:extLst>
                <a:ext uri="{FF2B5EF4-FFF2-40B4-BE49-F238E27FC236}">
                  <a16:creationId xmlns:a16="http://schemas.microsoft.com/office/drawing/2014/main" id="{BEF0ABAA-D10E-4CE2-88D3-BD2541A5BBAA}"/>
                </a:ext>
              </a:extLst>
            </p:cNvPr>
            <p:cNvCxnSpPr>
              <a:cxnSpLocks/>
              <a:stCxn id="40" idx="6"/>
              <a:endCxn id="44" idx="2"/>
            </p:cNvCxnSpPr>
            <p:nvPr/>
          </p:nvCxnSpPr>
          <p:spPr>
            <a:xfrm flipV="1">
              <a:off x="5442647" y="2990007"/>
              <a:ext cx="163577" cy="139198"/>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46" name="Straight Arrow Connector 45">
              <a:extLst>
                <a:ext uri="{FF2B5EF4-FFF2-40B4-BE49-F238E27FC236}">
                  <a16:creationId xmlns:a16="http://schemas.microsoft.com/office/drawing/2014/main" id="{064A9F6C-3853-45CB-984D-7AEAC4CBD7FC}"/>
                </a:ext>
              </a:extLst>
            </p:cNvPr>
            <p:cNvCxnSpPr>
              <a:cxnSpLocks/>
              <a:stCxn id="41" idx="6"/>
              <a:endCxn id="44" idx="2"/>
            </p:cNvCxnSpPr>
            <p:nvPr/>
          </p:nvCxnSpPr>
          <p:spPr>
            <a:xfrm>
              <a:off x="5443245" y="2898715"/>
              <a:ext cx="162979" cy="91292"/>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47" name="Oval 46">
              <a:extLst>
                <a:ext uri="{FF2B5EF4-FFF2-40B4-BE49-F238E27FC236}">
                  <a16:creationId xmlns:a16="http://schemas.microsoft.com/office/drawing/2014/main" id="{E3E9F60D-BFCD-4C42-9AF3-739505A5F08F}"/>
                </a:ext>
              </a:extLst>
            </p:cNvPr>
            <p:cNvSpPr/>
            <p:nvPr/>
          </p:nvSpPr>
          <p:spPr>
            <a:xfrm>
              <a:off x="6039467" y="2889015"/>
              <a:ext cx="247938" cy="20198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chemeClr val="tx1"/>
                  </a:solidFill>
                </a:rPr>
                <a:t>y</a:t>
              </a:r>
            </a:p>
          </p:txBody>
        </p:sp>
        <p:cxnSp>
          <p:nvCxnSpPr>
            <p:cNvPr id="48" name="Straight Arrow Connector 47">
              <a:extLst>
                <a:ext uri="{FF2B5EF4-FFF2-40B4-BE49-F238E27FC236}">
                  <a16:creationId xmlns:a16="http://schemas.microsoft.com/office/drawing/2014/main" id="{F90031E0-257E-4271-B012-2BA5CE5ADC63}"/>
                </a:ext>
              </a:extLst>
            </p:cNvPr>
            <p:cNvCxnSpPr>
              <a:stCxn id="44" idx="6"/>
              <a:endCxn id="47" idx="2"/>
            </p:cNvCxnSpPr>
            <p:nvPr/>
          </p:nvCxnSpPr>
          <p:spPr>
            <a:xfrm>
              <a:off x="5854162" y="2990007"/>
              <a:ext cx="185305"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grpSp>
        <p:nvGrpSpPr>
          <p:cNvPr id="49" name="Group 48">
            <a:extLst>
              <a:ext uri="{FF2B5EF4-FFF2-40B4-BE49-F238E27FC236}">
                <a16:creationId xmlns:a16="http://schemas.microsoft.com/office/drawing/2014/main" id="{946763C5-48C4-4EA1-A925-4FCA02E27FA9}"/>
              </a:ext>
            </a:extLst>
          </p:cNvPr>
          <p:cNvGrpSpPr/>
          <p:nvPr/>
        </p:nvGrpSpPr>
        <p:grpSpPr>
          <a:xfrm>
            <a:off x="4900478" y="5793913"/>
            <a:ext cx="2212734" cy="728807"/>
            <a:chOff x="4781022" y="2797723"/>
            <a:chExt cx="1506383" cy="432474"/>
          </a:xfrm>
        </p:grpSpPr>
        <p:sp>
          <p:nvSpPr>
            <p:cNvPr id="50" name="Oval 49">
              <a:extLst>
                <a:ext uri="{FF2B5EF4-FFF2-40B4-BE49-F238E27FC236}">
                  <a16:creationId xmlns:a16="http://schemas.microsoft.com/office/drawing/2014/main" id="{C40B4647-9D73-4321-9E59-551A90333CC6}"/>
                </a:ext>
              </a:extLst>
            </p:cNvPr>
            <p:cNvSpPr/>
            <p:nvPr/>
          </p:nvSpPr>
          <p:spPr>
            <a:xfrm>
              <a:off x="4781022" y="2804133"/>
              <a:ext cx="247938" cy="20198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chemeClr val="tx1"/>
                  </a:solidFill>
                </a:rPr>
                <a:t>x</a:t>
              </a:r>
            </a:p>
          </p:txBody>
        </p:sp>
        <p:sp>
          <p:nvSpPr>
            <p:cNvPr id="51" name="Oval 50">
              <a:extLst>
                <a:ext uri="{FF2B5EF4-FFF2-40B4-BE49-F238E27FC236}">
                  <a16:creationId xmlns:a16="http://schemas.microsoft.com/office/drawing/2014/main" id="{6C6E2E0D-2618-440F-B51F-AF4077CF77A9}"/>
                </a:ext>
              </a:extLst>
            </p:cNvPr>
            <p:cNvSpPr/>
            <p:nvPr/>
          </p:nvSpPr>
          <p:spPr>
            <a:xfrm>
              <a:off x="4782049" y="3028213"/>
              <a:ext cx="247938" cy="20198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chemeClr val="tx1"/>
                  </a:solidFill>
                </a:rPr>
                <a:t>w</a:t>
              </a:r>
            </a:p>
          </p:txBody>
        </p:sp>
        <p:sp>
          <p:nvSpPr>
            <p:cNvPr id="52" name="Oval 51">
              <a:extLst>
                <a:ext uri="{FF2B5EF4-FFF2-40B4-BE49-F238E27FC236}">
                  <a16:creationId xmlns:a16="http://schemas.microsoft.com/office/drawing/2014/main" id="{D45B7A20-2F7F-4F7F-BF22-9EDC5C8F6249}"/>
                </a:ext>
              </a:extLst>
            </p:cNvPr>
            <p:cNvSpPr/>
            <p:nvPr/>
          </p:nvSpPr>
          <p:spPr>
            <a:xfrm>
              <a:off x="5194709" y="3028213"/>
              <a:ext cx="247938" cy="20198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chemeClr val="tx1"/>
                  </a:solidFill>
                </a:rPr>
                <a:t>b</a:t>
              </a:r>
            </a:p>
          </p:txBody>
        </p:sp>
        <p:sp>
          <p:nvSpPr>
            <p:cNvPr id="53" name="Oval 52">
              <a:extLst>
                <a:ext uri="{FF2B5EF4-FFF2-40B4-BE49-F238E27FC236}">
                  <a16:creationId xmlns:a16="http://schemas.microsoft.com/office/drawing/2014/main" id="{3C7A060B-AAAC-4772-AEB4-22EF7B652309}"/>
                </a:ext>
              </a:extLst>
            </p:cNvPr>
            <p:cNvSpPr/>
            <p:nvPr/>
          </p:nvSpPr>
          <p:spPr>
            <a:xfrm>
              <a:off x="5195307" y="2797723"/>
              <a:ext cx="247938" cy="20198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chemeClr val="tx1"/>
                  </a:solidFill>
                </a:rPr>
                <a:t>*</a:t>
              </a:r>
            </a:p>
          </p:txBody>
        </p:sp>
        <p:cxnSp>
          <p:nvCxnSpPr>
            <p:cNvPr id="54" name="Straight Arrow Connector 53">
              <a:extLst>
                <a:ext uri="{FF2B5EF4-FFF2-40B4-BE49-F238E27FC236}">
                  <a16:creationId xmlns:a16="http://schemas.microsoft.com/office/drawing/2014/main" id="{B7384D3E-C806-43B3-A5B5-6400F672415A}"/>
                </a:ext>
              </a:extLst>
            </p:cNvPr>
            <p:cNvCxnSpPr>
              <a:cxnSpLocks/>
              <a:stCxn id="50" idx="6"/>
              <a:endCxn id="53" idx="2"/>
            </p:cNvCxnSpPr>
            <p:nvPr/>
          </p:nvCxnSpPr>
          <p:spPr>
            <a:xfrm flipV="1">
              <a:off x="5028960" y="2898715"/>
              <a:ext cx="166347" cy="641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55" name="Straight Arrow Connector 54">
              <a:extLst>
                <a:ext uri="{FF2B5EF4-FFF2-40B4-BE49-F238E27FC236}">
                  <a16:creationId xmlns:a16="http://schemas.microsoft.com/office/drawing/2014/main" id="{DB0605DF-F94C-4513-B8F9-F3E81FDD1288}"/>
                </a:ext>
              </a:extLst>
            </p:cNvPr>
            <p:cNvCxnSpPr>
              <a:stCxn id="51" idx="6"/>
              <a:endCxn id="53" idx="3"/>
            </p:cNvCxnSpPr>
            <p:nvPr/>
          </p:nvCxnSpPr>
          <p:spPr>
            <a:xfrm flipV="1">
              <a:off x="5029987" y="2970127"/>
              <a:ext cx="201630" cy="159078"/>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56" name="Oval 55">
              <a:extLst>
                <a:ext uri="{FF2B5EF4-FFF2-40B4-BE49-F238E27FC236}">
                  <a16:creationId xmlns:a16="http://schemas.microsoft.com/office/drawing/2014/main" id="{808D72FE-266B-4BAF-8329-13FCAA84B8F6}"/>
                </a:ext>
              </a:extLst>
            </p:cNvPr>
            <p:cNvSpPr/>
            <p:nvPr/>
          </p:nvSpPr>
          <p:spPr>
            <a:xfrm>
              <a:off x="5606224" y="2889015"/>
              <a:ext cx="247938" cy="20198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chemeClr val="tx1"/>
                  </a:solidFill>
                </a:rPr>
                <a:t>+</a:t>
              </a:r>
            </a:p>
          </p:txBody>
        </p:sp>
        <p:cxnSp>
          <p:nvCxnSpPr>
            <p:cNvPr id="57" name="Straight Arrow Connector 56">
              <a:extLst>
                <a:ext uri="{FF2B5EF4-FFF2-40B4-BE49-F238E27FC236}">
                  <a16:creationId xmlns:a16="http://schemas.microsoft.com/office/drawing/2014/main" id="{43B3ECFD-D6E5-42F0-B800-6448058B3F18}"/>
                </a:ext>
              </a:extLst>
            </p:cNvPr>
            <p:cNvCxnSpPr>
              <a:cxnSpLocks/>
              <a:stCxn id="52" idx="6"/>
              <a:endCxn id="56" idx="2"/>
            </p:cNvCxnSpPr>
            <p:nvPr/>
          </p:nvCxnSpPr>
          <p:spPr>
            <a:xfrm flipV="1">
              <a:off x="5442647" y="2990007"/>
              <a:ext cx="163577" cy="139198"/>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58" name="Straight Arrow Connector 57">
              <a:extLst>
                <a:ext uri="{FF2B5EF4-FFF2-40B4-BE49-F238E27FC236}">
                  <a16:creationId xmlns:a16="http://schemas.microsoft.com/office/drawing/2014/main" id="{1324565C-9C56-4C9C-A275-CAC0BAA0EA5D}"/>
                </a:ext>
              </a:extLst>
            </p:cNvPr>
            <p:cNvCxnSpPr>
              <a:cxnSpLocks/>
              <a:stCxn id="53" idx="6"/>
              <a:endCxn id="56" idx="2"/>
            </p:cNvCxnSpPr>
            <p:nvPr/>
          </p:nvCxnSpPr>
          <p:spPr>
            <a:xfrm>
              <a:off x="5443245" y="2898715"/>
              <a:ext cx="162979" cy="91292"/>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59" name="Oval 58">
              <a:extLst>
                <a:ext uri="{FF2B5EF4-FFF2-40B4-BE49-F238E27FC236}">
                  <a16:creationId xmlns:a16="http://schemas.microsoft.com/office/drawing/2014/main" id="{C8B504AA-0683-49A9-9F17-CCC4CA2F96AE}"/>
                </a:ext>
              </a:extLst>
            </p:cNvPr>
            <p:cNvSpPr/>
            <p:nvPr/>
          </p:nvSpPr>
          <p:spPr>
            <a:xfrm>
              <a:off x="6039467" y="2889015"/>
              <a:ext cx="247938" cy="20198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chemeClr val="tx1"/>
                  </a:solidFill>
                </a:rPr>
                <a:t>y</a:t>
              </a:r>
            </a:p>
          </p:txBody>
        </p:sp>
        <p:cxnSp>
          <p:nvCxnSpPr>
            <p:cNvPr id="60" name="Straight Arrow Connector 59">
              <a:extLst>
                <a:ext uri="{FF2B5EF4-FFF2-40B4-BE49-F238E27FC236}">
                  <a16:creationId xmlns:a16="http://schemas.microsoft.com/office/drawing/2014/main" id="{AD36CA60-5977-4DA0-8413-27A98C2E1CF7}"/>
                </a:ext>
              </a:extLst>
            </p:cNvPr>
            <p:cNvCxnSpPr>
              <a:stCxn id="56" idx="6"/>
              <a:endCxn id="59" idx="2"/>
            </p:cNvCxnSpPr>
            <p:nvPr/>
          </p:nvCxnSpPr>
          <p:spPr>
            <a:xfrm>
              <a:off x="5854162" y="2990007"/>
              <a:ext cx="185305"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sp>
        <p:nvSpPr>
          <p:cNvPr id="61" name="Rectangle: Rounded Corners 60">
            <a:extLst>
              <a:ext uri="{FF2B5EF4-FFF2-40B4-BE49-F238E27FC236}">
                <a16:creationId xmlns:a16="http://schemas.microsoft.com/office/drawing/2014/main" id="{1275844E-023E-4F0C-8980-2CB4B0A03D3C}"/>
              </a:ext>
            </a:extLst>
          </p:cNvPr>
          <p:cNvSpPr/>
          <p:nvPr/>
        </p:nvSpPr>
        <p:spPr bwMode="auto">
          <a:xfrm>
            <a:off x="1014052" y="4299441"/>
            <a:ext cx="10589683" cy="111572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Arrow: Down 61">
            <a:extLst>
              <a:ext uri="{FF2B5EF4-FFF2-40B4-BE49-F238E27FC236}">
                <a16:creationId xmlns:a16="http://schemas.microsoft.com/office/drawing/2014/main" id="{8329BB27-10A4-4201-B57A-5E292488C312}"/>
              </a:ext>
            </a:extLst>
          </p:cNvPr>
          <p:cNvSpPr/>
          <p:nvPr/>
        </p:nvSpPr>
        <p:spPr bwMode="auto">
          <a:xfrm>
            <a:off x="5913560" y="4063973"/>
            <a:ext cx="239401" cy="156651"/>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3" name="Arrow: Down 62">
            <a:extLst>
              <a:ext uri="{FF2B5EF4-FFF2-40B4-BE49-F238E27FC236}">
                <a16:creationId xmlns:a16="http://schemas.microsoft.com/office/drawing/2014/main" id="{9D0425FA-7CB3-4C4F-A507-EBE54BC3CE68}"/>
              </a:ext>
            </a:extLst>
          </p:cNvPr>
          <p:cNvSpPr/>
          <p:nvPr/>
        </p:nvSpPr>
        <p:spPr bwMode="auto">
          <a:xfrm>
            <a:off x="6034209" y="5547209"/>
            <a:ext cx="239401" cy="156651"/>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4" name="Rectangle 63">
            <a:extLst>
              <a:ext uri="{FF2B5EF4-FFF2-40B4-BE49-F238E27FC236}">
                <a16:creationId xmlns:a16="http://schemas.microsoft.com/office/drawing/2014/main" id="{089862BE-6901-4943-BE69-649EA7FD1BBD}"/>
              </a:ext>
            </a:extLst>
          </p:cNvPr>
          <p:cNvSpPr/>
          <p:nvPr/>
        </p:nvSpPr>
        <p:spPr bwMode="auto">
          <a:xfrm>
            <a:off x="1151635" y="4497810"/>
            <a:ext cx="1670050" cy="78952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zh-CN" altLang="en-US" sz="2000" dirty="0">
                <a:gradFill>
                  <a:gsLst>
                    <a:gs pos="0">
                      <a:srgbClr val="FFFFFF"/>
                    </a:gs>
                    <a:gs pos="100000">
                      <a:srgbClr val="FFFFFF"/>
                    </a:gs>
                  </a:gsLst>
                  <a:lin ang="5400000" scaled="0"/>
                </a:gradFill>
                <a:ea typeface="Segoe UI" pitchFamily="34" charset="0"/>
                <a:cs typeface="Segoe UI" pitchFamily="34" charset="0"/>
              </a:rPr>
              <a:t>表达式化简</a:t>
            </a: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3AC51BFD-AEC0-4D00-B2E5-82553DFFB5BD}"/>
              </a:ext>
            </a:extLst>
          </p:cNvPr>
          <p:cNvSpPr/>
          <p:nvPr/>
        </p:nvSpPr>
        <p:spPr bwMode="auto">
          <a:xfrm>
            <a:off x="2929635" y="4478271"/>
            <a:ext cx="1850193" cy="78952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zh-CN" altLang="en-US" sz="2000" dirty="0">
                <a:gradFill>
                  <a:gsLst>
                    <a:gs pos="0">
                      <a:srgbClr val="FFFFFF"/>
                    </a:gs>
                    <a:gs pos="100000">
                      <a:srgbClr val="FFFFFF"/>
                    </a:gs>
                  </a:gsLst>
                  <a:lin ang="5400000" scaled="0"/>
                </a:gradFill>
                <a:ea typeface="Segoe UI" pitchFamily="34" charset="0"/>
                <a:cs typeface="Segoe UI" pitchFamily="34" charset="0"/>
              </a:rPr>
              <a:t>公共子表达式消除</a:t>
            </a: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A150D05B-849C-475E-BDC4-900B6372B3E3}"/>
              </a:ext>
            </a:extLst>
          </p:cNvPr>
          <p:cNvSpPr/>
          <p:nvPr/>
        </p:nvSpPr>
        <p:spPr bwMode="auto">
          <a:xfrm>
            <a:off x="4887778" y="4478271"/>
            <a:ext cx="1468391" cy="78952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zh-CN" altLang="en-US" sz="2000" dirty="0">
                <a:gradFill>
                  <a:gsLst>
                    <a:gs pos="0">
                      <a:srgbClr val="FFFFFF"/>
                    </a:gs>
                    <a:gs pos="100000">
                      <a:srgbClr val="FFFFFF"/>
                    </a:gs>
                  </a:gsLst>
                  <a:lin ang="5400000" scaled="0"/>
                </a:gradFill>
                <a:ea typeface="Segoe UI" pitchFamily="34" charset="0"/>
                <a:cs typeface="Segoe UI" pitchFamily="34" charset="0"/>
              </a:rPr>
              <a:t>常数传播</a:t>
            </a: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8B23980C-E4EF-40E4-9078-A5C7173C9741}"/>
              </a:ext>
            </a:extLst>
          </p:cNvPr>
          <p:cNvSpPr/>
          <p:nvPr/>
        </p:nvSpPr>
        <p:spPr bwMode="auto">
          <a:xfrm>
            <a:off x="6492266" y="4478271"/>
            <a:ext cx="1409419" cy="78952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altLang="zh-CN" sz="2000" dirty="0">
                <a:gradFill>
                  <a:gsLst>
                    <a:gs pos="0">
                      <a:srgbClr val="FFFFFF"/>
                    </a:gs>
                    <a:gs pos="100000">
                      <a:srgbClr val="FFFFFF"/>
                    </a:gs>
                  </a:gsLst>
                  <a:lin ang="5400000" scaled="0"/>
                </a:gradFill>
                <a:ea typeface="Segoe UI" pitchFamily="34" charset="0"/>
                <a:cs typeface="Segoe UI" pitchFamily="34" charset="0"/>
              </a:rPr>
              <a:t>Operator Batch</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8" name="Rectangle 67">
            <a:extLst>
              <a:ext uri="{FF2B5EF4-FFF2-40B4-BE49-F238E27FC236}">
                <a16:creationId xmlns:a16="http://schemas.microsoft.com/office/drawing/2014/main" id="{4733C18A-FCED-408F-9E56-F36F1C509D6B}"/>
              </a:ext>
            </a:extLst>
          </p:cNvPr>
          <p:cNvSpPr/>
          <p:nvPr/>
        </p:nvSpPr>
        <p:spPr bwMode="auto">
          <a:xfrm>
            <a:off x="8037782" y="4478271"/>
            <a:ext cx="1409419" cy="78952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zh-CN" altLang="en-US" sz="2000" dirty="0">
                <a:gradFill>
                  <a:gsLst>
                    <a:gs pos="0">
                      <a:srgbClr val="FFFFFF"/>
                    </a:gs>
                    <a:gs pos="100000">
                      <a:srgbClr val="FFFFFF"/>
                    </a:gs>
                  </a:gsLst>
                  <a:lin ang="5400000" scaled="0"/>
                </a:gradFill>
                <a:ea typeface="Segoe UI" pitchFamily="34" charset="0"/>
                <a:cs typeface="Segoe UI" pitchFamily="34" charset="0"/>
              </a:rPr>
              <a:t>表达式替换</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9" name="Rectangle 68">
            <a:extLst>
              <a:ext uri="{FF2B5EF4-FFF2-40B4-BE49-F238E27FC236}">
                <a16:creationId xmlns:a16="http://schemas.microsoft.com/office/drawing/2014/main" id="{F8A4CCF0-A2A7-4CFC-9DCA-74D71D3684C8}"/>
              </a:ext>
            </a:extLst>
          </p:cNvPr>
          <p:cNvSpPr/>
          <p:nvPr/>
        </p:nvSpPr>
        <p:spPr bwMode="auto">
          <a:xfrm>
            <a:off x="9583298" y="4476354"/>
            <a:ext cx="1409419" cy="78952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zh-CN" altLang="en-US" sz="2000" dirty="0">
                <a:gradFill>
                  <a:gsLst>
                    <a:gs pos="0">
                      <a:srgbClr val="FFFFFF"/>
                    </a:gs>
                    <a:gs pos="100000">
                      <a:srgbClr val="FFFFFF"/>
                    </a:gs>
                  </a:gsLst>
                  <a:lin ang="5400000" scaled="0"/>
                </a:gradFill>
                <a:ea typeface="Segoe UI" pitchFamily="34" charset="0"/>
                <a:cs typeface="Segoe UI" pitchFamily="34" charset="0"/>
              </a:rPr>
              <a:t>算子融合</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0" name="TextBox 69">
            <a:extLst>
              <a:ext uri="{FF2B5EF4-FFF2-40B4-BE49-F238E27FC236}">
                <a16:creationId xmlns:a16="http://schemas.microsoft.com/office/drawing/2014/main" id="{BDB7DADC-64A1-4D13-AEE6-AD7A0A6B7F3B}"/>
              </a:ext>
            </a:extLst>
          </p:cNvPr>
          <p:cNvSpPr txBox="1"/>
          <p:nvPr/>
        </p:nvSpPr>
        <p:spPr>
          <a:xfrm>
            <a:off x="11159639" y="4641229"/>
            <a:ext cx="18755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t>
            </a:r>
          </a:p>
        </p:txBody>
      </p:sp>
    </p:spTree>
    <p:extLst>
      <p:ext uri="{BB962C8B-B14F-4D97-AF65-F5344CB8AC3E}">
        <p14:creationId xmlns:p14="http://schemas.microsoft.com/office/powerpoint/2010/main" val="61955728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6521A-EB5D-495D-A31B-B70E5BEFB9C0}"/>
              </a:ext>
            </a:extLst>
          </p:cNvPr>
          <p:cNvSpPr>
            <a:spLocks noGrp="1"/>
          </p:cNvSpPr>
          <p:nvPr>
            <p:ph type="title"/>
          </p:nvPr>
        </p:nvSpPr>
        <p:spPr/>
        <p:txBody>
          <a:bodyPr/>
          <a:lstStyle/>
          <a:p>
            <a:r>
              <a:rPr lang="zh-CN" altLang="en-US" dirty="0"/>
              <a:t>图优化（</a:t>
            </a:r>
            <a:r>
              <a:rPr lang="en-US" altLang="zh-CN" dirty="0"/>
              <a:t>1</a:t>
            </a:r>
            <a:r>
              <a:rPr lang="zh-CN" altLang="en-US" dirty="0"/>
              <a:t>）：算术表达式化简</a:t>
            </a:r>
            <a:endParaRPr lang="en-US" dirty="0"/>
          </a:p>
        </p:txBody>
      </p:sp>
      <p:sp>
        <p:nvSpPr>
          <p:cNvPr id="3" name="Text Placeholder 2">
            <a:extLst>
              <a:ext uri="{FF2B5EF4-FFF2-40B4-BE49-F238E27FC236}">
                <a16:creationId xmlns:a16="http://schemas.microsoft.com/office/drawing/2014/main" id="{5FE31D92-A591-4E06-A124-01BC569E984E}"/>
              </a:ext>
            </a:extLst>
          </p:cNvPr>
          <p:cNvSpPr>
            <a:spLocks noGrp="1"/>
          </p:cNvSpPr>
          <p:nvPr>
            <p:ph type="body" sz="quarter" idx="10"/>
          </p:nvPr>
        </p:nvSpPr>
        <p:spPr>
          <a:xfrm>
            <a:off x="584200" y="1435497"/>
            <a:ext cx="11018520" cy="4567404"/>
          </a:xfrm>
        </p:spPr>
        <p:txBody>
          <a:bodyPr/>
          <a:lstStyle/>
          <a:p>
            <a:r>
              <a:rPr lang="zh-CN" altLang="en-US" dirty="0"/>
              <a:t>通过代数运算等价变换化简计算图，如：</a:t>
            </a:r>
            <a:endParaRPr lang="en-US" dirty="0"/>
          </a:p>
          <a:p>
            <a:r>
              <a:rPr lang="en-US" dirty="0"/>
              <a:t>a * 0 -&gt; 0</a:t>
            </a:r>
          </a:p>
          <a:p>
            <a:r>
              <a:rPr lang="en-US" dirty="0"/>
              <a:t>a * broadcast(0) -&gt; broadcast(0)</a:t>
            </a:r>
          </a:p>
          <a:p>
            <a:r>
              <a:rPr lang="en-US" dirty="0"/>
              <a:t>a * 1 -&gt; a</a:t>
            </a:r>
          </a:p>
          <a:p>
            <a:r>
              <a:rPr lang="en-US" dirty="0"/>
              <a:t>a * broadcast(1) -&gt; a</a:t>
            </a:r>
          </a:p>
          <a:p>
            <a:r>
              <a:rPr lang="en-US" dirty="0"/>
              <a:t>a + 0 -&gt; a</a:t>
            </a:r>
          </a:p>
          <a:p>
            <a:r>
              <a:rPr lang="en-US" dirty="0"/>
              <a:t>a + broadcast(0) -&gt; a</a:t>
            </a:r>
          </a:p>
          <a:p>
            <a:r>
              <a:rPr lang="es-ES" dirty="0"/>
              <a:t>log(</a:t>
            </a:r>
            <a:r>
              <a:rPr lang="es-ES" dirty="0" err="1"/>
              <a:t>exp</a:t>
            </a:r>
            <a:r>
              <a:rPr lang="es-ES" dirty="0"/>
              <a:t>(x)/y) -&gt; x - log(y)</a:t>
            </a:r>
          </a:p>
          <a:p>
            <a:pPr marL="0" indent="0">
              <a:buNone/>
            </a:pPr>
            <a:r>
              <a:rPr lang="en-US" dirty="0"/>
              <a:t>…</a:t>
            </a:r>
          </a:p>
        </p:txBody>
      </p:sp>
    </p:spTree>
    <p:extLst>
      <p:ext uri="{BB962C8B-B14F-4D97-AF65-F5344CB8AC3E}">
        <p14:creationId xmlns:p14="http://schemas.microsoft.com/office/powerpoint/2010/main" val="1759648182"/>
      </p:ext>
    </p:extLst>
  </p:cSld>
  <p:clrMapOvr>
    <a:masterClrMapping/>
  </p:clrMapOvr>
  <p:transition>
    <p:fade/>
  </p:transition>
</p:sld>
</file>

<file path=ppt/theme/theme1.xml><?xml version="1.0" encoding="utf-8"?>
<a:theme xmlns:a="http://schemas.openxmlformats.org/drawingml/2006/main" name="WHITE TEMPLATE">
  <a:themeElements>
    <a:clrScheme name="TT for white - NEW 2018">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39CC931C-31F5-42DC-845C-5924A563A9EF}" vid="{5DBF2D47-1BBA-4519-81D2-BF1A923ACF6F}"/>
    </a:ext>
  </a:extLst>
</a:theme>
</file>

<file path=ppt/theme/theme2.xml><?xml version="1.0" encoding="utf-8"?>
<a:theme xmlns:a="http://schemas.openxmlformats.org/drawingml/2006/main" name="SOFT BLACK TEMPLATE">
  <a:themeElements>
    <a:clrScheme name="TT for Dark - NEW 2018">
      <a:dk1>
        <a:srgbClr val="1A1A1A"/>
      </a:dk1>
      <a:lt1>
        <a:srgbClr val="FFFFFF"/>
      </a:lt1>
      <a:dk2>
        <a:srgbClr val="0D0D0D"/>
      </a:dk2>
      <a:lt2>
        <a:srgbClr val="E6E6E6"/>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39CC931C-31F5-42DC-845C-5924A563A9EF}" vid="{C1CE89C3-209E-4CB6-B530-B14731819FE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3E0C5D18F323645A98956133A02DCC7" ma:contentTypeVersion="11" ma:contentTypeDescription="Create a new document." ma:contentTypeScope="" ma:versionID="211a75349d474192a83293b51c02f1ad">
  <xsd:schema xmlns:xsd="http://www.w3.org/2001/XMLSchema" xmlns:xs="http://www.w3.org/2001/XMLSchema" xmlns:p="http://schemas.microsoft.com/office/2006/metadata/properties" xmlns:ns1="http://schemas.microsoft.com/sharepoint/v3" xmlns:ns2="cf19287f-c95b-489e-b120-7cecafd1d699" xmlns:ns3="89a4766a-e9e1-4d58-841b-4c85ba9c1d4b" targetNamespace="http://schemas.microsoft.com/office/2006/metadata/properties" ma:root="true" ma:fieldsID="2b61fd7413e95be273c0adab13d28834" ns1:_="" ns2:_="" ns3:_="">
    <xsd:import namespace="http://schemas.microsoft.com/sharepoint/v3"/>
    <xsd:import namespace="cf19287f-c95b-489e-b120-7cecafd1d699"/>
    <xsd:import namespace="89a4766a-e9e1-4d58-841b-4c85ba9c1d4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3:SharedWithUsers" minOccurs="0"/>
                <xsd:element ref="ns3:SharedWithDetail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7" nillable="true" ma:displayName="Unified Compliance Policy Properties" ma:hidden="true" ma:internalName="_ip_UnifiedCompliancePolicyProperties">
      <xsd:simpleType>
        <xsd:restriction base="dms:Note"/>
      </xsd:simpleType>
    </xsd:element>
    <xsd:element name="_ip_UnifiedCompliancePolicyUIAction" ma:index="18"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f19287f-c95b-489e-b120-7cecafd1d6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9a4766a-e9e1-4d58-841b-4c85ba9c1d4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40EAF5-E385-4F4D-B474-B0ABFA4BFB5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162661C-A5F3-4873-95F0-B7404973D6EE}">
  <ds:schemaRefs>
    <ds:schemaRef ds:uri="http://schemas.microsoft.com/sharepoint/v3/contenttype/forms"/>
  </ds:schemaRefs>
</ds:datastoreItem>
</file>

<file path=customXml/itemProps3.xml><?xml version="1.0" encoding="utf-8"?>
<ds:datastoreItem xmlns:ds="http://schemas.openxmlformats.org/officeDocument/2006/customXml" ds:itemID="{66D06816-8A21-48F4-A024-AA951E61EA50}"/>
</file>

<file path=docProps/app.xml><?xml version="1.0" encoding="utf-8"?>
<Properties xmlns="http://schemas.openxmlformats.org/officeDocument/2006/extended-properties" xmlns:vt="http://schemas.openxmlformats.org/officeDocument/2006/docPropsVTypes">
  <Template>PPTTemplate</Template>
  <TotalTime>0</TotalTime>
  <Words>2395</Words>
  <Application>Microsoft Office PowerPoint</Application>
  <PresentationFormat>Widescreen</PresentationFormat>
  <Paragraphs>577</Paragraphs>
  <Slides>46</Slides>
  <Notes>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46</vt:i4>
      </vt:variant>
    </vt:vector>
  </HeadingPairs>
  <TitlesOfParts>
    <vt:vector size="57" baseType="lpstr">
      <vt:lpstr>Monaco</vt:lpstr>
      <vt:lpstr>Arial</vt:lpstr>
      <vt:lpstr>Calibri</vt:lpstr>
      <vt:lpstr>Cambria Math</vt:lpstr>
      <vt:lpstr>Consolas</vt:lpstr>
      <vt:lpstr>Segoe UI</vt:lpstr>
      <vt:lpstr>Segoe UI Semibold</vt:lpstr>
      <vt:lpstr>Segoe UI Semilight</vt:lpstr>
      <vt:lpstr>Wingdings</vt:lpstr>
      <vt:lpstr>WHITE TEMPLATE</vt:lpstr>
      <vt:lpstr>SOFT BLACK TEMPLATE</vt:lpstr>
      <vt:lpstr>人工智能系统 System for AI    计算图的编译与优化 Computation Graph Compilation and Optimization</vt:lpstr>
      <vt:lpstr>主要内容</vt:lpstr>
      <vt:lpstr>编译器</vt:lpstr>
      <vt:lpstr>神经网络编译器</vt:lpstr>
      <vt:lpstr>大纲</vt:lpstr>
      <vt:lpstr>中间表示--计算图</vt:lpstr>
      <vt:lpstr>中间表示--计算图</vt:lpstr>
      <vt:lpstr>图优化</vt:lpstr>
      <vt:lpstr>图优化（1）：算术表达式化简</vt:lpstr>
      <vt:lpstr>图优化（2）：公共子表达式消除</vt:lpstr>
      <vt:lpstr>图优化（3）：常数传播</vt:lpstr>
      <vt:lpstr>图优化（4）：GEMM自动融合</vt:lpstr>
      <vt:lpstr>图优化（4）：GEMM自动融合</vt:lpstr>
      <vt:lpstr>图优化（5）：算子融合</vt:lpstr>
      <vt:lpstr>图优化（6）：子图替换</vt:lpstr>
      <vt:lpstr>图优化（6）：随机子图替换</vt:lpstr>
      <vt:lpstr>小结：图优化的总结</vt:lpstr>
      <vt:lpstr>大纲</vt:lpstr>
      <vt:lpstr>内存优化</vt:lpstr>
      <vt:lpstr>内存优化（1）：基于拓扑序的最小内存分配</vt:lpstr>
      <vt:lpstr>内存优化（2）：根据整数线性规划求解最优内存放置</vt:lpstr>
      <vt:lpstr>内存优化（2）：根据整数线性规划求解最优内存放置</vt:lpstr>
      <vt:lpstr>内存优化（3）：张量换入换出与张量重计算</vt:lpstr>
      <vt:lpstr>小结：内存优化的总结</vt:lpstr>
      <vt:lpstr>大纲</vt:lpstr>
      <vt:lpstr>内核优化与内核生成</vt:lpstr>
      <vt:lpstr>内核优化与内核生成</vt:lpstr>
      <vt:lpstr>张量运算编译</vt:lpstr>
      <vt:lpstr>其它张量运算表达式</vt:lpstr>
      <vt:lpstr>张量运算到代码生成</vt:lpstr>
      <vt:lpstr>例子：如何优化和生成一个向量加算子？</vt:lpstr>
      <vt:lpstr>例子：如何优化和生成一个向量加算子？</vt:lpstr>
      <vt:lpstr>例子：如何优化和生成一个向量加算子？</vt:lpstr>
      <vt:lpstr>例子：如何优化和生成一个向量加算子？</vt:lpstr>
      <vt:lpstr>其它算子调度优化</vt:lpstr>
      <vt:lpstr>小结：内核优化的总结</vt:lpstr>
      <vt:lpstr>大纲</vt:lpstr>
      <vt:lpstr>调度优化</vt:lpstr>
      <vt:lpstr>PowerPoint Presentation</vt:lpstr>
      <vt:lpstr>PowerPoint Presentation</vt:lpstr>
      <vt:lpstr>PowerPoint Presentation</vt:lpstr>
      <vt:lpstr>PowerPoint Presentation</vt:lpstr>
      <vt:lpstr>PowerPoint Presentation</vt:lpstr>
      <vt:lpstr>本次课程总结</vt:lpstr>
      <vt:lpstr>课后作业</vt:lpstr>
      <vt:lpstr>Lab 1 (for week 1,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人工智能系统 System for AI   课程介绍 Lecture Introduction</dc:title>
  <dc:creator/>
  <cp:lastModifiedBy/>
  <cp:revision>13</cp:revision>
  <dcterms:created xsi:type="dcterms:W3CDTF">2019-12-23T01:38:49Z</dcterms:created>
  <dcterms:modified xsi:type="dcterms:W3CDTF">2020-06-22T02:52:03Z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0x01010013E0C5D18F323645A98956133A02DCC7</vt:lpwstr>
  </property>
</Properties>
</file>