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5"/>
  </p:notesMasterIdLst>
  <p:sldIdLst>
    <p:sldId id="256" r:id="rId2"/>
    <p:sldId id="295" r:id="rId3"/>
    <p:sldId id="912" r:id="rId4"/>
    <p:sldId id="987" r:id="rId5"/>
    <p:sldId id="913" r:id="rId6"/>
    <p:sldId id="919" r:id="rId7"/>
    <p:sldId id="915" r:id="rId8"/>
    <p:sldId id="916" r:id="rId9"/>
    <p:sldId id="914" r:id="rId10"/>
    <p:sldId id="918" r:id="rId11"/>
    <p:sldId id="917" r:id="rId12"/>
    <p:sldId id="920" r:id="rId13"/>
    <p:sldId id="922" r:id="rId14"/>
    <p:sldId id="923" r:id="rId15"/>
    <p:sldId id="945" r:id="rId16"/>
    <p:sldId id="946" r:id="rId17"/>
    <p:sldId id="947" r:id="rId18"/>
    <p:sldId id="921" r:id="rId19"/>
    <p:sldId id="933" r:id="rId20"/>
    <p:sldId id="934" r:id="rId21"/>
    <p:sldId id="935" r:id="rId22"/>
    <p:sldId id="936" r:id="rId23"/>
    <p:sldId id="937" r:id="rId24"/>
    <p:sldId id="938" r:id="rId25"/>
    <p:sldId id="948" r:id="rId26"/>
    <p:sldId id="940" r:id="rId27"/>
    <p:sldId id="942" r:id="rId28"/>
    <p:sldId id="943" r:id="rId29"/>
    <p:sldId id="944" r:id="rId30"/>
    <p:sldId id="956" r:id="rId31"/>
    <p:sldId id="957" r:id="rId32"/>
    <p:sldId id="958" r:id="rId33"/>
    <p:sldId id="959" r:id="rId34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21">
          <p15:clr>
            <a:srgbClr val="A4A3A4"/>
          </p15:clr>
        </p15:guide>
        <p15:guide id="2" pos="28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08F8"/>
    <a:srgbClr val="FF3300"/>
    <a:srgbClr val="000099"/>
    <a:srgbClr val="FF0000"/>
    <a:srgbClr val="FB80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6"/>
    <p:restoredTop sz="68421"/>
  </p:normalViewPr>
  <p:slideViewPr>
    <p:cSldViewPr showGuides="1">
      <p:cViewPr varScale="1">
        <p:scale>
          <a:sx n="90" d="100"/>
          <a:sy n="90" d="100"/>
        </p:scale>
        <p:origin x="1572" y="56"/>
      </p:cViewPr>
      <p:guideLst>
        <p:guide orient="horz" pos="2021"/>
        <p:guide pos="284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Tx/>
              <a:buNone/>
              <a:defRPr sz="1200">
                <a:latin typeface="Arial" panose="020B0604020202090204" pitchFamily="34" charset="0"/>
                <a:ea typeface="宋体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Tx/>
              <a:buNone/>
              <a:defRPr sz="1200">
                <a:latin typeface="Arial" panose="020B0604020202090204" pitchFamily="34" charset="0"/>
                <a:ea typeface="宋体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3076" name="Rectangle 4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737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</a:rPr>
              <a:t>第二级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</a:rPr>
              <a:t>第三级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</a:rPr>
              <a:t>第四级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</a:rPr>
              <a:t>第五级</a:t>
            </a:r>
          </a:p>
        </p:txBody>
      </p:sp>
      <p:sp>
        <p:nvSpPr>
          <p:cNvPr id="737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buFontTx/>
              <a:buNone/>
              <a:defRPr sz="1200">
                <a:latin typeface="Arial" panose="020B0604020202090204" pitchFamily="34" charset="0"/>
                <a:ea typeface="宋体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737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lvl="0" algn="r" eaLnBrk="1" hangingPunct="1">
              <a:buChar char="•"/>
            </a:pPr>
            <a:fld id="{9A0DB2DC-4C9A-4742-B13C-FB6460FD3503}" type="slidenum">
              <a:rPr lang="en-US" altLang="zh-CN" sz="1200" dirty="0">
                <a:latin typeface="Arial" panose="020B0604020202090204" pitchFamily="34" charset="0"/>
              </a:rPr>
              <a:t>‹#›</a:t>
            </a:fld>
            <a:endParaRPr lang="en-US" altLang="zh-CN" sz="1200" dirty="0">
              <a:latin typeface="Arial" panose="020B060402020209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90204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90204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90204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90204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90204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614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buChar char="•"/>
            </a:pPr>
            <a:fld id="{9A0DB2DC-4C9A-4742-B13C-FB6460FD3503}" type="slidenum">
              <a:rPr lang="en-US" altLang="zh-CN" sz="1200" dirty="0">
                <a:latin typeface="Arial" panose="020B0604020202090204" pitchFamily="34" charset="0"/>
              </a:rPr>
              <a:t>2</a:t>
            </a:fld>
            <a:endParaRPr lang="en-US" altLang="zh-CN" sz="1200" dirty="0">
              <a:latin typeface="Arial" panose="020B060402020209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42908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13660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614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buChar char="•"/>
            </a:pPr>
            <a:fld id="{9A0DB2DC-4C9A-4742-B13C-FB6460FD3503}" type="slidenum">
              <a:rPr lang="en-US" altLang="zh-CN" sz="1200" dirty="0">
                <a:latin typeface="Arial" panose="020B0604020202090204" pitchFamily="34" charset="0"/>
              </a:rPr>
              <a:t>3</a:t>
            </a:fld>
            <a:endParaRPr lang="en-US" altLang="zh-CN" sz="1200" dirty="0">
              <a:latin typeface="Arial" panose="020B060402020209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3341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Line 2"/>
          <p:cNvSpPr/>
          <p:nvPr/>
        </p:nvSpPr>
        <p:spPr>
          <a:xfrm>
            <a:off x="7315200" y="1066800"/>
            <a:ext cx="0" cy="4495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grpSp>
        <p:nvGrpSpPr>
          <p:cNvPr id="2051" name="Group 8"/>
          <p:cNvGrpSpPr/>
          <p:nvPr/>
        </p:nvGrpSpPr>
        <p:grpSpPr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42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endParaRPr>
            </a:p>
          </p:txBody>
        </p:sp>
        <p:sp>
          <p:nvSpPr>
            <p:cNvPr id="43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endParaRPr>
            </a:p>
          </p:txBody>
        </p:sp>
        <p:sp>
          <p:nvSpPr>
            <p:cNvPr id="44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endParaRPr>
            </a:p>
          </p:txBody>
        </p:sp>
        <p:sp>
          <p:nvSpPr>
            <p:cNvPr id="45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endParaRPr>
            </a:p>
          </p:txBody>
        </p:sp>
        <p:sp>
          <p:nvSpPr>
            <p:cNvPr id="46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endParaRPr>
            </a:p>
          </p:txBody>
        </p:sp>
        <p:sp>
          <p:nvSpPr>
            <p:cNvPr id="47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endParaRPr>
            </a:p>
          </p:txBody>
        </p:sp>
        <p:sp>
          <p:nvSpPr>
            <p:cNvPr id="48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endParaRPr>
            </a:p>
          </p:txBody>
        </p:sp>
        <p:sp>
          <p:nvSpPr>
            <p:cNvPr id="49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endParaRPr>
            </a:p>
          </p:txBody>
        </p:sp>
        <p:sp>
          <p:nvSpPr>
            <p:cNvPr id="50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endParaRPr>
            </a:p>
          </p:txBody>
        </p:sp>
        <p:sp>
          <p:nvSpPr>
            <p:cNvPr id="51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endParaRPr>
            </a:p>
          </p:txBody>
        </p:sp>
        <p:sp>
          <p:nvSpPr>
            <p:cNvPr id="52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endParaRPr>
            </a:p>
          </p:txBody>
        </p:sp>
        <p:sp>
          <p:nvSpPr>
            <p:cNvPr id="53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endParaRPr>
            </a:p>
          </p:txBody>
        </p:sp>
        <p:sp>
          <p:nvSpPr>
            <p:cNvPr id="54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endParaRPr>
            </a:p>
          </p:txBody>
        </p:sp>
        <p:sp>
          <p:nvSpPr>
            <p:cNvPr id="55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endParaRPr>
            </a:p>
          </p:txBody>
        </p:sp>
        <p:sp>
          <p:nvSpPr>
            <p:cNvPr id="56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endParaRPr>
            </a:p>
          </p:txBody>
        </p:sp>
        <p:sp>
          <p:nvSpPr>
            <p:cNvPr id="57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endParaRPr>
            </a:p>
          </p:txBody>
        </p:sp>
        <p:sp>
          <p:nvSpPr>
            <p:cNvPr id="58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endParaRPr>
            </a:p>
          </p:txBody>
        </p:sp>
        <p:sp>
          <p:nvSpPr>
            <p:cNvPr id="59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endParaRPr>
            </a:p>
          </p:txBody>
        </p:sp>
        <p:sp>
          <p:nvSpPr>
            <p:cNvPr id="60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endParaRPr>
            </a:p>
          </p:txBody>
        </p:sp>
        <p:sp>
          <p:nvSpPr>
            <p:cNvPr id="61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endParaRPr>
            </a:p>
          </p:txBody>
        </p:sp>
        <p:sp>
          <p:nvSpPr>
            <p:cNvPr id="62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endParaRPr>
            </a:p>
          </p:txBody>
        </p:sp>
        <p:sp>
          <p:nvSpPr>
            <p:cNvPr id="63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endParaRPr>
            </a:p>
          </p:txBody>
        </p:sp>
        <p:sp>
          <p:nvSpPr>
            <p:cNvPr id="64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endParaRPr>
            </a:p>
          </p:txBody>
        </p:sp>
        <p:sp>
          <p:nvSpPr>
            <p:cNvPr id="65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endParaRPr>
            </a:p>
          </p:txBody>
        </p:sp>
        <p:sp>
          <p:nvSpPr>
            <p:cNvPr id="66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endParaRPr>
            </a:p>
          </p:txBody>
        </p:sp>
        <p:sp>
          <p:nvSpPr>
            <p:cNvPr id="67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endParaRPr>
            </a:p>
          </p:txBody>
        </p:sp>
        <p:sp>
          <p:nvSpPr>
            <p:cNvPr id="68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endParaRPr>
            </a:p>
          </p:txBody>
        </p:sp>
        <p:sp>
          <p:nvSpPr>
            <p:cNvPr id="69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endParaRPr>
            </a:p>
          </p:txBody>
        </p:sp>
        <p:sp>
          <p:nvSpPr>
            <p:cNvPr id="70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endParaRPr>
            </a:p>
          </p:txBody>
        </p:sp>
        <p:sp>
          <p:nvSpPr>
            <p:cNvPr id="71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endParaRPr>
            </a:p>
          </p:txBody>
        </p:sp>
        <p:sp>
          <p:nvSpPr>
            <p:cNvPr id="72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endParaRPr>
            </a:p>
          </p:txBody>
        </p:sp>
      </p:grpSp>
      <p:sp>
        <p:nvSpPr>
          <p:cNvPr id="2052" name="Line 40"/>
          <p:cNvSpPr/>
          <p:nvPr/>
        </p:nvSpPr>
        <p:spPr>
          <a:xfrm>
            <a:off x="304800" y="2819400"/>
            <a:ext cx="8229600" cy="0"/>
          </a:xfrm>
          <a:prstGeom prst="line">
            <a:avLst/>
          </a:prstGeom>
          <a:ln w="63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86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386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3200"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74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</p:txBody>
      </p:sp>
      <p:sp>
        <p:nvSpPr>
          <p:cNvPr id="75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</p:txBody>
      </p:sp>
      <p:sp>
        <p:nvSpPr>
          <p:cNvPr id="76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/>
          <a:p>
            <a:pPr algn="r" eaLnBrk="1" hangingPunct="1">
              <a:buChar char="•"/>
            </a:pPr>
            <a:fld id="{9A0DB2DC-4C9A-4742-B13C-FB6460FD3503}" type="slidenum">
              <a:rPr lang="en-US" altLang="zh-CN" dirty="0">
                <a:latin typeface="Arial" panose="020B0604020202090204" pitchFamily="34" charset="0"/>
              </a:rPr>
              <a:t>‹#›</a:t>
            </a:fld>
            <a:endParaRPr lang="en-US" altLang="zh-CN" dirty="0">
              <a:latin typeface="Arial" panose="020B0604020202090204" pitchFamily="34" charset="0"/>
            </a:endParaRPr>
          </a:p>
        </p:txBody>
      </p:sp>
    </p:spTree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Char char="•"/>
            </a:pPr>
            <a:fld id="{9A0DB2DC-4C9A-4742-B13C-FB6460FD3503}" type="slidenum">
              <a:rPr lang="en-US" altLang="zh-CN" dirty="0"/>
              <a:t>‹#›</a:t>
            </a:fld>
            <a:endParaRPr lang="en-US" altLang="zh-CN" dirty="0"/>
          </a:p>
        </p:txBody>
      </p:sp>
    </p:spTree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Char char="•"/>
            </a:pPr>
            <a:fld id="{9A0DB2DC-4C9A-4742-B13C-FB6460FD3503}" type="slidenum">
              <a:rPr lang="en-US" altLang="zh-CN" dirty="0"/>
              <a:t>‹#›</a:t>
            </a:fld>
            <a:endParaRPr lang="en-US" altLang="zh-CN" dirty="0"/>
          </a:p>
        </p:txBody>
      </p:sp>
    </p:spTree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Char char="•"/>
            </a:pPr>
            <a:fld id="{9A0DB2DC-4C9A-4742-B13C-FB6460FD3503}" type="slidenum">
              <a:rPr lang="en-US" altLang="zh-CN" dirty="0"/>
              <a:t>‹#›</a:t>
            </a:fld>
            <a:endParaRPr lang="en-US" altLang="zh-CN" dirty="0"/>
          </a:p>
        </p:txBody>
      </p:sp>
    </p:spTree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Char char="•"/>
            </a:pPr>
            <a:fld id="{9A0DB2DC-4C9A-4742-B13C-FB6460FD3503}" type="slidenum">
              <a:rPr lang="en-US" altLang="zh-CN" dirty="0"/>
              <a:t>‹#›</a:t>
            </a:fld>
            <a:endParaRPr lang="en-US" altLang="zh-CN" dirty="0"/>
          </a:p>
        </p:txBody>
      </p:sp>
    </p:spTree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Char char="•"/>
            </a:pPr>
            <a:fld id="{9A0DB2DC-4C9A-4742-B13C-FB6460FD3503}" type="slidenum">
              <a:rPr lang="en-US" altLang="zh-CN" dirty="0"/>
              <a:t>‹#›</a:t>
            </a:fld>
            <a:endParaRPr lang="en-US" altLang="zh-CN" dirty="0"/>
          </a:p>
        </p:txBody>
      </p:sp>
    </p:spTree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Char char="•"/>
            </a:pPr>
            <a:fld id="{9A0DB2DC-4C9A-4742-B13C-FB6460FD3503}" type="slidenum">
              <a:rPr lang="en-US" altLang="zh-CN" dirty="0"/>
              <a:t>‹#›</a:t>
            </a:fld>
            <a:endParaRPr lang="en-US" altLang="zh-CN" dirty="0"/>
          </a:p>
        </p:txBody>
      </p:sp>
    </p:spTree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Char char="•"/>
            </a:pPr>
            <a:fld id="{9A0DB2DC-4C9A-4742-B13C-FB6460FD3503}" type="slidenum">
              <a:rPr lang="en-US" altLang="zh-CN" dirty="0"/>
              <a:t>‹#›</a:t>
            </a:fld>
            <a:endParaRPr lang="en-US" altLang="zh-CN" dirty="0"/>
          </a:p>
        </p:txBody>
      </p:sp>
    </p:spTree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Char char="•"/>
            </a:pPr>
            <a:fld id="{9A0DB2DC-4C9A-4742-B13C-FB6460FD3503}" type="slidenum">
              <a:rPr lang="en-US" altLang="zh-CN" dirty="0"/>
              <a:t>‹#›</a:t>
            </a:fld>
            <a:endParaRPr lang="en-US" altLang="zh-CN" dirty="0"/>
          </a:p>
        </p:txBody>
      </p:sp>
    </p:spTree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Char char="•"/>
            </a:pPr>
            <a:fld id="{9A0DB2DC-4C9A-4742-B13C-FB6460FD3503}" type="slidenum">
              <a:rPr lang="en-US" altLang="zh-CN" dirty="0"/>
              <a:t>‹#›</a:t>
            </a:fld>
            <a:endParaRPr lang="en-US" altLang="zh-CN" dirty="0"/>
          </a:p>
        </p:txBody>
      </p:sp>
    </p:spTree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Char char="•"/>
            </a:pPr>
            <a:fld id="{9A0DB2DC-4C9A-4742-B13C-FB6460FD3503}" type="slidenum">
              <a:rPr lang="en-US" altLang="zh-CN" dirty="0"/>
              <a:t>‹#›</a:t>
            </a:fld>
            <a:endParaRPr lang="en-US" altLang="zh-CN" dirty="0"/>
          </a:p>
        </p:txBody>
      </p:sp>
    </p:spTree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/>
          <p:nvPr/>
        </p:nvSpPr>
        <p:spPr>
          <a:xfrm>
            <a:off x="7962900" y="152400"/>
            <a:ext cx="0" cy="1524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8" name="Rectangle 4"/>
          <p:cNvSpPr>
            <a:spLocks noGrp="1"/>
          </p:cNvSpPr>
          <p:nvPr>
            <p:ph type="body"/>
          </p:nvPr>
        </p:nvSpPr>
        <p:spPr>
          <a:xfrm>
            <a:off x="457200" y="1719263"/>
            <a:ext cx="8229600" cy="4411662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85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Tx/>
              <a:buNone/>
              <a:defRPr sz="1000">
                <a:latin typeface="+mn-lt"/>
                <a:ea typeface="宋体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</p:txBody>
      </p:sp>
      <p:sp>
        <p:nvSpPr>
          <p:cNvPr id="385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buFontTx/>
              <a:buNone/>
              <a:defRPr sz="1000">
                <a:latin typeface="+mn-lt"/>
                <a:ea typeface="宋体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</p:txBody>
      </p:sp>
      <p:sp>
        <p:nvSpPr>
          <p:cNvPr id="385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>
                <a:latin typeface="Arial" panose="020B0604020202090204" pitchFamily="34" charset="0"/>
              </a:defRPr>
            </a:lvl1pPr>
          </a:lstStyle>
          <a:p>
            <a:pPr lvl="0" eaLnBrk="1" hangingPunct="1">
              <a:buChar char="•"/>
            </a:pPr>
            <a:fld id="{9A0DB2DC-4C9A-4742-B13C-FB6460FD3503}" type="slidenum">
              <a:rPr lang="en-US" altLang="zh-CN" dirty="0"/>
              <a:t>‹#›</a:t>
            </a:fld>
            <a:endParaRPr lang="en-US" altLang="zh-CN" dirty="0"/>
          </a:p>
        </p:txBody>
      </p:sp>
      <p:grpSp>
        <p:nvGrpSpPr>
          <p:cNvPr id="1032" name="Group 8"/>
          <p:cNvGrpSpPr/>
          <p:nvPr/>
        </p:nvGrpSpPr>
        <p:grpSpPr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1033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endParaRPr>
            </a:p>
          </p:txBody>
        </p:sp>
        <p:sp>
          <p:nvSpPr>
            <p:cNvPr id="1034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endParaRPr>
            </a:p>
          </p:txBody>
        </p:sp>
        <p:sp>
          <p:nvSpPr>
            <p:cNvPr id="1035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76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endParaRPr>
            </a:p>
          </p:txBody>
        </p:sp>
        <p:sp>
          <p:nvSpPr>
            <p:cNvPr id="1036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endParaRPr>
            </a:p>
          </p:txBody>
        </p:sp>
        <p:sp>
          <p:nvSpPr>
            <p:cNvPr id="1037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79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endParaRPr>
            </a:p>
          </p:txBody>
        </p:sp>
        <p:sp>
          <p:nvSpPr>
            <p:cNvPr id="1038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76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endParaRPr>
            </a:p>
          </p:txBody>
        </p:sp>
        <p:sp>
          <p:nvSpPr>
            <p:cNvPr id="1039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73" cy="7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endParaRPr>
            </a:p>
          </p:txBody>
        </p:sp>
        <p:sp>
          <p:nvSpPr>
            <p:cNvPr id="1040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endParaRPr>
            </a:p>
          </p:txBody>
        </p:sp>
        <p:sp>
          <p:nvSpPr>
            <p:cNvPr id="1041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79" cy="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endParaRPr>
            </a:p>
          </p:txBody>
        </p:sp>
        <p:sp>
          <p:nvSpPr>
            <p:cNvPr id="1042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76" cy="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endParaRPr>
            </a:p>
          </p:txBody>
        </p:sp>
        <p:sp>
          <p:nvSpPr>
            <p:cNvPr id="1043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73" cy="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endParaRPr>
            </a:p>
          </p:txBody>
        </p:sp>
        <p:sp>
          <p:nvSpPr>
            <p:cNvPr id="1044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7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endParaRPr>
            </a:p>
          </p:txBody>
        </p:sp>
        <p:sp>
          <p:nvSpPr>
            <p:cNvPr id="1045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endParaRPr>
            </a:p>
          </p:txBody>
        </p:sp>
        <p:sp>
          <p:nvSpPr>
            <p:cNvPr id="1046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endParaRPr>
            </a:p>
          </p:txBody>
        </p:sp>
        <p:sp>
          <p:nvSpPr>
            <p:cNvPr id="1047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76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endParaRPr>
            </a:p>
          </p:txBody>
        </p:sp>
        <p:sp>
          <p:nvSpPr>
            <p:cNvPr id="1048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73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endParaRPr>
            </a:p>
          </p:txBody>
        </p:sp>
        <p:sp>
          <p:nvSpPr>
            <p:cNvPr id="1049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endParaRPr>
            </a:p>
          </p:txBody>
        </p:sp>
        <p:sp>
          <p:nvSpPr>
            <p:cNvPr id="1050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endParaRPr>
            </a:p>
          </p:txBody>
        </p:sp>
        <p:sp>
          <p:nvSpPr>
            <p:cNvPr id="1051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76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endParaRPr>
            </a:p>
          </p:txBody>
        </p:sp>
        <p:sp>
          <p:nvSpPr>
            <p:cNvPr id="1052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73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endParaRPr>
            </a:p>
          </p:txBody>
        </p:sp>
        <p:sp>
          <p:nvSpPr>
            <p:cNvPr id="1053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endParaRPr>
            </a:p>
          </p:txBody>
        </p:sp>
        <p:sp>
          <p:nvSpPr>
            <p:cNvPr id="1054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endParaRPr>
            </a:p>
          </p:txBody>
        </p:sp>
        <p:sp>
          <p:nvSpPr>
            <p:cNvPr id="1055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endParaRPr>
            </a:p>
          </p:txBody>
        </p:sp>
        <p:sp>
          <p:nvSpPr>
            <p:cNvPr id="1056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76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endParaRPr>
            </a:p>
          </p:txBody>
        </p:sp>
        <p:sp>
          <p:nvSpPr>
            <p:cNvPr id="1057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73" cy="7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endParaRPr>
            </a:p>
          </p:txBody>
        </p:sp>
        <p:sp>
          <p:nvSpPr>
            <p:cNvPr id="1058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endParaRPr>
            </a:p>
          </p:txBody>
        </p:sp>
        <p:sp>
          <p:nvSpPr>
            <p:cNvPr id="1059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79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endParaRPr>
            </a:p>
          </p:txBody>
        </p:sp>
        <p:sp>
          <p:nvSpPr>
            <p:cNvPr id="1060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76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endParaRPr>
            </a:p>
          </p:txBody>
        </p:sp>
        <p:sp>
          <p:nvSpPr>
            <p:cNvPr id="1061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73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endParaRPr>
            </a:p>
          </p:txBody>
        </p:sp>
        <p:sp>
          <p:nvSpPr>
            <p:cNvPr id="1062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endParaRPr>
            </a:p>
          </p:txBody>
        </p:sp>
        <p:sp>
          <p:nvSpPr>
            <p:cNvPr id="1063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73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/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90204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90204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90204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90204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90204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90204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90204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90204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98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87425" indent="-29400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281430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98930" indent="-31623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ctrTitle"/>
          </p:nvPr>
        </p:nvSpPr>
        <p:spPr>
          <a:xfrm>
            <a:off x="0" y="1196975"/>
            <a:ext cx="8783638" cy="1462088"/>
          </a:xfrm>
        </p:spPr>
        <p:txBody>
          <a:bodyPr vert="horz" wrap="square" lIns="91440" tIns="45720" rIns="91440" bIns="45720" anchor="b"/>
          <a:lstStyle/>
          <a:p>
            <a:pPr algn="ctr" eaLnBrk="1" hangingPunct="1"/>
            <a:r>
              <a:rPr lang="zh-CN" altLang="en-US" kern="1200" dirty="0">
                <a:latin typeface="+mj-lt"/>
                <a:ea typeface="隶书" pitchFamily="49" charset="-122"/>
                <a:cs typeface="+mj-cs"/>
              </a:rPr>
              <a:t>函数式编程</a:t>
            </a:r>
          </a:p>
        </p:txBody>
      </p:sp>
      <p:sp>
        <p:nvSpPr>
          <p:cNvPr id="4099" name="Rectangle 5"/>
          <p:cNvSpPr/>
          <p:nvPr/>
        </p:nvSpPr>
        <p:spPr>
          <a:xfrm>
            <a:off x="323850" y="3284538"/>
            <a:ext cx="7848600" cy="14620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eaLnBrk="1" hangingPunct="1">
              <a:buFont typeface="Arial" panose="020B0604020202090204" pitchFamily="34" charset="0"/>
              <a:buNone/>
            </a:pPr>
            <a:endParaRPr lang="zh-CN" altLang="en-US" sz="3000" b="1" dirty="0">
              <a:solidFill>
                <a:schemeClr val="tx2"/>
              </a:solidFill>
              <a:latin typeface="Arial" panose="020B0604020202090204" pitchFamily="34" charset="0"/>
            </a:endParaRPr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函数式编程的</a:t>
            </a:r>
            <a:r>
              <a:rPr lang="zh-CN" altLang="en-US" dirty="0">
                <a:sym typeface="+mn-ea"/>
              </a:rPr>
              <a:t>性质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引用透明</a:t>
            </a:r>
            <a:endParaRPr lang="zh-CN" altLang="en-US" sz="2600"/>
          </a:p>
          <a:p>
            <a:pPr>
              <a:buClr>
                <a:srgbClr val="669999"/>
              </a:buClr>
              <a:buFont typeface="Wingdings" panose="05000000000000000000" charset="0"/>
              <a:buChar char=""/>
            </a:pPr>
            <a:r>
              <a:rPr lang="zh-CN" altLang="en-US" sz="2600"/>
              <a:t>引用透明（Referential transparency），指的是函数的运行不依赖于外部变量或"状态"，只依赖于输入的参数，任何时候只要参数相同，引用函数所得到的返回值总是相同的。</a:t>
            </a:r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函数式编程的优点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600">
                <a:sym typeface="+mn-ea"/>
              </a:rPr>
              <a:t>由于函数既不依赖外部的状态也不修改外部的状态，函数调用的结果不依赖调用的时间和位置，这样写的代码容易进行推理，不容易出错。这使得单元测试和调试都更容易。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pPr>
              <a:buClr>
                <a:srgbClr val="000099"/>
              </a:buClr>
            </a:pPr>
            <a:r>
              <a:rPr lang="zh-CN" altLang="en-US" sz="2600"/>
              <a:t>由于多个线程之间不共享状态，不会造成资源争用，也就不需要用锁来保护可变状态，也就不会出现死锁，这样可以更好地并发起来，尤其是在对称多处理器(SMP) 架构下能够更好地利用多个处理器提供的并行处理能力。</a:t>
            </a:r>
          </a:p>
          <a:p>
            <a:pPr>
              <a:buClr>
                <a:srgbClr val="669999"/>
              </a:buClr>
              <a:buFont typeface="Wingdings" panose="05000000000000000000" charset="0"/>
              <a:buChar char=""/>
            </a:pPr>
            <a:endParaRPr lang="zh-CN" altLang="en-US" sz="2600"/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Scheme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>
                <a:sym typeface="+mn-ea"/>
              </a:rPr>
              <a:t>二十世纪五十年代，计算机科学家先是发明了针对数字计算的 Fortran 语言，后来针对符号计算，由MIT 的John McCarthy于1960年开发出了Lisp(List processing)语言。该语言原来是为表处理而设计的编程语言，后来广泛用于处理人工智能问题。Lisp 程序中充满了一对对嵌套的小括号，这些嵌套的符号表达式体现着递归。</a:t>
            </a:r>
          </a:p>
          <a:p>
            <a:r>
              <a:rPr lang="zh-CN" altLang="en-US" sz="2600"/>
              <a:t>1994年时众多 Lisp 版本又得到了相当的统一，统一之后的版本称为Common LISP。Common Lisp 含有非常丰富的库，仅仅语言的规范就长达千页以上，包括面向对象的 CLOS。</a:t>
            </a:r>
          </a:p>
          <a:p>
            <a:endParaRPr lang="zh-CN" altLang="en-US" sz="2600"/>
          </a:p>
          <a:p>
            <a:pPr marL="0" indent="0">
              <a:buClr>
                <a:srgbClr val="669999"/>
              </a:buClr>
              <a:buFont typeface="Wingdings" panose="05000000000000000000" charset="0"/>
              <a:buNone/>
            </a:pPr>
            <a:endParaRPr lang="zh-CN" altLang="en-US" sz="2600"/>
          </a:p>
        </p:txBody>
      </p: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Scheme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charset="0"/>
              <a:buChar char=""/>
            </a:pPr>
            <a:r>
              <a:rPr lang="zh-CN" altLang="en-US" sz="2600"/>
              <a:t>Scheme 语言是 Lisp 的一个现代变种、方言，诞生于1975年，由 MIT 的 Gerald J. Sussman and Guy L. Steele Jr. 完成。Scheme语言的规范很短，总共只有50页，甚至连Common Lisp 规范的索引的长度都不到。它与以前和以后的 Lisp 实现版本都存在一些差异，但是却易学易用，是一种函数式编程语言。</a:t>
            </a:r>
          </a:p>
          <a:p>
            <a:pPr>
              <a:buClr>
                <a:srgbClr val="669999"/>
              </a:buClr>
              <a:buFont typeface="Wingdings" panose="05000000000000000000" charset="0"/>
              <a:buChar char=""/>
            </a:pPr>
            <a:endParaRPr lang="zh-CN" altLang="en-US" sz="2600"/>
          </a:p>
        </p:txBody>
      </p:sp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Scheme</a:t>
            </a:r>
            <a:r>
              <a:rPr lang="zh-CN" altLang="en-US"/>
              <a:t>的特点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charset="0"/>
              <a:buChar char=""/>
            </a:pPr>
            <a:r>
              <a:rPr lang="zh-CN" altLang="en-US" sz="2600"/>
              <a:t>自动内存管理</a:t>
            </a:r>
          </a:p>
          <a:p>
            <a:pPr>
              <a:buFont typeface="Wingdings" panose="05000000000000000000" charset="0"/>
              <a:buChar char=""/>
            </a:pPr>
            <a:r>
              <a:rPr lang="zh-CN" altLang="en-US" sz="2600"/>
              <a:t>可移植性好</a:t>
            </a:r>
            <a:endParaRPr lang="en-US" altLang="zh-CN" sz="2600" dirty="0"/>
          </a:p>
          <a:p>
            <a:pPr lvl="1"/>
            <a:r>
              <a:rPr lang="zh-CN" altLang="en-US" sz="2400">
                <a:sym typeface="+mn-ea"/>
              </a:rPr>
              <a:t>Scheme开发的程序有很好的可移植性，这是由于Scheme是一种解释语言，在不同的平台都可以有相应的解释器</a:t>
            </a:r>
            <a:endParaRPr lang="zh-CN" altLang="en-US" sz="2600" dirty="0"/>
          </a:p>
          <a:p>
            <a:pPr>
              <a:buFont typeface="Wingdings" panose="05000000000000000000" charset="0"/>
              <a:buChar char=""/>
            </a:pPr>
            <a:r>
              <a:rPr lang="zh-CN" altLang="en-US" sz="2600"/>
              <a:t>适合于作为脚本语言和嵌入语言</a:t>
            </a:r>
            <a:endParaRPr lang="en-US" altLang="zh-CN" sz="2600" dirty="0"/>
          </a:p>
          <a:p>
            <a:pPr lvl="1"/>
            <a:r>
              <a:rPr lang="zh-CN" altLang="en-US" sz="2400">
                <a:sym typeface="+mn-ea"/>
              </a:rPr>
              <a:t>语法简洁，这使得Scheme的实现可以非常的经济，一个Scheme解释器可以非常的小巧。Scheme可以作为脚本语言而内嵌于一些工具之中，如：GNU Emacs。</a:t>
            </a:r>
            <a:endParaRPr lang="zh-CN" altLang="en-US" sz="2600"/>
          </a:p>
          <a:p>
            <a:pPr>
              <a:buFont typeface="Wingdings" panose="05000000000000000000" charset="0"/>
              <a:buChar char=""/>
            </a:pPr>
            <a:r>
              <a:rPr lang="zh-CN" altLang="en-US" sz="2600"/>
              <a:t>关键字对大小写不敏感。</a:t>
            </a:r>
          </a:p>
          <a:p>
            <a:pPr>
              <a:buClr>
                <a:srgbClr val="669999"/>
              </a:buClr>
              <a:buFont typeface="Wingdings" panose="05000000000000000000" charset="0"/>
              <a:buChar char=""/>
            </a:pPr>
            <a:endParaRPr lang="zh-CN" altLang="en-US" sz="2600"/>
          </a:p>
        </p:txBody>
      </p:sp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表达式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02765"/>
            <a:ext cx="8229600" cy="2454275"/>
          </a:xfrm>
        </p:spPr>
        <p:txBody>
          <a:bodyPr/>
          <a:lstStyle/>
          <a:p>
            <a:pPr>
              <a:buFont typeface="Wingdings" panose="05000000000000000000" charset="0"/>
              <a:buChar char=""/>
            </a:pPr>
            <a:r>
              <a:rPr lang="en-US" altLang="zh-CN" sz="2600"/>
              <a:t>Scheme</a:t>
            </a:r>
            <a:r>
              <a:rPr lang="zh-CN" altLang="en-US" sz="2600"/>
              <a:t>由表达式组成，这些表达式可以是：</a:t>
            </a:r>
          </a:p>
          <a:p>
            <a:pPr lvl="1"/>
            <a:r>
              <a:rPr lang="zh-CN" altLang="en-US" sz="2400">
                <a:sym typeface="+mn-ea"/>
              </a:rPr>
              <a:t>基本表达式</a:t>
            </a:r>
            <a:r>
              <a:rPr lang="en-US" altLang="zh-CN" sz="2400">
                <a:sym typeface="+mn-ea"/>
              </a:rPr>
              <a:t>(Primitive expressions)</a:t>
            </a:r>
            <a:r>
              <a:rPr lang="zh-CN" altLang="en-US" sz="2400">
                <a:sym typeface="+mn-ea"/>
              </a:rPr>
              <a:t>：</a:t>
            </a:r>
          </a:p>
          <a:p>
            <a:pPr marL="344170" lvl="1" indent="0">
              <a:buNone/>
            </a:pPr>
            <a:r>
              <a:rPr lang="en-US" altLang="zh-CN" sz="2400">
                <a:sym typeface="+mn-ea"/>
              </a:rPr>
              <a:t>	2	3.3	true	+	quotient</a:t>
            </a:r>
            <a:endParaRPr lang="zh-CN" altLang="en-US" sz="2400">
              <a:sym typeface="+mn-ea"/>
            </a:endParaRPr>
          </a:p>
          <a:p>
            <a:pPr lvl="1"/>
            <a:r>
              <a:rPr lang="zh-CN" altLang="en-US" sz="2600"/>
              <a:t>组合</a:t>
            </a:r>
            <a:r>
              <a:rPr lang="en-US" altLang="zh-CN" sz="2600"/>
              <a:t>(Combinations):</a:t>
            </a:r>
          </a:p>
          <a:p>
            <a:pPr marL="693420" lvl="2" indent="0">
              <a:buNone/>
            </a:pPr>
            <a:r>
              <a:rPr lang="en-US" altLang="zh-CN" sz="2300"/>
              <a:t>(quotient 10 2)		(not true)</a:t>
            </a:r>
          </a:p>
          <a:p>
            <a:pPr marL="693420" lvl="2" indent="0">
              <a:buNone/>
            </a:pPr>
            <a:endParaRPr lang="en-US" altLang="zh-CN" sz="2300"/>
          </a:p>
        </p:txBody>
      </p:sp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表达式</a:t>
            </a:r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457200" y="1966595"/>
            <a:ext cx="8229600" cy="24542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charset="0"/>
              <a:buChar char=""/>
            </a:pPr>
            <a:r>
              <a:rPr lang="zh-CN" altLang="en-US" sz="2600"/>
              <a:t>调用表达式包括一个操作符和零个或多个操作数：</a:t>
            </a:r>
          </a:p>
          <a:p>
            <a:pPr marL="344170" lvl="1" indent="0">
              <a:buNone/>
            </a:pPr>
            <a:endParaRPr lang="en-US" altLang="zh-CN" sz="2300"/>
          </a:p>
          <a:p>
            <a:pPr marL="693420" lvl="2" indent="0">
              <a:buNone/>
            </a:pPr>
            <a:endParaRPr lang="en-US" altLang="zh-CN" sz="2300"/>
          </a:p>
        </p:txBody>
      </p:sp>
      <p:pic>
        <p:nvPicPr>
          <p:cNvPr id="8" name="图片 7" descr="截屏2020-05-06 下午2.34.5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705" y="2816860"/>
            <a:ext cx="7734935" cy="3187700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特殊形式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charset="0"/>
              <a:buChar char=""/>
            </a:pPr>
            <a:r>
              <a:rPr sz="2400">
                <a:sym typeface="+mn-ea"/>
              </a:rPr>
              <a:t>不是调用表达式的组合是一种特殊形式</a:t>
            </a:r>
            <a:r>
              <a:rPr lang="zh-CN" sz="2400">
                <a:sym typeface="+mn-ea"/>
              </a:rPr>
              <a:t>：</a:t>
            </a:r>
          </a:p>
          <a:p>
            <a:pPr marL="0" indent="0">
              <a:buFont typeface="Wingdings" panose="05000000000000000000" charset="0"/>
              <a:buNone/>
            </a:pPr>
            <a:endParaRPr lang="zh-CN" altLang="en-US" sz="2400"/>
          </a:p>
          <a:p>
            <a:pPr lvl="1">
              <a:buFont typeface="Wingdings" panose="05000000000000000000" charset="0"/>
              <a:buChar char=""/>
            </a:pPr>
            <a:r>
              <a:rPr lang="en-US" sz="2400">
                <a:sym typeface="+mn-ea"/>
              </a:rPr>
              <a:t>if</a:t>
            </a:r>
            <a:r>
              <a:rPr lang="zh-CN" altLang="en-US" sz="2400">
                <a:sym typeface="+mn-ea"/>
              </a:rPr>
              <a:t>语句</a:t>
            </a:r>
          </a:p>
          <a:p>
            <a:pPr lvl="1">
              <a:buFont typeface="Wingdings" panose="05000000000000000000" charset="0"/>
              <a:buChar char=""/>
            </a:pPr>
            <a:r>
              <a:rPr lang="en-US" altLang="zh-CN" sz="2400">
                <a:sym typeface="+mn-ea"/>
              </a:rPr>
              <a:t>and</a:t>
            </a:r>
            <a:r>
              <a:rPr lang="zh-CN" altLang="en-US" sz="2400">
                <a:sym typeface="+mn-ea"/>
              </a:rPr>
              <a:t>和</a:t>
            </a:r>
            <a:r>
              <a:rPr lang="en-US" altLang="zh-CN" sz="2400">
                <a:sym typeface="+mn-ea"/>
              </a:rPr>
              <a:t>or</a:t>
            </a:r>
          </a:p>
          <a:p>
            <a:pPr lvl="1">
              <a:buFont typeface="Wingdings" panose="05000000000000000000" charset="0"/>
              <a:buChar char=""/>
            </a:pPr>
            <a:r>
              <a:rPr lang="zh-CN" altLang="en-US" sz="2400">
                <a:sym typeface="+mn-ea"/>
              </a:rPr>
              <a:t>符号绑定</a:t>
            </a:r>
          </a:p>
          <a:p>
            <a:pPr lvl="1">
              <a:buFont typeface="Wingdings" panose="05000000000000000000" charset="0"/>
              <a:buChar char=""/>
            </a:pPr>
            <a:r>
              <a:rPr lang="zh-CN" altLang="en-US" sz="2400">
                <a:sym typeface="+mn-ea"/>
              </a:rPr>
              <a:t>过程创建</a:t>
            </a:r>
          </a:p>
          <a:p>
            <a:pPr>
              <a:buFont typeface="Wingdings" panose="05000000000000000000" charset="0"/>
              <a:buChar char=""/>
            </a:pPr>
            <a:endParaRPr sz="2400">
              <a:sym typeface="+mn-ea"/>
            </a:endParaRPr>
          </a:p>
          <a:p>
            <a:pPr marL="0" lvl="1">
              <a:buFont typeface="Wingdings" panose="05000000000000000000" charset="0"/>
              <a:buChar char=""/>
            </a:pPr>
            <a:endParaRPr sz="2400">
              <a:sym typeface="+mn-ea"/>
            </a:endParaRPr>
          </a:p>
          <a:p>
            <a:pPr lvl="1"/>
            <a:endParaRPr sz="2400">
              <a:sym typeface="+mn-ea"/>
            </a:endParaRPr>
          </a:p>
        </p:txBody>
      </p:sp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特殊形式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charset="0"/>
              <a:buChar char=""/>
            </a:pPr>
            <a:r>
              <a:rPr lang="en-US" altLang="zh-CN" sz="2600"/>
              <a:t>if</a:t>
            </a:r>
            <a:r>
              <a:rPr lang="zh-CN" altLang="en-US" sz="2600"/>
              <a:t>语句</a:t>
            </a:r>
          </a:p>
          <a:p>
            <a:pPr lvl="1">
              <a:buFont typeface="Wingdings" panose="05000000000000000000" charset="0"/>
              <a:buChar char=""/>
            </a:pPr>
            <a:r>
              <a:rPr sz="2400">
                <a:sym typeface="+mn-ea"/>
              </a:rPr>
              <a:t>Scheme中的if表达式是一种特殊形式，这意味着尽管在语法上看起来像调用表达式，但它具有不同的求值过程。if表达式的一般形式是：</a:t>
            </a:r>
          </a:p>
          <a:p>
            <a:pPr lvl="1"/>
            <a:endParaRPr lang="zh-CN" altLang="en-US" sz="2400"/>
          </a:p>
          <a:p>
            <a:pPr lvl="1">
              <a:buFont typeface="Wingdings" panose="05000000000000000000" charset="0"/>
              <a:buChar char=""/>
            </a:pPr>
            <a:r>
              <a:rPr sz="2400">
                <a:sym typeface="+mn-ea"/>
              </a:rPr>
              <a:t>解释器首先评估表达式的 &lt;predicate&gt;部分。如果&lt;predicate&gt;评估为真值，则解释器将评估&lt;consequent&gt;并返回其值。否则，它将评估&lt;alternative&gt;并返回其值。</a:t>
            </a:r>
          </a:p>
          <a:p>
            <a:pPr lvl="1"/>
            <a:r>
              <a:rPr sz="2400">
                <a:sym typeface="+mn-ea"/>
              </a:rPr>
              <a:t>可以使用比较运算符比较数值，但是在这种情况下也使用前缀表示法：</a:t>
            </a:r>
          </a:p>
          <a:p>
            <a:pPr marL="0" lvl="1">
              <a:buFont typeface="Wingdings" panose="05000000000000000000" charset="0"/>
              <a:buChar char=""/>
            </a:pPr>
            <a:endParaRPr sz="2400">
              <a:sym typeface="+mn-ea"/>
            </a:endParaRPr>
          </a:p>
          <a:p>
            <a:pPr lvl="1"/>
            <a:endParaRPr sz="2400"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985" y="3383280"/>
            <a:ext cx="9144000" cy="4064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9985" y="6130925"/>
            <a:ext cx="9144000" cy="680085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特殊形式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charset="0"/>
              <a:buChar char=""/>
            </a:pPr>
            <a:r>
              <a:rPr lang="en-US" sz="2600"/>
              <a:t>and</a:t>
            </a:r>
            <a:r>
              <a:rPr lang="zh-CN" altLang="en-US" sz="2600"/>
              <a:t>和</a:t>
            </a:r>
            <a:r>
              <a:rPr lang="en-US" altLang="zh-CN" sz="2600"/>
              <a:t>or</a:t>
            </a:r>
            <a:endParaRPr sz="2600"/>
          </a:p>
          <a:p>
            <a:pPr>
              <a:buFont typeface="Wingdings" panose="05000000000000000000" charset="0"/>
              <a:buChar char=""/>
            </a:pPr>
            <a:r>
              <a:rPr lang="en-US" sz="2600"/>
              <a:t>Sche</a:t>
            </a:r>
            <a:r>
              <a:rPr sz="2600"/>
              <a:t>me中的布尔值#t（或true）和#f（或false）可以</a:t>
            </a:r>
            <a:r>
              <a:rPr lang="zh-CN" sz="2600"/>
              <a:t>用特殊形式结合在一起</a:t>
            </a:r>
            <a:r>
              <a:rPr sz="2600"/>
              <a:t>，这些特殊形式的评估程序与Python中的类似。</a:t>
            </a:r>
          </a:p>
          <a:p>
            <a:pPr>
              <a:buFont typeface="Wingdings" panose="05000000000000000000" charset="0"/>
              <a:buChar char=""/>
            </a:pPr>
            <a:endParaRPr sz="2600"/>
          </a:p>
          <a:p>
            <a:pPr lvl="1">
              <a:buFont typeface="Wingdings" panose="05000000000000000000" charset="0"/>
              <a:buChar char=""/>
            </a:pPr>
            <a:r>
              <a:rPr sz="2400">
                <a:sym typeface="+mn-ea"/>
              </a:rPr>
              <a:t>解释器按从左到右的顺序计算表达式&lt;e&gt;。如果任何&lt;e&gt;的计算结果为false，则and表达式的值为false，其余的 &lt;e&gt;则不计算。如果所有&lt;e&gt;的值均为真，则and表达式的值就是最后一个的值。</a:t>
            </a:r>
          </a:p>
          <a:p>
            <a:pPr lvl="1"/>
            <a:endParaRPr lang="zh-CN" altLang="en-US" sz="2400"/>
          </a:p>
          <a:p>
            <a:pPr marL="0" lvl="1">
              <a:buFont typeface="Wingdings" panose="05000000000000000000" charset="0"/>
              <a:buChar char=""/>
            </a:pPr>
            <a:endParaRPr sz="2400">
              <a:sym typeface="+mn-ea"/>
            </a:endParaRPr>
          </a:p>
          <a:p>
            <a:pPr lvl="1"/>
            <a:endParaRPr sz="2400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rcRect l="9605" r="1243" b="-4375"/>
          <a:stretch>
            <a:fillRect/>
          </a:stretch>
        </p:blipFill>
        <p:spPr>
          <a:xfrm>
            <a:off x="1259205" y="3571240"/>
            <a:ext cx="2004060" cy="318135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r>
              <a:rPr lang="zh-CN" altLang="en-US" dirty="0"/>
              <a:t>什么是函数式编程？</a:t>
            </a:r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>
          <a:xfrm>
            <a:off x="539750" y="1700213"/>
            <a:ext cx="8229600" cy="4411662"/>
          </a:xfrm>
        </p:spPr>
        <p:txBody>
          <a:bodyPr vert="horz" wrap="square" lIns="91440" tIns="45720" rIns="91440" bIns="45720" anchor="t"/>
          <a:lstStyle/>
          <a:p>
            <a:r>
              <a:rPr lang="zh-CN" altLang="en-US" dirty="0"/>
              <a:t>In computer science, functional programming is a programming paradigm that treats computation as the evaluation of mathematical functions and avoids state and mutable data.</a:t>
            </a:r>
          </a:p>
          <a:p>
            <a:pPr marL="0" indent="0" algn="r">
              <a:buNone/>
            </a:pPr>
            <a:r>
              <a:rPr lang="en-US" altLang="zh-CN" dirty="0"/>
              <a:t>——From Wikipedia</a:t>
            </a:r>
            <a:endParaRPr lang="zh-CN" altLang="en-US" dirty="0"/>
          </a:p>
          <a:p>
            <a:r>
              <a:rPr lang="zh-CN" altLang="en-US" dirty="0"/>
              <a:t>函数式编程是一种编程范式，它将计算机运算看作是数学中函数的计算，并且避免了状态及变量的概念。</a:t>
            </a:r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特殊形式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charset="0"/>
              <a:buChar char=""/>
            </a:pPr>
            <a:endParaRPr lang="zh-CN" altLang="en-US" sz="2400"/>
          </a:p>
          <a:p>
            <a:pPr lvl="1"/>
            <a:r>
              <a:rPr sz="2200">
                <a:sym typeface="+mn-ea"/>
              </a:rPr>
              <a:t>解释器按从左到右的顺序计算表达式&lt;e&gt;。如果任何&lt;e&gt;求值为真值，则该值作为or表达式的值返回，而其余​​的&lt;e&gt;均不求值。如果所有&lt;e&gt;的值都为false，则or表达式的值为false。</a:t>
            </a:r>
          </a:p>
          <a:p>
            <a:pPr lvl="1"/>
            <a:endParaRPr sz="2400">
              <a:sym typeface="+mn-ea"/>
            </a:endParaRPr>
          </a:p>
          <a:p>
            <a:pPr lvl="1"/>
            <a:endParaRPr sz="2400">
              <a:sym typeface="+mn-ea"/>
            </a:endParaRPr>
          </a:p>
          <a:p>
            <a:pPr lvl="1"/>
            <a:r>
              <a:rPr sz="2400">
                <a:sym typeface="+mn-ea"/>
              </a:rPr>
              <a:t>表达 &lt;E&gt;计算结果为假</a:t>
            </a:r>
            <a:r>
              <a:rPr lang="zh-CN" sz="2400">
                <a:sym typeface="+mn-ea"/>
              </a:rPr>
              <a:t>时</a:t>
            </a:r>
            <a:r>
              <a:rPr sz="2400">
                <a:sym typeface="+mn-ea"/>
              </a:rPr>
              <a:t>，</a:t>
            </a:r>
            <a:r>
              <a:rPr lang="en-US" sz="2400">
                <a:sym typeface="+mn-ea"/>
              </a:rPr>
              <a:t>not</a:t>
            </a:r>
            <a:r>
              <a:rPr sz="2400">
                <a:sym typeface="+mn-ea"/>
              </a:rPr>
              <a:t>表达的值是真，</a:t>
            </a:r>
            <a:r>
              <a:rPr lang="zh-CN" sz="2400">
                <a:sym typeface="+mn-ea"/>
              </a:rPr>
              <a:t>真则反之。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555" y="1791335"/>
            <a:ext cx="1879600" cy="3429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555" y="4062730"/>
            <a:ext cx="952500" cy="330200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特殊形式</a:t>
            </a:r>
            <a:r>
              <a:rPr lang="en-US" altLang="zh-CN">
                <a:sym typeface="+mn-ea"/>
              </a:rPr>
              <a:t>-define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30693"/>
            <a:ext cx="8229600" cy="4411662"/>
          </a:xfrm>
        </p:spPr>
        <p:txBody>
          <a:bodyPr/>
          <a:lstStyle/>
          <a:p>
            <a:pPr>
              <a:buFont typeface="Wingdings" panose="05000000000000000000" charset="0"/>
              <a:buChar char=""/>
            </a:pPr>
            <a:r>
              <a:rPr lang="zh-CN" altLang="en-US" sz="2600"/>
              <a:t>定义</a:t>
            </a:r>
            <a:r>
              <a:rPr lang="en-US" altLang="zh-CN" sz="2600"/>
              <a:t>-define</a:t>
            </a:r>
            <a:endParaRPr lang="zh-CN" altLang="en-US" sz="2600"/>
          </a:p>
          <a:p>
            <a:pPr lvl="1">
              <a:buFont typeface="Wingdings" panose="05000000000000000000" charset="0"/>
              <a:buChar char=""/>
            </a:pPr>
            <a:r>
              <a:rPr lang="zh-CN" altLang="en-US" sz="2400">
                <a:sym typeface="+mn-ea"/>
              </a:rPr>
              <a:t>符号绑定：</a:t>
            </a:r>
            <a:endParaRPr sz="2400">
              <a:sym typeface="+mn-ea"/>
            </a:endParaRPr>
          </a:p>
          <a:p>
            <a:pPr lvl="1"/>
            <a:endParaRPr lang="zh-CN" altLang="en-US" sz="2400"/>
          </a:p>
          <a:p>
            <a:pPr lvl="1">
              <a:buFont typeface="Wingdings" panose="05000000000000000000" charset="0"/>
              <a:buChar char=""/>
            </a:pPr>
            <a:endParaRPr sz="2400">
              <a:sym typeface="+mn-ea"/>
            </a:endParaRPr>
          </a:p>
          <a:p>
            <a:pPr lvl="1"/>
            <a:r>
              <a:rPr lang="zh-CN" altLang="en-US" sz="2400">
                <a:sym typeface="+mn-ea"/>
              </a:rPr>
              <a:t>创建一个过程（即函数）：</a:t>
            </a:r>
          </a:p>
          <a:p>
            <a:pPr lvl="1"/>
            <a:endParaRPr lang="zh-CN" altLang="en-US" sz="2400">
              <a:sym typeface="+mn-ea"/>
            </a:endParaRPr>
          </a:p>
          <a:p>
            <a:pPr lvl="1"/>
            <a:r>
              <a:rPr lang="zh-CN" sz="2400">
                <a:sym typeface="+mn-ea"/>
              </a:rPr>
              <a:t>例如</a:t>
            </a:r>
            <a:r>
              <a:rPr sz="2400">
                <a:sym typeface="+mn-ea"/>
              </a:rPr>
              <a:t>：</a:t>
            </a:r>
          </a:p>
          <a:p>
            <a:pPr lvl="1"/>
            <a:endParaRPr sz="2400">
              <a:sym typeface="+mn-ea"/>
            </a:endParaRPr>
          </a:p>
          <a:p>
            <a:pPr lvl="1"/>
            <a:r>
              <a:rPr lang="zh-CN" sz="2400">
                <a:sym typeface="+mn-ea"/>
              </a:rPr>
              <a:t>创建了过程之后我们可以在表达式中使用它：</a:t>
            </a:r>
          </a:p>
          <a:p>
            <a:pPr lvl="1"/>
            <a:endParaRPr sz="2400">
              <a:sym typeface="+mn-ea"/>
            </a:endParaRPr>
          </a:p>
          <a:p>
            <a:pPr marL="0" lvl="1">
              <a:buFont typeface="Wingdings" panose="05000000000000000000" charset="0"/>
              <a:buChar char=""/>
            </a:pPr>
            <a:endParaRPr sz="2400">
              <a:sym typeface="+mn-ea"/>
            </a:endParaRPr>
          </a:p>
          <a:p>
            <a:pPr lvl="1"/>
            <a:endParaRPr sz="2400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985" y="2585720"/>
            <a:ext cx="9144000" cy="9302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465" y="3926840"/>
            <a:ext cx="9144000" cy="4921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9985" y="4816475"/>
            <a:ext cx="9144000" cy="49085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rcRect t="33733"/>
          <a:stretch>
            <a:fillRect/>
          </a:stretch>
        </p:blipFill>
        <p:spPr>
          <a:xfrm>
            <a:off x="1053465" y="5711825"/>
            <a:ext cx="9144000" cy="1052830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特殊形式</a:t>
            </a:r>
            <a:r>
              <a:rPr lang="en-US" altLang="zh-CN">
                <a:sym typeface="+mn-ea"/>
              </a:rPr>
              <a:t>-define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00163"/>
            <a:ext cx="8229600" cy="4411662"/>
          </a:xfrm>
        </p:spPr>
        <p:txBody>
          <a:bodyPr/>
          <a:lstStyle/>
          <a:p>
            <a:pPr marL="0" indent="0">
              <a:buFont typeface="Wingdings" panose="05000000000000000000" charset="0"/>
              <a:buNone/>
            </a:pPr>
            <a:endParaRPr lang="zh-CN" altLang="en-US" sz="2600"/>
          </a:p>
          <a:p>
            <a:pPr lvl="1">
              <a:buFont typeface="Wingdings" panose="05000000000000000000" charset="0"/>
              <a:buChar char=""/>
            </a:pPr>
            <a:r>
              <a:rPr lang="zh-CN" altLang="en-US" sz="2400">
                <a:sym typeface="+mn-ea"/>
              </a:rPr>
              <a:t>创建的过程可以采用多个参数，包括特殊形式：</a:t>
            </a:r>
            <a:endParaRPr sz="2400">
              <a:sym typeface="+mn-ea"/>
            </a:endParaRPr>
          </a:p>
          <a:p>
            <a:pPr lvl="1"/>
            <a:endParaRPr lang="zh-CN" altLang="en-US" sz="2400"/>
          </a:p>
          <a:p>
            <a:pPr lvl="1">
              <a:buFont typeface="Wingdings" panose="05000000000000000000" charset="0"/>
              <a:buChar char=""/>
            </a:pPr>
            <a:endParaRPr lang="zh-CN" sz="2400">
              <a:sym typeface="+mn-ea"/>
            </a:endParaRPr>
          </a:p>
          <a:p>
            <a:pPr lvl="1"/>
            <a:endParaRPr sz="2400">
              <a:sym typeface="+mn-ea"/>
            </a:endParaRPr>
          </a:p>
          <a:p>
            <a:pPr marL="0" lvl="1">
              <a:buFont typeface="Wingdings" panose="05000000000000000000" charset="0"/>
              <a:buChar char=""/>
            </a:pPr>
            <a:endParaRPr sz="2400">
              <a:sym typeface="+mn-ea"/>
            </a:endParaRPr>
          </a:p>
          <a:p>
            <a:pPr lvl="1"/>
            <a:endParaRPr sz="2400"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055" y="3824605"/>
            <a:ext cx="9144000" cy="156718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2055" y="2388870"/>
            <a:ext cx="10701655" cy="1094740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特殊形式</a:t>
            </a:r>
            <a:r>
              <a:rPr lang="en-US" altLang="zh-CN">
                <a:sym typeface="+mn-ea"/>
              </a:rPr>
              <a:t>-define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00163"/>
            <a:ext cx="8229600" cy="4411662"/>
          </a:xfrm>
        </p:spPr>
        <p:txBody>
          <a:bodyPr/>
          <a:lstStyle/>
          <a:p>
            <a:pPr marL="0" indent="0">
              <a:buFont typeface="Wingdings" panose="05000000000000000000" charset="0"/>
              <a:buNone/>
            </a:pPr>
            <a:endParaRPr lang="zh-CN" altLang="en-US" sz="2600"/>
          </a:p>
          <a:p>
            <a:pPr lvl="1">
              <a:buFont typeface="Wingdings" panose="05000000000000000000" charset="0"/>
              <a:buChar char=""/>
            </a:pPr>
            <a:r>
              <a:rPr lang="en-US" altLang="zh-CN" sz="2400">
                <a:sym typeface="+mn-ea"/>
              </a:rPr>
              <a:t>Scheme</a:t>
            </a:r>
            <a:r>
              <a:rPr lang="zh-CN" altLang="en-US" sz="2400">
                <a:sym typeface="+mn-ea"/>
              </a:rPr>
              <a:t>局部变量定义的作用域和</a:t>
            </a:r>
            <a:r>
              <a:rPr lang="en-US" altLang="zh-CN" sz="2400">
                <a:sym typeface="+mn-ea"/>
              </a:rPr>
              <a:t>Python</a:t>
            </a:r>
            <a:r>
              <a:rPr lang="zh-CN" altLang="en-US" sz="2400">
                <a:sym typeface="+mn-ea"/>
              </a:rPr>
              <a:t>类似。下面，我们定义了一个使用嵌套定义和递归来计算平方根的迭代过程：</a:t>
            </a:r>
          </a:p>
          <a:p>
            <a:pPr lvl="1"/>
            <a:endParaRPr lang="zh-CN" altLang="en-US" sz="2400"/>
          </a:p>
          <a:p>
            <a:pPr lvl="1">
              <a:buFont typeface="Wingdings" panose="05000000000000000000" charset="0"/>
              <a:buChar char=""/>
            </a:pPr>
            <a:endParaRPr lang="zh-CN" sz="2400">
              <a:sym typeface="+mn-ea"/>
            </a:endParaRPr>
          </a:p>
          <a:p>
            <a:pPr lvl="1"/>
            <a:endParaRPr sz="2400">
              <a:sym typeface="+mn-ea"/>
            </a:endParaRPr>
          </a:p>
          <a:p>
            <a:pPr marL="0" lvl="1">
              <a:buFont typeface="Wingdings" panose="05000000000000000000" charset="0"/>
              <a:buChar char=""/>
            </a:pPr>
            <a:endParaRPr sz="2400">
              <a:sym typeface="+mn-ea"/>
            </a:endParaRPr>
          </a:p>
          <a:p>
            <a:pPr lvl="1"/>
            <a:endParaRPr sz="2400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035" y="2917825"/>
            <a:ext cx="9758045" cy="3095625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Lambda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30693"/>
            <a:ext cx="8229600" cy="4411662"/>
          </a:xfrm>
        </p:spPr>
        <p:txBody>
          <a:bodyPr/>
          <a:lstStyle/>
          <a:p>
            <a:pPr>
              <a:buFont typeface="Wingdings" panose="05000000000000000000" charset="0"/>
              <a:buChar char=""/>
            </a:pPr>
            <a:r>
              <a:rPr lang="en-US" altLang="zh-CN" sz="2600"/>
              <a:t>Lambda</a:t>
            </a:r>
            <a:r>
              <a:rPr lang="zh-CN" altLang="en-US" sz="2600"/>
              <a:t>表达式</a:t>
            </a:r>
          </a:p>
          <a:p>
            <a:pPr lvl="1">
              <a:buFont typeface="Wingdings" panose="05000000000000000000" charset="0"/>
              <a:buChar char=""/>
            </a:pPr>
            <a:r>
              <a:rPr lang="zh-CN" sz="2400">
                <a:sym typeface="+mn-ea"/>
              </a:rPr>
              <a:t>匿名函数可以通过</a:t>
            </a:r>
            <a:r>
              <a:rPr lang="en-US" altLang="zh-CN" sz="2400">
                <a:sym typeface="+mn-ea"/>
              </a:rPr>
              <a:t>lambda</a:t>
            </a:r>
            <a:r>
              <a:rPr lang="zh-CN" altLang="en-US" sz="2400">
                <a:sym typeface="+mn-ea"/>
              </a:rPr>
              <a:t>表达式创建，</a:t>
            </a:r>
            <a:r>
              <a:rPr sz="2400">
                <a:sym typeface="+mn-ea"/>
              </a:rPr>
              <a:t>Lambda 用于创建过程的方法与define相同，但未为过程指定名称：</a:t>
            </a:r>
          </a:p>
          <a:p>
            <a:pPr lvl="1">
              <a:buFont typeface="Wingdings" panose="05000000000000000000" charset="0"/>
              <a:buChar char=""/>
            </a:pPr>
            <a:endParaRPr sz="2400">
              <a:sym typeface="+mn-ea"/>
            </a:endParaRPr>
          </a:p>
          <a:p>
            <a:pPr lvl="1"/>
            <a:r>
              <a:rPr lang="zh-CN" altLang="en-US" sz="2400">
                <a:sym typeface="+mn-ea"/>
              </a:rPr>
              <a:t>以下两个结果等效：</a:t>
            </a:r>
          </a:p>
          <a:p>
            <a:pPr lvl="1"/>
            <a:endParaRPr lang="zh-CN" altLang="en-US" sz="2400">
              <a:sym typeface="+mn-ea"/>
            </a:endParaRPr>
          </a:p>
          <a:p>
            <a:pPr lvl="1"/>
            <a:endParaRPr lang="zh-CN" altLang="en-US" sz="2400">
              <a:sym typeface="+mn-ea"/>
            </a:endParaRPr>
          </a:p>
          <a:p>
            <a:pPr lvl="1"/>
            <a:r>
              <a:rPr sz="2400">
                <a:sym typeface="+mn-ea"/>
              </a:rPr>
              <a:t>像任何以</a:t>
            </a:r>
            <a:r>
              <a:rPr lang="zh-CN" sz="2400">
                <a:sym typeface="+mn-ea"/>
              </a:rPr>
              <a:t>函数</a:t>
            </a:r>
            <a:r>
              <a:rPr sz="2400">
                <a:sym typeface="+mn-ea"/>
              </a:rPr>
              <a:t>为值的表达式一样，lambda表达式可用作调用表达式中的运算符：</a:t>
            </a:r>
          </a:p>
          <a:p>
            <a:pPr lvl="1"/>
            <a:endParaRPr lang="zh-CN" sz="2400">
              <a:sym typeface="+mn-ea"/>
            </a:endParaRPr>
          </a:p>
          <a:p>
            <a:pPr lvl="1"/>
            <a:endParaRPr sz="2400">
              <a:sym typeface="+mn-ea"/>
            </a:endParaRPr>
          </a:p>
          <a:p>
            <a:pPr marL="0" lvl="1">
              <a:buFont typeface="Wingdings" panose="05000000000000000000" charset="0"/>
              <a:buChar char=""/>
            </a:pPr>
            <a:endParaRPr sz="2400">
              <a:sym typeface="+mn-ea"/>
            </a:endParaRPr>
          </a:p>
          <a:p>
            <a:pPr lvl="1"/>
            <a:endParaRPr sz="2400"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465" y="3038475"/>
            <a:ext cx="9144000" cy="42037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3465" y="3905885"/>
            <a:ext cx="9144000" cy="66167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3465" y="5549900"/>
            <a:ext cx="9144000" cy="704215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Scheme Lists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30693"/>
            <a:ext cx="8229600" cy="4411662"/>
          </a:xfrm>
        </p:spPr>
        <p:txBody>
          <a:bodyPr/>
          <a:lstStyle/>
          <a:p>
            <a:pPr>
              <a:buFont typeface="Wingdings" panose="05000000000000000000" charset="0"/>
              <a:buChar char=""/>
            </a:pPr>
            <a:r>
              <a:rPr lang="zh-CN" altLang="en-US" sz="2600"/>
              <a:t>列表相关的函数：</a:t>
            </a:r>
          </a:p>
          <a:p>
            <a:pPr lvl="1">
              <a:buFont typeface="Wingdings" panose="05000000000000000000" charset="0"/>
              <a:buChar char=""/>
            </a:pPr>
            <a:r>
              <a:rPr lang="en-US" sz="2400">
                <a:sym typeface="+mn-ea"/>
              </a:rPr>
              <a:t>cons</a:t>
            </a:r>
            <a:r>
              <a:rPr lang="zh-CN" altLang="en-US" sz="2400">
                <a:sym typeface="+mn-ea"/>
              </a:rPr>
              <a:t>：有两个参数的函数，可以创建一个列表</a:t>
            </a:r>
            <a:endParaRPr lang="zh-CN" sz="2400">
              <a:sym typeface="+mn-ea"/>
            </a:endParaRPr>
          </a:p>
          <a:p>
            <a:pPr lvl="1">
              <a:buFont typeface="Wingdings" panose="05000000000000000000" charset="0"/>
              <a:buChar char=""/>
            </a:pPr>
            <a:r>
              <a:rPr lang="en-US" sz="2400">
                <a:sym typeface="+mn-ea"/>
              </a:rPr>
              <a:t>car</a:t>
            </a:r>
            <a:r>
              <a:rPr lang="zh-CN" altLang="en-US" sz="2400">
                <a:sym typeface="+mn-ea"/>
              </a:rPr>
              <a:t>：返回列表的第一个元素</a:t>
            </a:r>
          </a:p>
          <a:p>
            <a:pPr lvl="1">
              <a:buFont typeface="Wingdings" panose="05000000000000000000" charset="0"/>
              <a:buChar char=""/>
            </a:pPr>
            <a:r>
              <a:rPr lang="en-US" altLang="zh-CN" sz="2400">
                <a:sym typeface="+mn-ea"/>
              </a:rPr>
              <a:t>cdr</a:t>
            </a:r>
            <a:r>
              <a:rPr lang="zh-CN" altLang="en-US" sz="2400">
                <a:sym typeface="+mn-ea"/>
              </a:rPr>
              <a:t>：返回</a:t>
            </a:r>
            <a:r>
              <a:rPr lang="zh-CN" sz="2400">
                <a:sym typeface="+mn-ea"/>
              </a:rPr>
              <a:t>列表剩余元素</a:t>
            </a:r>
          </a:p>
          <a:p>
            <a:pPr lvl="1">
              <a:buFont typeface="Wingdings" panose="05000000000000000000" charset="0"/>
              <a:buChar char=""/>
            </a:pPr>
            <a:r>
              <a:rPr lang="en-US" altLang="zh-CN" sz="2400">
                <a:sym typeface="+mn-ea"/>
              </a:rPr>
              <a:t>nil</a:t>
            </a:r>
            <a:r>
              <a:rPr lang="zh-CN" altLang="en-US" sz="2400">
                <a:sym typeface="+mn-ea"/>
              </a:rPr>
              <a:t>：空列表</a:t>
            </a:r>
            <a:endParaRPr sz="2400">
              <a:sym typeface="+mn-ea"/>
            </a:endParaRPr>
          </a:p>
          <a:p>
            <a:pPr lvl="1"/>
            <a:endParaRPr lang="zh-CN" altLang="en-US" sz="2400">
              <a:sym typeface="+mn-ea"/>
            </a:endParaRPr>
          </a:p>
          <a:p>
            <a:pPr lvl="1"/>
            <a:endParaRPr lang="zh-CN" altLang="en-US" sz="2400">
              <a:sym typeface="+mn-ea"/>
            </a:endParaRPr>
          </a:p>
          <a:p>
            <a:pPr lvl="1"/>
            <a:endParaRPr lang="zh-CN" altLang="en-US" sz="2400">
              <a:sym typeface="+mn-ea"/>
            </a:endParaRPr>
          </a:p>
          <a:p>
            <a:pPr marL="344170" lvl="1" indent="0">
              <a:buNone/>
            </a:pPr>
            <a:endParaRPr sz="2400">
              <a:sym typeface="+mn-ea"/>
            </a:endParaRPr>
          </a:p>
          <a:p>
            <a:pPr lvl="1"/>
            <a:endParaRPr lang="zh-CN" sz="2400">
              <a:sym typeface="+mn-ea"/>
            </a:endParaRPr>
          </a:p>
          <a:p>
            <a:pPr lvl="1"/>
            <a:endParaRPr sz="2400">
              <a:sym typeface="+mn-ea"/>
            </a:endParaRPr>
          </a:p>
          <a:p>
            <a:pPr marL="0" lvl="1">
              <a:buFont typeface="Wingdings" panose="05000000000000000000" charset="0"/>
              <a:buChar char=""/>
            </a:pPr>
            <a:endParaRPr sz="2400">
              <a:sym typeface="+mn-ea"/>
            </a:endParaRPr>
          </a:p>
          <a:p>
            <a:pPr lvl="1"/>
            <a:endParaRPr sz="2400"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220" y="3961765"/>
            <a:ext cx="8434705" cy="2934335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Scheme Lists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31010"/>
            <a:ext cx="8126730" cy="4411345"/>
          </a:xfrm>
        </p:spPr>
        <p:txBody>
          <a:bodyPr/>
          <a:lstStyle/>
          <a:p>
            <a:pPr>
              <a:buFont typeface="Wingdings" panose="05000000000000000000" charset="0"/>
              <a:buChar char=""/>
            </a:pPr>
            <a:r>
              <a:rPr lang="en-US" altLang="zh-CN" sz="2600"/>
              <a:t>list</a:t>
            </a:r>
            <a:endParaRPr sz="2400">
              <a:sym typeface="+mn-ea"/>
            </a:endParaRPr>
          </a:p>
          <a:p>
            <a:pPr marL="0" lvl="1">
              <a:buFont typeface="Wingdings" panose="05000000000000000000" charset="0"/>
              <a:buChar char=""/>
            </a:pPr>
            <a:r>
              <a:rPr sz="2400">
                <a:sym typeface="+mn-ea"/>
              </a:rPr>
              <a:t>Scheme提供了一个list过程可以更方便的创建列表。List可以将任意个数的参数变成列表返回：</a:t>
            </a:r>
          </a:p>
          <a:p>
            <a:pPr lvl="1"/>
            <a:endParaRPr sz="2400"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730" y="2983865"/>
            <a:ext cx="9144000" cy="60452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510" y="3743325"/>
            <a:ext cx="9644380" cy="3081020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Scheme Lists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56970"/>
            <a:ext cx="8126730" cy="4411345"/>
          </a:xfrm>
        </p:spPr>
        <p:txBody>
          <a:bodyPr/>
          <a:lstStyle/>
          <a:p>
            <a:pPr marL="0" indent="0">
              <a:buFont typeface="Wingdings" panose="05000000000000000000" charset="0"/>
              <a:buNone/>
            </a:pPr>
            <a:endParaRPr sz="2400">
              <a:sym typeface="+mn-ea"/>
            </a:endParaRPr>
          </a:p>
          <a:p>
            <a:pPr marL="0" lvl="1">
              <a:buFont typeface="Wingdings" panose="05000000000000000000" charset="0"/>
              <a:buChar char=""/>
            </a:pPr>
            <a:r>
              <a:rPr sz="2400">
                <a:sym typeface="+mn-ea"/>
              </a:rPr>
              <a:t>列表是否为空可以使用null</a:t>
            </a:r>
            <a:r>
              <a:rPr lang="en-US" sz="2400">
                <a:sym typeface="+mn-ea"/>
              </a:rPr>
              <a:t>?</a:t>
            </a:r>
            <a:r>
              <a:rPr sz="2400">
                <a:sym typeface="+mn-ea"/>
              </a:rPr>
              <a:t> </a:t>
            </a:r>
            <a:r>
              <a:rPr lang="zh-CN" sz="2400">
                <a:sym typeface="+mn-ea"/>
              </a:rPr>
              <a:t>来确定</a:t>
            </a:r>
            <a:r>
              <a:rPr sz="2400">
                <a:sym typeface="+mn-ea"/>
              </a:rPr>
              <a:t>。使用它我们可以定义用于计算长度和选择元素的序列操作：</a:t>
            </a:r>
          </a:p>
          <a:p>
            <a:pPr lvl="1"/>
            <a:endParaRPr sz="2400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845" y="2431415"/>
            <a:ext cx="10450195" cy="3749040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Symbolic Programming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56970"/>
            <a:ext cx="8126730" cy="4411345"/>
          </a:xfrm>
        </p:spPr>
        <p:txBody>
          <a:bodyPr/>
          <a:lstStyle/>
          <a:p>
            <a:pPr marL="0" indent="0">
              <a:buFont typeface="Wingdings" panose="05000000000000000000" charset="0"/>
              <a:buNone/>
            </a:pPr>
            <a:endParaRPr sz="2400">
              <a:sym typeface="+mn-ea"/>
            </a:endParaRPr>
          </a:p>
          <a:p>
            <a:pPr>
              <a:buFont typeface="Wingdings" panose="05000000000000000000" charset="0"/>
              <a:buChar char=""/>
            </a:pPr>
            <a:r>
              <a:rPr lang="en-US" altLang="zh-CN" sz="2400">
                <a:sym typeface="+mn-ea"/>
              </a:rPr>
              <a:t>Symbolic Data</a:t>
            </a:r>
          </a:p>
          <a:p>
            <a:pPr marL="0" lvl="1">
              <a:buFont typeface="Wingdings" panose="05000000000000000000" charset="0"/>
              <a:buChar char=""/>
            </a:pPr>
            <a:r>
              <a:rPr lang="zh-CN" sz="2400">
                <a:sym typeface="+mn-ea"/>
              </a:rPr>
              <a:t>假设我们要构造一个列表</a:t>
            </a:r>
            <a:r>
              <a:rPr lang="en-US" altLang="zh-CN" sz="2400">
                <a:sym typeface="+mn-ea"/>
              </a:rPr>
              <a:t>(</a:t>
            </a:r>
            <a:r>
              <a:rPr lang="zh-CN" sz="2400">
                <a:sym typeface="+mn-ea"/>
              </a:rPr>
              <a:t>a b</a:t>
            </a:r>
            <a:r>
              <a:rPr lang="en-US" altLang="zh-CN" sz="2400">
                <a:sym typeface="+mn-ea"/>
              </a:rPr>
              <a:t>)</a:t>
            </a:r>
            <a:r>
              <a:rPr lang="zh-CN" sz="2400">
                <a:sym typeface="+mn-ea"/>
              </a:rPr>
              <a:t>。我们无法使用</a:t>
            </a:r>
            <a:r>
              <a:rPr lang="en-US" altLang="zh-CN" sz="2400">
                <a:sym typeface="+mn-ea"/>
              </a:rPr>
              <a:t>(</a:t>
            </a:r>
            <a:r>
              <a:rPr lang="zh-CN" sz="2400">
                <a:sym typeface="+mn-ea"/>
              </a:rPr>
              <a:t>list a b</a:t>
            </a:r>
            <a:r>
              <a:rPr lang="en-US" altLang="zh-CN" sz="2400">
                <a:sym typeface="+mn-ea"/>
              </a:rPr>
              <a:t>)</a:t>
            </a:r>
            <a:r>
              <a:rPr lang="zh-CN" sz="2400">
                <a:sym typeface="+mn-ea"/>
              </a:rPr>
              <a:t>来完成此操作，因为此表达式将构造a和b的值的列表，而不是符号本身。</a:t>
            </a:r>
          </a:p>
          <a:p>
            <a:pPr marL="0" lvl="1">
              <a:buFont typeface="Wingdings" panose="05000000000000000000" charset="0"/>
              <a:buChar char=""/>
            </a:pPr>
            <a:r>
              <a:rPr lang="zh-CN" sz="2400">
                <a:sym typeface="+mn-ea"/>
              </a:rPr>
              <a:t>在</a:t>
            </a:r>
            <a:r>
              <a:rPr lang="en-US" altLang="zh-CN" sz="2400">
                <a:sym typeface="+mn-ea"/>
              </a:rPr>
              <a:t>Scheme</a:t>
            </a:r>
            <a:r>
              <a:rPr lang="zh-CN" altLang="en-US" sz="2400">
                <a:sym typeface="+mn-ea"/>
              </a:rPr>
              <a:t>中</a:t>
            </a:r>
            <a:r>
              <a:rPr lang="zh-CN" sz="2400">
                <a:sym typeface="+mn-ea"/>
              </a:rPr>
              <a:t>，可以通过在符号前加上单引号来引用符号a和b而不是它们的值：</a:t>
            </a:r>
          </a:p>
          <a:p>
            <a:pPr lvl="1"/>
            <a:endParaRPr sz="2400"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315" y="5452745"/>
            <a:ext cx="8408035" cy="14478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870" y="4002405"/>
            <a:ext cx="8357235" cy="1422400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Symbolic Programming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98195"/>
            <a:ext cx="8126730" cy="4411345"/>
          </a:xfrm>
        </p:spPr>
        <p:txBody>
          <a:bodyPr/>
          <a:lstStyle/>
          <a:p>
            <a:pPr marL="0" indent="0">
              <a:buFont typeface="Wingdings" panose="05000000000000000000" charset="0"/>
              <a:buNone/>
            </a:pPr>
            <a:endParaRPr sz="2400">
              <a:sym typeface="+mn-ea"/>
            </a:endParaRPr>
          </a:p>
          <a:p>
            <a:pPr marL="0" indent="0">
              <a:buFont typeface="Wingdings" panose="05000000000000000000" charset="0"/>
              <a:buNone/>
            </a:pPr>
            <a:endParaRPr lang="en-US" altLang="zh-CN" sz="2400">
              <a:sym typeface="+mn-ea"/>
            </a:endParaRPr>
          </a:p>
          <a:p>
            <a:pPr marL="0" lvl="1">
              <a:buFont typeface="Wingdings" panose="05000000000000000000" charset="0"/>
              <a:buChar char=""/>
            </a:pPr>
            <a:r>
              <a:rPr sz="2400">
                <a:sym typeface="+mn-ea"/>
              </a:rPr>
              <a:t>如果我们知道列表所包含的所有元素，我们</a:t>
            </a:r>
            <a:r>
              <a:rPr lang="zh-CN" sz="2400">
                <a:sym typeface="+mn-ea"/>
              </a:rPr>
              <a:t>也</a:t>
            </a:r>
            <a:r>
              <a:rPr sz="2400">
                <a:sym typeface="+mn-ea"/>
              </a:rPr>
              <a:t>可以用</a:t>
            </a:r>
            <a:r>
              <a:rPr lang="zh-CN" sz="2400">
                <a:sym typeface="+mn-ea"/>
              </a:rPr>
              <a:t>单引号</a:t>
            </a:r>
            <a:r>
              <a:rPr sz="2400">
                <a:sym typeface="+mn-ea"/>
              </a:rPr>
              <a:t>来定义一个列表：</a:t>
            </a:r>
          </a:p>
          <a:p>
            <a:pPr lvl="1"/>
            <a:endParaRPr sz="2400"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435" y="2656205"/>
            <a:ext cx="8201660" cy="1625600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r>
              <a:rPr lang="zh-CN" altLang="en-US" dirty="0">
                <a:sym typeface="+mn-ea"/>
              </a:rPr>
              <a:t>什么是函数式编程？</a:t>
            </a:r>
            <a:endParaRPr lang="zh-CN" altLang="en-US" dirty="0"/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>
          <a:xfrm>
            <a:off x="539750" y="1700213"/>
            <a:ext cx="8229600" cy="4411662"/>
          </a:xfrm>
        </p:spPr>
        <p:txBody>
          <a:bodyPr vert="horz" wrap="square" lIns="91440" tIns="45720" rIns="91440" bIns="45720" anchor="t"/>
          <a:lstStyle/>
          <a:p>
            <a:r>
              <a:rPr lang="zh-CN" altLang="en-US" sz="2600" dirty="0"/>
              <a:t>我们常见的编程范式有命令式编程、函数式编程、逻辑式编程，常见的面向对象编程是一种命令式编程。</a:t>
            </a:r>
          </a:p>
          <a:p>
            <a:endParaRPr lang="zh-CN" altLang="en-US" sz="2600" dirty="0"/>
          </a:p>
          <a:p>
            <a:r>
              <a:rPr lang="zh-CN" altLang="en-US" sz="2600" dirty="0"/>
              <a:t>命令式编程是面向计算机硬件的抽象，有变量(对应着存储单元)，赋值语句(获取，存储指令)，表达式(内存引用和算术运算) 和控制语句(跳转指令)，总之，命令式程序就是一个冯诺依曼机的指令序列。</a:t>
            </a:r>
          </a:p>
          <a:p>
            <a:endParaRPr lang="zh-CN" altLang="en-US" sz="2600" dirty="0"/>
          </a:p>
          <a:p>
            <a:r>
              <a:rPr lang="zh-CN" altLang="en-US" sz="2600" dirty="0"/>
              <a:t>函数式编程是面向数学的抽象，将计算描述为一种表达式求值，简而言之，函数式程序就是一个表达式。</a:t>
            </a:r>
          </a:p>
          <a:p>
            <a:endParaRPr lang="zh-CN" altLang="en-US" sz="2600" dirty="0"/>
          </a:p>
          <a:p>
            <a:endParaRPr lang="zh-CN" altLang="en-US" sz="2600" dirty="0"/>
          </a:p>
        </p:txBody>
      </p:sp>
    </p:spTree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56970"/>
            <a:ext cx="8126730" cy="2854325"/>
          </a:xfrm>
        </p:spPr>
        <p:txBody>
          <a:bodyPr/>
          <a:lstStyle/>
          <a:p>
            <a:pPr marL="0" indent="0">
              <a:buFont typeface="Wingdings" panose="05000000000000000000" charset="0"/>
              <a:buNone/>
            </a:pPr>
            <a:endParaRPr sz="2800">
              <a:sym typeface="+mn-ea"/>
            </a:endParaRPr>
          </a:p>
          <a:p>
            <a:pPr>
              <a:buFont typeface="Wingdings" panose="05000000000000000000" charset="0"/>
              <a:buChar char=""/>
            </a:pPr>
            <a:r>
              <a:rPr lang="zh-CN" sz="2800">
                <a:sym typeface="+mn-ea"/>
              </a:rPr>
              <a:t>计算机通常执行用许多不同编程语言编写的程序</a:t>
            </a:r>
          </a:p>
          <a:p>
            <a:pPr>
              <a:buFont typeface="Wingdings" panose="05000000000000000000" charset="0"/>
              <a:buChar char=""/>
            </a:pPr>
            <a:r>
              <a:rPr sz="2800">
                <a:sym typeface="+mn-ea"/>
              </a:rPr>
              <a:t>机器语言:语句由硬件本身解释</a:t>
            </a:r>
            <a:endParaRPr lang="zh-CN" sz="2800">
              <a:sym typeface="+mn-ea"/>
            </a:endParaRPr>
          </a:p>
          <a:p>
            <a:pPr>
              <a:buFont typeface="Wingdings" panose="05000000000000000000" charset="0"/>
              <a:buChar char=""/>
            </a:pPr>
            <a:endParaRPr lang="zh-CN" altLang="en-US" sz="2800">
              <a:sym typeface="+mn-ea"/>
            </a:endParaRPr>
          </a:p>
          <a:p>
            <a:pPr>
              <a:buFont typeface="Wingdings" panose="05000000000000000000" charset="0"/>
              <a:buChar char=""/>
            </a:pPr>
            <a:endParaRPr lang="zh-CN" altLang="en-US" sz="2800">
              <a:sym typeface="+mn-ea"/>
            </a:endParaRPr>
          </a:p>
          <a:p>
            <a:pPr>
              <a:buFont typeface="Wingdings" panose="05000000000000000000" charset="0"/>
              <a:buChar char=""/>
            </a:pPr>
            <a:endParaRPr lang="zh-CN" altLang="en-US" sz="2800">
              <a:sym typeface="+mn-ea"/>
            </a:endParaRPr>
          </a:p>
          <a:p>
            <a:pPr>
              <a:buFont typeface="Wingdings" panose="05000000000000000000" charset="0"/>
              <a:buChar char=""/>
            </a:pPr>
            <a:endParaRPr lang="zh-CN" altLang="en-US" sz="2800">
              <a:sym typeface="+mn-ea"/>
            </a:endParaRPr>
          </a:p>
          <a:p>
            <a:pPr marL="457200" lvl="2">
              <a:buClr>
                <a:srgbClr val="669999"/>
              </a:buClr>
              <a:buFont typeface="Wingdings" panose="05000000000000000000" charset="0"/>
              <a:buChar char=""/>
            </a:pPr>
            <a:endParaRPr lang="zh-CN" altLang="en-US" sz="280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程序语言</a:t>
            </a:r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720725" y="1762125"/>
            <a:ext cx="8126730" cy="28543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charset="0"/>
              <a:buNone/>
            </a:pPr>
            <a:endParaRPr lang="zh-CN" altLang="en-US" sz="2800">
              <a:sym typeface="+mn-ea"/>
            </a:endParaRPr>
          </a:p>
          <a:p>
            <a:pPr marL="457200" lvl="2">
              <a:buClr>
                <a:srgbClr val="669999"/>
              </a:buClr>
              <a:buFont typeface="Wingdings" panose="05000000000000000000" charset="0"/>
              <a:buChar char=""/>
            </a:pPr>
            <a:endParaRPr sz="2400">
              <a:sym typeface="+mn-ea"/>
            </a:endParaRPr>
          </a:p>
          <a:p>
            <a:pPr marL="457200" lvl="2">
              <a:buClr>
                <a:srgbClr val="669999"/>
              </a:buClr>
              <a:buFont typeface="Wingdings" panose="05000000000000000000" charset="0"/>
              <a:buChar char=""/>
            </a:pPr>
            <a:r>
              <a:rPr sz="2400">
                <a:sym typeface="+mn-ea"/>
              </a:rPr>
              <a:t>由中央处理器(CPU)的电路实现的一组固定的指令调用操作。</a:t>
            </a:r>
          </a:p>
          <a:p>
            <a:pPr marL="457200" lvl="2">
              <a:buClr>
                <a:srgbClr val="669999"/>
              </a:buClr>
              <a:buFont typeface="Wingdings" panose="05000000000000000000" charset="0"/>
              <a:buChar char=""/>
            </a:pPr>
            <a:r>
              <a:rPr sz="2400">
                <a:sym typeface="+mn-ea"/>
              </a:rPr>
              <a:t>操作是指特定的硬件内存地址;没有抽象机制</a:t>
            </a:r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457200" y="3608070"/>
            <a:ext cx="8126730" cy="28543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charset="0"/>
              <a:buNone/>
            </a:pPr>
            <a:endParaRPr sz="2800">
              <a:sym typeface="+mn-ea"/>
            </a:endParaRPr>
          </a:p>
          <a:p>
            <a:pPr>
              <a:buFont typeface="Wingdings" panose="05000000000000000000" charset="0"/>
              <a:buChar char=""/>
            </a:pPr>
            <a:r>
              <a:rPr lang="zh-CN" sz="2800">
                <a:sym typeface="+mn-ea"/>
              </a:rPr>
              <a:t>高级语言:语句和表达式由另一个程序解释或编译(翻译)成另一种语言</a:t>
            </a:r>
          </a:p>
          <a:p>
            <a:pPr marL="0" indent="0">
              <a:buFont typeface="Wingdings" panose="05000000000000000000" charset="0"/>
              <a:buNone/>
            </a:pPr>
            <a:endParaRPr lang="zh-CN" sz="2800">
              <a:sym typeface="+mn-ea"/>
            </a:endParaRPr>
          </a:p>
          <a:p>
            <a:pPr>
              <a:buFont typeface="Wingdings" panose="05000000000000000000" charset="0"/>
              <a:buChar char=""/>
            </a:pPr>
            <a:endParaRPr lang="zh-CN" altLang="en-US" sz="2800">
              <a:sym typeface="+mn-ea"/>
            </a:endParaRPr>
          </a:p>
          <a:p>
            <a:pPr>
              <a:buFont typeface="Wingdings" panose="05000000000000000000" charset="0"/>
              <a:buChar char=""/>
            </a:pPr>
            <a:endParaRPr lang="zh-CN" altLang="en-US" sz="2800">
              <a:sym typeface="+mn-ea"/>
            </a:endParaRPr>
          </a:p>
          <a:p>
            <a:pPr>
              <a:buFont typeface="Wingdings" panose="05000000000000000000" charset="0"/>
              <a:buChar char=""/>
            </a:pPr>
            <a:endParaRPr lang="zh-CN" altLang="en-US" sz="2800">
              <a:sym typeface="+mn-ea"/>
            </a:endParaRPr>
          </a:p>
          <a:p>
            <a:pPr>
              <a:buFont typeface="Wingdings" panose="05000000000000000000" charset="0"/>
              <a:buChar char=""/>
            </a:pPr>
            <a:endParaRPr lang="zh-CN" altLang="en-US" sz="2800">
              <a:sym typeface="+mn-ea"/>
            </a:endParaRPr>
          </a:p>
          <a:p>
            <a:pPr marL="457200" lvl="2">
              <a:buClr>
                <a:srgbClr val="669999"/>
              </a:buClr>
              <a:buFont typeface="Wingdings" panose="05000000000000000000" charset="0"/>
              <a:buChar char=""/>
            </a:pPr>
            <a:endParaRPr lang="zh-CN" altLang="en-US" sz="2800">
              <a:sym typeface="+mn-ea"/>
            </a:endParaRPr>
          </a:p>
        </p:txBody>
      </p:sp>
      <p:sp>
        <p:nvSpPr>
          <p:cNvPr id="7" name="内容占位符 2"/>
          <p:cNvSpPr>
            <a:spLocks noGrp="1"/>
          </p:cNvSpPr>
          <p:nvPr/>
        </p:nvSpPr>
        <p:spPr>
          <a:xfrm>
            <a:off x="704215" y="4201795"/>
            <a:ext cx="8126730" cy="28543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charset="0"/>
              <a:buNone/>
            </a:pPr>
            <a:endParaRPr lang="zh-CN" altLang="en-US" sz="2800">
              <a:sym typeface="+mn-ea"/>
            </a:endParaRPr>
          </a:p>
          <a:p>
            <a:pPr marL="457200" lvl="2">
              <a:buClr>
                <a:srgbClr val="669999"/>
              </a:buClr>
              <a:buFont typeface="Wingdings" panose="05000000000000000000" charset="0"/>
              <a:buChar char=""/>
            </a:pPr>
            <a:endParaRPr sz="2400">
              <a:sym typeface="+mn-ea"/>
            </a:endParaRPr>
          </a:p>
          <a:p>
            <a:pPr marL="457200" lvl="2">
              <a:buClr>
                <a:srgbClr val="669999"/>
              </a:buClr>
              <a:buFont typeface="Wingdings" panose="05000000000000000000" charset="0"/>
              <a:buChar char=""/>
            </a:pPr>
            <a:r>
              <a:rPr sz="2400">
                <a:sym typeface="+mn-ea"/>
              </a:rPr>
              <a:t>提供抽象的方法，如命名、函数定义和对象</a:t>
            </a:r>
          </a:p>
          <a:p>
            <a:pPr marL="457200" lvl="2">
              <a:buClr>
                <a:srgbClr val="669999"/>
              </a:buClr>
              <a:buFont typeface="Wingdings" panose="05000000000000000000" charset="0"/>
              <a:buChar char=""/>
            </a:pPr>
            <a:r>
              <a:rPr sz="2400">
                <a:sym typeface="+mn-ea"/>
              </a:rPr>
              <a:t>抽象出独立于硬件和操作系统的系统细节</a:t>
            </a:r>
          </a:p>
        </p:txBody>
      </p:sp>
    </p:spTree>
    <p:extLst>
      <p:ext uri="{BB962C8B-B14F-4D97-AF65-F5344CB8AC3E}">
        <p14:creationId xmlns:p14="http://schemas.microsoft.com/office/powerpoint/2010/main" val="1182542315"/>
      </p:ext>
    </p:extLst>
  </p:cSld>
  <p:clrMapOvr>
    <a:masterClrMapping/>
  </p:clrMapOvr>
  <p:transition spd="slow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555" y="2466975"/>
            <a:ext cx="2730500" cy="16637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4700" y="2466975"/>
            <a:ext cx="4508500" cy="1739900"/>
          </a:xfrm>
          <a:prstGeom prst="rect">
            <a:avLst/>
          </a:prstGeom>
        </p:spPr>
      </p:pic>
      <p:sp>
        <p:nvSpPr>
          <p:cNvPr id="5" name="右箭头 4"/>
          <p:cNvSpPr/>
          <p:nvPr/>
        </p:nvSpPr>
        <p:spPr>
          <a:xfrm>
            <a:off x="3491865" y="3068955"/>
            <a:ext cx="1008380" cy="432435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83350017"/>
      </p:ext>
    </p:extLst>
  </p:cSld>
  <p:clrMapOvr>
    <a:masterClrMapping/>
  </p:clrMapOvr>
  <p:transition spd="slow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56970"/>
            <a:ext cx="8126730" cy="2854325"/>
          </a:xfrm>
        </p:spPr>
        <p:txBody>
          <a:bodyPr/>
          <a:lstStyle/>
          <a:p>
            <a:pPr marL="0" indent="0">
              <a:buFont typeface="Wingdings" panose="05000000000000000000" charset="0"/>
              <a:buNone/>
            </a:pPr>
            <a:endParaRPr sz="2800">
              <a:sym typeface="+mn-ea"/>
            </a:endParaRPr>
          </a:p>
          <a:p>
            <a:pPr>
              <a:buFont typeface="Wingdings" panose="05000000000000000000" charset="0"/>
              <a:buChar char=""/>
            </a:pPr>
            <a:r>
              <a:rPr lang="zh-CN" sz="2800">
                <a:sym typeface="+mn-ea"/>
              </a:rPr>
              <a:t>一种强大的抽象形式是定义一种新语言，这种语言是为特定类型的应用程序或问题领域定制的</a:t>
            </a:r>
          </a:p>
          <a:p>
            <a:pPr>
              <a:buFont typeface="Wingdings" panose="05000000000000000000" charset="0"/>
              <a:buChar char=""/>
            </a:pPr>
            <a:endParaRPr lang="zh-CN" altLang="en-US" sz="2800">
              <a:sym typeface="+mn-ea"/>
            </a:endParaRPr>
          </a:p>
          <a:p>
            <a:pPr>
              <a:buFont typeface="Wingdings" panose="05000000000000000000" charset="0"/>
              <a:buChar char=""/>
            </a:pPr>
            <a:endParaRPr lang="zh-CN" altLang="en-US" sz="2800">
              <a:sym typeface="+mn-ea"/>
            </a:endParaRPr>
          </a:p>
          <a:p>
            <a:pPr>
              <a:buFont typeface="Wingdings" panose="05000000000000000000" charset="0"/>
              <a:buChar char=""/>
            </a:pPr>
            <a:endParaRPr lang="zh-CN" altLang="en-US" sz="2800">
              <a:sym typeface="+mn-ea"/>
            </a:endParaRPr>
          </a:p>
          <a:p>
            <a:pPr>
              <a:buFont typeface="Wingdings" panose="05000000000000000000" charset="0"/>
              <a:buChar char=""/>
            </a:pPr>
            <a:endParaRPr lang="zh-CN" altLang="en-US" sz="2800">
              <a:sym typeface="+mn-ea"/>
            </a:endParaRPr>
          </a:p>
          <a:p>
            <a:pPr marL="457200" lvl="2">
              <a:buClr>
                <a:srgbClr val="669999"/>
              </a:buClr>
              <a:buFont typeface="Wingdings" panose="05000000000000000000" charset="0"/>
              <a:buChar char=""/>
            </a:pPr>
            <a:endParaRPr lang="zh-CN" altLang="en-US" sz="280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元语言的抽象</a:t>
            </a:r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720725" y="2106295"/>
            <a:ext cx="8126730" cy="200787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charset="0"/>
              <a:buNone/>
            </a:pPr>
            <a:endParaRPr lang="zh-CN" altLang="en-US" sz="2800">
              <a:sym typeface="+mn-ea"/>
            </a:endParaRPr>
          </a:p>
          <a:p>
            <a:pPr marL="457200" lvl="2">
              <a:buClr>
                <a:srgbClr val="669999"/>
              </a:buClr>
              <a:buFont typeface="Wingdings" panose="05000000000000000000" charset="0"/>
              <a:buChar char=""/>
            </a:pPr>
            <a:r>
              <a:rPr sz="2400">
                <a:sym typeface="+mn-ea"/>
              </a:rPr>
              <a:t>应用程序类型</a:t>
            </a:r>
            <a:r>
              <a:rPr lang="zh-CN" sz="2400">
                <a:sym typeface="+mn-ea"/>
              </a:rPr>
              <a:t>：</a:t>
            </a:r>
            <a:r>
              <a:rPr sz="2400">
                <a:sym typeface="+mn-ea"/>
              </a:rPr>
              <a:t>Erlang是为并发程序设计的。它具有表示并发通信的内置元素。例如，它用于实现具有多个并发连接的聊天服务器</a:t>
            </a:r>
          </a:p>
          <a:p>
            <a:pPr marL="457200" lvl="2">
              <a:buClr>
                <a:srgbClr val="669999"/>
              </a:buClr>
              <a:buFont typeface="Wingdings" panose="05000000000000000000" charset="0"/>
              <a:buChar char=""/>
            </a:pPr>
            <a:r>
              <a:rPr sz="2400">
                <a:sym typeface="+mn-ea"/>
              </a:rPr>
              <a:t>问题域</a:t>
            </a:r>
            <a:r>
              <a:rPr lang="zh-CN" sz="2400">
                <a:sym typeface="+mn-ea"/>
              </a:rPr>
              <a:t>：</a:t>
            </a:r>
            <a:r>
              <a:rPr sz="2400">
                <a:sym typeface="+mn-ea"/>
              </a:rPr>
              <a:t>MediaWiki标记语言是为生成静态web页面而设计的。它有用于文本格式化和跨页面链接的内置元素。例如，它被用来创建Wikipedia页面</a:t>
            </a:r>
          </a:p>
        </p:txBody>
      </p:sp>
    </p:spTree>
    <p:extLst>
      <p:ext uri="{BB962C8B-B14F-4D97-AF65-F5344CB8AC3E}">
        <p14:creationId xmlns:p14="http://schemas.microsoft.com/office/powerpoint/2010/main" val="3973065607"/>
      </p:ext>
    </p:extLst>
  </p:cSld>
  <p:clrMapOvr>
    <a:masterClrMapping/>
  </p:clrMapOvr>
  <p:transition spd="slow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68400"/>
            <a:ext cx="8126730" cy="1149350"/>
          </a:xfrm>
        </p:spPr>
        <p:txBody>
          <a:bodyPr/>
          <a:lstStyle/>
          <a:p>
            <a:pPr marL="0" indent="0">
              <a:buFont typeface="Wingdings" panose="05000000000000000000" charset="0"/>
              <a:buNone/>
            </a:pPr>
            <a:endParaRPr sz="2800">
              <a:sym typeface="+mn-ea"/>
            </a:endParaRPr>
          </a:p>
          <a:p>
            <a:pPr>
              <a:buFont typeface="Wingdings" panose="05000000000000000000" charset="0"/>
              <a:buChar char=""/>
            </a:pPr>
            <a:r>
              <a:rPr lang="zh-CN" sz="2800">
                <a:sym typeface="+mn-ea"/>
              </a:rPr>
              <a:t>一种编程语言包括：</a:t>
            </a:r>
            <a:endParaRPr lang="zh-CN" altLang="en-US" sz="280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元语言的抽象</a:t>
            </a:r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720725" y="1891030"/>
            <a:ext cx="8126730" cy="200787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charset="0"/>
              <a:buNone/>
            </a:pPr>
            <a:endParaRPr lang="zh-CN" altLang="en-US" sz="2800" dirty="0">
              <a:sym typeface="+mn-ea"/>
            </a:endParaRPr>
          </a:p>
          <a:p>
            <a:pPr marL="457200" lvl="2">
              <a:buClr>
                <a:srgbClr val="669999"/>
              </a:buClr>
              <a:buFont typeface="Wingdings" panose="05000000000000000000" charset="0"/>
              <a:buChar char=""/>
            </a:pPr>
            <a:r>
              <a:rPr sz="2400" dirty="0" err="1">
                <a:sym typeface="+mn-ea"/>
              </a:rPr>
              <a:t>语法:语言中的</a:t>
            </a:r>
            <a:r>
              <a:rPr lang="zh-CN" altLang="en-US" sz="2400" dirty="0">
                <a:sym typeface="+mn-ea"/>
              </a:rPr>
              <a:t>规则</a:t>
            </a:r>
            <a:r>
              <a:rPr sz="2400" dirty="0" err="1">
                <a:sym typeface="+mn-ea"/>
              </a:rPr>
              <a:t>声明和表达</a:t>
            </a:r>
            <a:endParaRPr sz="2400" dirty="0">
              <a:sym typeface="+mn-ea"/>
            </a:endParaRPr>
          </a:p>
          <a:p>
            <a:pPr marL="457200" lvl="2">
              <a:buClr>
                <a:srgbClr val="669999"/>
              </a:buClr>
              <a:buFont typeface="Wingdings" panose="05000000000000000000" charset="0"/>
              <a:buChar char=""/>
            </a:pPr>
            <a:r>
              <a:rPr sz="2400" dirty="0" err="1">
                <a:sym typeface="+mn-ea"/>
              </a:rPr>
              <a:t>语义:这些语句和表达式的执行</a:t>
            </a:r>
            <a:r>
              <a:rPr sz="2400" dirty="0">
                <a:sym typeface="+mn-ea"/>
              </a:rPr>
              <a:t>/</a:t>
            </a:r>
            <a:r>
              <a:rPr sz="2400" dirty="0" err="1">
                <a:sym typeface="+mn-ea"/>
              </a:rPr>
              <a:t>计算规则</a:t>
            </a:r>
            <a:endParaRPr sz="2400" dirty="0">
              <a:sym typeface="+mn-ea"/>
            </a:endParaRPr>
          </a:p>
          <a:p>
            <a:pPr marL="457200" lvl="2">
              <a:buClr>
                <a:srgbClr val="669999"/>
              </a:buClr>
              <a:buFont typeface="Wingdings" panose="05000000000000000000" charset="0"/>
              <a:buChar char=""/>
            </a:pPr>
            <a:endParaRPr sz="2400" dirty="0">
              <a:sym typeface="+mn-ea"/>
            </a:endParaRPr>
          </a:p>
          <a:p>
            <a:pPr marL="457200" lvl="2">
              <a:buClr>
                <a:srgbClr val="669999"/>
              </a:buClr>
              <a:buFont typeface="Wingdings" panose="05000000000000000000" charset="0"/>
              <a:buChar char=""/>
            </a:pPr>
            <a:endParaRPr sz="2400" dirty="0">
              <a:sym typeface="+mn-ea"/>
            </a:endParaRPr>
          </a:p>
          <a:p>
            <a:pPr marL="457200" lvl="2">
              <a:buClr>
                <a:srgbClr val="669999"/>
              </a:buClr>
              <a:buFont typeface="Wingdings" panose="05000000000000000000" charset="0"/>
              <a:buChar char=""/>
            </a:pPr>
            <a:r>
              <a:rPr sz="2400" dirty="0" err="1">
                <a:sym typeface="+mn-ea"/>
              </a:rPr>
              <a:t>规范</a:t>
            </a:r>
            <a:r>
              <a:rPr sz="2400" dirty="0">
                <a:sym typeface="+mn-ea"/>
              </a:rPr>
              <a:t>:</a:t>
            </a:r>
            <a:r>
              <a:rPr lang="zh-CN" sz="2400" dirty="0">
                <a:sym typeface="+mn-ea"/>
              </a:rPr>
              <a:t>一个</a:t>
            </a:r>
            <a:r>
              <a:rPr sz="2400" dirty="0" err="1">
                <a:sym typeface="+mn-ea"/>
              </a:rPr>
              <a:t>文档</a:t>
            </a:r>
            <a:r>
              <a:rPr lang="zh-CN" sz="2400" dirty="0">
                <a:sym typeface="+mn-ea"/>
              </a:rPr>
              <a:t>用来</a:t>
            </a:r>
            <a:r>
              <a:rPr sz="2400" dirty="0" err="1">
                <a:sym typeface="+mn-ea"/>
              </a:rPr>
              <a:t>描述语言的精确语法和语义</a:t>
            </a:r>
            <a:endParaRPr sz="2400" dirty="0">
              <a:sym typeface="+mn-ea"/>
            </a:endParaRPr>
          </a:p>
          <a:p>
            <a:pPr marL="457200" lvl="2">
              <a:buClr>
                <a:srgbClr val="669999"/>
              </a:buClr>
              <a:buFont typeface="Wingdings" panose="05000000000000000000" charset="0"/>
              <a:buChar char=""/>
            </a:pPr>
            <a:r>
              <a:rPr sz="2400" dirty="0" err="1">
                <a:sym typeface="+mn-ea"/>
              </a:rPr>
              <a:t>规范实现:语言的解释器或编译器</a:t>
            </a:r>
            <a:endParaRPr sz="2400" dirty="0">
              <a:sym typeface="+mn-ea"/>
            </a:endParaRPr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457200" y="3036570"/>
            <a:ext cx="8126730" cy="11493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charset="0"/>
              <a:buNone/>
            </a:pPr>
            <a:endParaRPr sz="2800">
              <a:sym typeface="+mn-ea"/>
            </a:endParaRPr>
          </a:p>
          <a:p>
            <a:pPr>
              <a:buFont typeface="Wingdings" panose="05000000000000000000" charset="0"/>
              <a:buChar char=""/>
            </a:pPr>
            <a:r>
              <a:rPr sz="2800">
                <a:sym typeface="+mn-ea"/>
              </a:rPr>
              <a:t>要创建一种新的编程语言</a:t>
            </a:r>
            <a:r>
              <a:rPr lang="zh-CN" sz="2800">
                <a:sym typeface="+mn-ea"/>
              </a:rPr>
              <a:t>需要实现以下两点</a:t>
            </a:r>
            <a:r>
              <a:rPr sz="2800">
                <a:sym typeface="+mn-ea"/>
              </a:rPr>
              <a:t>:</a:t>
            </a:r>
            <a:endParaRPr lang="zh-CN" altLang="en-US" sz="2800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74578427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94A4D4-4D67-4BA1-957B-E7695C4AD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什么是函数式编程？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AF6955-05A1-4B46-8537-66BCF57BB2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1637729"/>
          </a:xfrm>
        </p:spPr>
        <p:txBody>
          <a:bodyPr/>
          <a:lstStyle/>
          <a:p>
            <a:r>
              <a:rPr lang="en-US" altLang="zh-CN" dirty="0"/>
              <a:t>John Backus</a:t>
            </a:r>
            <a:r>
              <a:rPr lang="zh-CN" altLang="en-US" dirty="0"/>
              <a:t>的图灵奖演说</a:t>
            </a:r>
            <a:r>
              <a:rPr lang="en-US" altLang="zh-CN" dirty="0"/>
              <a:t>《</a:t>
            </a:r>
            <a:r>
              <a:rPr lang="zh-CN" altLang="en-US" dirty="0"/>
              <a:t>程序设计能从冯</a:t>
            </a:r>
            <a:r>
              <a:rPr lang="en-US" altLang="zh-CN" dirty="0"/>
              <a:t>·</a:t>
            </a:r>
            <a:r>
              <a:rPr lang="zh-CN" altLang="en-US" dirty="0"/>
              <a:t>诺依曼风格下解放出来吗？</a:t>
            </a:r>
            <a:r>
              <a:rPr lang="en-US" altLang="zh-CN" dirty="0"/>
              <a:t>》</a:t>
            </a:r>
            <a:r>
              <a:rPr lang="zh-CN" altLang="en-US" dirty="0"/>
              <a:t> （</a:t>
            </a:r>
            <a:r>
              <a:rPr lang="en-US" altLang="zh-CN" dirty="0"/>
              <a:t>1977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发展与数学联系更密切的函数式编程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易变性（</a:t>
            </a:r>
            <a:r>
              <a:rPr lang="en-US" altLang="zh-CN" dirty="0"/>
              <a:t>Mutability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顺序性（</a:t>
            </a:r>
            <a:r>
              <a:rPr lang="en-US" altLang="zh-CN" dirty="0"/>
              <a:t>Sequencing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F7E7C18-2E83-42E7-9E34-3F23EC19B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0232" y="2996952"/>
            <a:ext cx="1544753" cy="288032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8073F0A1-4DE5-47EB-8E46-6BCD00261539}"/>
              </a:ext>
            </a:extLst>
          </p:cNvPr>
          <p:cNvSpPr txBox="1"/>
          <p:nvPr/>
        </p:nvSpPr>
        <p:spPr>
          <a:xfrm>
            <a:off x="6204808" y="5877272"/>
            <a:ext cx="24928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John Backus</a:t>
            </a:r>
          </a:p>
          <a:p>
            <a:pPr algn="ctr"/>
            <a:r>
              <a:rPr lang="en-US" altLang="zh-CN" sz="2400" dirty="0"/>
              <a:t>(1924—2007)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87499531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函数式编程的性质</a:t>
            </a:r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>
          <a:xfrm>
            <a:off x="539750" y="1700213"/>
            <a:ext cx="8229600" cy="4411662"/>
          </a:xfrm>
        </p:spPr>
        <p:txBody>
          <a:bodyPr vert="horz" wrap="square" lIns="91440" tIns="45720" rIns="91440" bIns="45720" anchor="t"/>
          <a:lstStyle/>
          <a:p>
            <a:r>
              <a:rPr lang="zh-CN" altLang="en-US" sz="2600" dirty="0"/>
              <a:t>纯函数式编程语言中的变量也不是命令式编程语言中的变量，即存储状态的单元，而是代数中的变量，即一个值的名称。</a:t>
            </a:r>
          </a:p>
          <a:p>
            <a:r>
              <a:rPr lang="zh-CN" altLang="en-US" sz="2600" dirty="0"/>
              <a:t>变量的值是不可变的(immutable) ，也就是说不允许像命令式编程语言中那样多次给一个变量赋值。比如说在命令式编程语言我们写“x=x+1",这依赖可变状态的事实，在数学当中被认为是假等式</a:t>
            </a:r>
          </a:p>
          <a:p>
            <a:pPr>
              <a:buClr>
                <a:srgbClr val="669999"/>
              </a:buClr>
              <a:buFont typeface="Wingdings" panose="05000000000000000000" charset="0"/>
              <a:buChar char=""/>
            </a:pPr>
            <a:endParaRPr lang="zh-CN" altLang="en-US" sz="2600" dirty="0"/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函数式编程的性质</a:t>
            </a:r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>
          <a:xfrm>
            <a:off x="539750" y="1700213"/>
            <a:ext cx="8229600" cy="4411662"/>
          </a:xfrm>
        </p:spPr>
        <p:txBody>
          <a:bodyPr vert="horz" wrap="square" lIns="91440" tIns="45720" rIns="91440" bIns="45720" anchor="t"/>
          <a:lstStyle/>
          <a:p>
            <a:r>
              <a:rPr lang="zh-CN" altLang="en-US" sz="2600" dirty="0"/>
              <a:t>由于变量不可变，纯函数编程语言无法实现循环，这是因为</a:t>
            </a:r>
            <a:r>
              <a:rPr lang="en-US" altLang="zh-CN" sz="2600" dirty="0"/>
              <a:t>f</a:t>
            </a:r>
            <a:r>
              <a:rPr lang="zh-CN" altLang="en-US" sz="2600" dirty="0"/>
              <a:t>or循环使用可变的状态作为计数器，而</a:t>
            </a:r>
            <a:r>
              <a:rPr lang="en-US" altLang="zh-CN" sz="2600" dirty="0"/>
              <a:t>w</a:t>
            </a:r>
            <a:r>
              <a:rPr lang="zh-CN" altLang="en-US" sz="2600" dirty="0"/>
              <a:t>hile循环或</a:t>
            </a:r>
            <a:r>
              <a:rPr lang="en-US" altLang="zh-CN" sz="2600" dirty="0"/>
              <a:t>d</a:t>
            </a:r>
            <a:r>
              <a:rPr lang="zh-CN" altLang="en-US" sz="2600" dirty="0"/>
              <a:t>o</a:t>
            </a:r>
            <a:r>
              <a:rPr lang="en-US" altLang="zh-CN" sz="2600" dirty="0"/>
              <a:t>-w</a:t>
            </a:r>
            <a:r>
              <a:rPr lang="zh-CN" altLang="en-US" sz="2600" dirty="0"/>
              <a:t>hile循环需要可变的状态作为跳出循环的条件。因此在函数式语言里就只能使用递归来解决迭代问题，这使得函数式编程严重依赖递归。</a:t>
            </a:r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函数式编程的</a:t>
            </a:r>
            <a:r>
              <a:rPr lang="zh-CN" altLang="en-US" dirty="0">
                <a:sym typeface="+mn-ea"/>
              </a:rPr>
              <a:t>性质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函数是第一型</a:t>
            </a:r>
          </a:p>
          <a:p>
            <a:pPr>
              <a:buClr>
                <a:srgbClr val="669999"/>
              </a:buClr>
              <a:buFont typeface="Wingdings" panose="05000000000000000000" charset="0"/>
              <a:buChar char=""/>
            </a:pPr>
            <a:r>
              <a:rPr lang="zh-CN" altLang="en-US" sz="2600"/>
              <a:t>所谓"第一型"（first class），指的是函数与其他数据类型一样，处于平等地位，可以赋值给其他变量，也可以作为参数，传入另一个函数，或者作为别的函数的返回值。</a:t>
            </a:r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函数式编程的</a:t>
            </a:r>
            <a:r>
              <a:rPr lang="zh-CN" altLang="en-US" dirty="0">
                <a:sym typeface="+mn-ea"/>
              </a:rPr>
              <a:t>性质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只用"表达式"，不用"语句"</a:t>
            </a:r>
          </a:p>
          <a:p>
            <a:pPr>
              <a:buClr>
                <a:srgbClr val="669999"/>
              </a:buClr>
              <a:buFont typeface="Wingdings" panose="05000000000000000000" charset="0"/>
              <a:buChar char=""/>
            </a:pPr>
            <a:r>
              <a:rPr lang="zh-CN" altLang="en-US" sz="2600"/>
              <a:t>"表达式"（expression）是一个单纯的运算过程，总是有返回值；"语句"（statement）是执行某种操作，没有返回值。</a:t>
            </a:r>
          </a:p>
          <a:p>
            <a:pPr>
              <a:buClr>
                <a:srgbClr val="669999"/>
              </a:buClr>
              <a:buFont typeface="Wingdings" panose="05000000000000000000" charset="0"/>
              <a:buChar char=""/>
            </a:pPr>
            <a:r>
              <a:rPr lang="zh-CN" altLang="en-US" sz="2600"/>
              <a:t>函数式编程要求，只使用表达式，不使用语句。也就是说，每一步都是单纯的运算，而且都有返回值。</a:t>
            </a:r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函数式编程的</a:t>
            </a:r>
            <a:r>
              <a:rPr lang="zh-CN" altLang="en-US" dirty="0">
                <a:sym typeface="+mn-ea"/>
              </a:rPr>
              <a:t>性质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没有"副作用"</a:t>
            </a:r>
          </a:p>
          <a:p>
            <a:pPr>
              <a:buClr>
                <a:srgbClr val="669999"/>
              </a:buClr>
              <a:buFont typeface="Wingdings" panose="05000000000000000000" charset="0"/>
              <a:buChar char=""/>
            </a:pPr>
            <a:r>
              <a:rPr lang="zh-CN" altLang="en-US" sz="2600"/>
              <a:t>所谓"副作用"（side effect），指的是函数内部与外部互动（最典型的情况，就是修改全局变量的值），产生运算以外的其他结果。</a:t>
            </a:r>
          </a:p>
          <a:p>
            <a:pPr>
              <a:buClr>
                <a:srgbClr val="669999"/>
              </a:buClr>
              <a:buFont typeface="Wingdings" panose="05000000000000000000" charset="0"/>
              <a:buChar char=""/>
            </a:pPr>
            <a:r>
              <a:rPr lang="zh-CN" altLang="en-US" sz="2600"/>
              <a:t>函数式编程强调没有"副作用"，意味着函数要保持独立，所有功能就是返回一个新的值，没有其他行为，尤其是不得修改外部变量的值。</a:t>
            </a:r>
          </a:p>
        </p:txBody>
      </p: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宋体" pitchFamily="2" charset="-122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宋体" pitchFamily="2" charset="-122"/>
            <a:ea typeface="宋体" pitchFamily="2" charset="-122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1514</TotalTime>
  <Words>1702</Words>
  <Application>Microsoft Office PowerPoint</Application>
  <PresentationFormat>全屏显示(4:3)</PresentationFormat>
  <Paragraphs>192</Paragraphs>
  <Slides>33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37" baseType="lpstr">
      <vt:lpstr>宋体</vt:lpstr>
      <vt:lpstr>Arial</vt:lpstr>
      <vt:lpstr>Wingdings</vt:lpstr>
      <vt:lpstr>Network</vt:lpstr>
      <vt:lpstr>函数式编程</vt:lpstr>
      <vt:lpstr>什么是函数式编程？</vt:lpstr>
      <vt:lpstr>什么是函数式编程？</vt:lpstr>
      <vt:lpstr>什么是函数式编程？</vt:lpstr>
      <vt:lpstr>函数式编程的性质</vt:lpstr>
      <vt:lpstr>函数式编程的性质</vt:lpstr>
      <vt:lpstr>函数式编程的性质</vt:lpstr>
      <vt:lpstr>函数式编程的性质</vt:lpstr>
      <vt:lpstr>函数式编程的性质</vt:lpstr>
      <vt:lpstr>函数式编程的性质</vt:lpstr>
      <vt:lpstr>函数式编程的优点</vt:lpstr>
      <vt:lpstr>Scheme</vt:lpstr>
      <vt:lpstr>Scheme</vt:lpstr>
      <vt:lpstr>Scheme的特点</vt:lpstr>
      <vt:lpstr>表达式</vt:lpstr>
      <vt:lpstr>表达式</vt:lpstr>
      <vt:lpstr>特殊形式</vt:lpstr>
      <vt:lpstr>特殊形式</vt:lpstr>
      <vt:lpstr>特殊形式</vt:lpstr>
      <vt:lpstr>特殊形式</vt:lpstr>
      <vt:lpstr>特殊形式-define</vt:lpstr>
      <vt:lpstr>特殊形式-define</vt:lpstr>
      <vt:lpstr>特殊形式-define</vt:lpstr>
      <vt:lpstr>Lambda</vt:lpstr>
      <vt:lpstr>Scheme Lists</vt:lpstr>
      <vt:lpstr>Scheme Lists</vt:lpstr>
      <vt:lpstr>Scheme Lists</vt:lpstr>
      <vt:lpstr>Symbolic Programming</vt:lpstr>
      <vt:lpstr>Symbolic Programming</vt:lpstr>
      <vt:lpstr>程序语言</vt:lpstr>
      <vt:lpstr>PowerPoint 演示文稿</vt:lpstr>
      <vt:lpstr>元语言的抽象</vt:lpstr>
      <vt:lpstr>元语言的抽象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yingfuchen</dc:creator>
  <cp:lastModifiedBy> </cp:lastModifiedBy>
  <cp:revision>411</cp:revision>
  <dcterms:created xsi:type="dcterms:W3CDTF">2020-05-07T03:06:50Z</dcterms:created>
  <dcterms:modified xsi:type="dcterms:W3CDTF">2020-05-28T07:16:56Z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2052-2.2.0.3563</vt:lpwstr>
  </property>
</Properties>
</file>