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58"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Niketh koyineni" initials="SNk" lastIdx="1" clrIdx="0">
    <p:extLst>
      <p:ext uri="{19B8F6BF-5375-455C-9EA6-DF929625EA0E}">
        <p15:presenceInfo xmlns:p15="http://schemas.microsoft.com/office/powerpoint/2012/main" userId="Sai Niketh koyine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24T03:52:26.471" idx="1">
    <p:pos x="7680" y="1312"/>
    <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July 24,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791291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July 24,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1048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July 24,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2826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July 24,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5984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July 24,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3473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July 24,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0304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July 24,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3321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July 24,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57936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July 24,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6496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July 24,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3896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July 24,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62935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Saturday, July 24,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57282081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4DE82-5952-4B71-BC38-DEA291A5A013}"/>
              </a:ext>
            </a:extLst>
          </p:cNvPr>
          <p:cNvSpPr>
            <a:spLocks noGrp="1"/>
          </p:cNvSpPr>
          <p:nvPr>
            <p:ph type="ctrTitle"/>
          </p:nvPr>
        </p:nvSpPr>
        <p:spPr>
          <a:xfrm>
            <a:off x="550864" y="549275"/>
            <a:ext cx="6373812" cy="984885"/>
          </a:xfrm>
        </p:spPr>
        <p:txBody>
          <a:bodyPr wrap="square" anchor="ctr">
            <a:normAutofit/>
          </a:bodyPr>
          <a:lstStyle/>
          <a:p>
            <a:r>
              <a:rPr lang="en-US" sz="4800" dirty="0"/>
              <a:t>Facial Recognition</a:t>
            </a:r>
            <a:endParaRPr lang="en-IN" sz="4800" dirty="0"/>
          </a:p>
        </p:txBody>
      </p:sp>
      <p:pic>
        <p:nvPicPr>
          <p:cNvPr id="18" name="Picture 2">
            <a:extLst>
              <a:ext uri="{FF2B5EF4-FFF2-40B4-BE49-F238E27FC236}">
                <a16:creationId xmlns:a16="http://schemas.microsoft.com/office/drawing/2014/main" id="{643313B7-7166-4B9F-ADE7-A9B34FE17BD2}"/>
              </a:ext>
            </a:extLst>
          </p:cNvPr>
          <p:cNvPicPr>
            <a:picLocks noChangeAspect="1"/>
          </p:cNvPicPr>
          <p:nvPr/>
        </p:nvPicPr>
        <p:blipFill rotWithShape="1">
          <a:blip r:embed="rId2"/>
          <a:srcRect t="31110" b="8174"/>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0" name="Rectangle 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19385B7-A2A2-49B5-94B4-38991B6F434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029015" y="2477376"/>
            <a:ext cx="4781550" cy="32956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21E2E26-B1FD-4C1D-829B-93EDBAA4FD51}"/>
              </a:ext>
            </a:extLst>
          </p:cNvPr>
          <p:cNvSpPr txBox="1"/>
          <p:nvPr/>
        </p:nvSpPr>
        <p:spPr>
          <a:xfrm>
            <a:off x="550863" y="2459115"/>
            <a:ext cx="3444087" cy="5524589"/>
          </a:xfrm>
          <a:prstGeom prst="rect">
            <a:avLst/>
          </a:prstGeom>
          <a:noFill/>
        </p:spPr>
        <p:txBody>
          <a:bodyPr wrap="square" rtlCol="0">
            <a:spAutoFit/>
          </a:bodyPr>
          <a:lstStyle/>
          <a:p>
            <a:pPr lvl="0" eaLnBrk="0" fontAlgn="base" hangingPunct="0">
              <a:spcBef>
                <a:spcPct val="0"/>
              </a:spcBef>
              <a:spcAft>
                <a:spcPct val="0"/>
              </a:spcAft>
            </a:pPr>
            <a:r>
              <a:rPr kumimoji="0" lang="en-US" altLang="en-US" sz="1800" b="0" i="0" u="none" strike="noStrike" cap="none" normalizeH="0" baseline="0" dirty="0">
                <a:ln>
                  <a:noFill/>
                </a:ln>
                <a:solidFill>
                  <a:srgbClr val="292929"/>
                </a:solidFill>
                <a:effectLst/>
                <a:latin typeface="charter"/>
              </a:rPr>
              <a:t>Have you noticed that Facebook has developed an uncanny ability to recognize your friends in your photographs? </a:t>
            </a:r>
          </a:p>
          <a:p>
            <a:pPr lvl="0" eaLnBrk="0" fontAlgn="base" hangingPunct="0">
              <a:spcBef>
                <a:spcPct val="0"/>
              </a:spcBef>
              <a:spcAft>
                <a:spcPct val="0"/>
              </a:spcAft>
            </a:pPr>
            <a:r>
              <a:rPr kumimoji="0" lang="en-US" altLang="en-US" sz="1800" b="0" i="0" u="none" strike="noStrike" cap="none" normalizeH="0" baseline="0" dirty="0">
                <a:ln>
                  <a:noFill/>
                </a:ln>
                <a:solidFill>
                  <a:srgbClr val="292929"/>
                </a:solidFill>
                <a:effectLst/>
                <a:latin typeface="charter"/>
              </a:rPr>
              <a:t>In the old days, Facebook used to make you to tag your friends in photos by clicking on them and typing in their name. Now as soon as you upload a photo, Facebook tags everyone for you </a:t>
            </a:r>
            <a:r>
              <a:rPr kumimoji="0" lang="en-US" altLang="en-US" sz="1800" b="0" i="1" u="none" strike="noStrike" cap="none" normalizeH="0" baseline="0" dirty="0">
                <a:ln>
                  <a:noFill/>
                </a:ln>
                <a:solidFill>
                  <a:srgbClr val="292929"/>
                </a:solidFill>
                <a:effectLst/>
                <a:latin typeface="charter"/>
              </a:rPr>
              <a:t>like magic</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5500" b="0" i="0" u="none" strike="noStrike" cap="none" normalizeH="0" baseline="0" dirty="0">
                <a:ln>
                  <a:noFill/>
                </a:ln>
                <a:solidFill>
                  <a:schemeClr val="tx1"/>
                </a:solidFill>
                <a:effectLst/>
                <a:latin typeface="Arial" panose="020B0604020202020204" pitchFamily="34"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05465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643313B7-7166-4B9F-ADE7-A9B34FE17BD2}"/>
              </a:ext>
            </a:extLst>
          </p:cNvPr>
          <p:cNvPicPr>
            <a:picLocks noChangeAspect="1"/>
          </p:cNvPicPr>
          <p:nvPr/>
        </p:nvPicPr>
        <p:blipFill rotWithShape="1">
          <a:blip r:embed="rId2"/>
          <a:srcRect t="31110" b="8174"/>
          <a:stretch/>
        </p:blipFill>
        <p:spPr>
          <a:xfrm>
            <a:off x="20" y="0"/>
            <a:ext cx="12191980" cy="6857999"/>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0" name="Rectangle 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94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4DE82-5952-4B71-BC38-DEA291A5A013}"/>
              </a:ext>
            </a:extLst>
          </p:cNvPr>
          <p:cNvSpPr>
            <a:spLocks noGrp="1"/>
          </p:cNvSpPr>
          <p:nvPr>
            <p:ph type="ctrTitle"/>
          </p:nvPr>
        </p:nvSpPr>
        <p:spPr>
          <a:xfrm>
            <a:off x="550864" y="549275"/>
            <a:ext cx="6373812" cy="984885"/>
          </a:xfrm>
        </p:spPr>
        <p:txBody>
          <a:bodyPr wrap="square" anchor="ctr">
            <a:normAutofit fontScale="90000"/>
          </a:bodyPr>
          <a:lstStyle/>
          <a:p>
            <a:r>
              <a:rPr lang="en-US" sz="4800"/>
              <a:t>What is facial Recognition</a:t>
            </a:r>
            <a:endParaRPr lang="en-IN" sz="4800" dirty="0"/>
          </a:p>
        </p:txBody>
      </p:sp>
      <p:pic>
        <p:nvPicPr>
          <p:cNvPr id="18" name="Picture 2">
            <a:extLst>
              <a:ext uri="{FF2B5EF4-FFF2-40B4-BE49-F238E27FC236}">
                <a16:creationId xmlns:a16="http://schemas.microsoft.com/office/drawing/2014/main" id="{643313B7-7166-4B9F-ADE7-A9B34FE17BD2}"/>
              </a:ext>
            </a:extLst>
          </p:cNvPr>
          <p:cNvPicPr>
            <a:picLocks noChangeAspect="1"/>
          </p:cNvPicPr>
          <p:nvPr/>
        </p:nvPicPr>
        <p:blipFill rotWithShape="1">
          <a:blip r:embed="rId2"/>
          <a:srcRect t="31110" b="8174"/>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0" name="Rectangle 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E085CCF-3254-47EC-885D-4A0F84D161DA}"/>
              </a:ext>
            </a:extLst>
          </p:cNvPr>
          <p:cNvSpPr txBox="1"/>
          <p:nvPr/>
        </p:nvSpPr>
        <p:spPr>
          <a:xfrm>
            <a:off x="0" y="2661489"/>
            <a:ext cx="4950781" cy="5355312"/>
          </a:xfrm>
          <a:prstGeom prst="rect">
            <a:avLst/>
          </a:prstGeom>
          <a:noFill/>
        </p:spPr>
        <p:txBody>
          <a:bodyPr wrap="square" rtlCol="0">
            <a:spAutoFit/>
          </a:bodyPr>
          <a:lstStyle/>
          <a:p>
            <a:r>
              <a:rPr lang="en-US" b="0" i="0" dirty="0">
                <a:solidFill>
                  <a:schemeClr val="bg1"/>
                </a:solidFill>
                <a:effectLst/>
                <a:latin typeface="MuseoSans"/>
              </a:rPr>
              <a:t>Facial recognition is a way of identifying or confirming an individual’s identity using their face.</a:t>
            </a:r>
          </a:p>
          <a:p>
            <a:endParaRPr lang="en-US" dirty="0">
              <a:solidFill>
                <a:schemeClr val="bg1"/>
              </a:solidFill>
              <a:latin typeface="MuseoSans"/>
            </a:endParaRPr>
          </a:p>
          <a:p>
            <a:r>
              <a:rPr lang="en-US" b="0" i="0" dirty="0">
                <a:solidFill>
                  <a:schemeClr val="bg1"/>
                </a:solidFill>
                <a:effectLst/>
                <a:latin typeface="MuseoSans"/>
              </a:rPr>
              <a:t>How Facial Recognition is Used:</a:t>
            </a:r>
          </a:p>
          <a:p>
            <a:endParaRPr lang="en-US" b="0" i="0" dirty="0">
              <a:solidFill>
                <a:schemeClr val="bg1"/>
              </a:solidFill>
              <a:effectLst/>
              <a:latin typeface="MuseoSans"/>
            </a:endParaRPr>
          </a:p>
          <a:p>
            <a:r>
              <a:rPr lang="en-IN" b="1" i="0" dirty="0">
                <a:solidFill>
                  <a:srgbClr val="444444"/>
                </a:solidFill>
                <a:effectLst/>
                <a:latin typeface="MuseoSans"/>
              </a:rPr>
              <a:t>Unlocking phones</a:t>
            </a:r>
          </a:p>
          <a:p>
            <a:r>
              <a:rPr lang="en-IN" b="1" i="0" dirty="0">
                <a:solidFill>
                  <a:srgbClr val="444444"/>
                </a:solidFill>
                <a:effectLst/>
                <a:latin typeface="MuseoSans"/>
              </a:rPr>
              <a:t>Law enforcement</a:t>
            </a:r>
          </a:p>
          <a:p>
            <a:r>
              <a:rPr lang="en-IN" b="1" i="0" dirty="0">
                <a:solidFill>
                  <a:srgbClr val="444444"/>
                </a:solidFill>
                <a:effectLst/>
                <a:latin typeface="MuseoSans"/>
              </a:rPr>
              <a:t>Airports and border control</a:t>
            </a:r>
          </a:p>
          <a:p>
            <a:r>
              <a:rPr lang="en-IN" b="1" i="0" dirty="0">
                <a:solidFill>
                  <a:srgbClr val="444444"/>
                </a:solidFill>
                <a:effectLst/>
                <a:latin typeface="MuseoSans"/>
              </a:rPr>
              <a:t>Finding missing persons</a:t>
            </a:r>
          </a:p>
          <a:p>
            <a:r>
              <a:rPr lang="en-IN" b="1" i="0" dirty="0">
                <a:solidFill>
                  <a:srgbClr val="444444"/>
                </a:solidFill>
                <a:effectLst/>
                <a:latin typeface="MuseoSans"/>
              </a:rPr>
              <a:t>Banking</a:t>
            </a:r>
          </a:p>
          <a:p>
            <a:r>
              <a:rPr lang="en-IN" b="1" i="0" dirty="0">
                <a:solidFill>
                  <a:srgbClr val="444444"/>
                </a:solidFill>
                <a:effectLst/>
                <a:latin typeface="MuseoSans"/>
              </a:rPr>
              <a:t>Marketing and advertising</a:t>
            </a:r>
          </a:p>
          <a:p>
            <a:r>
              <a:rPr lang="en-IN" b="1" i="0" dirty="0">
                <a:solidFill>
                  <a:srgbClr val="444444"/>
                </a:solidFill>
                <a:effectLst/>
                <a:latin typeface="MuseoSans"/>
              </a:rPr>
              <a:t>Healthcare</a:t>
            </a:r>
          </a:p>
          <a:p>
            <a:r>
              <a:rPr lang="en-US" b="1" i="0" dirty="0">
                <a:solidFill>
                  <a:srgbClr val="444444"/>
                </a:solidFill>
                <a:effectLst/>
                <a:latin typeface="MuseoSans"/>
              </a:rPr>
              <a:t>Tracking student or worker attendance</a:t>
            </a:r>
          </a:p>
          <a:p>
            <a:endParaRPr lang="en-US" b="0" i="0" dirty="0">
              <a:solidFill>
                <a:schemeClr val="bg1"/>
              </a:solidFill>
              <a:effectLst/>
              <a:latin typeface="MuseoSans"/>
            </a:endParaRPr>
          </a:p>
          <a:p>
            <a:br>
              <a:rPr lang="en-US" b="0" i="0" dirty="0">
                <a:solidFill>
                  <a:schemeClr val="bg1"/>
                </a:solidFill>
                <a:effectLst/>
                <a:latin typeface="MuseoSans"/>
              </a:rPr>
            </a:br>
            <a:endParaRPr lang="en-US" b="0" i="0" dirty="0">
              <a:solidFill>
                <a:schemeClr val="bg1"/>
              </a:solidFill>
              <a:effectLst/>
              <a:latin typeface="MuseoSans"/>
            </a:endParaRPr>
          </a:p>
          <a:p>
            <a:endParaRPr lang="en-US" b="0" i="0" dirty="0">
              <a:solidFill>
                <a:schemeClr val="bg1"/>
              </a:solidFill>
              <a:effectLst/>
              <a:latin typeface="MuseoSans"/>
            </a:endParaRPr>
          </a:p>
          <a:p>
            <a:r>
              <a:rPr lang="en-US" dirty="0">
                <a:solidFill>
                  <a:schemeClr val="bg1"/>
                </a:solidFill>
                <a:latin typeface="MuseoSans"/>
              </a:rPr>
              <a:t>			</a:t>
            </a:r>
          </a:p>
          <a:p>
            <a:endParaRPr lang="en-IN" dirty="0">
              <a:solidFill>
                <a:schemeClr val="bg1"/>
              </a:solidFill>
            </a:endParaRPr>
          </a:p>
        </p:txBody>
      </p:sp>
      <p:pic>
        <p:nvPicPr>
          <p:cNvPr id="6" name="Picture 5">
            <a:extLst>
              <a:ext uri="{FF2B5EF4-FFF2-40B4-BE49-F238E27FC236}">
                <a16:creationId xmlns:a16="http://schemas.microsoft.com/office/drawing/2014/main" id="{787726C6-4445-488D-9F46-9CBE2F5F1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530" y="2178895"/>
            <a:ext cx="4691720" cy="4583644"/>
          </a:xfrm>
          <a:prstGeom prst="rect">
            <a:avLst/>
          </a:prstGeom>
        </p:spPr>
      </p:pic>
    </p:spTree>
    <p:extLst>
      <p:ext uri="{BB962C8B-B14F-4D97-AF65-F5344CB8AC3E}">
        <p14:creationId xmlns:p14="http://schemas.microsoft.com/office/powerpoint/2010/main" val="417568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4DE82-5952-4B71-BC38-DEA291A5A013}"/>
              </a:ext>
            </a:extLst>
          </p:cNvPr>
          <p:cNvSpPr>
            <a:spLocks noGrp="1"/>
          </p:cNvSpPr>
          <p:nvPr>
            <p:ph type="ctrTitle"/>
          </p:nvPr>
        </p:nvSpPr>
        <p:spPr>
          <a:xfrm>
            <a:off x="154938" y="181529"/>
            <a:ext cx="6373812" cy="984885"/>
          </a:xfrm>
        </p:spPr>
        <p:txBody>
          <a:bodyPr wrap="square" anchor="ctr">
            <a:normAutofit/>
          </a:bodyPr>
          <a:lstStyle/>
          <a:p>
            <a:r>
              <a:rPr lang="en-US" sz="4000" dirty="0"/>
              <a:t>How facial Recognition Works</a:t>
            </a:r>
            <a:endParaRPr lang="en-IN" sz="4000" dirty="0"/>
          </a:p>
        </p:txBody>
      </p:sp>
      <p:pic>
        <p:nvPicPr>
          <p:cNvPr id="18" name="Picture 2">
            <a:extLst>
              <a:ext uri="{FF2B5EF4-FFF2-40B4-BE49-F238E27FC236}">
                <a16:creationId xmlns:a16="http://schemas.microsoft.com/office/drawing/2014/main" id="{643313B7-7166-4B9F-ADE7-A9B34FE17BD2}"/>
              </a:ext>
            </a:extLst>
          </p:cNvPr>
          <p:cNvPicPr>
            <a:picLocks noChangeAspect="1"/>
          </p:cNvPicPr>
          <p:nvPr/>
        </p:nvPicPr>
        <p:blipFill rotWithShape="1">
          <a:blip r:embed="rId2"/>
          <a:srcRect t="31110" b="8174"/>
          <a:stretch/>
        </p:blipFill>
        <p:spPr>
          <a:xfrm>
            <a:off x="75435" y="961534"/>
            <a:ext cx="12191980" cy="5896465"/>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0" name="Rectangle 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E085CCF-3254-47EC-885D-4A0F84D161DA}"/>
              </a:ext>
            </a:extLst>
          </p:cNvPr>
          <p:cNvSpPr txBox="1"/>
          <p:nvPr/>
        </p:nvSpPr>
        <p:spPr>
          <a:xfrm>
            <a:off x="0" y="2661489"/>
            <a:ext cx="4950781" cy="1754326"/>
          </a:xfrm>
          <a:prstGeom prst="rect">
            <a:avLst/>
          </a:prstGeom>
          <a:noFill/>
        </p:spPr>
        <p:txBody>
          <a:bodyPr wrap="square" rtlCol="0">
            <a:spAutoFit/>
          </a:bodyPr>
          <a:lstStyle/>
          <a:p>
            <a:endParaRPr lang="en-US" b="0" i="0" dirty="0">
              <a:solidFill>
                <a:schemeClr val="bg1"/>
              </a:solidFill>
              <a:effectLst/>
              <a:latin typeface="MuseoSans"/>
            </a:endParaRPr>
          </a:p>
          <a:p>
            <a:br>
              <a:rPr lang="en-US" b="0" i="0" dirty="0">
                <a:solidFill>
                  <a:schemeClr val="bg1"/>
                </a:solidFill>
                <a:effectLst/>
                <a:latin typeface="MuseoSans"/>
              </a:rPr>
            </a:br>
            <a:endParaRPr lang="en-US" b="0" i="0" dirty="0">
              <a:solidFill>
                <a:schemeClr val="bg1"/>
              </a:solidFill>
              <a:effectLst/>
              <a:latin typeface="MuseoSans"/>
            </a:endParaRPr>
          </a:p>
          <a:p>
            <a:endParaRPr lang="en-US" b="0" i="0" dirty="0">
              <a:solidFill>
                <a:schemeClr val="bg1"/>
              </a:solidFill>
              <a:effectLst/>
              <a:latin typeface="MuseoSans"/>
            </a:endParaRPr>
          </a:p>
          <a:p>
            <a:r>
              <a:rPr lang="en-US" dirty="0">
                <a:solidFill>
                  <a:schemeClr val="bg1"/>
                </a:solidFill>
                <a:latin typeface="MuseoSans"/>
              </a:rPr>
              <a:t>			</a:t>
            </a:r>
          </a:p>
          <a:p>
            <a:endParaRPr lang="en-IN" dirty="0">
              <a:solidFill>
                <a:schemeClr val="bg1"/>
              </a:solidFill>
            </a:endParaRPr>
          </a:p>
        </p:txBody>
      </p:sp>
      <p:pic>
        <p:nvPicPr>
          <p:cNvPr id="2056" name="Picture 8">
            <a:extLst>
              <a:ext uri="{FF2B5EF4-FFF2-40B4-BE49-F238E27FC236}">
                <a16:creationId xmlns:a16="http://schemas.microsoft.com/office/drawing/2014/main" id="{E2745B07-CED5-4CA5-8DEF-E0603D6D91A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24676" y="2432115"/>
            <a:ext cx="4554245" cy="30669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6882E6-6365-4043-B9F1-B5C103E93382}"/>
              </a:ext>
            </a:extLst>
          </p:cNvPr>
          <p:cNvSpPr txBox="1"/>
          <p:nvPr/>
        </p:nvSpPr>
        <p:spPr>
          <a:xfrm>
            <a:off x="122059" y="1473525"/>
            <a:ext cx="3902697" cy="3693319"/>
          </a:xfrm>
          <a:prstGeom prst="rect">
            <a:avLst/>
          </a:prstGeom>
          <a:noFill/>
        </p:spPr>
        <p:txBody>
          <a:bodyPr wrap="square" rtlCol="0">
            <a:spAutoFit/>
          </a:bodyPr>
          <a:lstStyle/>
          <a:p>
            <a:r>
              <a:rPr lang="en-US" sz="1600" b="1" dirty="0">
                <a:solidFill>
                  <a:schemeClr val="bg1"/>
                </a:solidFill>
              </a:rPr>
              <a:t>Step 1:Face Detection: </a:t>
            </a:r>
          </a:p>
          <a:p>
            <a:endParaRPr lang="en-US" sz="1600" dirty="0">
              <a:solidFill>
                <a:schemeClr val="bg1"/>
              </a:solidFill>
            </a:endParaRPr>
          </a:p>
          <a:p>
            <a:r>
              <a:rPr lang="en-US" sz="1600" b="0" i="0" dirty="0">
                <a:solidFill>
                  <a:schemeClr val="bg1"/>
                </a:solidFill>
                <a:effectLst/>
                <a:latin typeface="charter"/>
              </a:rPr>
              <a:t>We’re going to use a</a:t>
            </a:r>
            <a:r>
              <a:rPr lang="en-US" sz="1600" dirty="0">
                <a:solidFill>
                  <a:schemeClr val="bg1"/>
                </a:solidFill>
                <a:latin typeface="charter"/>
              </a:rPr>
              <a:t> </a:t>
            </a:r>
            <a:r>
              <a:rPr lang="en-US" sz="1600" b="0" i="0" dirty="0">
                <a:solidFill>
                  <a:schemeClr val="bg1"/>
                </a:solidFill>
                <a:effectLst/>
                <a:latin typeface="charter"/>
              </a:rPr>
              <a:t>method invented in 2005 called Histogram of Oriented Gradients — or just </a:t>
            </a:r>
            <a:r>
              <a:rPr lang="en-US" sz="1600" b="1" i="1" dirty="0">
                <a:solidFill>
                  <a:schemeClr val="bg1"/>
                </a:solidFill>
                <a:effectLst/>
                <a:latin typeface="charter"/>
              </a:rPr>
              <a:t>HOG</a:t>
            </a:r>
            <a:r>
              <a:rPr lang="en-US" sz="1600" b="0" i="0" dirty="0">
                <a:solidFill>
                  <a:schemeClr val="bg1"/>
                </a:solidFill>
                <a:effectLst/>
                <a:latin typeface="charter"/>
              </a:rPr>
              <a:t> for short.</a:t>
            </a:r>
            <a:r>
              <a:rPr lang="en-US" sz="1600" dirty="0">
                <a:solidFill>
                  <a:schemeClr val="bg1"/>
                </a:solidFill>
              </a:rPr>
              <a:t>  </a:t>
            </a:r>
          </a:p>
          <a:p>
            <a:endParaRPr lang="en-US" sz="1600" dirty="0">
              <a:solidFill>
                <a:schemeClr val="bg1"/>
              </a:solidFill>
            </a:endParaRPr>
          </a:p>
          <a:p>
            <a:r>
              <a:rPr lang="en-US" sz="1600" b="0" i="0" dirty="0">
                <a:solidFill>
                  <a:schemeClr val="bg1"/>
                </a:solidFill>
                <a:effectLst/>
                <a:latin typeface="charter"/>
              </a:rPr>
              <a:t>we’ll start by making our image black and white.</a:t>
            </a:r>
          </a:p>
          <a:p>
            <a:r>
              <a:rPr lang="en-US" sz="1600" b="0" i="0" dirty="0">
                <a:solidFill>
                  <a:schemeClr val="bg1"/>
                </a:solidFill>
                <a:effectLst/>
                <a:latin typeface="charter"/>
              </a:rPr>
              <a:t>Then we’ll look at every single pixel in our image one at a time. For every single pixel, we want to look at the pixels that directly surrounding it:</a:t>
            </a:r>
          </a:p>
          <a:p>
            <a:endParaRPr lang="en-US" sz="1400" dirty="0">
              <a:solidFill>
                <a:schemeClr val="bg1"/>
              </a:solidFill>
              <a:latin typeface="charter"/>
            </a:endParaRPr>
          </a:p>
          <a:p>
            <a:endParaRPr lang="en-US" sz="1400" dirty="0">
              <a:solidFill>
                <a:schemeClr val="bg1"/>
              </a:solidFill>
              <a:latin typeface="charter"/>
            </a:endParaRPr>
          </a:p>
          <a:p>
            <a:endParaRPr lang="en-US" sz="1400" dirty="0">
              <a:solidFill>
                <a:schemeClr val="bg1"/>
              </a:solidFill>
            </a:endParaRPr>
          </a:p>
        </p:txBody>
      </p:sp>
      <p:pic>
        <p:nvPicPr>
          <p:cNvPr id="7" name="Picture 6">
            <a:extLst>
              <a:ext uri="{FF2B5EF4-FFF2-40B4-BE49-F238E27FC236}">
                <a16:creationId xmlns:a16="http://schemas.microsoft.com/office/drawing/2014/main" id="{B6518B56-DAFA-4153-A001-4FF94B5F3AF9}"/>
              </a:ext>
            </a:extLst>
          </p:cNvPr>
          <p:cNvPicPr>
            <a:picLocks noChangeAspect="1"/>
          </p:cNvPicPr>
          <p:nvPr/>
        </p:nvPicPr>
        <p:blipFill>
          <a:blip r:embed="rId4"/>
          <a:stretch>
            <a:fillRect/>
          </a:stretch>
        </p:blipFill>
        <p:spPr>
          <a:xfrm>
            <a:off x="266740" y="4583430"/>
            <a:ext cx="3780659" cy="1992030"/>
          </a:xfrm>
          <a:prstGeom prst="rect">
            <a:avLst/>
          </a:prstGeom>
        </p:spPr>
      </p:pic>
    </p:spTree>
    <p:extLst>
      <p:ext uri="{BB962C8B-B14F-4D97-AF65-F5344CB8AC3E}">
        <p14:creationId xmlns:p14="http://schemas.microsoft.com/office/powerpoint/2010/main" val="157550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643313B7-7166-4B9F-ADE7-A9B34FE17BD2}"/>
              </a:ext>
            </a:extLst>
          </p:cNvPr>
          <p:cNvPicPr>
            <a:picLocks noChangeAspect="1"/>
          </p:cNvPicPr>
          <p:nvPr/>
        </p:nvPicPr>
        <p:blipFill rotWithShape="1">
          <a:blip r:embed="rId3"/>
          <a:srcRect t="31110" b="8174"/>
          <a:stretch/>
        </p:blipFill>
        <p:spPr>
          <a:xfrm>
            <a:off x="20" y="0"/>
            <a:ext cx="12191980" cy="6858000"/>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0" name="Rectangle 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1" name="Picture 5">
            <a:extLst>
              <a:ext uri="{FF2B5EF4-FFF2-40B4-BE49-F238E27FC236}">
                <a16:creationId xmlns:a16="http://schemas.microsoft.com/office/drawing/2014/main" id="{8BD81941-20C1-48CC-AF26-1EFD841E95FE}"/>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3121" y="379172"/>
            <a:ext cx="4449452" cy="2466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996763C-66AD-48AD-B156-3120249A26BA}"/>
              </a:ext>
            </a:extLst>
          </p:cNvPr>
          <p:cNvSpPr txBox="1"/>
          <p:nvPr/>
        </p:nvSpPr>
        <p:spPr>
          <a:xfrm>
            <a:off x="0" y="3266036"/>
            <a:ext cx="6667500" cy="2308324"/>
          </a:xfrm>
          <a:prstGeom prst="rect">
            <a:avLst/>
          </a:prstGeom>
          <a:noFill/>
        </p:spPr>
        <p:txBody>
          <a:bodyPr wrap="square" rtlCol="0">
            <a:spAutoFit/>
          </a:bodyPr>
          <a:lstStyle/>
          <a:p>
            <a:r>
              <a:rPr kumimoji="0" lang="en-US" altLang="en-US" sz="1800" b="0" i="0" u="none" strike="noStrike" cap="none" normalizeH="0" baseline="0" dirty="0">
                <a:ln>
                  <a:noFill/>
                </a:ln>
                <a:solidFill>
                  <a:schemeClr val="bg1"/>
                </a:solidFill>
                <a:effectLst/>
                <a:latin typeface="Arial" panose="020B0604020202020204" pitchFamily="34" charset="0"/>
              </a:rPr>
              <a:t>The original image is turned into a HOG representation that captures the major features of the image regardless of image </a:t>
            </a:r>
            <a:r>
              <a:rPr kumimoji="0" lang="en-US" altLang="en-US" sz="1800" b="0" i="0" u="none" strike="noStrike" cap="none" normalizeH="0" baseline="0" dirty="0" err="1">
                <a:ln>
                  <a:noFill/>
                </a:ln>
                <a:solidFill>
                  <a:schemeClr val="bg1"/>
                </a:solidFill>
                <a:effectLst/>
                <a:latin typeface="Arial" panose="020B0604020202020204" pitchFamily="34" charset="0"/>
              </a:rPr>
              <a:t>brightnesss</a:t>
            </a:r>
            <a:r>
              <a:rPr kumimoji="0" lang="en-US" altLang="en-US" sz="1800" b="0" i="0" u="none" strike="noStrike" cap="none" normalizeH="0" baseline="0" dirty="0">
                <a:ln>
                  <a:noFill/>
                </a:ln>
                <a:solidFill>
                  <a:schemeClr val="bg1"/>
                </a:solidFill>
                <a:effectLst/>
                <a:latin typeface="Arial" panose="020B0604020202020204" pitchFamily="34" charset="0"/>
              </a:rPr>
              <a:t>. </a:t>
            </a:r>
          </a:p>
          <a:p>
            <a:endParaRPr kumimoji="0" lang="en-US" altLang="en-US" sz="1800" b="0" i="0" u="none" strike="noStrike" cap="none" normalizeH="0" baseline="0" dirty="0">
              <a:ln>
                <a:noFill/>
              </a:ln>
              <a:solidFill>
                <a:schemeClr val="bg1"/>
              </a:solidFill>
              <a:effectLst/>
              <a:latin typeface="Arial" panose="020B0604020202020204" pitchFamily="34" charset="0"/>
            </a:endParaRPr>
          </a:p>
          <a:p>
            <a:r>
              <a:rPr lang="en-US" b="0" i="0" dirty="0">
                <a:solidFill>
                  <a:srgbClr val="292929"/>
                </a:solidFill>
                <a:effectLst/>
                <a:latin typeface="charter"/>
              </a:rPr>
              <a:t>To find faces in this HOG image, all we have to do is find the part of our image that looks the most similar to a known HOG pattern that was extracted from a bunch of other training faces.</a:t>
            </a:r>
            <a:endParaRPr kumimoji="0" lang="en-US" altLang="en-US" sz="1800" b="0" i="0" u="none" strike="noStrike" cap="none" normalizeH="0" baseline="0" dirty="0">
              <a:ln>
                <a:noFill/>
              </a:ln>
              <a:solidFill>
                <a:schemeClr val="bg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601649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643313B7-7166-4B9F-ADE7-A9B34FE17BD2}"/>
              </a:ext>
            </a:extLst>
          </p:cNvPr>
          <p:cNvPicPr>
            <a:picLocks noChangeAspect="1"/>
          </p:cNvPicPr>
          <p:nvPr/>
        </p:nvPicPr>
        <p:blipFill rotWithShape="1">
          <a:blip r:embed="rId2"/>
          <a:srcRect t="31110" b="8174"/>
          <a:stretch/>
        </p:blipFill>
        <p:spPr>
          <a:xfrm>
            <a:off x="20" y="0"/>
            <a:ext cx="12191980" cy="6857999"/>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0" name="Rectangle 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8E92BC0-4455-408A-93A0-15E33A8EF347}"/>
              </a:ext>
            </a:extLst>
          </p:cNvPr>
          <p:cNvSpPr txBox="1"/>
          <p:nvPr/>
        </p:nvSpPr>
        <p:spPr>
          <a:xfrm>
            <a:off x="0" y="13966"/>
            <a:ext cx="5513033" cy="4247317"/>
          </a:xfrm>
          <a:prstGeom prst="rect">
            <a:avLst/>
          </a:prstGeom>
          <a:noFill/>
        </p:spPr>
        <p:txBody>
          <a:bodyPr wrap="square" rtlCol="0">
            <a:spAutoFit/>
          </a:bodyPr>
          <a:lstStyle/>
          <a:p>
            <a:pPr algn="l"/>
            <a:r>
              <a:rPr lang="en-IN" b="1" i="0" dirty="0">
                <a:solidFill>
                  <a:schemeClr val="bg1"/>
                </a:solidFill>
                <a:effectLst/>
                <a:latin typeface="sohne"/>
              </a:rPr>
              <a:t>Step 2:Posing and Projecting Faces</a:t>
            </a:r>
          </a:p>
          <a:p>
            <a:pPr algn="l"/>
            <a:endParaRPr lang="en-US" b="0" i="0" dirty="0">
              <a:solidFill>
                <a:srgbClr val="292929"/>
              </a:solidFill>
              <a:effectLst/>
              <a:latin typeface="charter"/>
            </a:endParaRPr>
          </a:p>
          <a:p>
            <a:pPr algn="l"/>
            <a:r>
              <a:rPr lang="en-US" b="0" i="0" dirty="0">
                <a:solidFill>
                  <a:srgbClr val="292929"/>
                </a:solidFill>
                <a:effectLst/>
                <a:latin typeface="charter"/>
              </a:rPr>
              <a:t>we are going to use an algorithm called </a:t>
            </a:r>
            <a:r>
              <a:rPr lang="en-US" b="1" i="0" dirty="0">
                <a:solidFill>
                  <a:srgbClr val="292929"/>
                </a:solidFill>
                <a:effectLst/>
                <a:latin typeface="charter"/>
              </a:rPr>
              <a:t>face landmark estimation</a:t>
            </a:r>
            <a:r>
              <a:rPr lang="en-US" b="0" i="0" dirty="0">
                <a:solidFill>
                  <a:srgbClr val="292929"/>
                </a:solidFill>
                <a:effectLst/>
                <a:latin typeface="charter"/>
              </a:rPr>
              <a:t>.</a:t>
            </a:r>
          </a:p>
          <a:p>
            <a:pPr algn="l"/>
            <a:endParaRPr lang="en-US" dirty="0">
              <a:solidFill>
                <a:srgbClr val="292929"/>
              </a:solidFill>
              <a:latin typeface="charter"/>
            </a:endParaRPr>
          </a:p>
          <a:p>
            <a:pPr algn="l"/>
            <a:r>
              <a:rPr lang="en-US" dirty="0">
                <a:solidFill>
                  <a:srgbClr val="292929"/>
                </a:solidFill>
                <a:latin typeface="charter"/>
              </a:rPr>
              <a:t>The basic idea is we will come up with  68 specific points(called landmarks) that exists on every face. Then we will train a machine learning algorithm to be able to find these specific points on any face.</a:t>
            </a:r>
          </a:p>
          <a:p>
            <a:pPr algn="l"/>
            <a:endParaRPr lang="en-US" dirty="0">
              <a:solidFill>
                <a:srgbClr val="292929"/>
              </a:solidFill>
              <a:latin typeface="charter"/>
            </a:endParaRPr>
          </a:p>
          <a:p>
            <a:pPr algn="l"/>
            <a:endParaRPr lang="en-US" dirty="0">
              <a:solidFill>
                <a:srgbClr val="292929"/>
              </a:solidFill>
              <a:latin typeface="charter"/>
            </a:endParaRPr>
          </a:p>
          <a:p>
            <a:pPr algn="l"/>
            <a:r>
              <a:rPr lang="en-US" b="0" i="0" dirty="0">
                <a:solidFill>
                  <a:srgbClr val="292929"/>
                </a:solidFill>
                <a:effectLst/>
                <a:latin typeface="charter"/>
              </a:rPr>
              <a:t>Now that we know were the eyes and mouth are, we’ll simply rotate, scale and </a:t>
            </a:r>
            <a:r>
              <a:rPr lang="en-US" b="0" i="0" dirty="0">
                <a:solidFill>
                  <a:schemeClr val="bg1"/>
                </a:solidFill>
                <a:effectLst/>
                <a:latin typeface="charter"/>
              </a:rPr>
              <a:t>shear</a:t>
            </a:r>
            <a:r>
              <a:rPr lang="en-US" b="0" i="0" dirty="0">
                <a:solidFill>
                  <a:srgbClr val="292929"/>
                </a:solidFill>
                <a:effectLst/>
                <a:latin typeface="charter"/>
              </a:rPr>
              <a:t> the image so that the eyes and mouth are centered as best as possible.</a:t>
            </a:r>
            <a:endParaRPr lang="en-US" dirty="0">
              <a:solidFill>
                <a:srgbClr val="292929"/>
              </a:solidFill>
              <a:latin typeface="charter"/>
            </a:endParaRPr>
          </a:p>
          <a:p>
            <a:pPr algn="l"/>
            <a:r>
              <a:rPr lang="en-US" b="0" i="0" dirty="0">
                <a:solidFill>
                  <a:srgbClr val="292929"/>
                </a:solidFill>
                <a:effectLst/>
                <a:latin typeface="charter"/>
              </a:rPr>
              <a:t> </a:t>
            </a:r>
            <a:endParaRPr lang="en-IN" b="0" i="0" dirty="0">
              <a:solidFill>
                <a:schemeClr val="bg1"/>
              </a:solidFill>
              <a:effectLst/>
              <a:latin typeface="sohne"/>
            </a:endParaRPr>
          </a:p>
        </p:txBody>
      </p:sp>
      <p:pic>
        <p:nvPicPr>
          <p:cNvPr id="6" name="Picture 5">
            <a:extLst>
              <a:ext uri="{FF2B5EF4-FFF2-40B4-BE49-F238E27FC236}">
                <a16:creationId xmlns:a16="http://schemas.microsoft.com/office/drawing/2014/main" id="{F8D0C684-D430-44C9-A94D-3FCD79976610}"/>
              </a:ext>
            </a:extLst>
          </p:cNvPr>
          <p:cNvPicPr>
            <a:picLocks noChangeAspect="1"/>
          </p:cNvPicPr>
          <p:nvPr/>
        </p:nvPicPr>
        <p:blipFill>
          <a:blip r:embed="rId3"/>
          <a:stretch>
            <a:fillRect/>
          </a:stretch>
        </p:blipFill>
        <p:spPr>
          <a:xfrm>
            <a:off x="6299460" y="1109708"/>
            <a:ext cx="5106113" cy="3728623"/>
          </a:xfrm>
          <a:prstGeom prst="rect">
            <a:avLst/>
          </a:prstGeom>
        </p:spPr>
      </p:pic>
    </p:spTree>
    <p:extLst>
      <p:ext uri="{BB962C8B-B14F-4D97-AF65-F5344CB8AC3E}">
        <p14:creationId xmlns:p14="http://schemas.microsoft.com/office/powerpoint/2010/main" val="119200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643313B7-7166-4B9F-ADE7-A9B34FE17BD2}"/>
              </a:ext>
            </a:extLst>
          </p:cNvPr>
          <p:cNvPicPr>
            <a:picLocks noChangeAspect="1"/>
          </p:cNvPicPr>
          <p:nvPr/>
        </p:nvPicPr>
        <p:blipFill rotWithShape="1">
          <a:blip r:embed="rId2"/>
          <a:srcRect t="31110" b="8174"/>
          <a:stretch/>
        </p:blipFill>
        <p:spPr>
          <a:xfrm>
            <a:off x="20" y="0"/>
            <a:ext cx="12191980" cy="6857999"/>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0" name="Rectangle 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D242BFF-A547-4AF6-8703-19DD01003C06}"/>
              </a:ext>
            </a:extLst>
          </p:cNvPr>
          <p:cNvSpPr txBox="1"/>
          <p:nvPr/>
        </p:nvSpPr>
        <p:spPr>
          <a:xfrm>
            <a:off x="150919" y="319596"/>
            <a:ext cx="7670307" cy="3416320"/>
          </a:xfrm>
          <a:prstGeom prst="rect">
            <a:avLst/>
          </a:prstGeom>
          <a:noFill/>
        </p:spPr>
        <p:txBody>
          <a:bodyPr wrap="square" rtlCol="0">
            <a:spAutoFit/>
          </a:bodyPr>
          <a:lstStyle/>
          <a:p>
            <a:r>
              <a:rPr lang="en-IN" b="1" i="0" dirty="0">
                <a:solidFill>
                  <a:schemeClr val="bg1"/>
                </a:solidFill>
                <a:effectLst/>
                <a:latin typeface="sohne"/>
              </a:rPr>
              <a:t>Step 3: Encoding Faces</a:t>
            </a:r>
          </a:p>
          <a:p>
            <a:endParaRPr lang="en-IN" dirty="0"/>
          </a:p>
          <a:p>
            <a:r>
              <a:rPr lang="en-US" b="0" i="0" dirty="0">
                <a:solidFill>
                  <a:schemeClr val="bg1"/>
                </a:solidFill>
                <a:effectLst/>
                <a:latin typeface="charter"/>
              </a:rPr>
              <a:t>Researchers have discovered that the most accurate approach is to let the computer figure out the measurements to collect itself. Deep learning does a better job than humans at figuring out which parts of a face are important to measure.</a:t>
            </a:r>
          </a:p>
          <a:p>
            <a:endParaRPr lang="en-US" dirty="0">
              <a:solidFill>
                <a:schemeClr val="bg1"/>
              </a:solidFill>
              <a:latin typeface="charter"/>
            </a:endParaRPr>
          </a:p>
          <a:p>
            <a:r>
              <a:rPr lang="en-US" b="0" i="0" dirty="0">
                <a:solidFill>
                  <a:srgbClr val="292929"/>
                </a:solidFill>
                <a:effectLst/>
                <a:latin typeface="charter"/>
              </a:rPr>
              <a:t>After repeating this step millions of times for millions of images of thousands of different people, the neural network learns to reliably generate 128 measurements for each person. </a:t>
            </a:r>
            <a:endParaRPr lang="en-US" b="0" i="0" dirty="0">
              <a:solidFill>
                <a:schemeClr val="bg1"/>
              </a:solidFill>
              <a:effectLst/>
              <a:latin typeface="charter"/>
            </a:endParaRPr>
          </a:p>
          <a:p>
            <a:endParaRPr lang="en-US" dirty="0">
              <a:solidFill>
                <a:schemeClr val="bg1"/>
              </a:solidFill>
              <a:latin typeface="charter"/>
            </a:endParaRPr>
          </a:p>
          <a:p>
            <a:endParaRPr lang="en-IN" dirty="0">
              <a:solidFill>
                <a:schemeClr val="bg1"/>
              </a:solidFill>
            </a:endParaRPr>
          </a:p>
        </p:txBody>
      </p:sp>
      <p:pic>
        <p:nvPicPr>
          <p:cNvPr id="5" name="Picture 4">
            <a:extLst>
              <a:ext uri="{FF2B5EF4-FFF2-40B4-BE49-F238E27FC236}">
                <a16:creationId xmlns:a16="http://schemas.microsoft.com/office/drawing/2014/main" id="{4CD22773-F89F-43D9-BC4A-DD0251D593CE}"/>
              </a:ext>
            </a:extLst>
          </p:cNvPr>
          <p:cNvPicPr>
            <a:picLocks noChangeAspect="1"/>
          </p:cNvPicPr>
          <p:nvPr/>
        </p:nvPicPr>
        <p:blipFill>
          <a:blip r:embed="rId3"/>
          <a:stretch>
            <a:fillRect/>
          </a:stretch>
        </p:blipFill>
        <p:spPr>
          <a:xfrm>
            <a:off x="3585520" y="3088362"/>
            <a:ext cx="6795436" cy="3769637"/>
          </a:xfrm>
          <a:prstGeom prst="rect">
            <a:avLst/>
          </a:prstGeom>
        </p:spPr>
      </p:pic>
    </p:spTree>
    <p:extLst>
      <p:ext uri="{BB962C8B-B14F-4D97-AF65-F5344CB8AC3E}">
        <p14:creationId xmlns:p14="http://schemas.microsoft.com/office/powerpoint/2010/main" val="219502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643313B7-7166-4B9F-ADE7-A9B34FE17BD2}"/>
              </a:ext>
            </a:extLst>
          </p:cNvPr>
          <p:cNvPicPr>
            <a:picLocks noChangeAspect="1"/>
          </p:cNvPicPr>
          <p:nvPr/>
        </p:nvPicPr>
        <p:blipFill rotWithShape="1">
          <a:blip r:embed="rId2"/>
          <a:srcRect t="31110" b="8174"/>
          <a:stretch/>
        </p:blipFill>
        <p:spPr>
          <a:xfrm>
            <a:off x="20" y="0"/>
            <a:ext cx="12191980" cy="6857999"/>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0" name="Rectangle 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A403376-874F-46AA-8936-EED057005B10}"/>
              </a:ext>
            </a:extLst>
          </p:cNvPr>
          <p:cNvSpPr txBox="1"/>
          <p:nvPr/>
        </p:nvSpPr>
        <p:spPr>
          <a:xfrm>
            <a:off x="213063" y="204186"/>
            <a:ext cx="7510510" cy="3139321"/>
          </a:xfrm>
          <a:prstGeom prst="rect">
            <a:avLst/>
          </a:prstGeom>
          <a:noFill/>
        </p:spPr>
        <p:txBody>
          <a:bodyPr wrap="square" rtlCol="0">
            <a:spAutoFit/>
          </a:bodyPr>
          <a:lstStyle/>
          <a:p>
            <a:r>
              <a:rPr lang="en-US" b="0" i="0" dirty="0">
                <a:solidFill>
                  <a:srgbClr val="292929"/>
                </a:solidFill>
                <a:effectLst/>
                <a:latin typeface="charter"/>
              </a:rPr>
              <a:t>But once the network has been trained, it can generate measurements for any face, even ones it has never seen before! </a:t>
            </a:r>
          </a:p>
          <a:p>
            <a:endParaRPr lang="en-US" dirty="0">
              <a:solidFill>
                <a:srgbClr val="292929"/>
              </a:solidFill>
              <a:latin typeface="charter"/>
            </a:endParaRPr>
          </a:p>
          <a:p>
            <a:r>
              <a:rPr lang="en-US" dirty="0">
                <a:solidFill>
                  <a:srgbClr val="292929"/>
                </a:solidFill>
                <a:latin typeface="charter"/>
              </a:rPr>
              <a:t>So, all we need to do ourselves is run our face images through the pre-trained network to get 128 measurements of each face. </a:t>
            </a:r>
          </a:p>
          <a:p>
            <a:endParaRPr lang="en-US" dirty="0">
              <a:solidFill>
                <a:srgbClr val="292929"/>
              </a:solidFill>
              <a:latin typeface="charter"/>
            </a:endParaRPr>
          </a:p>
          <a:p>
            <a:r>
              <a:rPr lang="en-US" dirty="0">
                <a:solidFill>
                  <a:srgbClr val="292929"/>
                </a:solidFill>
                <a:latin typeface="charter"/>
              </a:rPr>
              <a:t>Surprisingly, we don’t know what are these 128 measurements </a:t>
            </a:r>
          </a:p>
          <a:p>
            <a:r>
              <a:rPr lang="en-US" dirty="0">
                <a:solidFill>
                  <a:srgbClr val="292929"/>
                </a:solidFill>
                <a:latin typeface="charter"/>
              </a:rPr>
              <a:t>exactly but what is known was different pictures of the  person given will</a:t>
            </a:r>
          </a:p>
          <a:p>
            <a:r>
              <a:rPr lang="en-US" dirty="0">
                <a:solidFill>
                  <a:srgbClr val="292929"/>
                </a:solidFill>
                <a:latin typeface="charter"/>
              </a:rPr>
              <a:t>return almost the same set of values.</a:t>
            </a:r>
          </a:p>
          <a:p>
            <a:endParaRPr lang="en-US" dirty="0">
              <a:solidFill>
                <a:srgbClr val="292929"/>
              </a:solidFill>
              <a:latin typeface="charter"/>
            </a:endParaRPr>
          </a:p>
          <a:p>
            <a:endParaRPr lang="en-IN" dirty="0"/>
          </a:p>
        </p:txBody>
      </p:sp>
      <p:pic>
        <p:nvPicPr>
          <p:cNvPr id="4" name="Picture 3">
            <a:extLst>
              <a:ext uri="{FF2B5EF4-FFF2-40B4-BE49-F238E27FC236}">
                <a16:creationId xmlns:a16="http://schemas.microsoft.com/office/drawing/2014/main" id="{2DF126EE-DE22-4AD4-86C7-46AC7985A3DD}"/>
              </a:ext>
            </a:extLst>
          </p:cNvPr>
          <p:cNvPicPr>
            <a:picLocks noChangeAspect="1"/>
          </p:cNvPicPr>
          <p:nvPr/>
        </p:nvPicPr>
        <p:blipFill>
          <a:blip r:embed="rId3"/>
          <a:stretch>
            <a:fillRect/>
          </a:stretch>
        </p:blipFill>
        <p:spPr>
          <a:xfrm>
            <a:off x="3868947" y="2601808"/>
            <a:ext cx="5596326" cy="3913621"/>
          </a:xfrm>
          <a:prstGeom prst="rect">
            <a:avLst/>
          </a:prstGeom>
        </p:spPr>
      </p:pic>
    </p:spTree>
    <p:extLst>
      <p:ext uri="{BB962C8B-B14F-4D97-AF65-F5344CB8AC3E}">
        <p14:creationId xmlns:p14="http://schemas.microsoft.com/office/powerpoint/2010/main" val="210680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643313B7-7166-4B9F-ADE7-A9B34FE17BD2}"/>
              </a:ext>
            </a:extLst>
          </p:cNvPr>
          <p:cNvPicPr>
            <a:picLocks noChangeAspect="1"/>
          </p:cNvPicPr>
          <p:nvPr/>
        </p:nvPicPr>
        <p:blipFill rotWithShape="1">
          <a:blip r:embed="rId2"/>
          <a:srcRect t="31110" b="8174"/>
          <a:stretch/>
        </p:blipFill>
        <p:spPr>
          <a:xfrm>
            <a:off x="20" y="0"/>
            <a:ext cx="12191980" cy="6857999"/>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0" name="Rectangle 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610258-6247-4A5A-8799-168DA1889396}"/>
              </a:ext>
            </a:extLst>
          </p:cNvPr>
          <p:cNvSpPr txBox="1"/>
          <p:nvPr/>
        </p:nvSpPr>
        <p:spPr>
          <a:xfrm>
            <a:off x="239697" y="150920"/>
            <a:ext cx="7519386" cy="3970318"/>
          </a:xfrm>
          <a:prstGeom prst="rect">
            <a:avLst/>
          </a:prstGeom>
          <a:noFill/>
        </p:spPr>
        <p:txBody>
          <a:bodyPr wrap="square" rtlCol="0">
            <a:spAutoFit/>
          </a:bodyPr>
          <a:lstStyle/>
          <a:p>
            <a:pPr algn="l"/>
            <a:r>
              <a:rPr lang="en-US" b="1" i="0" dirty="0">
                <a:solidFill>
                  <a:srgbClr val="292929"/>
                </a:solidFill>
                <a:effectLst/>
                <a:latin typeface="sohne"/>
              </a:rPr>
              <a:t>Step 4: Finding the person’s name from the encoding.</a:t>
            </a:r>
          </a:p>
          <a:p>
            <a:pPr algn="l"/>
            <a:endParaRPr lang="en-US" b="1" dirty="0">
              <a:solidFill>
                <a:srgbClr val="292929"/>
              </a:solidFill>
              <a:latin typeface="sohne"/>
            </a:endParaRPr>
          </a:p>
          <a:p>
            <a:pPr algn="l"/>
            <a:r>
              <a:rPr lang="en-US" b="0" i="0" dirty="0">
                <a:solidFill>
                  <a:schemeClr val="bg1"/>
                </a:solidFill>
                <a:effectLst/>
                <a:latin typeface="charter"/>
              </a:rPr>
              <a:t>This last step is actually the easiest step in the whole process. All we have to do is find the person in our database of known people who has the closest measurements to our test image</a:t>
            </a:r>
            <a:r>
              <a:rPr lang="en-US" b="0" i="0" dirty="0">
                <a:solidFill>
                  <a:srgbClr val="292929"/>
                </a:solidFill>
                <a:effectLst/>
                <a:latin typeface="charter"/>
              </a:rPr>
              <a:t>.</a:t>
            </a:r>
          </a:p>
          <a:p>
            <a:pPr algn="l"/>
            <a:endParaRPr lang="en-US" dirty="0">
              <a:solidFill>
                <a:srgbClr val="292929"/>
              </a:solidFill>
              <a:latin typeface="charter"/>
            </a:endParaRPr>
          </a:p>
          <a:p>
            <a:pPr algn="l"/>
            <a:r>
              <a:rPr lang="en-US" b="0" i="0" dirty="0">
                <a:solidFill>
                  <a:srgbClr val="292929"/>
                </a:solidFill>
                <a:effectLst/>
                <a:latin typeface="charter"/>
              </a:rPr>
              <a:t>You can do that by using any basic machine learning classification algorithm. Here it is </a:t>
            </a:r>
            <a:r>
              <a:rPr lang="en-US" b="1" i="0" dirty="0">
                <a:solidFill>
                  <a:srgbClr val="292929"/>
                </a:solidFill>
                <a:effectLst/>
                <a:latin typeface="charter"/>
              </a:rPr>
              <a:t>linear SVM Classifier.</a:t>
            </a:r>
          </a:p>
          <a:p>
            <a:pPr algn="l"/>
            <a:endParaRPr lang="en-US" b="1" dirty="0">
              <a:solidFill>
                <a:srgbClr val="292929"/>
              </a:solidFill>
              <a:latin typeface="charter"/>
            </a:endParaRPr>
          </a:p>
          <a:p>
            <a:pPr algn="l"/>
            <a:r>
              <a:rPr lang="en-US" b="0" i="0" dirty="0">
                <a:solidFill>
                  <a:schemeClr val="bg1"/>
                </a:solidFill>
                <a:effectLst/>
                <a:latin typeface="charter"/>
              </a:rPr>
              <a:t>All we need to do is train a classifier that can take in the measurements from a new test image and tells which known person is the closest match.</a:t>
            </a:r>
            <a:endParaRPr lang="en-US" b="1" i="0" dirty="0">
              <a:solidFill>
                <a:schemeClr val="bg1"/>
              </a:solidFill>
              <a:effectLst/>
              <a:latin typeface="charter"/>
            </a:endParaRPr>
          </a:p>
          <a:p>
            <a:pPr algn="l"/>
            <a:endParaRPr lang="en-US" dirty="0">
              <a:solidFill>
                <a:srgbClr val="292929"/>
              </a:solidFill>
              <a:latin typeface="charter"/>
            </a:endParaRPr>
          </a:p>
          <a:p>
            <a:pPr algn="l"/>
            <a:endParaRPr lang="en-US" dirty="0">
              <a:solidFill>
                <a:srgbClr val="292929"/>
              </a:solidFill>
              <a:latin typeface="charter"/>
            </a:endParaRPr>
          </a:p>
          <a:p>
            <a:pPr algn="l"/>
            <a:endParaRPr lang="en-US" b="1" i="0" dirty="0">
              <a:solidFill>
                <a:srgbClr val="292929"/>
              </a:solidFill>
              <a:effectLst/>
              <a:latin typeface="sohne"/>
            </a:endParaRPr>
          </a:p>
        </p:txBody>
      </p:sp>
      <p:pic>
        <p:nvPicPr>
          <p:cNvPr id="4" name="Picture 3">
            <a:extLst>
              <a:ext uri="{FF2B5EF4-FFF2-40B4-BE49-F238E27FC236}">
                <a16:creationId xmlns:a16="http://schemas.microsoft.com/office/drawing/2014/main" id="{6CEAB4CE-DF1E-453B-AA41-49D89A6A3B5D}"/>
              </a:ext>
            </a:extLst>
          </p:cNvPr>
          <p:cNvPicPr>
            <a:picLocks noChangeAspect="1"/>
          </p:cNvPicPr>
          <p:nvPr/>
        </p:nvPicPr>
        <p:blipFill>
          <a:blip r:embed="rId3"/>
          <a:stretch>
            <a:fillRect/>
          </a:stretch>
        </p:blipFill>
        <p:spPr>
          <a:xfrm>
            <a:off x="381719" y="3505295"/>
            <a:ext cx="11810261" cy="2810569"/>
          </a:xfrm>
          <a:prstGeom prst="rect">
            <a:avLst/>
          </a:prstGeom>
        </p:spPr>
      </p:pic>
    </p:spTree>
    <p:extLst>
      <p:ext uri="{BB962C8B-B14F-4D97-AF65-F5344CB8AC3E}">
        <p14:creationId xmlns:p14="http://schemas.microsoft.com/office/powerpoint/2010/main" val="268024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643313B7-7166-4B9F-ADE7-A9B34FE17BD2}"/>
              </a:ext>
            </a:extLst>
          </p:cNvPr>
          <p:cNvPicPr>
            <a:picLocks noChangeAspect="1"/>
          </p:cNvPicPr>
          <p:nvPr/>
        </p:nvPicPr>
        <p:blipFill rotWithShape="1">
          <a:blip r:embed="rId2"/>
          <a:srcRect t="31110" b="8174"/>
          <a:stretch/>
        </p:blipFill>
        <p:spPr>
          <a:xfrm>
            <a:off x="20" y="0"/>
            <a:ext cx="12191980" cy="6857999"/>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0" name="Rectangle 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9959125"/>
      </p:ext>
    </p:extLst>
  </p:cSld>
  <p:clrMapOvr>
    <a:masterClrMapping/>
  </p:clrMapOvr>
</p:sld>
</file>

<file path=ppt/theme/theme1.xml><?xml version="1.0" encoding="utf-8"?>
<a:theme xmlns:a="http://schemas.openxmlformats.org/drawingml/2006/main" name="3DFloatVTI">
  <a:themeElements>
    <a:clrScheme name="AnalogousFromLightSeedRightStep">
      <a:dk1>
        <a:srgbClr val="000000"/>
      </a:dk1>
      <a:lt1>
        <a:srgbClr val="FFFFFF"/>
      </a:lt1>
      <a:dk2>
        <a:srgbClr val="293B21"/>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136</TotalTime>
  <Words>605</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charter</vt:lpstr>
      <vt:lpstr>MuseoSans</vt:lpstr>
      <vt:lpstr>Sitka Heading</vt:lpstr>
      <vt:lpstr>sohne</vt:lpstr>
      <vt:lpstr>Source Sans Pro</vt:lpstr>
      <vt:lpstr>3DFloatVTI</vt:lpstr>
      <vt:lpstr>Facial Recognition</vt:lpstr>
      <vt:lpstr>What is facial Recognition</vt:lpstr>
      <vt:lpstr>How facial Recognition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dc:title>
  <dc:creator>Sai Niketh koyineni</dc:creator>
  <cp:lastModifiedBy>Sai Niketh koyineni</cp:lastModifiedBy>
  <cp:revision>13</cp:revision>
  <dcterms:created xsi:type="dcterms:W3CDTF">2021-07-23T22:09:26Z</dcterms:created>
  <dcterms:modified xsi:type="dcterms:W3CDTF">2021-07-24T00:25:52Z</dcterms:modified>
</cp:coreProperties>
</file>