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8" r:id="rId3"/>
    <p:sldId id="257" r:id="rId4"/>
    <p:sldId id="277" r:id="rId5"/>
    <p:sldId id="258" r:id="rId6"/>
    <p:sldId id="259" r:id="rId7"/>
    <p:sldId id="260" r:id="rId8"/>
    <p:sldId id="262" r:id="rId9"/>
    <p:sldId id="264" r:id="rId10"/>
    <p:sldId id="265" r:id="rId11"/>
    <p:sldId id="266" r:id="rId12"/>
    <p:sldId id="267" r:id="rId13"/>
    <p:sldId id="271" r:id="rId14"/>
    <p:sldId id="274" r:id="rId15"/>
    <p:sldId id="27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135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30DE9F09-714E-4406-9B6A-46209C400E3A}" type="datetimeFigureOut">
              <a:rPr lang="en-CA" smtClean="0"/>
              <a:t>2016-09-21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B6BEC1E-68A7-4F4A-B9AE-BF7E228CF986}" type="slidenum">
              <a:rPr lang="en-CA" smtClean="0"/>
              <a:t>‹#›</a:t>
            </a:fld>
            <a:endParaRPr lang="en-CA"/>
          </a:p>
        </p:txBody>
      </p:sp>
    </p:spTree>
    <p:extLst>
      <p:ext uri="{BB962C8B-B14F-4D97-AF65-F5344CB8AC3E}">
        <p14:creationId xmlns:p14="http://schemas.microsoft.com/office/powerpoint/2010/main" val="266639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0DE9F09-714E-4406-9B6A-46209C400E3A}" type="datetimeFigureOut">
              <a:rPr lang="en-CA" smtClean="0"/>
              <a:t>2016-09-21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B6BEC1E-68A7-4F4A-B9AE-BF7E228CF986}" type="slidenum">
              <a:rPr lang="en-CA" smtClean="0"/>
              <a:t>‹#›</a:t>
            </a:fld>
            <a:endParaRPr lang="en-CA"/>
          </a:p>
        </p:txBody>
      </p:sp>
    </p:spTree>
    <p:extLst>
      <p:ext uri="{BB962C8B-B14F-4D97-AF65-F5344CB8AC3E}">
        <p14:creationId xmlns:p14="http://schemas.microsoft.com/office/powerpoint/2010/main" val="2817147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0DE9F09-714E-4406-9B6A-46209C400E3A}" type="datetimeFigureOut">
              <a:rPr lang="en-CA" smtClean="0"/>
              <a:t>2016-09-21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B6BEC1E-68A7-4F4A-B9AE-BF7E228CF986}" type="slidenum">
              <a:rPr lang="en-CA" smtClean="0"/>
              <a:t>‹#›</a:t>
            </a:fld>
            <a:endParaRPr lang="en-CA"/>
          </a:p>
        </p:txBody>
      </p:sp>
    </p:spTree>
    <p:extLst>
      <p:ext uri="{BB962C8B-B14F-4D97-AF65-F5344CB8AC3E}">
        <p14:creationId xmlns:p14="http://schemas.microsoft.com/office/powerpoint/2010/main" val="2465750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0DE9F09-714E-4406-9B6A-46209C400E3A}" type="datetimeFigureOut">
              <a:rPr lang="en-CA" smtClean="0"/>
              <a:t>2016-09-21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B6BEC1E-68A7-4F4A-B9AE-BF7E228CF986}" type="slidenum">
              <a:rPr lang="en-CA" smtClean="0"/>
              <a:t>‹#›</a:t>
            </a:fld>
            <a:endParaRPr lang="en-CA"/>
          </a:p>
        </p:txBody>
      </p:sp>
    </p:spTree>
    <p:extLst>
      <p:ext uri="{BB962C8B-B14F-4D97-AF65-F5344CB8AC3E}">
        <p14:creationId xmlns:p14="http://schemas.microsoft.com/office/powerpoint/2010/main" val="1934665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DE9F09-714E-4406-9B6A-46209C400E3A}" type="datetimeFigureOut">
              <a:rPr lang="en-CA" smtClean="0"/>
              <a:t>2016-09-21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B6BEC1E-68A7-4F4A-B9AE-BF7E228CF986}" type="slidenum">
              <a:rPr lang="en-CA" smtClean="0"/>
              <a:t>‹#›</a:t>
            </a:fld>
            <a:endParaRPr lang="en-CA"/>
          </a:p>
        </p:txBody>
      </p:sp>
    </p:spTree>
    <p:extLst>
      <p:ext uri="{BB962C8B-B14F-4D97-AF65-F5344CB8AC3E}">
        <p14:creationId xmlns:p14="http://schemas.microsoft.com/office/powerpoint/2010/main" val="888175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30DE9F09-714E-4406-9B6A-46209C400E3A}" type="datetimeFigureOut">
              <a:rPr lang="en-CA" smtClean="0"/>
              <a:t>2016-09-21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B6BEC1E-68A7-4F4A-B9AE-BF7E228CF986}" type="slidenum">
              <a:rPr lang="en-CA" smtClean="0"/>
              <a:t>‹#›</a:t>
            </a:fld>
            <a:endParaRPr lang="en-CA"/>
          </a:p>
        </p:txBody>
      </p:sp>
    </p:spTree>
    <p:extLst>
      <p:ext uri="{BB962C8B-B14F-4D97-AF65-F5344CB8AC3E}">
        <p14:creationId xmlns:p14="http://schemas.microsoft.com/office/powerpoint/2010/main" val="994678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30DE9F09-714E-4406-9B6A-46209C400E3A}" type="datetimeFigureOut">
              <a:rPr lang="en-CA" smtClean="0"/>
              <a:t>2016-09-21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B6BEC1E-68A7-4F4A-B9AE-BF7E228CF986}" type="slidenum">
              <a:rPr lang="en-CA" smtClean="0"/>
              <a:t>‹#›</a:t>
            </a:fld>
            <a:endParaRPr lang="en-CA"/>
          </a:p>
        </p:txBody>
      </p:sp>
    </p:spTree>
    <p:extLst>
      <p:ext uri="{BB962C8B-B14F-4D97-AF65-F5344CB8AC3E}">
        <p14:creationId xmlns:p14="http://schemas.microsoft.com/office/powerpoint/2010/main" val="3286891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30DE9F09-714E-4406-9B6A-46209C400E3A}" type="datetimeFigureOut">
              <a:rPr lang="en-CA" smtClean="0"/>
              <a:t>2016-09-21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B6BEC1E-68A7-4F4A-B9AE-BF7E228CF986}" type="slidenum">
              <a:rPr lang="en-CA" smtClean="0"/>
              <a:t>‹#›</a:t>
            </a:fld>
            <a:endParaRPr lang="en-CA"/>
          </a:p>
        </p:txBody>
      </p:sp>
    </p:spTree>
    <p:extLst>
      <p:ext uri="{BB962C8B-B14F-4D97-AF65-F5344CB8AC3E}">
        <p14:creationId xmlns:p14="http://schemas.microsoft.com/office/powerpoint/2010/main" val="2009347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DE9F09-714E-4406-9B6A-46209C400E3A}" type="datetimeFigureOut">
              <a:rPr lang="en-CA" smtClean="0"/>
              <a:t>2016-09-21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B6BEC1E-68A7-4F4A-B9AE-BF7E228CF986}" type="slidenum">
              <a:rPr lang="en-CA" smtClean="0"/>
              <a:t>‹#›</a:t>
            </a:fld>
            <a:endParaRPr lang="en-CA"/>
          </a:p>
        </p:txBody>
      </p:sp>
    </p:spTree>
    <p:extLst>
      <p:ext uri="{BB962C8B-B14F-4D97-AF65-F5344CB8AC3E}">
        <p14:creationId xmlns:p14="http://schemas.microsoft.com/office/powerpoint/2010/main" val="3344093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DE9F09-714E-4406-9B6A-46209C400E3A}" type="datetimeFigureOut">
              <a:rPr lang="en-CA" smtClean="0"/>
              <a:t>2016-09-21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B6BEC1E-68A7-4F4A-B9AE-BF7E228CF986}" type="slidenum">
              <a:rPr lang="en-CA" smtClean="0"/>
              <a:t>‹#›</a:t>
            </a:fld>
            <a:endParaRPr lang="en-CA"/>
          </a:p>
        </p:txBody>
      </p:sp>
    </p:spTree>
    <p:extLst>
      <p:ext uri="{BB962C8B-B14F-4D97-AF65-F5344CB8AC3E}">
        <p14:creationId xmlns:p14="http://schemas.microsoft.com/office/powerpoint/2010/main" val="85276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DE9F09-714E-4406-9B6A-46209C400E3A}" type="datetimeFigureOut">
              <a:rPr lang="en-CA" smtClean="0"/>
              <a:t>2016-09-21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B6BEC1E-68A7-4F4A-B9AE-BF7E228CF986}" type="slidenum">
              <a:rPr lang="en-CA" smtClean="0"/>
              <a:t>‹#›</a:t>
            </a:fld>
            <a:endParaRPr lang="en-CA"/>
          </a:p>
        </p:txBody>
      </p:sp>
    </p:spTree>
    <p:extLst>
      <p:ext uri="{BB962C8B-B14F-4D97-AF65-F5344CB8AC3E}">
        <p14:creationId xmlns:p14="http://schemas.microsoft.com/office/powerpoint/2010/main" val="2087675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E9F09-714E-4406-9B6A-46209C400E3A}" type="datetimeFigureOut">
              <a:rPr lang="en-CA" smtClean="0"/>
              <a:t>2016-09-21</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BEC1E-68A7-4F4A-B9AE-BF7E228CF986}" type="slidenum">
              <a:rPr lang="en-CA" smtClean="0"/>
              <a:t>‹#›</a:t>
            </a:fld>
            <a:endParaRPr lang="en-CA"/>
          </a:p>
        </p:txBody>
      </p:sp>
    </p:spTree>
    <p:extLst>
      <p:ext uri="{BB962C8B-B14F-4D97-AF65-F5344CB8AC3E}">
        <p14:creationId xmlns:p14="http://schemas.microsoft.com/office/powerpoint/2010/main" val="97464259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2.gov.bc.ca/gov/index.pag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aming.gov.bc.ca/grants/forms-guidelines.ht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gaming.gov.bc.c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Community Gaming Grant Presentation</a:t>
            </a:r>
            <a:endParaRPr lang="en-CA" dirty="0"/>
          </a:p>
        </p:txBody>
      </p:sp>
      <p:sp>
        <p:nvSpPr>
          <p:cNvPr id="3" name="Subtitle 2"/>
          <p:cNvSpPr>
            <a:spLocks noGrp="1"/>
          </p:cNvSpPr>
          <p:nvPr>
            <p:ph type="subTitle" idx="1"/>
          </p:nvPr>
        </p:nvSpPr>
        <p:spPr>
          <a:xfrm>
            <a:off x="467544" y="3886200"/>
            <a:ext cx="7992888" cy="1752600"/>
          </a:xfrm>
        </p:spPr>
        <p:txBody>
          <a:bodyPr>
            <a:normAutofit fontScale="92500"/>
          </a:bodyPr>
          <a:lstStyle/>
          <a:p>
            <a:r>
              <a:rPr lang="en-CA" dirty="0"/>
              <a:t> Indigenous Funding </a:t>
            </a:r>
            <a:r>
              <a:rPr lang="en-CA" dirty="0" smtClean="0"/>
              <a:t>Agency Conference</a:t>
            </a:r>
            <a:endParaRPr lang="en-CA" dirty="0"/>
          </a:p>
          <a:p>
            <a:r>
              <a:rPr lang="en-CA" dirty="0" smtClean="0"/>
              <a:t>September 22, </a:t>
            </a:r>
            <a:r>
              <a:rPr lang="en-CA" dirty="0" smtClean="0"/>
              <a:t>2016</a:t>
            </a:r>
          </a:p>
          <a:p>
            <a:r>
              <a:rPr lang="en-CA" dirty="0" smtClean="0"/>
              <a:t>David </a:t>
            </a:r>
            <a:r>
              <a:rPr lang="en-CA" dirty="0" err="1" smtClean="0"/>
              <a:t>Pyatt</a:t>
            </a:r>
            <a:r>
              <a:rPr lang="en-CA" dirty="0" smtClean="0"/>
              <a:t>, Director Community Gaming Grants</a:t>
            </a:r>
          </a:p>
          <a:p>
            <a:endParaRPr lang="en-CA" dirty="0" smtClean="0"/>
          </a:p>
          <a:p>
            <a:endParaRPr lang="en-CA" dirty="0"/>
          </a:p>
        </p:txBody>
      </p:sp>
      <p:pic>
        <p:nvPicPr>
          <p:cNvPr id="4" name="Content Placeholder 3" descr="B.C. Home">
            <a:hlinkClick r:id="rId2"/>
          </p:cNvPr>
          <p:cNvPicPr>
            <a:picLocks/>
          </p:cNvPicPr>
          <p:nvPr/>
        </p:nvPicPr>
        <p:blipFill>
          <a:blip r:embed="rId3" cstate="print"/>
          <a:srcRect/>
          <a:stretch>
            <a:fillRect/>
          </a:stretch>
        </p:blipFill>
        <p:spPr bwMode="auto">
          <a:xfrm>
            <a:off x="467544" y="620688"/>
            <a:ext cx="1937370" cy="648072"/>
          </a:xfrm>
          <a:prstGeom prst="rect">
            <a:avLst/>
          </a:prstGeom>
          <a:noFill/>
          <a:ln w="9525">
            <a:noFill/>
            <a:miter lim="800000"/>
            <a:headEnd/>
            <a:tailEnd/>
          </a:ln>
        </p:spPr>
      </p:pic>
    </p:spTree>
    <p:extLst>
      <p:ext uri="{BB962C8B-B14F-4D97-AF65-F5344CB8AC3E}">
        <p14:creationId xmlns:p14="http://schemas.microsoft.com/office/powerpoint/2010/main" val="49225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Section 4 – Program Eligibility</a:t>
            </a:r>
            <a:endParaRPr lang="en-CA" dirty="0"/>
          </a:p>
        </p:txBody>
      </p:sp>
      <p:sp>
        <p:nvSpPr>
          <p:cNvPr id="3" name="Content Placeholder 2"/>
          <p:cNvSpPr>
            <a:spLocks noGrp="1"/>
          </p:cNvSpPr>
          <p:nvPr>
            <p:ph idx="1"/>
          </p:nvPr>
        </p:nvSpPr>
        <p:spPr/>
        <p:txBody>
          <a:bodyPr>
            <a:normAutofit fontScale="92500" lnSpcReduction="10000"/>
          </a:bodyPr>
          <a:lstStyle/>
          <a:p>
            <a:r>
              <a:rPr lang="en-CA" sz="2400" dirty="0"/>
              <a:t>P</a:t>
            </a:r>
            <a:r>
              <a:rPr lang="en-CA" sz="2400" dirty="0" smtClean="0"/>
              <a:t>rovide an ongoing direct service to the community and are responsive to that community’s needs and issues.  Grant applicants must demonstrate how the programs for which they see funding meet eligibility criteria and  have benefitted, and will benefit, others.</a:t>
            </a:r>
          </a:p>
          <a:p>
            <a:pPr marL="0" indent="0">
              <a:buNone/>
            </a:pPr>
            <a:endParaRPr lang="en-CA" sz="2400" dirty="0" smtClean="0"/>
          </a:p>
          <a:p>
            <a:r>
              <a:rPr lang="en-CA" sz="2400" dirty="0" smtClean="0"/>
              <a:t>Programs must fall into the six sectors; </a:t>
            </a:r>
          </a:p>
          <a:p>
            <a:pPr lvl="1"/>
            <a:r>
              <a:rPr lang="en-CA" sz="2200" i="1" dirty="0" smtClean="0"/>
              <a:t>Arts and Culture,</a:t>
            </a:r>
          </a:p>
          <a:p>
            <a:pPr lvl="1"/>
            <a:r>
              <a:rPr lang="en-CA" sz="2200" i="1" dirty="0" smtClean="0"/>
              <a:t> Sports, </a:t>
            </a:r>
          </a:p>
          <a:p>
            <a:pPr lvl="1"/>
            <a:r>
              <a:rPr lang="en-CA" sz="2200" i="1" dirty="0" smtClean="0"/>
              <a:t>Environment, </a:t>
            </a:r>
          </a:p>
          <a:p>
            <a:pPr lvl="1"/>
            <a:r>
              <a:rPr lang="en-CA" sz="2200" i="1" dirty="0" smtClean="0"/>
              <a:t>Human and Social Services, </a:t>
            </a:r>
          </a:p>
          <a:p>
            <a:pPr lvl="1"/>
            <a:r>
              <a:rPr lang="en-CA" sz="2200" i="1" dirty="0" smtClean="0"/>
              <a:t>Public Safety and </a:t>
            </a:r>
          </a:p>
          <a:p>
            <a:pPr lvl="1"/>
            <a:r>
              <a:rPr lang="en-CA" sz="2200" i="1" dirty="0" smtClean="0"/>
              <a:t>PACs (extracurricular opportunities).</a:t>
            </a:r>
            <a:endParaRPr lang="en-CA" sz="2200" dirty="0"/>
          </a:p>
        </p:txBody>
      </p:sp>
    </p:spTree>
    <p:extLst>
      <p:ext uri="{BB962C8B-B14F-4D97-AF65-F5344CB8AC3E}">
        <p14:creationId xmlns:p14="http://schemas.microsoft.com/office/powerpoint/2010/main" val="3956428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Section 4.2 – Ineligible Programs</a:t>
            </a:r>
            <a:endParaRPr lang="en-CA" dirty="0"/>
          </a:p>
        </p:txBody>
      </p:sp>
      <p:sp>
        <p:nvSpPr>
          <p:cNvPr id="3" name="Content Placeholder 2"/>
          <p:cNvSpPr>
            <a:spLocks noGrp="1"/>
          </p:cNvSpPr>
          <p:nvPr>
            <p:ph idx="1"/>
          </p:nvPr>
        </p:nvSpPr>
        <p:spPr/>
        <p:txBody>
          <a:bodyPr>
            <a:normAutofit fontScale="77500" lnSpcReduction="20000"/>
          </a:bodyPr>
          <a:lstStyle/>
          <a:p>
            <a:r>
              <a:rPr lang="en-CA" dirty="0" smtClean="0"/>
              <a:t>Ineligible programs include, but are not limited to:</a:t>
            </a:r>
          </a:p>
          <a:p>
            <a:pPr marL="0" indent="0">
              <a:buNone/>
            </a:pPr>
            <a:endParaRPr lang="en-CA" dirty="0" smtClean="0"/>
          </a:p>
          <a:p>
            <a:pPr lvl="1"/>
            <a:r>
              <a:rPr lang="en-CA" dirty="0"/>
              <a:t>P</a:t>
            </a:r>
            <a:r>
              <a:rPr lang="en-CA" dirty="0" smtClean="0"/>
              <a:t>rovide services exclusively to an organization’s membership </a:t>
            </a:r>
          </a:p>
          <a:p>
            <a:pPr lvl="1"/>
            <a:r>
              <a:rPr lang="en-CA" dirty="0"/>
              <a:t>W</a:t>
            </a:r>
            <a:r>
              <a:rPr lang="en-CA" dirty="0" smtClean="0"/>
              <a:t>hose beneficiaries are outside of BC</a:t>
            </a:r>
          </a:p>
          <a:p>
            <a:pPr lvl="1"/>
            <a:r>
              <a:rPr lang="en-CA" dirty="0" smtClean="0"/>
              <a:t>Subsidized housing </a:t>
            </a:r>
            <a:endParaRPr lang="en-CA" i="1" dirty="0"/>
          </a:p>
          <a:p>
            <a:pPr lvl="1"/>
            <a:r>
              <a:rPr lang="en-CA" dirty="0" smtClean="0"/>
              <a:t>Vocational training </a:t>
            </a:r>
            <a:endParaRPr lang="en-CA" i="1" dirty="0"/>
          </a:p>
          <a:p>
            <a:pPr lvl="1"/>
            <a:r>
              <a:rPr lang="en-CA" dirty="0" smtClean="0"/>
              <a:t>Alumni Associations </a:t>
            </a:r>
          </a:p>
          <a:p>
            <a:pPr lvl="1"/>
            <a:r>
              <a:rPr lang="en-CA" dirty="0" smtClean="0"/>
              <a:t>Advancement of Religion </a:t>
            </a:r>
          </a:p>
          <a:p>
            <a:pPr lvl="1"/>
            <a:r>
              <a:rPr lang="en-CA" dirty="0" smtClean="0"/>
              <a:t>Economic development or Tourism</a:t>
            </a:r>
            <a:endParaRPr lang="en-CA" i="1" dirty="0" smtClean="0"/>
          </a:p>
          <a:p>
            <a:pPr lvl="1"/>
            <a:r>
              <a:rPr lang="en-CA" dirty="0" smtClean="0"/>
              <a:t>Contracted programs, or programs delivered under a funding agreement </a:t>
            </a:r>
            <a:endParaRPr lang="en-CA" i="1" dirty="0"/>
          </a:p>
          <a:p>
            <a:pPr lvl="1"/>
            <a:r>
              <a:rPr lang="en-CA" dirty="0"/>
              <a:t>D</a:t>
            </a:r>
            <a:r>
              <a:rPr lang="en-CA" dirty="0" smtClean="0"/>
              <a:t>o not deliver an immediate direct service to the community, such as research.</a:t>
            </a:r>
            <a:endParaRPr lang="en-CA" dirty="0"/>
          </a:p>
        </p:txBody>
      </p:sp>
    </p:spTree>
    <p:extLst>
      <p:ext uri="{BB962C8B-B14F-4D97-AF65-F5344CB8AC3E}">
        <p14:creationId xmlns:p14="http://schemas.microsoft.com/office/powerpoint/2010/main" val="2920185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Section 4.3 – What do we look for?</a:t>
            </a:r>
            <a:endParaRPr lang="en-CA" dirty="0"/>
          </a:p>
        </p:txBody>
      </p:sp>
      <p:sp>
        <p:nvSpPr>
          <p:cNvPr id="3" name="Content Placeholder 2"/>
          <p:cNvSpPr>
            <a:spLocks noGrp="1"/>
          </p:cNvSpPr>
          <p:nvPr>
            <p:ph idx="1"/>
          </p:nvPr>
        </p:nvSpPr>
        <p:spPr/>
        <p:txBody>
          <a:bodyPr>
            <a:normAutofit fontScale="92500" lnSpcReduction="10000"/>
          </a:bodyPr>
          <a:lstStyle/>
          <a:p>
            <a:r>
              <a:rPr lang="en-CA" sz="2600" dirty="0" smtClean="0"/>
              <a:t>Deliver the program for at least the last 12 months, and that it is responsible for directly delivering the program and is accountable for program expenditures.</a:t>
            </a:r>
          </a:p>
          <a:p>
            <a:endParaRPr lang="en-CA" sz="2600" dirty="0" smtClean="0"/>
          </a:p>
          <a:p>
            <a:r>
              <a:rPr lang="en-CA" sz="2600" dirty="0" smtClean="0"/>
              <a:t>Applicants must also show how the programs provide:</a:t>
            </a:r>
          </a:p>
          <a:p>
            <a:pPr lvl="2"/>
            <a:r>
              <a:rPr lang="en-CA" dirty="0" smtClean="0"/>
              <a:t>Clear community benefit </a:t>
            </a:r>
          </a:p>
          <a:p>
            <a:pPr lvl="2"/>
            <a:r>
              <a:rPr lang="en-CA" dirty="0" smtClean="0"/>
              <a:t>Accessibility and inclusiveness </a:t>
            </a:r>
          </a:p>
          <a:p>
            <a:pPr lvl="2"/>
            <a:r>
              <a:rPr lang="en-CA" dirty="0" smtClean="0"/>
              <a:t>Sustainability and lasting impact </a:t>
            </a:r>
            <a:r>
              <a:rPr lang="en-CA" i="1" dirty="0" smtClean="0"/>
              <a:t>(demonstrated by program budgets showing that gaming grants are not core funding, describe long term community benefits)</a:t>
            </a:r>
          </a:p>
          <a:p>
            <a:pPr lvl="2"/>
            <a:r>
              <a:rPr lang="en-CA" dirty="0" smtClean="0"/>
              <a:t>Community Support </a:t>
            </a:r>
            <a:r>
              <a:rPr lang="en-CA" i="1" dirty="0" smtClean="0"/>
              <a:t>(show in kind contributions, letters of support)</a:t>
            </a:r>
            <a:endParaRPr lang="en-CA" dirty="0"/>
          </a:p>
        </p:txBody>
      </p:sp>
    </p:spTree>
    <p:extLst>
      <p:ext uri="{BB962C8B-B14F-4D97-AF65-F5344CB8AC3E}">
        <p14:creationId xmlns:p14="http://schemas.microsoft.com/office/powerpoint/2010/main" val="15597909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085584" cy="792088"/>
          </a:xfrm>
        </p:spPr>
        <p:txBody>
          <a:bodyPr>
            <a:normAutofit/>
          </a:bodyPr>
          <a:lstStyle/>
          <a:p>
            <a:r>
              <a:rPr lang="en-CA" dirty="0" smtClean="0"/>
              <a:t>Section 6 – When to apply</a:t>
            </a:r>
            <a:endParaRPr lang="en-CA" dirty="0"/>
          </a:p>
        </p:txBody>
      </p:sp>
      <p:sp>
        <p:nvSpPr>
          <p:cNvPr id="3" name="Content Placeholder 2"/>
          <p:cNvSpPr>
            <a:spLocks noGrp="1"/>
          </p:cNvSpPr>
          <p:nvPr>
            <p:ph idx="1"/>
          </p:nvPr>
        </p:nvSpPr>
        <p:spPr>
          <a:xfrm>
            <a:off x="467544" y="1196752"/>
            <a:ext cx="8064896" cy="5328592"/>
          </a:xfrm>
        </p:spPr>
        <p:txBody>
          <a:bodyPr>
            <a:normAutofit lnSpcReduction="10000"/>
          </a:bodyPr>
          <a:lstStyle/>
          <a:p>
            <a:r>
              <a:rPr lang="en-CA" sz="2600" dirty="0" smtClean="0"/>
              <a:t>Arts and Culture – Feb 1 to May 31</a:t>
            </a:r>
          </a:p>
          <a:p>
            <a:pPr lvl="7"/>
            <a:r>
              <a:rPr lang="en-CA" sz="2600" dirty="0" smtClean="0"/>
              <a:t>Notifications by August 31</a:t>
            </a:r>
            <a:endParaRPr lang="en-CA" sz="2600" dirty="0"/>
          </a:p>
          <a:p>
            <a:r>
              <a:rPr lang="en-CA" sz="2600" dirty="0" smtClean="0"/>
              <a:t>Sports – Feb 1 to May 31</a:t>
            </a:r>
          </a:p>
          <a:p>
            <a:pPr lvl="7"/>
            <a:r>
              <a:rPr lang="en-CA" sz="2600" dirty="0" smtClean="0"/>
              <a:t>Notifications by August 31</a:t>
            </a:r>
          </a:p>
          <a:p>
            <a:r>
              <a:rPr lang="en-CA" sz="2600" dirty="0" smtClean="0"/>
              <a:t>Environment – Jul 1 to Aug 31</a:t>
            </a:r>
          </a:p>
          <a:p>
            <a:pPr lvl="7"/>
            <a:r>
              <a:rPr lang="en-CA" sz="2600" dirty="0" smtClean="0"/>
              <a:t>Notifications by November 30</a:t>
            </a:r>
          </a:p>
          <a:p>
            <a:r>
              <a:rPr lang="en-CA" sz="2600" dirty="0" smtClean="0"/>
              <a:t>Public Safety – Jul 1 to Aug 31</a:t>
            </a:r>
          </a:p>
          <a:p>
            <a:pPr lvl="7"/>
            <a:r>
              <a:rPr lang="en-CA" sz="2600" dirty="0" smtClean="0"/>
              <a:t>Notifications by November 30</a:t>
            </a:r>
          </a:p>
          <a:p>
            <a:r>
              <a:rPr lang="en-CA" sz="2600" dirty="0" smtClean="0"/>
              <a:t>Human and Social Services – Aug 1 to Nov 30</a:t>
            </a:r>
          </a:p>
          <a:p>
            <a:pPr lvl="7"/>
            <a:r>
              <a:rPr lang="en-CA" sz="2600" dirty="0" smtClean="0"/>
              <a:t>Notifications by February 28</a:t>
            </a:r>
          </a:p>
          <a:p>
            <a:r>
              <a:rPr lang="en-CA" sz="2600" dirty="0" smtClean="0"/>
              <a:t>PACs and DPACs – Apr 1 to Jun 30</a:t>
            </a:r>
          </a:p>
          <a:p>
            <a:pPr lvl="7"/>
            <a:r>
              <a:rPr lang="en-CA" sz="2600" dirty="0" smtClean="0"/>
              <a:t>Notifications by September 30</a:t>
            </a:r>
          </a:p>
          <a:p>
            <a:pPr marL="3200400" lvl="7" indent="0">
              <a:buNone/>
            </a:pPr>
            <a:endParaRPr lang="en-CA" dirty="0"/>
          </a:p>
        </p:txBody>
      </p:sp>
    </p:spTree>
    <p:extLst>
      <p:ext uri="{BB962C8B-B14F-4D97-AF65-F5344CB8AC3E}">
        <p14:creationId xmlns:p14="http://schemas.microsoft.com/office/powerpoint/2010/main" val="38113783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dirty="0" smtClean="0"/>
              <a:t>Tips for getting the application completed</a:t>
            </a:r>
            <a:endParaRPr lang="en-CA" sz="3600" dirty="0"/>
          </a:p>
        </p:txBody>
      </p:sp>
      <p:sp>
        <p:nvSpPr>
          <p:cNvPr id="3" name="Content Placeholder 2"/>
          <p:cNvSpPr>
            <a:spLocks noGrp="1"/>
          </p:cNvSpPr>
          <p:nvPr>
            <p:ph idx="1"/>
          </p:nvPr>
        </p:nvSpPr>
        <p:spPr>
          <a:xfrm>
            <a:off x="539552" y="1556792"/>
            <a:ext cx="8219256" cy="5040560"/>
          </a:xfrm>
        </p:spPr>
        <p:txBody>
          <a:bodyPr>
            <a:normAutofit fontScale="62500" lnSpcReduction="20000"/>
          </a:bodyPr>
          <a:lstStyle/>
          <a:p>
            <a:r>
              <a:rPr lang="en-CA" dirty="0" smtClean="0"/>
              <a:t>Use the Pre-Application Checklist </a:t>
            </a:r>
            <a:r>
              <a:rPr lang="en-CA" i="1" dirty="0" smtClean="0"/>
              <a:t>(check off the items so that you don’t miss anything).</a:t>
            </a:r>
          </a:p>
          <a:p>
            <a:pPr marL="0" indent="0">
              <a:buNone/>
            </a:pPr>
            <a:endParaRPr lang="en-CA" dirty="0" smtClean="0"/>
          </a:p>
          <a:p>
            <a:r>
              <a:rPr lang="en-CA" dirty="0" smtClean="0"/>
              <a:t>Assemble all of the required documents electronically – pdfs, excel, word documents </a:t>
            </a:r>
            <a:r>
              <a:rPr lang="en-CA" i="1" dirty="0" smtClean="0"/>
              <a:t>(have a folder with these documents on the computer.  Like an income tax return, it will be a good record for future reference).</a:t>
            </a:r>
          </a:p>
          <a:p>
            <a:pPr marL="0" indent="0">
              <a:buNone/>
            </a:pPr>
            <a:endParaRPr lang="en-CA" dirty="0" smtClean="0"/>
          </a:p>
          <a:p>
            <a:r>
              <a:rPr lang="en-CA" dirty="0" smtClean="0"/>
              <a:t>Use word documents for the program descriptions and create them at your leisure – so that they only have to be attached. </a:t>
            </a:r>
            <a:r>
              <a:rPr lang="en-CA" i="1" dirty="0" smtClean="0"/>
              <a:t>(you won’t “time out” or be limited to 4500 characters by the on line application)</a:t>
            </a:r>
          </a:p>
          <a:p>
            <a:pPr marL="0" indent="0">
              <a:buNone/>
            </a:pPr>
            <a:endParaRPr lang="en-CA" dirty="0" smtClean="0"/>
          </a:p>
          <a:p>
            <a:r>
              <a:rPr lang="en-CA" dirty="0" smtClean="0"/>
              <a:t>Look at our sample financial information when preparing the program budgets. (</a:t>
            </a:r>
            <a:r>
              <a:rPr lang="en-CA" i="1" dirty="0" smtClean="0"/>
              <a:t>they may help with your budgets) </a:t>
            </a:r>
            <a:r>
              <a:rPr lang="en-CA" dirty="0" smtClean="0">
                <a:hlinkClick r:id="rId2"/>
              </a:rPr>
              <a:t>https://www.gaming.gov.bc.ca/grants/forms-guidelines.htm</a:t>
            </a:r>
            <a:endParaRPr lang="en-CA" dirty="0" smtClean="0"/>
          </a:p>
          <a:p>
            <a:pPr marL="0" indent="0">
              <a:buNone/>
            </a:pPr>
            <a:endParaRPr lang="en-CA" dirty="0" smtClean="0"/>
          </a:p>
          <a:p>
            <a:r>
              <a:rPr lang="en-CA" dirty="0" smtClean="0"/>
              <a:t>Apply early in the intake period. </a:t>
            </a:r>
            <a:r>
              <a:rPr lang="en-CA" i="1" dirty="0" smtClean="0"/>
              <a:t>(this will give us time to contact you if there are questions, we process on a first in – first out basis so grant funds would be received earlier.)</a:t>
            </a:r>
            <a:endParaRPr lang="en-CA" dirty="0"/>
          </a:p>
        </p:txBody>
      </p:sp>
    </p:spTree>
    <p:extLst>
      <p:ext uri="{BB962C8B-B14F-4D97-AF65-F5344CB8AC3E}">
        <p14:creationId xmlns:p14="http://schemas.microsoft.com/office/powerpoint/2010/main" val="33670799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lstStyle/>
          <a:p>
            <a:r>
              <a:rPr lang="en-CA" dirty="0" smtClean="0"/>
              <a:t>Questions/Suggestions</a:t>
            </a:r>
            <a:endParaRPr lang="en-CA" dirty="0"/>
          </a:p>
        </p:txBody>
      </p:sp>
      <p:sp>
        <p:nvSpPr>
          <p:cNvPr id="3" name="Content Placeholder 2"/>
          <p:cNvSpPr>
            <a:spLocks noGrp="1"/>
          </p:cNvSpPr>
          <p:nvPr>
            <p:ph idx="1"/>
          </p:nvPr>
        </p:nvSpPr>
        <p:spPr/>
        <p:txBody>
          <a:bodyPr>
            <a:normAutofit/>
          </a:bodyPr>
          <a:lstStyle/>
          <a:p>
            <a:r>
              <a:rPr lang="en-CA" dirty="0" smtClean="0"/>
              <a:t>Contact us:</a:t>
            </a:r>
          </a:p>
          <a:p>
            <a:r>
              <a:rPr lang="en-CA" sz="2000" dirty="0" smtClean="0"/>
              <a:t>Staff </a:t>
            </a:r>
            <a:r>
              <a:rPr lang="en-CA" sz="2000" dirty="0" smtClean="0"/>
              <a:t>return messages from </a:t>
            </a:r>
            <a:r>
              <a:rPr lang="en-CA" sz="2000" dirty="0" smtClean="0"/>
              <a:t>8:30 am-4:30 pm every work day in our Victoria Office</a:t>
            </a:r>
          </a:p>
          <a:p>
            <a:pPr marL="0" indent="0">
              <a:buNone/>
            </a:pPr>
            <a:endParaRPr lang="en-CA" sz="2000" dirty="0" smtClean="0"/>
          </a:p>
          <a:p>
            <a:pPr marL="1828800" lvl="4" indent="0">
              <a:buNone/>
            </a:pPr>
            <a:r>
              <a:rPr lang="en-CA" sz="2400" b="1" dirty="0" smtClean="0"/>
              <a:t>250 387-5311 	</a:t>
            </a:r>
            <a:r>
              <a:rPr lang="en-CA" sz="2400" b="1" dirty="0" smtClean="0"/>
              <a:t>then press 2</a:t>
            </a:r>
          </a:p>
          <a:p>
            <a:pPr marL="1828800" lvl="4" indent="0">
              <a:buNone/>
            </a:pPr>
            <a:endParaRPr lang="en-CA" sz="2400" b="1" dirty="0" smtClean="0"/>
          </a:p>
          <a:p>
            <a:r>
              <a:rPr lang="en-CA" sz="2000" dirty="0" smtClean="0"/>
              <a:t>Email address is available 24 hours each day if you have a more complex question that you’d like to explain, or if you want a written response</a:t>
            </a:r>
          </a:p>
          <a:p>
            <a:pPr marL="0" indent="0">
              <a:buNone/>
            </a:pPr>
            <a:endParaRPr lang="en-CA" sz="2000" dirty="0" smtClean="0"/>
          </a:p>
          <a:p>
            <a:pPr marL="1828800" lvl="4" indent="0">
              <a:buNone/>
            </a:pPr>
            <a:r>
              <a:rPr lang="en-CA" sz="2400" b="1" dirty="0" smtClean="0"/>
              <a:t>Gaming.Branch@gov.bc.ca</a:t>
            </a:r>
          </a:p>
          <a:p>
            <a:endParaRPr lang="en-CA" b="1" dirty="0" smtClean="0"/>
          </a:p>
          <a:p>
            <a:pPr marL="1828800" lvl="4" indent="0">
              <a:buNone/>
            </a:pPr>
            <a:endParaRPr lang="en-CA" dirty="0" smtClean="0"/>
          </a:p>
          <a:p>
            <a:pPr marL="1828800" lvl="4" indent="0">
              <a:buNone/>
            </a:pPr>
            <a:endParaRPr lang="en-CA" b="1" dirty="0" smtClean="0"/>
          </a:p>
        </p:txBody>
      </p:sp>
    </p:spTree>
    <p:extLst>
      <p:ext uri="{BB962C8B-B14F-4D97-AF65-F5344CB8AC3E}">
        <p14:creationId xmlns:p14="http://schemas.microsoft.com/office/powerpoint/2010/main" val="4145856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Roadmap</a:t>
            </a:r>
            <a:endParaRPr lang="en-CA" dirty="0"/>
          </a:p>
        </p:txBody>
      </p:sp>
      <p:sp>
        <p:nvSpPr>
          <p:cNvPr id="3" name="Content Placeholder 2"/>
          <p:cNvSpPr>
            <a:spLocks noGrp="1"/>
          </p:cNvSpPr>
          <p:nvPr>
            <p:ph idx="1"/>
          </p:nvPr>
        </p:nvSpPr>
        <p:spPr/>
        <p:txBody>
          <a:bodyPr>
            <a:normAutofit/>
          </a:bodyPr>
          <a:lstStyle/>
          <a:p>
            <a:r>
              <a:rPr lang="en-CA" dirty="0" smtClean="0"/>
              <a:t>Grants team has 7 Analysts and 2 Admin</a:t>
            </a:r>
          </a:p>
          <a:p>
            <a:r>
              <a:rPr lang="en-CA" dirty="0" smtClean="0"/>
              <a:t>Handle 5,500+ applications</a:t>
            </a:r>
          </a:p>
          <a:p>
            <a:r>
              <a:rPr lang="en-CA" dirty="0" smtClean="0"/>
              <a:t>89% applicants received funding </a:t>
            </a:r>
            <a:r>
              <a:rPr lang="en-CA" dirty="0" smtClean="0"/>
              <a:t>in 2015</a:t>
            </a:r>
            <a:endParaRPr lang="en-CA" dirty="0" smtClean="0"/>
          </a:p>
          <a:p>
            <a:r>
              <a:rPr lang="en-CA" dirty="0" smtClean="0"/>
              <a:t>4,800+ emails handled last year</a:t>
            </a:r>
          </a:p>
          <a:p>
            <a:r>
              <a:rPr lang="en-CA" dirty="0" smtClean="0"/>
              <a:t>We provide service on demand</a:t>
            </a:r>
          </a:p>
          <a:p>
            <a:r>
              <a:rPr lang="en-CA" dirty="0" smtClean="0"/>
              <a:t>Distribute $135M over 6 </a:t>
            </a:r>
            <a:r>
              <a:rPr lang="en-CA" dirty="0" smtClean="0"/>
              <a:t>sectors</a:t>
            </a:r>
            <a:endParaRPr lang="en-CA" dirty="0" smtClean="0"/>
          </a:p>
        </p:txBody>
      </p:sp>
    </p:spTree>
    <p:extLst>
      <p:ext uri="{BB962C8B-B14F-4D97-AF65-F5344CB8AC3E}">
        <p14:creationId xmlns:p14="http://schemas.microsoft.com/office/powerpoint/2010/main" val="3226665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850106"/>
          </a:xfrm>
        </p:spPr>
        <p:txBody>
          <a:bodyPr/>
          <a:lstStyle/>
          <a:p>
            <a:r>
              <a:rPr lang="en-CA" dirty="0"/>
              <a:t>Guidelines</a:t>
            </a:r>
            <a:r>
              <a:rPr lang="en-CA" dirty="0" smtClean="0"/>
              <a:t> </a:t>
            </a:r>
            <a:endParaRPr lang="en-CA" dirty="0"/>
          </a:p>
        </p:txBody>
      </p:sp>
      <p:sp>
        <p:nvSpPr>
          <p:cNvPr id="3" name="Content Placeholder 2"/>
          <p:cNvSpPr>
            <a:spLocks noGrp="1"/>
          </p:cNvSpPr>
          <p:nvPr>
            <p:ph idx="1"/>
          </p:nvPr>
        </p:nvSpPr>
        <p:spPr>
          <a:xfrm>
            <a:off x="467544" y="1124744"/>
            <a:ext cx="8229600" cy="5184576"/>
          </a:xfrm>
        </p:spPr>
        <p:txBody>
          <a:bodyPr>
            <a:noAutofit/>
          </a:bodyPr>
          <a:lstStyle/>
          <a:p>
            <a:r>
              <a:rPr lang="en-CA" sz="2400" dirty="0"/>
              <a:t>T</a:t>
            </a:r>
            <a:r>
              <a:rPr lang="en-CA" sz="2400" dirty="0" smtClean="0"/>
              <a:t>he most important document provided on our website.  It explains the requirements that applicants must meet to qualify for a Community Gaming Grant.</a:t>
            </a:r>
          </a:p>
          <a:p>
            <a:endParaRPr lang="en-CA" sz="2400" dirty="0" smtClean="0"/>
          </a:p>
          <a:p>
            <a:r>
              <a:rPr lang="en-CA" sz="2400" dirty="0"/>
              <a:t>N</a:t>
            </a:r>
            <a:r>
              <a:rPr lang="en-CA" sz="2400" dirty="0" smtClean="0"/>
              <a:t>otice that they are ‘guidelines’ -- not hard and fast rules, but they are clear about the intent.  We use the same guidelines for all applications.</a:t>
            </a:r>
            <a:endParaRPr lang="en-CA" sz="2400" i="1" dirty="0" smtClean="0"/>
          </a:p>
          <a:p>
            <a:endParaRPr lang="en-CA" sz="2400" dirty="0" smtClean="0"/>
          </a:p>
          <a:p>
            <a:r>
              <a:rPr lang="en-CA" sz="2400" dirty="0" smtClean="0"/>
              <a:t>Always check our website </a:t>
            </a:r>
            <a:r>
              <a:rPr lang="en-CA" sz="2400" dirty="0" smtClean="0">
                <a:hlinkClick r:id="rId2"/>
              </a:rPr>
              <a:t>www.gaming.gov.bc.ca</a:t>
            </a:r>
            <a:r>
              <a:rPr lang="en-CA" sz="2400" dirty="0" smtClean="0"/>
              <a:t> to ensure you are using the latest version of this document.</a:t>
            </a:r>
          </a:p>
          <a:p>
            <a:pPr marL="0" indent="0">
              <a:buNone/>
            </a:pPr>
            <a:endParaRPr lang="en-CA" sz="2400" dirty="0" smtClean="0"/>
          </a:p>
        </p:txBody>
      </p:sp>
    </p:spTree>
    <p:extLst>
      <p:ext uri="{BB962C8B-B14F-4D97-AF65-F5344CB8AC3E}">
        <p14:creationId xmlns:p14="http://schemas.microsoft.com/office/powerpoint/2010/main" val="2313534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Documents and Resources</a:t>
            </a:r>
            <a:endParaRPr lang="en-CA" dirty="0"/>
          </a:p>
        </p:txBody>
      </p:sp>
      <p:sp>
        <p:nvSpPr>
          <p:cNvPr id="3" name="Content Placeholder 2"/>
          <p:cNvSpPr>
            <a:spLocks noGrp="1"/>
          </p:cNvSpPr>
          <p:nvPr>
            <p:ph idx="1"/>
          </p:nvPr>
        </p:nvSpPr>
        <p:spPr/>
        <p:txBody>
          <a:bodyPr/>
          <a:lstStyle/>
          <a:p>
            <a:r>
              <a:rPr lang="en-CA" dirty="0" smtClean="0"/>
              <a:t>The Guidelines </a:t>
            </a:r>
            <a:endParaRPr lang="en-CA" dirty="0"/>
          </a:p>
          <a:p>
            <a:r>
              <a:rPr lang="en-CA" dirty="0" smtClean="0"/>
              <a:t>Conditions</a:t>
            </a:r>
          </a:p>
          <a:p>
            <a:r>
              <a:rPr lang="en-CA" dirty="0" smtClean="0"/>
              <a:t>PAC/DPAC</a:t>
            </a:r>
          </a:p>
          <a:p>
            <a:r>
              <a:rPr lang="en-CA" dirty="0" smtClean="0"/>
              <a:t>Service Clubs</a:t>
            </a:r>
          </a:p>
          <a:p>
            <a:r>
              <a:rPr lang="en-CA" dirty="0" smtClean="0"/>
              <a:t>Gaming Account Summary Report (GASR)</a:t>
            </a:r>
            <a:endParaRPr lang="en-CA" dirty="0" smtClean="0"/>
          </a:p>
          <a:p>
            <a:r>
              <a:rPr lang="en-CA" dirty="0" smtClean="0"/>
              <a:t>Website</a:t>
            </a:r>
            <a:endParaRPr lang="en-CA" dirty="0" smtClean="0"/>
          </a:p>
        </p:txBody>
      </p:sp>
    </p:spTree>
    <p:extLst>
      <p:ext uri="{BB962C8B-B14F-4D97-AF65-F5344CB8AC3E}">
        <p14:creationId xmlns:p14="http://schemas.microsoft.com/office/powerpoint/2010/main" val="26988326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
            <a:ext cx="8239944" cy="1015792"/>
          </a:xfrm>
        </p:spPr>
        <p:txBody>
          <a:bodyPr>
            <a:normAutofit/>
          </a:bodyPr>
          <a:lstStyle/>
          <a:p>
            <a:r>
              <a:rPr lang="en-CA" dirty="0" smtClean="0"/>
              <a:t>Program Goal</a:t>
            </a:r>
            <a:endParaRPr lang="en-CA" dirty="0"/>
          </a:p>
        </p:txBody>
      </p:sp>
      <p:sp>
        <p:nvSpPr>
          <p:cNvPr id="3" name="Content Placeholder 2"/>
          <p:cNvSpPr>
            <a:spLocks noGrp="1"/>
          </p:cNvSpPr>
          <p:nvPr>
            <p:ph idx="1"/>
          </p:nvPr>
        </p:nvSpPr>
        <p:spPr>
          <a:xfrm>
            <a:off x="395536" y="1268760"/>
            <a:ext cx="8229600" cy="5328592"/>
          </a:xfrm>
        </p:spPr>
        <p:txBody>
          <a:bodyPr>
            <a:normAutofit fontScale="92500" lnSpcReduction="10000"/>
          </a:bodyPr>
          <a:lstStyle/>
          <a:p>
            <a:r>
              <a:rPr lang="en-CA" sz="2800" dirty="0" smtClean="0"/>
              <a:t>The intent of the Community Gaming Grant program is to support </a:t>
            </a:r>
            <a:r>
              <a:rPr lang="en-CA" sz="2800" dirty="0" smtClean="0">
                <a:solidFill>
                  <a:srgbClr val="FF0000"/>
                </a:solidFill>
              </a:rPr>
              <a:t>eligible organizations </a:t>
            </a:r>
            <a:r>
              <a:rPr lang="en-CA" sz="2800" dirty="0" smtClean="0"/>
              <a:t>with the </a:t>
            </a:r>
            <a:r>
              <a:rPr lang="en-CA" sz="2800" dirty="0" smtClean="0">
                <a:solidFill>
                  <a:srgbClr val="FF0000"/>
                </a:solidFill>
              </a:rPr>
              <a:t>direct delivery of approved programs </a:t>
            </a:r>
            <a:r>
              <a:rPr lang="en-CA" sz="2800" dirty="0" smtClean="0"/>
              <a:t>to their communities</a:t>
            </a:r>
            <a:r>
              <a:rPr lang="en-CA" dirty="0" smtClean="0"/>
              <a:t>.</a:t>
            </a:r>
          </a:p>
          <a:p>
            <a:endParaRPr lang="en-CA" dirty="0" smtClean="0"/>
          </a:p>
          <a:p>
            <a:r>
              <a:rPr lang="en-CA" sz="2800" b="1" dirty="0" smtClean="0"/>
              <a:t>The grants team administers this program by</a:t>
            </a:r>
            <a:r>
              <a:rPr lang="en-CA" b="1" dirty="0" smtClean="0"/>
              <a:t>:</a:t>
            </a:r>
            <a:endParaRPr lang="en-CA" sz="2100" dirty="0" smtClean="0"/>
          </a:p>
          <a:p>
            <a:pPr lvl="2"/>
            <a:r>
              <a:rPr lang="en-CA" sz="2100" dirty="0" smtClean="0"/>
              <a:t>Evaluating the application</a:t>
            </a:r>
          </a:p>
          <a:p>
            <a:pPr lvl="2"/>
            <a:r>
              <a:rPr lang="en-CA" sz="2100" dirty="0" smtClean="0"/>
              <a:t>Determining the amount of the grant payable</a:t>
            </a:r>
          </a:p>
          <a:p>
            <a:pPr lvl="2"/>
            <a:r>
              <a:rPr lang="en-CA" sz="2100" dirty="0"/>
              <a:t>M</a:t>
            </a:r>
            <a:r>
              <a:rPr lang="en-CA" sz="2100" dirty="0" smtClean="0"/>
              <a:t>aking the payment</a:t>
            </a:r>
          </a:p>
          <a:p>
            <a:r>
              <a:rPr lang="en-CA" sz="2800" b="1" dirty="0" smtClean="0"/>
              <a:t>The Grant recipient must:</a:t>
            </a:r>
          </a:p>
          <a:p>
            <a:pPr lvl="2"/>
            <a:r>
              <a:rPr lang="en-CA" sz="2100" dirty="0" smtClean="0"/>
              <a:t>Submit a complete, accurate and on time application</a:t>
            </a:r>
          </a:p>
          <a:p>
            <a:pPr lvl="2"/>
            <a:r>
              <a:rPr lang="en-CA" sz="2100" dirty="0" smtClean="0"/>
              <a:t>Meet criteria</a:t>
            </a:r>
          </a:p>
          <a:p>
            <a:pPr lvl="2"/>
            <a:r>
              <a:rPr lang="en-CA" sz="2100" dirty="0" smtClean="0"/>
              <a:t>Be accountable for the monies</a:t>
            </a:r>
          </a:p>
          <a:p>
            <a:pPr lvl="2"/>
            <a:r>
              <a:rPr lang="en-CA" sz="2100" dirty="0" smtClean="0"/>
              <a:t>Comply with the Guidelines and </a:t>
            </a:r>
            <a:r>
              <a:rPr lang="en-CA" sz="2100" dirty="0"/>
              <a:t>C</a:t>
            </a:r>
            <a:r>
              <a:rPr lang="en-CA" sz="2100" dirty="0" smtClean="0"/>
              <a:t>onditions of the grant</a:t>
            </a:r>
          </a:p>
          <a:p>
            <a:pPr lvl="2"/>
            <a:r>
              <a:rPr lang="en-CA" sz="2100" dirty="0" smtClean="0"/>
              <a:t>Comply with the Gaming Control Act</a:t>
            </a:r>
          </a:p>
          <a:p>
            <a:pPr lvl="2"/>
            <a:endParaRPr lang="en-CA" dirty="0" smtClean="0"/>
          </a:p>
          <a:p>
            <a:pPr marL="914400" lvl="2" indent="0">
              <a:buNone/>
            </a:pPr>
            <a:endParaRPr lang="en-CA" dirty="0" smtClean="0"/>
          </a:p>
          <a:p>
            <a:endParaRPr lang="en-CA" dirty="0" smtClean="0"/>
          </a:p>
          <a:p>
            <a:pPr marL="914400" lvl="2" indent="0">
              <a:buNone/>
            </a:pPr>
            <a:endParaRPr lang="en-CA" dirty="0" smtClean="0"/>
          </a:p>
          <a:p>
            <a:pPr lvl="2"/>
            <a:endParaRPr lang="en-CA" dirty="0"/>
          </a:p>
        </p:txBody>
      </p:sp>
    </p:spTree>
    <p:extLst>
      <p:ext uri="{BB962C8B-B14F-4D97-AF65-F5344CB8AC3E}">
        <p14:creationId xmlns:p14="http://schemas.microsoft.com/office/powerpoint/2010/main" val="4137936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8147248" cy="1008112"/>
          </a:xfrm>
        </p:spPr>
        <p:txBody>
          <a:bodyPr>
            <a:normAutofit fontScale="90000"/>
          </a:bodyPr>
          <a:lstStyle/>
          <a:p>
            <a:r>
              <a:rPr lang="en-CA" sz="4900" dirty="0" smtClean="0"/>
              <a:t>Section 2 the Nuts and Bolts</a:t>
            </a:r>
            <a:r>
              <a:rPr lang="en-CA" dirty="0" smtClean="0"/>
              <a:t/>
            </a:r>
            <a:br>
              <a:rPr lang="en-CA" dirty="0" smtClean="0"/>
            </a:br>
            <a:endParaRPr lang="en-CA" dirty="0"/>
          </a:p>
        </p:txBody>
      </p:sp>
      <p:sp>
        <p:nvSpPr>
          <p:cNvPr id="5" name="Content Placeholder 4"/>
          <p:cNvSpPr>
            <a:spLocks noGrp="1"/>
          </p:cNvSpPr>
          <p:nvPr>
            <p:ph idx="1"/>
          </p:nvPr>
        </p:nvSpPr>
        <p:spPr>
          <a:xfrm>
            <a:off x="467544" y="1268760"/>
            <a:ext cx="8229600" cy="5184576"/>
          </a:xfrm>
        </p:spPr>
        <p:txBody>
          <a:bodyPr>
            <a:noAutofit/>
          </a:bodyPr>
          <a:lstStyle/>
          <a:p>
            <a:r>
              <a:rPr lang="en-CA" sz="2400" b="1" dirty="0" smtClean="0"/>
              <a:t>Section 2.1 defines “who” can apply and for “what”.</a:t>
            </a:r>
          </a:p>
          <a:p>
            <a:endParaRPr lang="en-CA" sz="2400" i="1" dirty="0"/>
          </a:p>
          <a:p>
            <a:r>
              <a:rPr lang="en-CA" sz="2400" dirty="0" smtClean="0"/>
              <a:t>“</a:t>
            </a:r>
            <a:r>
              <a:rPr lang="en-CA" sz="2400" u="sng" dirty="0" smtClean="0"/>
              <a:t>Who</a:t>
            </a:r>
            <a:r>
              <a:rPr lang="en-CA" sz="2400" dirty="0" smtClean="0"/>
              <a:t>” are non-profit community organizations that directly deliver programs to their community.</a:t>
            </a:r>
          </a:p>
          <a:p>
            <a:endParaRPr lang="en-CA" sz="2400" dirty="0" smtClean="0"/>
          </a:p>
          <a:p>
            <a:r>
              <a:rPr lang="en-CA" sz="2400" dirty="0" smtClean="0"/>
              <a:t>“</a:t>
            </a:r>
            <a:r>
              <a:rPr lang="en-CA" sz="2400" u="sng" dirty="0"/>
              <a:t>W</a:t>
            </a:r>
            <a:r>
              <a:rPr lang="en-CA" sz="2400" u="sng" dirty="0" smtClean="0"/>
              <a:t>hat</a:t>
            </a:r>
            <a:r>
              <a:rPr lang="en-CA" sz="2400" dirty="0" smtClean="0"/>
              <a:t>” are programs.  These are defined as “an ongoing service or activity designed to achieve one or more defined objectives”.</a:t>
            </a:r>
            <a:endParaRPr lang="en-CA" sz="2400" dirty="0"/>
          </a:p>
        </p:txBody>
      </p:sp>
    </p:spTree>
    <p:extLst>
      <p:ext uri="{BB962C8B-B14F-4D97-AF65-F5344CB8AC3E}">
        <p14:creationId xmlns:p14="http://schemas.microsoft.com/office/powerpoint/2010/main" val="3623813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Section 2.2 funding levels</a:t>
            </a:r>
            <a:endParaRPr lang="en-CA" dirty="0"/>
          </a:p>
        </p:txBody>
      </p:sp>
      <p:sp>
        <p:nvSpPr>
          <p:cNvPr id="3" name="Content Placeholder 2"/>
          <p:cNvSpPr>
            <a:spLocks noGrp="1"/>
          </p:cNvSpPr>
          <p:nvPr>
            <p:ph idx="1"/>
          </p:nvPr>
        </p:nvSpPr>
        <p:spPr>
          <a:xfrm>
            <a:off x="457200" y="1600200"/>
            <a:ext cx="8229600" cy="4997152"/>
          </a:xfrm>
        </p:spPr>
        <p:txBody>
          <a:bodyPr>
            <a:normAutofit/>
          </a:bodyPr>
          <a:lstStyle/>
          <a:p>
            <a:r>
              <a:rPr lang="en-CA" sz="2600" dirty="0" smtClean="0"/>
              <a:t>Funding </a:t>
            </a:r>
            <a:r>
              <a:rPr lang="en-CA" sz="2600" dirty="0"/>
              <a:t>may be provided up to the </a:t>
            </a:r>
            <a:r>
              <a:rPr lang="en-CA" sz="2600" dirty="0" smtClean="0"/>
              <a:t>maximum following </a:t>
            </a:r>
            <a:r>
              <a:rPr lang="en-CA" sz="2600" dirty="0"/>
              <a:t>levels</a:t>
            </a:r>
            <a:r>
              <a:rPr lang="en-CA" sz="2600" dirty="0" smtClean="0"/>
              <a:t>;</a:t>
            </a:r>
          </a:p>
          <a:p>
            <a:pPr marL="0" indent="0">
              <a:buNone/>
            </a:pPr>
            <a:endParaRPr lang="en-CA" sz="2600" dirty="0"/>
          </a:p>
          <a:p>
            <a:pPr lvl="1"/>
            <a:r>
              <a:rPr lang="en-CA" sz="2400" dirty="0"/>
              <a:t>Stand Alone organization - $100,000</a:t>
            </a:r>
          </a:p>
          <a:p>
            <a:pPr lvl="1"/>
            <a:r>
              <a:rPr lang="en-CA" sz="2400" dirty="0"/>
              <a:t>Regional organization 	</a:t>
            </a:r>
            <a:r>
              <a:rPr lang="en-CA" sz="2400" dirty="0" smtClean="0"/>
              <a:t>- </a:t>
            </a:r>
            <a:r>
              <a:rPr lang="en-CA" sz="2400" dirty="0"/>
              <a:t>$225,000</a:t>
            </a:r>
          </a:p>
          <a:p>
            <a:pPr lvl="1"/>
            <a:r>
              <a:rPr lang="en-CA" sz="2400" dirty="0"/>
              <a:t>Provincial organization </a:t>
            </a:r>
            <a:r>
              <a:rPr lang="en-CA" sz="2400" dirty="0" smtClean="0"/>
              <a:t>	- </a:t>
            </a:r>
            <a:r>
              <a:rPr lang="en-CA" sz="2400" dirty="0"/>
              <a:t>$250,000</a:t>
            </a:r>
          </a:p>
          <a:p>
            <a:endParaRPr lang="en-CA" sz="2600" dirty="0" smtClean="0"/>
          </a:p>
        </p:txBody>
      </p:sp>
    </p:spTree>
    <p:extLst>
      <p:ext uri="{BB962C8B-B14F-4D97-AF65-F5344CB8AC3E}">
        <p14:creationId xmlns:p14="http://schemas.microsoft.com/office/powerpoint/2010/main" val="3304442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Section 2.2 – What do we look for?</a:t>
            </a:r>
            <a:endParaRPr lang="en-CA" dirty="0"/>
          </a:p>
        </p:txBody>
      </p:sp>
      <p:sp>
        <p:nvSpPr>
          <p:cNvPr id="3" name="Content Placeholder 2"/>
          <p:cNvSpPr>
            <a:spLocks noGrp="1"/>
          </p:cNvSpPr>
          <p:nvPr>
            <p:ph idx="1"/>
          </p:nvPr>
        </p:nvSpPr>
        <p:spPr>
          <a:xfrm>
            <a:off x="457200" y="1600200"/>
            <a:ext cx="8229600" cy="5069160"/>
          </a:xfrm>
        </p:spPr>
        <p:txBody>
          <a:bodyPr>
            <a:normAutofit lnSpcReduction="10000"/>
          </a:bodyPr>
          <a:lstStyle/>
          <a:p>
            <a:r>
              <a:rPr lang="en-CA" dirty="0" smtClean="0"/>
              <a:t>Existing sources of funding for the program. </a:t>
            </a:r>
            <a:endParaRPr lang="en-CA" sz="2400" dirty="0"/>
          </a:p>
          <a:p>
            <a:pPr lvl="1"/>
            <a:r>
              <a:rPr lang="en-CA" sz="2400" dirty="0" smtClean="0"/>
              <a:t>Grant funding will be limited if… federal and provincial funding is more than 75% of the total program </a:t>
            </a:r>
            <a:r>
              <a:rPr lang="en-CA" sz="2400" u="sng" dirty="0" smtClean="0"/>
              <a:t>actual cost from the previous year</a:t>
            </a:r>
            <a:r>
              <a:rPr lang="en-CA" sz="2400" dirty="0" smtClean="0"/>
              <a:t>. (</a:t>
            </a:r>
            <a:r>
              <a:rPr lang="en-CA" sz="2400" i="1" dirty="0" smtClean="0"/>
              <a:t>It is very important to include the source of funding in your program budgets including Gaming Grants!)</a:t>
            </a:r>
          </a:p>
          <a:p>
            <a:pPr marL="457200" lvl="1" indent="0">
              <a:buNone/>
            </a:pPr>
            <a:endParaRPr lang="en-CA" sz="2000" i="1" dirty="0" smtClean="0"/>
          </a:p>
          <a:p>
            <a:r>
              <a:rPr lang="en-CA" dirty="0" smtClean="0"/>
              <a:t>The remaining 25% may be satisfied by:</a:t>
            </a:r>
          </a:p>
          <a:p>
            <a:pPr lvl="2"/>
            <a:r>
              <a:rPr lang="en-CA" dirty="0" smtClean="0"/>
              <a:t>Fundraising</a:t>
            </a:r>
          </a:p>
          <a:p>
            <a:pPr lvl="2"/>
            <a:r>
              <a:rPr lang="en-CA" dirty="0" smtClean="0"/>
              <a:t>Municipal contributions</a:t>
            </a:r>
          </a:p>
          <a:p>
            <a:pPr lvl="2"/>
            <a:r>
              <a:rPr lang="en-CA" dirty="0" smtClean="0"/>
              <a:t>In kind support</a:t>
            </a:r>
          </a:p>
          <a:p>
            <a:pPr lvl="2"/>
            <a:r>
              <a:rPr lang="en-CA" dirty="0" smtClean="0"/>
              <a:t>Funding from private agencies or corporate sponsorships</a:t>
            </a:r>
            <a:endParaRPr lang="en-CA" dirty="0"/>
          </a:p>
        </p:txBody>
      </p:sp>
    </p:spTree>
    <p:extLst>
      <p:ext uri="{BB962C8B-B14F-4D97-AF65-F5344CB8AC3E}">
        <p14:creationId xmlns:p14="http://schemas.microsoft.com/office/powerpoint/2010/main" val="4401612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19256" cy="922114"/>
          </a:xfrm>
        </p:spPr>
        <p:txBody>
          <a:bodyPr>
            <a:normAutofit/>
          </a:bodyPr>
          <a:lstStyle/>
          <a:p>
            <a:r>
              <a:rPr lang="en-CA" sz="3200" dirty="0" smtClean="0"/>
              <a:t>Section 3.5 – Organizational Ineligibility</a:t>
            </a:r>
            <a:endParaRPr lang="en-CA" sz="3200" dirty="0"/>
          </a:p>
        </p:txBody>
      </p:sp>
      <p:sp>
        <p:nvSpPr>
          <p:cNvPr id="3" name="Content Placeholder 2"/>
          <p:cNvSpPr>
            <a:spLocks noGrp="1"/>
          </p:cNvSpPr>
          <p:nvPr>
            <p:ph idx="1"/>
          </p:nvPr>
        </p:nvSpPr>
        <p:spPr>
          <a:xfrm>
            <a:off x="611560" y="980728"/>
            <a:ext cx="8136904" cy="5760640"/>
          </a:xfrm>
        </p:spPr>
        <p:txBody>
          <a:bodyPr>
            <a:noAutofit/>
          </a:bodyPr>
          <a:lstStyle/>
          <a:p>
            <a:r>
              <a:rPr lang="en-CA" sz="2000" dirty="0"/>
              <a:t>M</a:t>
            </a:r>
            <a:r>
              <a:rPr lang="en-CA" sz="2000" dirty="0" smtClean="0"/>
              <a:t>ore that $250,000 net revenue in the past 12 months through its licensed gaming activities.</a:t>
            </a:r>
          </a:p>
          <a:p>
            <a:r>
              <a:rPr lang="en-CA" sz="2000" dirty="0" smtClean="0"/>
              <a:t>More than 50% of last year’s operating expenses on hand in the form of unrestricted cash and investments.  See “restricted” funds, next slide.</a:t>
            </a:r>
          </a:p>
          <a:p>
            <a:r>
              <a:rPr lang="en-CA" sz="2000" dirty="0" smtClean="0"/>
              <a:t>Is </a:t>
            </a:r>
            <a:r>
              <a:rPr lang="en-CA" sz="2000" dirty="0" smtClean="0"/>
              <a:t>a political party, political action group, lobby group, another government, statutory health, educational or penal institutions. </a:t>
            </a:r>
            <a:r>
              <a:rPr lang="en-CA" sz="2000" i="1" dirty="0" smtClean="0"/>
              <a:t>(no funding for Universities, Hospitals or Jails).</a:t>
            </a:r>
          </a:p>
          <a:p>
            <a:r>
              <a:rPr lang="en-CA" sz="2000" dirty="0" smtClean="0"/>
              <a:t>A provincial or municipal facility such as library, museum gallery or recreational centre </a:t>
            </a:r>
            <a:r>
              <a:rPr lang="en-CA" sz="2000" i="1" dirty="0" smtClean="0"/>
              <a:t>(generally, these employees are paid by the province or municipality)</a:t>
            </a:r>
          </a:p>
          <a:p>
            <a:r>
              <a:rPr lang="en-CA" sz="2000" dirty="0" smtClean="0"/>
              <a:t>Objectives, programs or expenditures that do not conform with all laws, regulations and general public policies of the Province.</a:t>
            </a:r>
          </a:p>
          <a:p>
            <a:r>
              <a:rPr lang="en-CA" sz="2000" dirty="0" smtClean="0"/>
              <a:t>Has programs that promote racial or ethnic superiority, religious intolerance, persecution or social change through unlawful action.</a:t>
            </a:r>
            <a:endParaRPr lang="en-CA" sz="2000" dirty="0"/>
          </a:p>
        </p:txBody>
      </p:sp>
    </p:spTree>
    <p:extLst>
      <p:ext uri="{BB962C8B-B14F-4D97-AF65-F5344CB8AC3E}">
        <p14:creationId xmlns:p14="http://schemas.microsoft.com/office/powerpoint/2010/main" val="2562545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44814E760EE04886DE658D90D502A1" ma:contentTypeVersion="1" ma:contentTypeDescription="Create a new document." ma:contentTypeScope="" ma:versionID="062203ac46efe56d098db4a4748ee07c">
  <xsd:schema xmlns:xsd="http://www.w3.org/2001/XMLSchema" xmlns:xs="http://www.w3.org/2001/XMLSchema" xmlns:p="http://schemas.microsoft.com/office/2006/metadata/properties" xmlns:ns2="4588f895-da83-424c-9f0e-ba2c8846aa70" targetNamespace="http://schemas.microsoft.com/office/2006/metadata/properties" ma:root="true" ma:fieldsID="397ba554ecf56ce3203a446a84e04973" ns2:_="">
    <xsd:import namespace="4588f895-da83-424c-9f0e-ba2c8846aa70"/>
    <xsd:element name="properties">
      <xsd:complexType>
        <xsd:sequence>
          <xsd:element name="documentManagement">
            <xsd:complexType>
              <xsd:all>
                <xsd:element ref="ns2:Review_x0020_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88f895-da83-424c-9f0e-ba2c8846aa70" elementFormDefault="qualified">
    <xsd:import namespace="http://schemas.microsoft.com/office/2006/documentManagement/types"/>
    <xsd:import namespace="http://schemas.microsoft.com/office/infopath/2007/PartnerControls"/>
    <xsd:element name="Review_x0020_Date" ma:index="8" nillable="true" ma:displayName="Review Date" ma:format="DateOnly" ma:internalName="Review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view_x0020_Date xmlns="4588f895-da83-424c-9f0e-ba2c8846aa70" xsi:nil="true"/>
  </documentManagement>
</p:properties>
</file>

<file path=customXml/itemProps1.xml><?xml version="1.0" encoding="utf-8"?>
<ds:datastoreItem xmlns:ds="http://schemas.openxmlformats.org/officeDocument/2006/customXml" ds:itemID="{1B8761C8-8FC6-43E4-B373-64A0148EAE00}"/>
</file>

<file path=customXml/itemProps2.xml><?xml version="1.0" encoding="utf-8"?>
<ds:datastoreItem xmlns:ds="http://schemas.openxmlformats.org/officeDocument/2006/customXml" ds:itemID="{C75EC25D-57A6-405B-8A2B-62FF5C023FD8}"/>
</file>

<file path=customXml/itemProps3.xml><?xml version="1.0" encoding="utf-8"?>
<ds:datastoreItem xmlns:ds="http://schemas.openxmlformats.org/officeDocument/2006/customXml" ds:itemID="{148F225A-5D6E-4493-9815-756F7C05B75C}"/>
</file>

<file path=docProps/app.xml><?xml version="1.0" encoding="utf-8"?>
<Properties xmlns="http://schemas.openxmlformats.org/officeDocument/2006/extended-properties" xmlns:vt="http://schemas.openxmlformats.org/officeDocument/2006/docPropsVTypes">
  <Template/>
  <TotalTime>448</TotalTime>
  <Words>1050</Words>
  <Application>Microsoft Office PowerPoint</Application>
  <PresentationFormat>On-screen Show (4:3)</PresentationFormat>
  <Paragraphs>131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Community Gaming Grant Presentation</vt:lpstr>
      <vt:lpstr>Roadmap</vt:lpstr>
      <vt:lpstr>Guidelines </vt:lpstr>
      <vt:lpstr>Documents and Resources</vt:lpstr>
      <vt:lpstr>Program Goal</vt:lpstr>
      <vt:lpstr>Section 2 the Nuts and Bolts </vt:lpstr>
      <vt:lpstr>Section 2.2 funding levels</vt:lpstr>
      <vt:lpstr>Section 2.2 – What do we look for?</vt:lpstr>
      <vt:lpstr>Section 3.5 – Organizational Ineligibility</vt:lpstr>
      <vt:lpstr>Section 4 – Program Eligibility</vt:lpstr>
      <vt:lpstr>Section 4.2 – Ineligible Programs</vt:lpstr>
      <vt:lpstr>Section 4.3 – What do we look for?</vt:lpstr>
      <vt:lpstr>Section 6 – When to apply</vt:lpstr>
      <vt:lpstr>Tips for getting the application completed</vt:lpstr>
      <vt:lpstr>Questions/Suggestions</vt:lpstr>
    </vt:vector>
  </TitlesOfParts>
  <Company>Province of British Columbia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Gaming Grant Presentation</dc:title>
  <dc:creator>Cowland, Ursula FIN:EX</dc:creator>
  <cp:lastModifiedBy>Pyatt, David E FIN:EX</cp:lastModifiedBy>
  <cp:revision>54</cp:revision>
  <dcterms:created xsi:type="dcterms:W3CDTF">2015-09-23T18:30:34Z</dcterms:created>
  <dcterms:modified xsi:type="dcterms:W3CDTF">2016-09-21T23:56:08Z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0x0101009744814E760EE04886DE658D90D502A1</vt:lpwstr>
  </property>
</Properties>
</file>