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7" r:id="rId2"/>
    <p:sldId id="334" r:id="rId3"/>
    <p:sldId id="331" r:id="rId4"/>
    <p:sldId id="332" r:id="rId5"/>
    <p:sldId id="335" r:id="rId6"/>
    <p:sldId id="336" r:id="rId7"/>
    <p:sldId id="287" r:id="rId8"/>
    <p:sldId id="301" r:id="rId9"/>
    <p:sldId id="330" r:id="rId10"/>
    <p:sldId id="338" r:id="rId11"/>
    <p:sldId id="322" r:id="rId12"/>
    <p:sldId id="327" r:id="rId13"/>
    <p:sldId id="270" r:id="rId14"/>
    <p:sldId id="339" r:id="rId15"/>
    <p:sldId id="340" r:id="rId16"/>
    <p:sldId id="321" r:id="rId17"/>
    <p:sldId id="337" r:id="rId18"/>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766"/>
    <a:srgbClr val="FBFBFB"/>
    <a:srgbClr val="454F6D"/>
    <a:srgbClr val="F1DCFC"/>
    <a:srgbClr val="4F4D65"/>
    <a:srgbClr val="486874"/>
    <a:srgbClr val="274B63"/>
    <a:srgbClr val="2D6797"/>
    <a:srgbClr val="33A9AF"/>
    <a:srgbClr val="1C4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0" autoAdjust="0"/>
    <p:restoredTop sz="47576" autoAdjust="0"/>
  </p:normalViewPr>
  <p:slideViewPr>
    <p:cSldViewPr snapToGrid="0">
      <p:cViewPr varScale="1">
        <p:scale>
          <a:sx n="29" d="100"/>
          <a:sy n="29" d="100"/>
        </p:scale>
        <p:origin x="2694"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3" d="100"/>
        <a:sy n="63" d="100"/>
      </p:scale>
      <p:origin x="0" y="0"/>
    </p:cViewPr>
  </p:sorterViewPr>
  <p:notesViewPr>
    <p:cSldViewPr snapToGrid="0">
      <p:cViewPr>
        <p:scale>
          <a:sx n="120" d="100"/>
          <a:sy n="120" d="100"/>
        </p:scale>
        <p:origin x="2322" y="-14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51A69-C562-4FC5-92DC-994CDC1376A2}" type="datetimeFigureOut">
              <a:rPr lang="en-US" smtClean="0"/>
              <a:t>9/22/2016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47B73-6B03-4EF3-AD40-683CE00DABF6}" type="slidenum">
              <a:rPr lang="en-US" smtClean="0"/>
              <a:t>‹#›</a:t>
            </a:fld>
            <a:endParaRPr lang="en-US"/>
          </a:p>
        </p:txBody>
      </p:sp>
    </p:spTree>
    <p:extLst>
      <p:ext uri="{BB962C8B-B14F-4D97-AF65-F5344CB8AC3E}">
        <p14:creationId xmlns:p14="http://schemas.microsoft.com/office/powerpoint/2010/main" val="130063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ctinc.ca/blog/respecting-first-nations-cultural-diversit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ictinc.ca/barriers-to-aboriginal-employment-high-beam-drivers-licens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want to thank you for sharing your time with me this morning.    As you know from my bio I am the CEO of ICLD which standards for Indigenous Community for Leadership &amp; Development.</a:t>
            </a:r>
          </a:p>
          <a:p>
            <a:endParaRPr lang="en-US" baseline="0" dirty="0"/>
          </a:p>
          <a:p>
            <a:r>
              <a:rPr lang="en-US" baseline="0" dirty="0"/>
              <a:t>What you don’t know is that I am the first female from a long list of family members to be educated…..first to do many things – and a few bad…just one or two); </a:t>
            </a:r>
          </a:p>
          <a:p>
            <a:endParaRPr lang="en-US" baseline="0" dirty="0"/>
          </a:p>
          <a:p>
            <a:r>
              <a:rPr lang="en-US" baseline="0" dirty="0"/>
              <a:t>I have witnessed first hand the difficulty my parents and older sibling faced with it came to comprehending documents and large amounts of information.    I still to this day am learning ways to translate the information given into way that my family can understand and relate to.  </a:t>
            </a:r>
          </a:p>
          <a:p>
            <a:endParaRPr lang="en-US" baseline="0" dirty="0"/>
          </a:p>
          <a:p>
            <a:r>
              <a:rPr lang="en-US" baseline="0" dirty="0"/>
              <a:t>I use the word relate – relevancy is critical (if there is no history or a concept there is no way to for one to fully comprehend a concept).  </a:t>
            </a:r>
          </a:p>
          <a:p>
            <a:endParaRPr lang="en-US" baseline="0" dirty="0"/>
          </a:p>
          <a:p>
            <a:r>
              <a:rPr lang="en-US" baseline="0" dirty="0"/>
              <a:t>I have seen their frustration and many times I see them just surrender to the idea of fully understanding – and that truly breaks my heart.  Yes breaks my heart but yet inspires me to continue down the path of providing relevant training that is practical and engaging.  </a:t>
            </a:r>
          </a:p>
          <a:p>
            <a:endParaRPr lang="en-US" baseline="0" dirty="0"/>
          </a:p>
          <a:p>
            <a:r>
              <a:rPr lang="en-US" baseline="0" dirty="0"/>
              <a:t>In fact I actually test some many of my ideas and exercises on my parents (but they don’t know that).  My parents who have instilled a story in my head and this quote is very similar to a story my dad tells. </a:t>
            </a:r>
          </a:p>
          <a:p>
            <a:endParaRPr lang="en-US" baseline="0" dirty="0"/>
          </a:p>
          <a:p>
            <a:r>
              <a:rPr lang="en-US" baseline="0" dirty="0"/>
              <a:t>Dad speaks of bud and how it blooms into a beautiful flower, this flower stays green because its constantly growing, developing and move towards the sun.  He says we are like the flower and need to continue learning in order to grow and flourish.  Flourish as a person as a community.  </a:t>
            </a:r>
          </a:p>
          <a:p>
            <a:endParaRPr lang="en-US" baseline="0" dirty="0"/>
          </a:p>
          <a:p>
            <a:r>
              <a:rPr lang="en-US" baseline="0" dirty="0"/>
              <a:t>Today both my parents are in the mid 80’s – constantly learning, wanting to learning and fully engaged in 3 generations of children, grand-children and great grand children.</a:t>
            </a:r>
          </a:p>
          <a:p>
            <a:endParaRPr lang="en-US" baseline="0" dirty="0"/>
          </a:p>
          <a:p>
            <a:r>
              <a:rPr lang="en-US" baseline="0" dirty="0"/>
              <a:t>And as you know the nut doesn’t fall from the tree; so here I am teaching, developing and delivering programs to encourage people to want to learn, progress and continue growing.  </a:t>
            </a:r>
          </a:p>
          <a:p>
            <a:endParaRPr lang="en-US" baseline="0" dirty="0"/>
          </a:p>
          <a:p>
            <a:r>
              <a:rPr lang="en-US" dirty="0"/>
              <a:t>In</a:t>
            </a:r>
            <a:r>
              <a:rPr lang="en-US" baseline="0" dirty="0"/>
              <a:t> the last 20 years I have worked with the unemployed, under-employed, the over-employed.  From at risk youth to senior executives.  </a:t>
            </a:r>
          </a:p>
          <a:p>
            <a:endParaRPr lang="en-US" baseline="0" dirty="0"/>
          </a:p>
          <a:p>
            <a:r>
              <a:rPr lang="en-US" baseline="0" dirty="0"/>
              <a:t>The one thing I have noticed is that everyone wants to grow and develop and flourish.  </a:t>
            </a:r>
          </a:p>
          <a:p>
            <a:endParaRPr lang="en-US" baseline="0" dirty="0"/>
          </a:p>
          <a:p>
            <a:r>
              <a:rPr lang="en-US" baseline="0" dirty="0"/>
              <a:t>Everyone!!! So why is this not happening? </a:t>
            </a:r>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2</a:t>
            </a:fld>
            <a:endParaRPr lang="en-US"/>
          </a:p>
        </p:txBody>
      </p:sp>
    </p:spTree>
    <p:extLst>
      <p:ext uri="{BB962C8B-B14F-4D97-AF65-F5344CB8AC3E}">
        <p14:creationId xmlns:p14="http://schemas.microsoft.com/office/powerpoint/2010/main" val="1746288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14</a:t>
            </a:fld>
            <a:endParaRPr lang="en-US"/>
          </a:p>
        </p:txBody>
      </p:sp>
    </p:spTree>
    <p:extLst>
      <p:ext uri="{BB962C8B-B14F-4D97-AF65-F5344CB8AC3E}">
        <p14:creationId xmlns:p14="http://schemas.microsoft.com/office/powerpoint/2010/main" val="155819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15</a:t>
            </a:fld>
            <a:endParaRPr lang="en-US"/>
          </a:p>
        </p:txBody>
      </p:sp>
    </p:spTree>
    <p:extLst>
      <p:ext uri="{BB962C8B-B14F-4D97-AF65-F5344CB8AC3E}">
        <p14:creationId xmlns:p14="http://schemas.microsoft.com/office/powerpoint/2010/main" val="287600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16</a:t>
            </a:fld>
            <a:endParaRPr lang="en-US"/>
          </a:p>
        </p:txBody>
      </p:sp>
    </p:spTree>
    <p:extLst>
      <p:ext uri="{BB962C8B-B14F-4D97-AF65-F5344CB8AC3E}">
        <p14:creationId xmlns:p14="http://schemas.microsoft.com/office/powerpoint/2010/main" val="121211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why are we not all growing,</a:t>
            </a:r>
            <a:r>
              <a:rPr lang="en-US" baseline="0" dirty="0"/>
              <a:t> moving forward and flourishing? I am constantly asking why??  Why?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there </a:t>
            </a:r>
            <a:r>
              <a:rPr lang="en-US" dirty="0"/>
              <a:t>hundreds of programs</a:t>
            </a:r>
            <a:r>
              <a:rPr lang="en-US" baseline="0" dirty="0"/>
              <a:t> available today from job readiness to career planning and leadership development.   </a:t>
            </a:r>
          </a:p>
          <a:p>
            <a:endParaRPr lang="en-US" baseline="0" dirty="0"/>
          </a:p>
          <a:p>
            <a:r>
              <a:rPr lang="en-US" baseline="0" dirty="0"/>
              <a:t>But many of these programs struggle to meet their own desired outcomes.  We are told the reasons for this are is because our community members:</a:t>
            </a:r>
          </a:p>
          <a:p>
            <a:pPr marL="171450" indent="-171450">
              <a:buFontTx/>
              <a:buChar char="-"/>
            </a:pPr>
            <a:r>
              <a:rPr lang="en-US" baseline="0" dirty="0"/>
              <a:t>Have a different learning styles than the what the curriculum was designed for </a:t>
            </a:r>
          </a:p>
          <a:p>
            <a:pPr marL="171450" indent="-171450">
              <a:buFontTx/>
              <a:buChar char="-"/>
            </a:pPr>
            <a:r>
              <a:rPr lang="en-US" baseline="0" dirty="0"/>
              <a:t>They lack the prerequisite knowledge/skills and abilities to participate in the courses or program</a:t>
            </a:r>
          </a:p>
          <a:p>
            <a:pPr marL="171450" indent="-171450">
              <a:buFontTx/>
              <a:buChar char="-"/>
            </a:pPr>
            <a:r>
              <a:rPr lang="en-US" baseline="0" dirty="0"/>
              <a:t>The students are not motivated</a:t>
            </a:r>
          </a:p>
          <a:p>
            <a:pPr marL="171450" indent="-171450">
              <a:buFontTx/>
              <a:buChar char="-"/>
            </a:pPr>
            <a:endParaRPr lang="en-US" baseline="0"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3</a:t>
            </a:fld>
            <a:endParaRPr lang="en-US"/>
          </a:p>
        </p:txBody>
      </p:sp>
    </p:spTree>
    <p:extLst>
      <p:ext uri="{BB962C8B-B14F-4D97-AF65-F5344CB8AC3E}">
        <p14:creationId xmlns:p14="http://schemas.microsoft.com/office/powerpoint/2010/main" val="2941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why are we not all growing,</a:t>
            </a:r>
            <a:r>
              <a:rPr lang="en-US" baseline="0" dirty="0"/>
              <a:t> moving forward and flourishing? </a:t>
            </a:r>
          </a:p>
          <a:p>
            <a:pPr marL="171450" indent="-171450">
              <a:buFontTx/>
              <a:buChar char="-"/>
            </a:pPr>
            <a:endParaRPr lang="en-US" baseline="0" dirty="0"/>
          </a:p>
          <a:p>
            <a:pPr marL="171450" indent="-171450">
              <a:buFontTx/>
              <a:buChar char="-"/>
            </a:pPr>
            <a:r>
              <a:rPr lang="en-US" baseline="0" dirty="0"/>
              <a:t>I believe our training programs are failing us and not us failing to meet the program objectives.  Programs are:</a:t>
            </a:r>
          </a:p>
          <a:p>
            <a:pPr marL="0" indent="0">
              <a:buFontTx/>
              <a:buNone/>
            </a:pPr>
            <a:endParaRPr lang="en-US" baseline="0" dirty="0"/>
          </a:p>
          <a:p>
            <a:pPr marL="171450" indent="-171450">
              <a:buFont typeface="Arial" panose="020B0604020202020204" pitchFamily="34" charset="0"/>
              <a:buChar char="•"/>
            </a:pPr>
            <a:r>
              <a:rPr lang="en-US" baseline="0" dirty="0"/>
              <a:t>Poorly designed</a:t>
            </a:r>
          </a:p>
          <a:p>
            <a:pPr marL="171450" indent="-171450">
              <a:buFont typeface="Arial" panose="020B0604020202020204" pitchFamily="34" charset="0"/>
              <a:buChar char="•"/>
            </a:pPr>
            <a:r>
              <a:rPr lang="en-US" baseline="0" dirty="0"/>
              <a:t>Unsuitable Delivery formats</a:t>
            </a:r>
          </a:p>
          <a:p>
            <a:pPr marL="171450" indent="-171450">
              <a:buFont typeface="Arial" panose="020B0604020202020204" pitchFamily="34" charset="0"/>
              <a:buChar char="•"/>
            </a:pPr>
            <a:r>
              <a:rPr lang="en-US" baseline="0" dirty="0"/>
              <a:t>Not Accessible to those who really need them </a:t>
            </a:r>
          </a:p>
          <a:p>
            <a:pPr marL="171450" indent="-171450">
              <a:buFontTx/>
              <a:buChar char="-"/>
            </a:pPr>
            <a:endParaRPr lang="en-US" baseline="0"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4</a:t>
            </a:fld>
            <a:endParaRPr lang="en-US"/>
          </a:p>
        </p:txBody>
      </p:sp>
    </p:spTree>
    <p:extLst>
      <p:ext uri="{BB962C8B-B14F-4D97-AF65-F5344CB8AC3E}">
        <p14:creationId xmlns:p14="http://schemas.microsoft.com/office/powerpoint/2010/main" val="284375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dirty="0"/>
              <a:t>Our student have lower Literacy/Numeracy levels: Aboriginal youth in Canada is 24% of 15 to 24-year-olds, compared with 84% in the non-native population</a:t>
            </a:r>
          </a:p>
          <a:p>
            <a:pPr algn="just" fontAlgn="base"/>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r>
              <a:rPr lang="en-US" b="1" dirty="0"/>
              <a:t>Cultural differences:</a:t>
            </a:r>
            <a:r>
              <a:rPr lang="en-US" dirty="0"/>
              <a:t> employers and co-workers may not understand or respect the unique </a:t>
            </a:r>
            <a:r>
              <a:rPr lang="en-US" dirty="0">
                <a:hlinkClick r:id="rId3"/>
              </a:rPr>
              <a:t>cultural differences</a:t>
            </a:r>
            <a:endParaRPr lang="en-US" dirty="0"/>
          </a:p>
          <a:p>
            <a:r>
              <a:rPr lang="en-US" b="1" dirty="0"/>
              <a:t>Literacy and education:</a:t>
            </a:r>
            <a:r>
              <a:rPr lang="en-US" dirty="0"/>
              <a:t> high school and basic literacy skills are requirements for nearly all jobs. The graduation rate of Aboriginal youth in Canada is 24% of 15 to 24-year-olds, compared with 84% in the non-native population;</a:t>
            </a:r>
          </a:p>
          <a:p>
            <a:r>
              <a:rPr lang="en-US" b="1" dirty="0"/>
              <a:t>Cultural differences:</a:t>
            </a:r>
            <a:r>
              <a:rPr lang="en-US" dirty="0"/>
              <a:t> employers and co-workers may not understand or respect the unique </a:t>
            </a:r>
            <a:r>
              <a:rPr lang="en-US" dirty="0">
                <a:hlinkClick r:id="rId3"/>
              </a:rPr>
              <a:t>cultural differences</a:t>
            </a:r>
            <a:r>
              <a:rPr lang="en-US" dirty="0"/>
              <a:t> of Aboriginal people which can create a worksite atmosphere of disrespect, resentment or distrust;</a:t>
            </a:r>
          </a:p>
          <a:p>
            <a:r>
              <a:rPr lang="en-US" b="1" dirty="0"/>
              <a:t>Racism/discrimination/stereotypes:</a:t>
            </a:r>
            <a:r>
              <a:rPr lang="en-US" dirty="0"/>
              <a:t> this is one of the fundamental barriers to Aboriginal people getting a job and remaining in the job, and it is directly related to the attitudes passed down since European settlers arrived in North America. There are a number of myths and misconceptions about Aboriginal people and perceived special treatment that some non-Aboriginal people still believe are truths;</a:t>
            </a:r>
          </a:p>
          <a:p>
            <a:r>
              <a:rPr lang="en-US" b="1" dirty="0"/>
              <a:t>Self-esteem:</a:t>
            </a:r>
            <a:r>
              <a:rPr lang="en-US" dirty="0"/>
              <a:t> poverty, broken families, racism, stereotypes, discrimination, few role models all contribute to low self esteem. It’s hard to present well in a job interview when one is struggling with low self-esteem.</a:t>
            </a:r>
          </a:p>
          <a:p>
            <a:r>
              <a:rPr lang="en-US" b="1" dirty="0"/>
              <a:t>Poverty and poor housing:</a:t>
            </a:r>
            <a:r>
              <a:rPr lang="en-US" dirty="0"/>
              <a:t> fifty percent of First Nations children, living on-reserve, start each day in an overcrowded, inadequate home that likely is in need of repairs, has asbestos, </a:t>
            </a:r>
            <a:r>
              <a:rPr lang="en-US" dirty="0" err="1"/>
              <a:t>mould</a:t>
            </a:r>
            <a:r>
              <a:rPr lang="en-US" dirty="0"/>
              <a:t>, and may not have drinking water. Unhealthy living conditions affect a person’s mental and physical well being.</a:t>
            </a:r>
          </a:p>
          <a:p>
            <a:r>
              <a:rPr lang="en-US" b="1" dirty="0"/>
              <a:t>Lack of </a:t>
            </a:r>
            <a:r>
              <a:rPr lang="en-US" b="1" dirty="0">
                <a:hlinkClick r:id="rId4"/>
              </a:rPr>
              <a:t>driver’s license</a:t>
            </a:r>
            <a:r>
              <a:rPr lang="en-US" b="1" dirty="0"/>
              <a:t>:</a:t>
            </a:r>
            <a:r>
              <a:rPr lang="en-US" dirty="0"/>
              <a:t> a real stumbling block in remote communities; just getting to the nearest office to write the initial test can be challenging; taking driver’s training is similarly a challenge as there may not be easily accessed training providers or, for that matter, a vehicle on which to learn;</a:t>
            </a:r>
          </a:p>
          <a:p>
            <a:r>
              <a:rPr lang="en-US" b="1" dirty="0"/>
              <a:t>Transportation:</a:t>
            </a:r>
            <a:r>
              <a:rPr lang="en-US" dirty="0"/>
              <a:t> few remote communities are serviced by public transit; vehicle insurance is expensive and out of reach for many in pre-employment situations; again, owning a vehicle or having access to a vehicle is frequently not a reality;</a:t>
            </a:r>
          </a:p>
          <a:p>
            <a:r>
              <a:rPr lang="en-US" b="1" dirty="0"/>
              <a:t>Child care:</a:t>
            </a:r>
            <a:r>
              <a:rPr lang="en-US" dirty="0"/>
              <a:t> safe, affordable child care is a challenge for mainstream Canadians - it is even more of a challenge for parents in Aboriginal communities.</a:t>
            </a:r>
          </a:p>
          <a:p>
            <a:pPr algn="just" fontAlgn="base"/>
            <a:endParaRPr lang="en-US" dirty="0"/>
          </a:p>
          <a:p>
            <a:pPr algn="just" fontAlgn="base"/>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5</a:t>
            </a:fld>
            <a:endParaRPr lang="en-US"/>
          </a:p>
        </p:txBody>
      </p:sp>
    </p:spTree>
    <p:extLst>
      <p:ext uri="{BB962C8B-B14F-4D97-AF65-F5344CB8AC3E}">
        <p14:creationId xmlns:p14="http://schemas.microsoft.com/office/powerpoint/2010/main" val="58398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programs understand our audience and support them individually and in a group environment.  Our learners range from single moms, unemployed, those returning to work, band leaders, councilors and chiefs.    </a:t>
            </a:r>
          </a:p>
          <a:p>
            <a:endParaRPr lang="en-US" baseline="0" dirty="0"/>
          </a:p>
          <a:p>
            <a:r>
              <a:rPr lang="en-US" baseline="0" dirty="0"/>
              <a:t>We are human and we all strengths, preferences and needs – your position in a community does not matter.</a:t>
            </a:r>
          </a:p>
          <a:p>
            <a:endParaRPr lang="en-US" baseline="0" dirty="0"/>
          </a:p>
          <a:p>
            <a:r>
              <a:rPr lang="en-US" baseline="0" dirty="0"/>
              <a:t>These students are some of our most committed and successful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6</a:t>
            </a:fld>
            <a:endParaRPr lang="en-US"/>
          </a:p>
        </p:txBody>
      </p:sp>
    </p:spTree>
    <p:extLst>
      <p:ext uri="{BB962C8B-B14F-4D97-AF65-F5344CB8AC3E}">
        <p14:creationId xmlns:p14="http://schemas.microsoft.com/office/powerpoint/2010/main" val="130133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7</a:t>
            </a:fld>
            <a:endParaRPr lang="en-US"/>
          </a:p>
        </p:txBody>
      </p:sp>
    </p:spTree>
    <p:extLst>
      <p:ext uri="{BB962C8B-B14F-4D97-AF65-F5344CB8AC3E}">
        <p14:creationId xmlns:p14="http://schemas.microsoft.com/office/powerpoint/2010/main" val="861502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9</a:t>
            </a:fld>
            <a:endParaRPr lang="en-US"/>
          </a:p>
        </p:txBody>
      </p:sp>
    </p:spTree>
    <p:extLst>
      <p:ext uri="{BB962C8B-B14F-4D97-AF65-F5344CB8AC3E}">
        <p14:creationId xmlns:p14="http://schemas.microsoft.com/office/powerpoint/2010/main" val="285126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a:t>
            </a:r>
          </a:p>
          <a:p>
            <a:endParaRPr lang="en-US" dirty="0"/>
          </a:p>
          <a:p>
            <a:r>
              <a:rPr lang="en-US" dirty="0"/>
              <a:t>Why not?</a:t>
            </a:r>
          </a:p>
          <a:p>
            <a:endParaRPr lang="en-US" dirty="0"/>
          </a:p>
          <a:p>
            <a:r>
              <a:rPr lang="en-US" dirty="0"/>
              <a:t>Know your community – listen to</a:t>
            </a:r>
            <a:r>
              <a:rPr lang="en-US" baseline="0" dirty="0"/>
              <a:t> them.  They tell us they don’t want to leave reserves</a:t>
            </a:r>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10</a:t>
            </a:fld>
            <a:endParaRPr lang="en-US"/>
          </a:p>
        </p:txBody>
      </p:sp>
    </p:spTree>
    <p:extLst>
      <p:ext uri="{BB962C8B-B14F-4D97-AF65-F5344CB8AC3E}">
        <p14:creationId xmlns:p14="http://schemas.microsoft.com/office/powerpoint/2010/main" val="108564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47B73-6B03-4EF3-AD40-683CE00DABF6}" type="slidenum">
              <a:rPr lang="en-US" smtClean="0"/>
              <a:t>13</a:t>
            </a:fld>
            <a:endParaRPr lang="en-US"/>
          </a:p>
        </p:txBody>
      </p:sp>
    </p:spTree>
    <p:extLst>
      <p:ext uri="{BB962C8B-B14F-4D97-AF65-F5344CB8AC3E}">
        <p14:creationId xmlns:p14="http://schemas.microsoft.com/office/powerpoint/2010/main" val="395659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F2AF2-EA92-44F8-853B-5E3554E36C4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24480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2AF2-EA92-44F8-853B-5E3554E36C4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26252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2AF2-EA92-44F8-853B-5E3554E36C4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2341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2AF2-EA92-44F8-853B-5E3554E36C4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3008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F2AF2-EA92-44F8-853B-5E3554E36C4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2633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2AF2-EA92-44F8-853B-5E3554E36C4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161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2AF2-EA92-44F8-853B-5E3554E36C48}"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40690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F2AF2-EA92-44F8-853B-5E3554E36C48}"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4540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F2AF2-EA92-44F8-853B-5E3554E36C48}"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9728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20F2AF2-EA92-44F8-853B-5E3554E36C4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34450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20F2AF2-EA92-44F8-853B-5E3554E36C4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6424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20F2AF2-EA92-44F8-853B-5E3554E36C48}" type="datetimeFigureOut">
              <a:rPr lang="en-US" smtClean="0"/>
              <a:t>9/22/2016</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C7575539-BFBE-477A-BDB6-9CA7B44D81A5}" type="slidenum">
              <a:rPr lang="en-US" smtClean="0"/>
              <a:t>‹#›</a:t>
            </a:fld>
            <a:endParaRPr lang="en-US"/>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2926080" y="7624416"/>
            <a:ext cx="18379440" cy="2308324"/>
          </a:xfrm>
          <a:prstGeom prst="rect">
            <a:avLst/>
          </a:prstGeom>
          <a:noFill/>
        </p:spPr>
        <p:txBody>
          <a:bodyPr wrap="square" rtlCol="0">
            <a:spAutoFit/>
          </a:bodyPr>
          <a:lstStyle/>
          <a:p>
            <a:pPr algn="ctr"/>
            <a:r>
              <a:rPr lang="en-CA" sz="72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INDIGENOUS COMMUNITY FOR LEADERSHIP &amp; DEVELOPMENT</a:t>
            </a:r>
            <a:endParaRPr lang="en-US" sz="72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8991600" y="7153232"/>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9268" y="4153528"/>
            <a:ext cx="7784233" cy="2528521"/>
          </a:xfrm>
          <a:prstGeom prst="rect">
            <a:avLst/>
          </a:prstGeom>
        </p:spPr>
      </p:pic>
    </p:spTree>
    <p:extLst>
      <p:ext uri="{BB962C8B-B14F-4D97-AF65-F5344CB8AC3E}">
        <p14:creationId xmlns:p14="http://schemas.microsoft.com/office/powerpoint/2010/main" val="399649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3546" y="4758015"/>
            <a:ext cx="15878066" cy="1446550"/>
          </a:xfrm>
          <a:prstGeom prst="rect">
            <a:avLst/>
          </a:prstGeom>
          <a:noFill/>
        </p:spPr>
        <p:txBody>
          <a:bodyPr wrap="none" rtlCol="0">
            <a:spAutoFit/>
          </a:bodyPr>
          <a:lstStyle/>
          <a:p>
            <a:pPr algn="ct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HOW MANY OF YOU ALIGN YOUR EDUCATION </a:t>
            </a:r>
          </a:p>
          <a:p>
            <a:pPr algn="ct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PLANS WITH YOUR </a:t>
            </a:r>
            <a:r>
              <a:rPr lang="en-CA" sz="4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ECONOMIC GROWTH </a:t>
            </a: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PLAN?</a:t>
            </a:r>
            <a:r>
              <a:rPr lang="en-CA"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7779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8432327" y="5103521"/>
            <a:ext cx="13025593" cy="6186309"/>
          </a:xfrm>
          <a:prstGeom prst="rect">
            <a:avLst/>
          </a:prstGeom>
          <a:noFill/>
        </p:spPr>
        <p:txBody>
          <a:bodyPr wrap="square" rtlCol="0">
            <a:spAutoFit/>
          </a:bodyPr>
          <a:lstStyle/>
          <a:p>
            <a:pPr fontAlgn="base"/>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Through the use of multi-platforms, we collaborate and share the wisdom gathered for all students to utilize.</a:t>
            </a:r>
          </a:p>
          <a:p>
            <a:pPr fontAlgn="base"/>
            <a:endPar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fontAlgn="base"/>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incorporate lessons and custom programs based on their unique, individual needs and desired outcomes.   </a:t>
            </a:r>
            <a:endPar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flipH="1">
            <a:off x="1584959" y="4149837"/>
            <a:ext cx="6847368" cy="6400906"/>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48269" y="1755139"/>
            <a:ext cx="17154120" cy="1754326"/>
          </a:xfrm>
          <a:prstGeom prst="rect">
            <a:avLst/>
          </a:prstGeom>
          <a:noFill/>
        </p:spPr>
        <p:txBody>
          <a:bodyPr wrap="non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ARE COMMITED TO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SHARING</a:t>
            </a:r>
          </a:p>
          <a:p>
            <a:pPr algn="ct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 WISE PRACTICES</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,SKILLS AND KNOWLEDGE.</a:t>
            </a:r>
            <a:endPar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Connector 8"/>
          <p:cNvCxnSpPr/>
          <p:nvPr/>
        </p:nvCxnSpPr>
        <p:spPr>
          <a:xfrm>
            <a:off x="8949070" y="3587301"/>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2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8351520" y="5369225"/>
            <a:ext cx="6856095" cy="1015663"/>
          </a:xfrm>
          <a:prstGeom prst="rect">
            <a:avLst/>
          </a:prstGeom>
          <a:noFill/>
        </p:spPr>
        <p:txBody>
          <a:bodyPr wrap="square" rtlCol="0">
            <a:spAutoFit/>
          </a:bodyPr>
          <a:lstStyle/>
          <a:p>
            <a:pPr algn="ctr"/>
            <a:r>
              <a:rPr lang="en-US" sz="60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WHO</a:t>
            </a:r>
            <a:r>
              <a:rPr lang="en-US" sz="60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WE ARE</a:t>
            </a:r>
          </a:p>
        </p:txBody>
      </p:sp>
      <p:cxnSp>
        <p:nvCxnSpPr>
          <p:cNvPr id="9" name="Straight Connector 8"/>
          <p:cNvCxnSpPr/>
          <p:nvPr/>
        </p:nvCxnSpPr>
        <p:spPr>
          <a:xfrm>
            <a:off x="8351520" y="6384888"/>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77284" y="6987807"/>
            <a:ext cx="15793212" cy="5386090"/>
          </a:xfrm>
          <a:prstGeom prst="rect">
            <a:avLst/>
          </a:prstGeom>
          <a:noFill/>
        </p:spPr>
        <p:txBody>
          <a:bodyPr wrap="square" rtlCol="0">
            <a:spAutoFit/>
          </a:bodyPr>
          <a:lstStyle/>
          <a:p>
            <a:pPr fontAlgn="base"/>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ICLD is a joint venture between </a:t>
            </a:r>
            <a:r>
              <a:rPr lang="en-CA" sz="4400" cap="all" spc="12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Naut’sa</a:t>
            </a: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CA" sz="4400" cap="all" spc="12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mawt</a:t>
            </a: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Resources Group and Com-Tech Learning Solutions.  We have created a legacy of trust an confidence by treating our suppliers, customers and partners with dignity, honesty and respect</a:t>
            </a:r>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fontAlgn="base"/>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4079559"/>
          </a:xfrm>
          <a:prstGeom prst="rect">
            <a:avLst/>
          </a:prstGeom>
        </p:spPr>
      </p:pic>
    </p:spTree>
    <p:extLst>
      <p:ext uri="{BB962C8B-B14F-4D97-AF65-F5344CB8AC3E}">
        <p14:creationId xmlns:p14="http://schemas.microsoft.com/office/powerpoint/2010/main" val="75964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39"/>
            <a:ext cx="24384000" cy="7060020"/>
          </a:xfrm>
          <a:prstGeom prst="rect">
            <a:avLst/>
          </a:prstGeom>
        </p:spPr>
      </p:pic>
      <p:sp>
        <p:nvSpPr>
          <p:cNvPr id="10" name="TextBox 9"/>
          <p:cNvSpPr txBox="1"/>
          <p:nvPr/>
        </p:nvSpPr>
        <p:spPr>
          <a:xfrm>
            <a:off x="9598444" y="2595041"/>
            <a:ext cx="6813084" cy="923330"/>
          </a:xfrm>
          <a:prstGeom prst="rect">
            <a:avLst/>
          </a:prstGeom>
          <a:noFill/>
        </p:spPr>
        <p:txBody>
          <a:bodyPr wrap="non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EXPERIENCE</a:t>
            </a:r>
            <a:endParaRPr lang="en-US"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9598444" y="4023303"/>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4973204"/>
            <a:ext cx="19751040" cy="8402300"/>
          </a:xfrm>
          <a:prstGeom prst="rect">
            <a:avLst/>
          </a:prstGeom>
          <a:noFill/>
        </p:spPr>
        <p:txBody>
          <a:bodyPr wrap="square" rtlCol="0">
            <a:spAutoFit/>
          </a:bodyPr>
          <a:lstStyle/>
          <a:p>
            <a:pPr marL="457200" indent="-457200" fontAlgn="base">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provide training, CONSULTING, MENTORSHIP PROGRAMS FOR HUMAN CAPACITY DEVELOPMENT (COMMUNITY AND LEADERSHIP) </a:t>
            </a: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including</a:t>
            </a:r>
            <a:r>
              <a:rPr lang="en-US" sz="4400" i="1" dirty="0"/>
              <a:t> </a:t>
            </a: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BUSINESS &amp; ECONOMIC DEVELOPMENT</a:t>
            </a:r>
          </a:p>
          <a:p>
            <a:pPr marL="457200" indent="-457200" fontAlgn="base">
              <a:buFont typeface="Arial" panose="020B0604020202020204" pitchFamily="34" charset="0"/>
              <a:buChar char="•"/>
            </a:pPr>
            <a:endPar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work with over 38 different government departments across Canada.</a:t>
            </a:r>
          </a:p>
          <a:p>
            <a:pPr marL="457200" indent="-457200" fontAlgn="base">
              <a:buFont typeface="Arial" panose="020B0604020202020204" pitchFamily="34" charset="0"/>
              <a:buChar char="•"/>
            </a:pPr>
            <a:endPar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provide learning services to over 3 dozen First Nations Communities IN BC AND SOON ALBERTA.</a:t>
            </a:r>
          </a:p>
          <a:p>
            <a:pPr marL="457200" indent="-457200" algn="just" fontAlgn="base">
              <a:buFont typeface="Arial" panose="020B0604020202020204" pitchFamily="34" charset="0"/>
              <a:buChar char="•"/>
            </a:pPr>
            <a:endParaRPr lang="en-CA"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endParaRPr lang="en-CA"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9888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39"/>
            <a:ext cx="24384000" cy="7060020"/>
          </a:xfrm>
          <a:prstGeom prst="rect">
            <a:avLst/>
          </a:prstGeom>
        </p:spPr>
      </p:pic>
      <p:sp>
        <p:nvSpPr>
          <p:cNvPr id="10" name="TextBox 9"/>
          <p:cNvSpPr txBox="1"/>
          <p:nvPr/>
        </p:nvSpPr>
        <p:spPr>
          <a:xfrm>
            <a:off x="7753836" y="3143243"/>
            <a:ext cx="9834745" cy="923330"/>
          </a:xfrm>
          <a:prstGeom prst="rect">
            <a:avLst/>
          </a:prstGeom>
          <a:noFill/>
        </p:spPr>
        <p:txBody>
          <a:bodyPr wrap="non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TRAINING</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SERVICES</a:t>
            </a:r>
            <a:endPar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9537484" y="4528236"/>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20640" y="4528236"/>
            <a:ext cx="7071360" cy="9079409"/>
          </a:xfrm>
          <a:prstGeom prst="rect">
            <a:avLst/>
          </a:prstGeom>
          <a:noFill/>
        </p:spPr>
        <p:txBody>
          <a:bodyPr wrap="square" rtlCol="0">
            <a:spAutoFit/>
          </a:bodyPr>
          <a:lstStyle/>
          <a:p>
            <a:endParaRPr lang="en-US" sz="4400" dirty="0"/>
          </a:p>
          <a:p>
            <a:pPr marL="571500" indent="-571500">
              <a:buFont typeface="Arial" panose="020B0604020202020204" pitchFamily="34" charset="0"/>
              <a:buChar char="•"/>
            </a:pPr>
            <a:r>
              <a:rPr lang="en-US" sz="4400" dirty="0"/>
              <a:t>Supervisory Skills</a:t>
            </a:r>
          </a:p>
          <a:p>
            <a:pPr marL="571500" indent="-571500">
              <a:buFont typeface="Arial" panose="020B0604020202020204" pitchFamily="34" charset="0"/>
              <a:buChar char="•"/>
            </a:pPr>
            <a:r>
              <a:rPr lang="en-US" sz="4400" dirty="0"/>
              <a:t>Management Development</a:t>
            </a:r>
          </a:p>
          <a:p>
            <a:pPr marL="571500" indent="-571500">
              <a:buFont typeface="Arial" panose="020B0604020202020204" pitchFamily="34" charset="0"/>
              <a:buChar char="•"/>
            </a:pPr>
            <a:r>
              <a:rPr lang="en-US" sz="4400" dirty="0"/>
              <a:t>Sales &amp; Marketing</a:t>
            </a:r>
          </a:p>
          <a:p>
            <a:pPr marL="571500" indent="-571500">
              <a:buFont typeface="Arial" panose="020B0604020202020204" pitchFamily="34" charset="0"/>
              <a:buChar char="•"/>
            </a:pPr>
            <a:r>
              <a:rPr lang="en-US" sz="4400" dirty="0"/>
              <a:t>Financial Management</a:t>
            </a:r>
          </a:p>
          <a:p>
            <a:pPr marL="571500" indent="-571500">
              <a:buFont typeface="Arial" panose="020B0604020202020204" pitchFamily="34" charset="0"/>
              <a:buChar char="•"/>
            </a:pPr>
            <a:r>
              <a:rPr lang="en-US" sz="4400" dirty="0"/>
              <a:t>Personal Development</a:t>
            </a:r>
          </a:p>
          <a:p>
            <a:pPr marL="571500" indent="-571500">
              <a:buFont typeface="Arial" panose="020B0604020202020204" pitchFamily="34" charset="0"/>
              <a:buChar char="•"/>
            </a:pPr>
            <a:r>
              <a:rPr lang="en-US" sz="4400" dirty="0"/>
              <a:t>Human Resources</a:t>
            </a:r>
          </a:p>
          <a:p>
            <a:pPr marL="571500" indent="-571500">
              <a:buFont typeface="Arial" panose="020B0604020202020204" pitchFamily="34" charset="0"/>
              <a:buChar char="•"/>
            </a:pPr>
            <a:r>
              <a:rPr lang="en-US" sz="4400" dirty="0"/>
              <a:t>Administration</a:t>
            </a:r>
          </a:p>
          <a:p>
            <a:pPr marL="571500" indent="-571500">
              <a:buFont typeface="Arial" panose="020B0604020202020204" pitchFamily="34" charset="0"/>
              <a:buChar char="•"/>
            </a:pPr>
            <a:r>
              <a:rPr lang="en-US" sz="4400" dirty="0"/>
              <a:t>Information Technology</a:t>
            </a:r>
          </a:p>
          <a:p>
            <a:pPr marL="571500" indent="-571500">
              <a:buFont typeface="Arial" panose="020B0604020202020204" pitchFamily="34" charset="0"/>
              <a:buChar char="•"/>
            </a:pPr>
            <a:r>
              <a:rPr lang="en-US" sz="4400" dirty="0"/>
              <a:t>Project Management</a:t>
            </a:r>
          </a:p>
          <a:p>
            <a:pPr marL="457200" indent="-457200" fontAlgn="base">
              <a:buFont typeface="Arial" panose="020B0604020202020204" pitchFamily="34" charset="0"/>
              <a:buChar char="•"/>
            </a:pPr>
            <a:endPar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Font typeface="Arial" panose="020B0604020202020204" pitchFamily="34" charset="0"/>
              <a:buChar char="•"/>
            </a:pPr>
            <a:endPar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fontAlgn="base">
              <a:buFont typeface="Arial" panose="020B0604020202020204" pitchFamily="34" charset="0"/>
              <a:buChar char="•"/>
            </a:pPr>
            <a:endParaRPr lang="en-CA"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endParaRPr lang="en-CA"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14280934" y="5303646"/>
            <a:ext cx="12192000" cy="5509200"/>
          </a:xfrm>
          <a:prstGeom prst="rect">
            <a:avLst/>
          </a:prstGeom>
        </p:spPr>
        <p:txBody>
          <a:bodyPr>
            <a:spAutoFit/>
          </a:bodyPr>
          <a:lstStyle/>
          <a:p>
            <a:pPr marL="571500" indent="-571500">
              <a:buFont typeface="Arial" panose="020B0604020202020204" pitchFamily="34" charset="0"/>
              <a:buChar char="•"/>
            </a:pPr>
            <a:r>
              <a:rPr lang="en-US" sz="4400" dirty="0"/>
              <a:t>Project Management</a:t>
            </a:r>
          </a:p>
          <a:p>
            <a:pPr marL="571500" indent="-571500">
              <a:buFont typeface="Arial" panose="020B0604020202020204" pitchFamily="34" charset="0"/>
              <a:buChar char="•"/>
            </a:pPr>
            <a:r>
              <a:rPr lang="en-US" sz="4400" dirty="0"/>
              <a:t>Risk Management</a:t>
            </a:r>
          </a:p>
          <a:p>
            <a:pPr marL="571500" indent="-571500">
              <a:buFont typeface="Arial" panose="020B0604020202020204" pitchFamily="34" charset="0"/>
              <a:buChar char="•"/>
            </a:pPr>
            <a:r>
              <a:rPr lang="en-US" sz="4400" dirty="0"/>
              <a:t>Change Management</a:t>
            </a:r>
          </a:p>
          <a:p>
            <a:pPr marL="571500" indent="-571500">
              <a:buFont typeface="Arial" panose="020B0604020202020204" pitchFamily="34" charset="0"/>
              <a:buChar char="•"/>
            </a:pPr>
            <a:r>
              <a:rPr lang="en-US" sz="4400" dirty="0"/>
              <a:t>Communication Planning</a:t>
            </a:r>
          </a:p>
          <a:p>
            <a:pPr marL="571500" indent="-571500">
              <a:buFont typeface="Arial" panose="020B0604020202020204" pitchFamily="34" charset="0"/>
              <a:buChar char="•"/>
            </a:pPr>
            <a:r>
              <a:rPr lang="en-US" sz="4400" dirty="0"/>
              <a:t>Business Case Development</a:t>
            </a:r>
          </a:p>
          <a:p>
            <a:pPr marL="571500" indent="-571500">
              <a:buFont typeface="Arial" panose="020B0604020202020204" pitchFamily="34" charset="0"/>
              <a:buChar char="•"/>
            </a:pPr>
            <a:r>
              <a:rPr lang="en-US" sz="4400" dirty="0"/>
              <a:t>Strategic Planning</a:t>
            </a:r>
          </a:p>
          <a:p>
            <a:pPr marL="571500" indent="-571500">
              <a:buFont typeface="Arial" panose="020B0604020202020204" pitchFamily="34" charset="0"/>
              <a:buChar char="•"/>
            </a:pPr>
            <a:r>
              <a:rPr lang="en-US" sz="4400" dirty="0"/>
              <a:t>Facilitation Skills</a:t>
            </a:r>
          </a:p>
          <a:p>
            <a:pPr marL="571500" indent="-571500">
              <a:buFont typeface="Arial" panose="020B0604020202020204" pitchFamily="34" charset="0"/>
              <a:buChar char="•"/>
            </a:pPr>
            <a:r>
              <a:rPr lang="en-US" sz="4400" dirty="0"/>
              <a:t>Training and Mentorship</a:t>
            </a:r>
          </a:p>
        </p:txBody>
      </p:sp>
    </p:spTree>
    <p:extLst>
      <p:ext uri="{BB962C8B-B14F-4D97-AF65-F5344CB8AC3E}">
        <p14:creationId xmlns:p14="http://schemas.microsoft.com/office/powerpoint/2010/main" val="86189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39"/>
            <a:ext cx="24384000" cy="7060020"/>
          </a:xfrm>
          <a:prstGeom prst="rect">
            <a:avLst/>
          </a:prstGeom>
        </p:spPr>
      </p:pic>
      <p:sp>
        <p:nvSpPr>
          <p:cNvPr id="10" name="TextBox 9"/>
          <p:cNvSpPr txBox="1"/>
          <p:nvPr/>
        </p:nvSpPr>
        <p:spPr>
          <a:xfrm>
            <a:off x="6924336" y="3209934"/>
            <a:ext cx="14843551" cy="923330"/>
          </a:xfrm>
          <a:prstGeom prst="rect">
            <a:avLst/>
          </a:prstGeom>
          <a:noFill/>
        </p:spPr>
        <p:txBody>
          <a:bodyPr wrap="non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COMMUNITY BUILDING </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SERVICES</a:t>
            </a:r>
            <a:endPar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10810432" y="4612236"/>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55552" y="4612236"/>
            <a:ext cx="7071360" cy="8402300"/>
          </a:xfrm>
          <a:prstGeom prst="rect">
            <a:avLst/>
          </a:prstGeom>
          <a:noFill/>
        </p:spPr>
        <p:txBody>
          <a:bodyPr wrap="square" rtlCol="0">
            <a:spAutoFit/>
          </a:bodyPr>
          <a:lstStyle/>
          <a:p>
            <a:endParaRPr lang="en-US" sz="4400" dirty="0"/>
          </a:p>
          <a:p>
            <a:pPr marL="571500" indent="-571500">
              <a:buFont typeface="Arial" panose="020B0604020202020204" pitchFamily="34" charset="0"/>
              <a:buChar char="•"/>
            </a:pPr>
            <a:r>
              <a:rPr lang="en-US" sz="4400" dirty="0"/>
              <a:t>Feasibility Studies</a:t>
            </a:r>
          </a:p>
          <a:p>
            <a:pPr marL="571500" indent="-571500">
              <a:buFont typeface="Arial" panose="020B0604020202020204" pitchFamily="34" charset="0"/>
              <a:buChar char="•"/>
            </a:pPr>
            <a:r>
              <a:rPr lang="en-US" sz="4400" dirty="0"/>
              <a:t>Business Plan Development</a:t>
            </a:r>
          </a:p>
          <a:p>
            <a:pPr marL="571500" indent="-571500">
              <a:buFont typeface="Arial" panose="020B0604020202020204" pitchFamily="34" charset="0"/>
              <a:buChar char="•"/>
            </a:pPr>
            <a:r>
              <a:rPr lang="en-US" sz="4400" dirty="0"/>
              <a:t>Business Case Development</a:t>
            </a:r>
          </a:p>
          <a:p>
            <a:pPr marL="571500" indent="-571500">
              <a:buFont typeface="Arial" panose="020B0604020202020204" pitchFamily="34" charset="0"/>
              <a:buChar char="•"/>
            </a:pPr>
            <a:r>
              <a:rPr lang="en-US" sz="4400" dirty="0"/>
              <a:t>Policy &amp; Process Design</a:t>
            </a:r>
          </a:p>
          <a:p>
            <a:pPr marL="571500" indent="-571500">
              <a:buFont typeface="Arial" panose="020B0604020202020204" pitchFamily="34" charset="0"/>
              <a:buChar char="•"/>
            </a:pPr>
            <a:r>
              <a:rPr lang="en-US" sz="4400" dirty="0"/>
              <a:t>Information Risk Analysis</a:t>
            </a:r>
          </a:p>
          <a:p>
            <a:pPr marL="571500" indent="-571500">
              <a:buFont typeface="Arial" panose="020B0604020202020204" pitchFamily="34" charset="0"/>
              <a:buChar char="•"/>
            </a:pPr>
            <a:r>
              <a:rPr lang="en-US" sz="4400" dirty="0"/>
              <a:t>Project Management</a:t>
            </a:r>
          </a:p>
          <a:p>
            <a:pPr marL="571500" indent="-571500">
              <a:buFont typeface="Arial" panose="020B0604020202020204" pitchFamily="34" charset="0"/>
              <a:buChar char="•"/>
            </a:pPr>
            <a:r>
              <a:rPr lang="en-US" sz="4400" dirty="0"/>
              <a:t>Risk Management</a:t>
            </a:r>
          </a:p>
          <a:p>
            <a:pPr marL="457200" indent="-457200" fontAlgn="base">
              <a:buFont typeface="Arial" panose="020B0604020202020204" pitchFamily="34" charset="0"/>
              <a:buChar char="•"/>
            </a:pPr>
            <a:endPar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fontAlgn="base">
              <a:buFont typeface="Arial" panose="020B0604020202020204" pitchFamily="34" charset="0"/>
              <a:buChar char="•"/>
            </a:pPr>
            <a:endPar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fontAlgn="base">
              <a:buFont typeface="Arial" panose="020B0604020202020204" pitchFamily="34" charset="0"/>
              <a:buChar char="•"/>
            </a:pPr>
            <a:endParaRPr lang="en-CA"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endParaRPr lang="en-CA"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p:nvSpPr>
        <p:spPr>
          <a:xfrm>
            <a:off x="14346111" y="5511853"/>
            <a:ext cx="12192000" cy="5509200"/>
          </a:xfrm>
          <a:prstGeom prst="rect">
            <a:avLst/>
          </a:prstGeom>
        </p:spPr>
        <p:txBody>
          <a:bodyPr>
            <a:spAutoFit/>
          </a:bodyPr>
          <a:lstStyle/>
          <a:p>
            <a:pPr marL="571500" indent="-571500">
              <a:buFont typeface="Arial" panose="020B0604020202020204" pitchFamily="34" charset="0"/>
              <a:buChar char="•"/>
            </a:pPr>
            <a:r>
              <a:rPr lang="en-US" sz="4400" dirty="0"/>
              <a:t>Governance</a:t>
            </a:r>
          </a:p>
          <a:p>
            <a:pPr marL="571500" indent="-571500">
              <a:buFont typeface="Arial" panose="020B0604020202020204" pitchFamily="34" charset="0"/>
              <a:buChar char="•"/>
            </a:pPr>
            <a:r>
              <a:rPr lang="en-US" sz="4400" dirty="0"/>
              <a:t>Strategic Plan Development</a:t>
            </a:r>
          </a:p>
          <a:p>
            <a:pPr marL="571500" indent="-571500">
              <a:buFont typeface="Arial" panose="020B0604020202020204" pitchFamily="34" charset="0"/>
              <a:buChar char="•"/>
            </a:pPr>
            <a:r>
              <a:rPr lang="en-US" sz="4400" dirty="0"/>
              <a:t>Business Architect Design</a:t>
            </a:r>
          </a:p>
          <a:p>
            <a:pPr marL="571500" indent="-571500">
              <a:buFont typeface="Arial" panose="020B0604020202020204" pitchFamily="34" charset="0"/>
              <a:buChar char="•"/>
            </a:pPr>
            <a:r>
              <a:rPr lang="en-US" sz="4400" dirty="0"/>
              <a:t>Information Management</a:t>
            </a:r>
          </a:p>
          <a:p>
            <a:pPr marL="571500" indent="-571500">
              <a:buFont typeface="Arial" panose="020B0604020202020204" pitchFamily="34" charset="0"/>
              <a:buChar char="•"/>
            </a:pPr>
            <a:r>
              <a:rPr lang="en-US" sz="4400" dirty="0"/>
              <a:t>Data Security Policy</a:t>
            </a:r>
          </a:p>
          <a:p>
            <a:pPr marL="571500" indent="-571500">
              <a:buFont typeface="Arial" panose="020B0604020202020204" pitchFamily="34" charset="0"/>
              <a:buChar char="•"/>
            </a:pPr>
            <a:r>
              <a:rPr lang="en-US" sz="4400" dirty="0"/>
              <a:t>Economic Development</a:t>
            </a:r>
          </a:p>
          <a:p>
            <a:pPr marL="571500" indent="-571500">
              <a:buFont typeface="Arial" panose="020B0604020202020204" pitchFamily="34" charset="0"/>
              <a:buChar char="•"/>
            </a:pPr>
            <a:r>
              <a:rPr lang="en-US" sz="4400" dirty="0"/>
              <a:t>HR Planning Development</a:t>
            </a:r>
          </a:p>
          <a:p>
            <a:pPr marL="571500" indent="-571500">
              <a:buFont typeface="Arial" panose="020B0604020202020204" pitchFamily="34" charset="0"/>
              <a:buChar char="•"/>
            </a:pPr>
            <a:r>
              <a:rPr lang="en-US" sz="4400" dirty="0"/>
              <a:t>Community Planning</a:t>
            </a:r>
            <a:endParaRPr lang="en-US" sz="4400" dirty="0">
              <a:effectLst/>
            </a:endParaRPr>
          </a:p>
        </p:txBody>
      </p:sp>
    </p:spTree>
    <p:extLst>
      <p:ext uri="{BB962C8B-B14F-4D97-AF65-F5344CB8AC3E}">
        <p14:creationId xmlns:p14="http://schemas.microsoft.com/office/powerpoint/2010/main" val="30856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1662409" y="3775505"/>
            <a:ext cx="21129952" cy="1754326"/>
          </a:xfrm>
          <a:prstGeom prst="rect">
            <a:avLst/>
          </a:prstGeom>
          <a:noFill/>
        </p:spPr>
        <p:txBody>
          <a:bodyPr wrap="none" rtlCol="0">
            <a:spAutoFit/>
          </a:bodyPr>
          <a:lstStyle/>
          <a:p>
            <a:pPr algn="ctr"/>
            <a:r>
              <a:rPr lang="en-US"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PARTNER WITH US</a:t>
            </a:r>
            <a:r>
              <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&amp; ALIGN YOUR HUMAN CAPACITY </a:t>
            </a:r>
          </a:p>
          <a:p>
            <a:pPr algn="ctr"/>
            <a:r>
              <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DEVELOPMENT WITH YOUR ECONOMIC GROWTH PLANS </a:t>
            </a:r>
          </a:p>
        </p:txBody>
      </p:sp>
      <p:cxnSp>
        <p:nvCxnSpPr>
          <p:cNvPr id="9" name="Straight Connector 8"/>
          <p:cNvCxnSpPr/>
          <p:nvPr/>
        </p:nvCxnSpPr>
        <p:spPr>
          <a:xfrm>
            <a:off x="9097925" y="6890498"/>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1" y="9611834"/>
            <a:ext cx="24392529" cy="4080986"/>
          </a:xfrm>
          <a:prstGeom prst="rect">
            <a:avLst/>
          </a:prstGeom>
        </p:spPr>
      </p:pic>
    </p:spTree>
    <p:extLst>
      <p:ext uri="{BB962C8B-B14F-4D97-AF65-F5344CB8AC3E}">
        <p14:creationId xmlns:p14="http://schemas.microsoft.com/office/powerpoint/2010/main" val="261892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9097925" y="4634978"/>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83618" y="3200526"/>
            <a:ext cx="15793212" cy="6093976"/>
          </a:xfrm>
          <a:prstGeom prst="rect">
            <a:avLst/>
          </a:prstGeom>
          <a:noFill/>
        </p:spPr>
        <p:txBody>
          <a:bodyPr wrap="square" rtlCol="0">
            <a:spAutoFit/>
          </a:bodyPr>
          <a:lstStyle/>
          <a:p>
            <a:pPr algn="ctr" fontAlgn="base"/>
            <a:r>
              <a:rPr lang="en-CA" sz="5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Indigenous Community for Leadership and Development </a:t>
            </a:r>
          </a:p>
          <a:p>
            <a:pPr algn="ctr" fontAlgn="base"/>
            <a:endParaRPr lang="en-CA" sz="5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ctr" fontAlgn="base"/>
            <a:r>
              <a:rPr lang="en-CA" sz="5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330-6165 Highway 17A Delta, BC Canada V4K 5B8</a:t>
            </a:r>
          </a:p>
          <a:p>
            <a:pPr algn="ctr" fontAlgn="base"/>
            <a:endParaRPr lang="en-CA" sz="5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ctr" fontAlgn="base"/>
            <a:r>
              <a:rPr lang="en-CA" sz="5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604.899.2400</a:t>
            </a:r>
          </a:p>
          <a:p>
            <a:pPr algn="ctr" fontAlgn="base"/>
            <a:endParaRPr lang="en-CA" sz="4000" cap="all"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ctr" fontAlgn="base"/>
            <a:r>
              <a:rPr lang="en-CA" sz="8000" cap="all" dirty="0">
                <a:solidFill>
                  <a:srgbClr val="FF0000"/>
                </a:solidFill>
                <a:latin typeface="Open Sans" panose="020B0606030504020204" pitchFamily="34" charset="0"/>
                <a:ea typeface="Open Sans" panose="020B0606030504020204" pitchFamily="34" charset="0"/>
                <a:cs typeface="Open Sans" panose="020B0606030504020204" pitchFamily="34" charset="0"/>
              </a:rPr>
              <a:t>www.icld.ca</a:t>
            </a:r>
            <a:endParaRPr lang="en-US" sz="4000" cap="all"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1" y="9611834"/>
            <a:ext cx="24392529" cy="4080986"/>
          </a:xfrm>
          <a:prstGeom prst="rect">
            <a:avLst/>
          </a:prstGeom>
        </p:spPr>
      </p:pic>
    </p:spTree>
    <p:extLst>
      <p:ext uri="{BB962C8B-B14F-4D97-AF65-F5344CB8AC3E}">
        <p14:creationId xmlns:p14="http://schemas.microsoft.com/office/powerpoint/2010/main" val="302649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971" y="1289697"/>
            <a:ext cx="11527971" cy="10879211"/>
          </a:xfrm>
          <a:prstGeom prst="rect">
            <a:avLst/>
          </a:prstGeom>
        </p:spPr>
      </p:pic>
      <p:sp>
        <p:nvSpPr>
          <p:cNvPr id="6" name="Rectangle 5"/>
          <p:cNvSpPr/>
          <p:nvPr/>
        </p:nvSpPr>
        <p:spPr>
          <a:xfrm>
            <a:off x="5519057" y="1289697"/>
            <a:ext cx="12181114" cy="1126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9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7060020"/>
          </a:xfrm>
          <a:prstGeom prst="rect">
            <a:avLst/>
          </a:prstGeom>
        </p:spPr>
      </p:pic>
      <p:cxnSp>
        <p:nvCxnSpPr>
          <p:cNvPr id="7" name="Straight Connector 6"/>
          <p:cNvCxnSpPr/>
          <p:nvPr/>
        </p:nvCxnSpPr>
        <p:spPr>
          <a:xfrm>
            <a:off x="10067072" y="5632198"/>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16475" y="6347423"/>
            <a:ext cx="17125321" cy="4154984"/>
          </a:xfrm>
          <a:prstGeom prst="rect">
            <a:avLst/>
          </a:prstGeom>
          <a:noFill/>
        </p:spPr>
        <p:txBody>
          <a:bodyPr wrap="square" rtlCol="0">
            <a:spAutoFit/>
          </a:bodyPr>
          <a:lstStyle/>
          <a:p>
            <a:pPr marL="868363" indent="-868363">
              <a:lnSpc>
                <a:spcPct val="200000"/>
              </a:lnSpc>
              <a:buFontTx/>
              <a:buChar char="-"/>
            </a:pPr>
            <a:r>
              <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INCOMPATIBLE LEARNING SYTLES</a:t>
            </a:r>
          </a:p>
          <a:p>
            <a:pPr marL="868363" indent="-868363">
              <a:lnSpc>
                <a:spcPct val="200000"/>
              </a:lnSpc>
              <a:buFontTx/>
              <a:buChar char="-"/>
            </a:pPr>
            <a:r>
              <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LACK OF PREREQUISITE KNOWLEDGE</a:t>
            </a:r>
          </a:p>
          <a:p>
            <a:pPr marL="868363" indent="-868363">
              <a:lnSpc>
                <a:spcPct val="200000"/>
              </a:lnSpc>
              <a:buFontTx/>
              <a:buChar char="-"/>
            </a:pPr>
            <a:r>
              <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POORLY MOTIVATED STUDENTS</a:t>
            </a:r>
          </a:p>
        </p:txBody>
      </p:sp>
      <p:sp>
        <p:nvSpPr>
          <p:cNvPr id="6" name="TextBox 5"/>
          <p:cNvSpPr txBox="1"/>
          <p:nvPr/>
        </p:nvSpPr>
        <p:spPr>
          <a:xfrm>
            <a:off x="5416474" y="3711827"/>
            <a:ext cx="16300526" cy="1754326"/>
          </a:xfrm>
          <a:prstGeom prst="rect">
            <a:avLst/>
          </a:prstGeom>
          <a:noFill/>
        </p:spPr>
        <p:txBody>
          <a:bodyPr wrap="squar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TODAY’S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TRAINING</a:t>
            </a:r>
          </a:p>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FOR OUR COMMUNITY MEMBERS</a:t>
            </a:r>
            <a:endPar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345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7060020"/>
          </a:xfrm>
          <a:prstGeom prst="rect">
            <a:avLst/>
          </a:prstGeom>
        </p:spPr>
      </p:pic>
      <p:sp>
        <p:nvSpPr>
          <p:cNvPr id="10" name="TextBox 9"/>
          <p:cNvSpPr txBox="1"/>
          <p:nvPr/>
        </p:nvSpPr>
        <p:spPr>
          <a:xfrm>
            <a:off x="5416474" y="3711827"/>
            <a:ext cx="16300526" cy="1754326"/>
          </a:xfrm>
          <a:prstGeom prst="rect">
            <a:avLst/>
          </a:prstGeom>
          <a:noFill/>
        </p:spPr>
        <p:txBody>
          <a:bodyPr wrap="squar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TODAY’S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TRAINING..</a:t>
            </a:r>
          </a:p>
          <a:p>
            <a:pPr algn="ct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IS FAILING </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COMMUNITY MEMBERS</a:t>
            </a:r>
            <a:endPar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9058275" y="5909930"/>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37360" y="6347423"/>
            <a:ext cx="21579839" cy="5509200"/>
          </a:xfrm>
          <a:prstGeom prst="rect">
            <a:avLst/>
          </a:prstGeom>
          <a:noFill/>
        </p:spPr>
        <p:txBody>
          <a:bodyPr wrap="square" rtlCol="0">
            <a:spAutoFit/>
          </a:bodyPr>
          <a:lstStyle/>
          <a:p>
            <a:pPr marL="868363" indent="-868363">
              <a:buFontTx/>
              <a:buChar char="-"/>
            </a:pPr>
            <a:r>
              <a:rPr lang="en-US" sz="4400"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POORLY DESIGNED- </a:t>
            </a:r>
            <a:r>
              <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DATA DRIVEN, LECTURE, &amp; “WATCH THEN DO”</a:t>
            </a:r>
          </a:p>
          <a:p>
            <a:pPr marL="868363" indent="-868363">
              <a:buFontTx/>
              <a:buChar char="-"/>
            </a:pPr>
            <a:endParaRPr lang="en-US" sz="4400" spc="12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pPr marL="868363" indent="-868363">
              <a:buFontTx/>
              <a:buChar char="-"/>
            </a:pPr>
            <a:r>
              <a:rPr lang="en-US" sz="4400"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UNSUITABLE DELIVERY FORMAT </a:t>
            </a:r>
            <a:r>
              <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LONG DAYS, RIGID ENVIRONMENT,  ON-LINE LEARNING&amp; LECTURE STYLE </a:t>
            </a:r>
          </a:p>
          <a:p>
            <a:pPr marL="868363" indent="-868363">
              <a:buFontTx/>
              <a:buChar char="-"/>
            </a:pPr>
            <a:endPar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marL="868363" indent="-868363">
              <a:buFontTx/>
              <a:buChar char="-"/>
            </a:pPr>
            <a:r>
              <a:rPr lang="en-US" sz="4400"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NOT</a:t>
            </a:r>
            <a:r>
              <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4400" cap="all"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Accessibility</a:t>
            </a:r>
            <a:r>
              <a:rPr lang="en-US" sz="4400" dirty="0"/>
              <a:t> </a:t>
            </a:r>
            <a:r>
              <a:rPr lang="en-US"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TO REMOTE COMMUNITIES &amp; LACK OF FUNDING</a:t>
            </a:r>
          </a:p>
        </p:txBody>
      </p:sp>
    </p:spTree>
    <p:extLst>
      <p:ext uri="{BB962C8B-B14F-4D97-AF65-F5344CB8AC3E}">
        <p14:creationId xmlns:p14="http://schemas.microsoft.com/office/powerpoint/2010/main" val="367628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15776493" y="3202291"/>
            <a:ext cx="8168640" cy="824555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68460" y="925933"/>
            <a:ext cx="17628673" cy="1754326"/>
          </a:xfrm>
          <a:prstGeom prst="rect">
            <a:avLst/>
          </a:prstGeom>
          <a:noFill/>
        </p:spPr>
        <p:txBody>
          <a:bodyPr wrap="non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KNOWING</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 &amp; UNDERSTANDING OUR LEARNERS</a:t>
            </a:r>
            <a:endPar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 ESSENTAILS</a:t>
            </a:r>
          </a:p>
        </p:txBody>
      </p:sp>
      <p:cxnSp>
        <p:nvCxnSpPr>
          <p:cNvPr id="7" name="Straight Connector 6"/>
          <p:cNvCxnSpPr/>
          <p:nvPr/>
        </p:nvCxnSpPr>
        <p:spPr>
          <a:xfrm>
            <a:off x="8708438" y="3202291"/>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36940" y="3724324"/>
            <a:ext cx="15904101" cy="10095071"/>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Cultural differences &amp; history</a:t>
            </a:r>
          </a:p>
          <a:p>
            <a:pPr marL="457200"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Literacy and education RANGES</a:t>
            </a:r>
          </a:p>
          <a:p>
            <a:pPr marL="457200"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Self-esteem &amp; CONFIDENCE</a:t>
            </a:r>
          </a:p>
          <a:p>
            <a:pPr marL="457200"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FACTORS THAT IMPACT LEARNING:</a:t>
            </a:r>
          </a:p>
          <a:p>
            <a:pPr marL="1371600" lvl="1"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Poverty and  sub-standard housing</a:t>
            </a:r>
          </a:p>
          <a:p>
            <a:pPr marL="1371600" lvl="1"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Lack of driver’s license, Transportation </a:t>
            </a:r>
          </a:p>
          <a:p>
            <a:pPr marL="1371600" lvl="1"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Guidance &amp; Support </a:t>
            </a:r>
          </a:p>
          <a:p>
            <a:pPr marL="1371600" lvl="1"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Child care for young parents </a:t>
            </a:r>
          </a:p>
          <a:p>
            <a:pPr algn="just" fontAlgn="base"/>
            <a:endParaRPr lang="en-US"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endParaRPr lang="en-US" sz="2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9007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743198" y="932479"/>
            <a:ext cx="16931351" cy="923330"/>
          </a:xfrm>
          <a:prstGeom prst="rect">
            <a:avLst/>
          </a:prstGeom>
          <a:noFill/>
        </p:spPr>
        <p:txBody>
          <a:bodyPr wrap="square" rtlCol="0">
            <a:spAutoFit/>
          </a:bodyPr>
          <a:lstStyle/>
          <a:p>
            <a:pPr algn="ct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ICLD </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PUTS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COMMUNITY </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FIRST.</a:t>
            </a:r>
            <a:endPar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7204710" y="2346388"/>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38400" y="3038855"/>
            <a:ext cx="17236149" cy="10341293"/>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SUBSTANCE ABUSE</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ON ANGER ISSUES</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DOMESTIC VILOLENCE</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PARENTS</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CUSTODY ISSUES </a:t>
            </a:r>
          </a:p>
          <a:p>
            <a:pPr marL="457200" indent="-457200" fontAlgn="base">
              <a:lnSpc>
                <a:spcPct val="150000"/>
              </a:lnSpc>
              <a:buFont typeface="Arial" panose="020B0604020202020204" pitchFamily="34" charset="0"/>
              <a:buChar char="•"/>
            </a:pP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intimidated</a:t>
            </a:r>
            <a:r>
              <a:rPr lang="en-US" sz="4400" dirty="0"/>
              <a:t> </a:t>
            </a:r>
            <a:r>
              <a:rPr lang="en-US"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BY OTHERS </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LACK EXPERIENCE </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LIMITED RESOURCES</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REPEATING CYCLE </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3472160" y="3102714"/>
            <a:ext cx="7942790" cy="841872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25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1280160" y="1331279"/>
            <a:ext cx="19385280" cy="1754326"/>
          </a:xfrm>
          <a:prstGeom prst="rect">
            <a:avLst/>
          </a:prstGeom>
          <a:noFill/>
        </p:spPr>
        <p:txBody>
          <a:bodyPr wrap="square" rtlCol="0">
            <a:spAutoFit/>
          </a:bodyPr>
          <a:lstStyle/>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 DIFFERENT WAY OF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LEARNING </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THAT PUTS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COMMUNITY</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FIRST.</a:t>
            </a:r>
            <a:endParaRPr lang="en-US"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8991600" y="3295650"/>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692640" y="3724128"/>
            <a:ext cx="16138871" cy="9325630"/>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Sharing of Wise Practices. </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Incorporate Elders </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Varied Deliver Methods</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Cultural Story Telling</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On Reserve Training</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Incorporate Family </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Self Reflection &amp; Awareness</a:t>
            </a:r>
          </a:p>
          <a:p>
            <a:pPr marL="457200" indent="-457200" fontAlgn="base">
              <a:lnSpc>
                <a:spcPct val="150000"/>
              </a:lnSpc>
              <a:buFont typeface="Arial" panose="020B0604020202020204" pitchFamily="34" charset="0"/>
              <a:buChar char="•"/>
            </a:pPr>
            <a:r>
              <a:rPr lang="en-CA" sz="4400" cap="all"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On-Going Connection</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914896" y="3914114"/>
            <a:ext cx="7072352" cy="7445764"/>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07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9680" y="3553513"/>
            <a:ext cx="10744913" cy="9418381"/>
          </a:xfrm>
          <a:prstGeom prst="rect">
            <a:avLst/>
          </a:prstGeom>
        </p:spPr>
      </p:pic>
      <p:sp>
        <p:nvSpPr>
          <p:cNvPr id="10" name="TextBox 9"/>
          <p:cNvSpPr txBox="1"/>
          <p:nvPr/>
        </p:nvSpPr>
        <p:spPr>
          <a:xfrm>
            <a:off x="3362806" y="816532"/>
            <a:ext cx="17499105" cy="2585323"/>
          </a:xfrm>
          <a:prstGeom prst="rect">
            <a:avLst/>
          </a:prstGeom>
          <a:noFill/>
        </p:spPr>
        <p:txBody>
          <a:bodyPr wrap="square" rtlCol="0">
            <a:spAutoFit/>
          </a:bodyPr>
          <a:lstStyle/>
          <a:p>
            <a:pPr algn="ct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GUIDING</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PRINCIPLES TO</a:t>
            </a:r>
          </a:p>
          <a:p>
            <a:pPr algn="ct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INSPIRE AND NURTURE THE </a:t>
            </a:r>
            <a:r>
              <a:rPr lang="en-CA" sz="5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HUMAN SPIRIT- </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ONE PERSON,ONE COMMUNITY AT A TIME</a:t>
            </a:r>
            <a:r>
              <a:rPr lang="en-CA"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a:off x="8827525" y="3475098"/>
            <a:ext cx="6569669" cy="5172"/>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9233" y="3876887"/>
            <a:ext cx="13158687" cy="8771632"/>
          </a:xfrm>
          <a:prstGeom prst="rect">
            <a:avLst/>
          </a:prstGeom>
          <a:noFill/>
        </p:spPr>
        <p:txBody>
          <a:bodyPr wrap="square" rtlCol="0">
            <a:spAutoFit/>
          </a:bodyPr>
          <a:lstStyle/>
          <a:p>
            <a:pPr algn="just" fontAlgn="base"/>
            <a:r>
              <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As a community owned venture we are mindful of our Indigenous cultural values, which guide the conduct of our business at every level:</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r>
              <a:rPr lang="en-CA" b="1" dirty="0">
                <a:solidFill>
                  <a:srgbClr val="C00000"/>
                </a:solidFill>
                <a:latin typeface="Open Sans" panose="020B0606030504020204" pitchFamily="34" charset="0"/>
                <a:ea typeface="Open Sans" panose="020B0606030504020204" pitchFamily="34" charset="0"/>
                <a:cs typeface="Open Sans" panose="020B0606030504020204" pitchFamily="34" charset="0"/>
              </a:rPr>
              <a:t>Honesty</a:t>
            </a:r>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 everything we do</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r>
              <a:rPr lang="en-CA" b="1" dirty="0">
                <a:solidFill>
                  <a:srgbClr val="C00000"/>
                </a:solidFill>
                <a:latin typeface="Open Sans" panose="020B0606030504020204" pitchFamily="34" charset="0"/>
                <a:ea typeface="Open Sans" panose="020B0606030504020204" pitchFamily="34" charset="0"/>
                <a:cs typeface="Open Sans" panose="020B0606030504020204" pitchFamily="34" charset="0"/>
              </a:rPr>
              <a:t>Respect</a:t>
            </a:r>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for all cultures and peoples</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r>
              <a:rPr lang="en-CA" b="1" dirty="0">
                <a:solidFill>
                  <a:srgbClr val="C00000"/>
                </a:solidFill>
                <a:latin typeface="Open Sans" panose="020B0606030504020204" pitchFamily="34" charset="0"/>
                <a:ea typeface="Open Sans" panose="020B0606030504020204" pitchFamily="34" charset="0"/>
                <a:cs typeface="Open Sans" panose="020B0606030504020204" pitchFamily="34" charset="0"/>
              </a:rPr>
              <a:t>Equality</a:t>
            </a:r>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of opportunity for everyone</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r>
              <a:rPr lang="en-CA" b="1" dirty="0">
                <a:solidFill>
                  <a:srgbClr val="C00000"/>
                </a:solidFill>
                <a:latin typeface="Open Sans" panose="020B0606030504020204" pitchFamily="34" charset="0"/>
                <a:ea typeface="Open Sans" panose="020B0606030504020204" pitchFamily="34" charset="0"/>
                <a:cs typeface="Open Sans" panose="020B0606030504020204" pitchFamily="34" charset="0"/>
              </a:rPr>
              <a:t>Creativity</a:t>
            </a:r>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and learning in an innovative and open environment</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r>
              <a:rPr lang="en-CA" b="1" dirty="0">
                <a:solidFill>
                  <a:srgbClr val="C00000"/>
                </a:solidFill>
                <a:latin typeface="Open Sans" panose="020B0606030504020204" pitchFamily="34" charset="0"/>
                <a:ea typeface="Open Sans" panose="020B0606030504020204" pitchFamily="34" charset="0"/>
                <a:cs typeface="Open Sans" panose="020B0606030504020204" pitchFamily="34" charset="0"/>
              </a:rPr>
              <a:t>Collaboration</a:t>
            </a:r>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between ICLD, facilitators, students, and communities. </a:t>
            </a:r>
          </a:p>
          <a:p>
            <a:pPr algn="just" fontAlgn="base"/>
            <a:endPar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fontAlgn="base"/>
            <a:r>
              <a:rPr lang="en-CA" b="1" dirty="0">
                <a:solidFill>
                  <a:srgbClr val="C00000"/>
                </a:solidFill>
                <a:latin typeface="Open Sans" panose="020B0606030504020204" pitchFamily="34" charset="0"/>
                <a:ea typeface="Open Sans" panose="020B0606030504020204" pitchFamily="34" charset="0"/>
                <a:cs typeface="Open Sans" panose="020B0606030504020204" pitchFamily="34" charset="0"/>
              </a:rPr>
              <a:t>Continuous learning </a:t>
            </a:r>
            <a:r>
              <a:rPr lang="en-CA"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aftercare programs through mentoring, sharing and social sites. </a:t>
            </a:r>
          </a:p>
          <a:p>
            <a:pPr algn="just" fontAlgn="base"/>
            <a:endParaRPr lang="en-CA" sz="2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6306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flipH="1">
            <a:off x="322729" y="3055447"/>
            <a:ext cx="7852861" cy="674004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17113" y="3287283"/>
            <a:ext cx="15604656" cy="1600438"/>
          </a:xfrm>
          <a:prstGeom prst="rect">
            <a:avLst/>
          </a:prstGeom>
          <a:noFill/>
        </p:spPr>
        <p:txBody>
          <a:bodyPr wrap="none" rtlCol="0">
            <a:spAutoFit/>
          </a:bodyPr>
          <a:lstStyle/>
          <a:p>
            <a:pPr algn="ct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HOW MANY OF YOU HAVE OR HAD </a:t>
            </a:r>
            <a:r>
              <a:rPr lang="en-CA" sz="4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EDUCATION</a:t>
            </a:r>
            <a:r>
              <a:rPr lang="en-CA" sz="5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CA" sz="4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PROGRAMS</a:t>
            </a:r>
            <a:r>
              <a:rPr lang="en-CA" sz="4400" spc="1200"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CA" sz="4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DELIVERED</a:t>
            </a:r>
            <a:r>
              <a:rPr lang="en-CA" sz="4400" spc="1200"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 YOUR COMMUNITY</a:t>
            </a:r>
            <a:r>
              <a:rPr lang="en-CA"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Connector 8"/>
          <p:cNvCxnSpPr/>
          <p:nvPr/>
        </p:nvCxnSpPr>
        <p:spPr>
          <a:xfrm>
            <a:off x="11591368" y="6179460"/>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42853" y="7196376"/>
            <a:ext cx="16753176" cy="1446550"/>
          </a:xfrm>
          <a:prstGeom prst="rect">
            <a:avLst/>
          </a:prstGeom>
          <a:noFill/>
        </p:spPr>
        <p:txBody>
          <a:bodyPr wrap="none" rtlCol="0">
            <a:spAutoFit/>
          </a:bodyPr>
          <a:lstStyle/>
          <a:p>
            <a:pPr algn="ct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HOW MANY OF YOU BELIEVE YOUR EDUCATION</a:t>
            </a:r>
          </a:p>
          <a:p>
            <a:pPr algn="ct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PROGRAMS DELIVERED THE </a:t>
            </a:r>
            <a:r>
              <a:rPr lang="en-CA" sz="4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DESIRED</a:t>
            </a:r>
            <a:r>
              <a:rPr lang="en-CA" sz="44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CA" sz="4400" b="1" spc="1200" dirty="0">
                <a:solidFill>
                  <a:srgbClr val="C00000"/>
                </a:solidFill>
                <a:latin typeface="Open Sans" panose="020B0606030504020204" pitchFamily="34" charset="0"/>
                <a:ea typeface="Open Sans" panose="020B0606030504020204" pitchFamily="34" charset="0"/>
                <a:cs typeface="Open Sans" panose="020B0606030504020204" pitchFamily="34" charset="0"/>
              </a:rPr>
              <a:t>OUTCOMES</a:t>
            </a:r>
            <a:r>
              <a:rPr lang="en-CA"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3800" spc="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1" name="Straight Connector 10"/>
          <p:cNvCxnSpPr/>
          <p:nvPr/>
        </p:nvCxnSpPr>
        <p:spPr>
          <a:xfrm>
            <a:off x="11591368" y="9795487"/>
            <a:ext cx="626745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45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44814E760EE04886DE658D90D502A1" ma:contentTypeVersion="1" ma:contentTypeDescription="Create a new document." ma:contentTypeScope="" ma:versionID="062203ac46efe56d098db4a4748ee07c">
  <xsd:schema xmlns:xsd="http://www.w3.org/2001/XMLSchema" xmlns:xs="http://www.w3.org/2001/XMLSchema" xmlns:p="http://schemas.microsoft.com/office/2006/metadata/properties" xmlns:ns2="4588f895-da83-424c-9f0e-ba2c8846aa70" targetNamespace="http://schemas.microsoft.com/office/2006/metadata/properties" ma:root="true" ma:fieldsID="397ba554ecf56ce3203a446a84e04973" ns2:_="">
    <xsd:import namespace="4588f895-da83-424c-9f0e-ba2c8846aa70"/>
    <xsd:element name="properties">
      <xsd:complexType>
        <xsd:sequence>
          <xsd:element name="documentManagement">
            <xsd:complexType>
              <xsd:all>
                <xsd:element ref="ns2:Review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8f895-da83-424c-9f0e-ba2c8846aa70" elementFormDefault="qualified">
    <xsd:import namespace="http://schemas.microsoft.com/office/2006/documentManagement/types"/>
    <xsd:import namespace="http://schemas.microsoft.com/office/infopath/2007/PartnerControls"/>
    <xsd:element name="Review_x0020_Date" ma:index="8" nillable="true" ma:displayName="Review Date" ma:format="DateOnly" ma:internalName="Review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view_x0020_Date xmlns="4588f895-da83-424c-9f0e-ba2c8846aa70" xsi:nil="true"/>
  </documentManagement>
</p:properties>
</file>

<file path=customXml/itemProps1.xml><?xml version="1.0" encoding="utf-8"?>
<ds:datastoreItem xmlns:ds="http://schemas.openxmlformats.org/officeDocument/2006/customXml" ds:itemID="{BDAB9FBC-9404-478F-8854-50204ACD4552}"/>
</file>

<file path=customXml/itemProps2.xml><?xml version="1.0" encoding="utf-8"?>
<ds:datastoreItem xmlns:ds="http://schemas.openxmlformats.org/officeDocument/2006/customXml" ds:itemID="{10AEC907-1536-4FB6-905F-DC5CE2B9A782}"/>
</file>

<file path=customXml/itemProps3.xml><?xml version="1.0" encoding="utf-8"?>
<ds:datastoreItem xmlns:ds="http://schemas.openxmlformats.org/officeDocument/2006/customXml" ds:itemID="{5C9FA113-1B7F-420C-9FC3-6660757D58A2}"/>
</file>

<file path=docProps/app.xml><?xml version="1.0" encoding="utf-8"?>
<Properties xmlns="http://schemas.openxmlformats.org/officeDocument/2006/extended-properties" xmlns:vt="http://schemas.openxmlformats.org/officeDocument/2006/docPropsVTypes">
  <Template>Office Theme</Template>
  <TotalTime>8517</TotalTime>
  <Words>1620</Words>
  <Application>Microsoft Office PowerPoint</Application>
  <PresentationFormat>Custom</PresentationFormat>
  <Paragraphs>199</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Mani Fallon</cp:lastModifiedBy>
  <cp:revision>498</cp:revision>
  <dcterms:created xsi:type="dcterms:W3CDTF">2014-09-26T10:57:37Z</dcterms:created>
  <dcterms:modified xsi:type="dcterms:W3CDTF">2016-09-23T04:03:22Z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0x0101009744814E760EE04886DE658D90D502A1</vt:lpwstr>
  </property>
</Properties>
</file>