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8" r:id="rId5"/>
    <p:sldId id="302" r:id="rId6"/>
    <p:sldId id="296" r:id="rId7"/>
    <p:sldId id="295" r:id="rId8"/>
    <p:sldId id="276" r:id="rId9"/>
    <p:sldId id="299" r:id="rId10"/>
    <p:sldId id="294" r:id="rId11"/>
    <p:sldId id="301" r:id="rId12"/>
    <p:sldId id="300" r:id="rId13"/>
    <p:sldId id="291" r:id="rId14"/>
    <p:sldId id="290" r:id="rId15"/>
    <p:sldId id="289" r:id="rId16"/>
    <p:sldId id="288" r:id="rId17"/>
    <p:sldId id="287" r:id="rId18"/>
    <p:sldId id="283" r:id="rId19"/>
    <p:sldId id="284" r:id="rId20"/>
    <p:sldId id="285" r:id="rId21"/>
    <p:sldId id="303" r:id="rId22"/>
    <p:sldId id="286"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721F"/>
    <a:srgbClr val="8BA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75813" autoAdjust="0"/>
  </p:normalViewPr>
  <p:slideViewPr>
    <p:cSldViewPr snapToGrid="0">
      <p:cViewPr varScale="1">
        <p:scale>
          <a:sx n="68" d="100"/>
          <a:sy n="68" d="100"/>
        </p:scale>
        <p:origin x="624" y="54"/>
      </p:cViewPr>
      <p:guideLst>
        <p:guide orient="horz" pos="2160"/>
        <p:guide pos="3840"/>
      </p:guideLst>
    </p:cSldViewPr>
  </p:slideViewPr>
  <p:notesTextViewPr>
    <p:cViewPr>
      <p:scale>
        <a:sx n="3" d="2"/>
        <a:sy n="3" d="2"/>
      </p:scale>
      <p:origin x="0" y="0"/>
    </p:cViewPr>
  </p:notesTextViewPr>
  <p:notesViewPr>
    <p:cSldViewPr snapToGrid="0">
      <p:cViewPr varScale="1">
        <p:scale>
          <a:sx n="52" d="100"/>
          <a:sy n="52" d="100"/>
        </p:scale>
        <p:origin x="265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3" tIns="46586" rIns="93173" bIns="46586" rtlCol="0"/>
          <a:lstStyle>
            <a:lvl1pPr algn="l">
              <a:defRPr sz="1200"/>
            </a:lvl1pPr>
          </a:lstStyle>
          <a:p>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3" tIns="46586" rIns="93173" bIns="46586" rtlCol="0"/>
          <a:lstStyle>
            <a:lvl1pPr algn="r">
              <a:defRPr sz="1200"/>
            </a:lvl1pPr>
          </a:lstStyle>
          <a:p>
            <a:fld id="{30E08F2E-5F06-4CE2-A139-452A1382A6F0}" type="datetimeFigureOut">
              <a:rPr lang="en-US"/>
              <a:t>9/23/2016</a:t>
            </a:fld>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3" tIns="46586" rIns="93173" bIns="46586"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3" tIns="46586" rIns="93173" bIns="46586"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3" tIns="46586" rIns="93173" bIns="46586" rtlCol="0"/>
          <a:lstStyle>
            <a:lvl1pPr algn="l">
              <a:defRPr sz="1200"/>
            </a:lvl1pPr>
          </a:lstStyle>
          <a:p>
            <a:endParaRPr/>
          </a:p>
        </p:txBody>
      </p:sp>
      <p:sp>
        <p:nvSpPr>
          <p:cNvPr id="3" name="Date Placeholder 2"/>
          <p:cNvSpPr>
            <a:spLocks noGrp="1"/>
          </p:cNvSpPr>
          <p:nvPr>
            <p:ph type="dt" idx="1"/>
          </p:nvPr>
        </p:nvSpPr>
        <p:spPr>
          <a:xfrm>
            <a:off x="3970938" y="0"/>
            <a:ext cx="3037840" cy="466434"/>
          </a:xfrm>
          <a:prstGeom prst="rect">
            <a:avLst/>
          </a:prstGeom>
        </p:spPr>
        <p:txBody>
          <a:bodyPr vert="horz" lIns="93173" tIns="46586" rIns="93173" bIns="46586" rtlCol="0"/>
          <a:lstStyle>
            <a:lvl1pPr algn="r">
              <a:defRPr sz="1200"/>
            </a:lvl1pPr>
          </a:lstStyle>
          <a:p>
            <a:fld id="{1A4C5DC6-1594-414D-9341-ABA08739246C}" type="datetimeFigureOut">
              <a:rPr lang="en-US"/>
              <a:t>9/23/2016</a:t>
            </a:fld>
            <a:endParaRPr/>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3" tIns="46586" rIns="93173" bIns="46586" rtlCol="0" anchor="ctr"/>
          <a:lstStyle/>
          <a:p>
            <a:endParaRPr/>
          </a:p>
        </p:txBody>
      </p:sp>
      <p:sp>
        <p:nvSpPr>
          <p:cNvPr id="5" name="Notes Placeholder 4"/>
          <p:cNvSpPr>
            <a:spLocks noGrp="1"/>
          </p:cNvSpPr>
          <p:nvPr>
            <p:ph type="body" sz="quarter" idx="3"/>
          </p:nvPr>
        </p:nvSpPr>
        <p:spPr>
          <a:xfrm>
            <a:off x="701040" y="4473893"/>
            <a:ext cx="5608320" cy="3660457"/>
          </a:xfrm>
          <a:prstGeom prst="rect">
            <a:avLst/>
          </a:prstGeom>
        </p:spPr>
        <p:txBody>
          <a:bodyPr vert="horz" lIns="93173" tIns="46586" rIns="93173" bIns="46586"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3" tIns="46586" rIns="93173" bIns="46586"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3" tIns="46586" rIns="93173" bIns="46586"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 Description</a:t>
            </a:r>
          </a:p>
          <a:p>
            <a:r>
              <a:rPr lang="en-US" dirty="0" smtClean="0"/>
              <a:t>Elevator</a:t>
            </a:r>
            <a:r>
              <a:rPr lang="en-US" baseline="0" dirty="0" smtClean="0"/>
              <a:t> Pitch Task, write it out, share with person next to you</a:t>
            </a:r>
            <a:endParaRPr lang="en-US" dirty="0" smtClean="0"/>
          </a:p>
          <a:p>
            <a:r>
              <a:rPr lang="en-US" dirty="0" smtClean="0"/>
              <a:t>Exceeding Expectation, Mock RFP</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882339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11</a:t>
            </a:fld>
            <a:endParaRPr lang="en-US"/>
          </a:p>
        </p:txBody>
      </p:sp>
    </p:spTree>
    <p:extLst>
      <p:ext uri="{BB962C8B-B14F-4D97-AF65-F5344CB8AC3E}">
        <p14:creationId xmlns:p14="http://schemas.microsoft.com/office/powerpoint/2010/main" val="1831494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546736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clear and concise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2930531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In the second instance, give your bulk of your narrative story to someone unaware of the project.  Ask them to read and reflect back what they understand the project to be from your description.</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150193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3430747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16</a:t>
            </a:fld>
            <a:endParaRPr lang="en-US"/>
          </a:p>
        </p:txBody>
      </p:sp>
    </p:spTree>
    <p:extLst>
      <p:ext uri="{BB962C8B-B14F-4D97-AF65-F5344CB8AC3E}">
        <p14:creationId xmlns:p14="http://schemas.microsoft.com/office/powerpoint/2010/main" val="3451956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17</a:t>
            </a:fld>
            <a:endParaRPr lang="en-US"/>
          </a:p>
        </p:txBody>
      </p:sp>
    </p:spTree>
    <p:extLst>
      <p:ext uri="{BB962C8B-B14F-4D97-AF65-F5344CB8AC3E}">
        <p14:creationId xmlns:p14="http://schemas.microsoft.com/office/powerpoint/2010/main" val="773008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542409-6A04-4DC6-AC3A-D3758287A8F2}" type="slidenum">
              <a:rPr kumimoji="0" lang="en-US" sz="1200" b="0" i="0" u="none" strike="noStrike" kern="1200" cap="none" spc="0" normalizeH="0" baseline="0" noProof="0" smtClean="0">
                <a:ln>
                  <a:noFill/>
                </a:ln>
                <a:solidFill>
                  <a:srgbClr val="4D3E2F"/>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364232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19</a:t>
            </a:fld>
            <a:endParaRPr lang="en-US"/>
          </a:p>
        </p:txBody>
      </p:sp>
    </p:spTree>
    <p:extLst>
      <p:ext uri="{BB962C8B-B14F-4D97-AF65-F5344CB8AC3E}">
        <p14:creationId xmlns:p14="http://schemas.microsoft.com/office/powerpoint/2010/main" val="66854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Proposal</a:t>
            </a:r>
            <a:r>
              <a:rPr lang="en-US" baseline="0" dirty="0" smtClean="0"/>
              <a:t> Writing 101 – Everything you should know about how to respond to a funder’s request</a:t>
            </a:r>
          </a:p>
          <a:p>
            <a:r>
              <a:rPr lang="en-US" baseline="0" dirty="0" smtClean="0"/>
              <a:t>Tips and Tools – Specific things to be mindful of and templates to help in your work</a:t>
            </a:r>
          </a:p>
          <a:p>
            <a:r>
              <a:rPr lang="en-US" baseline="0" dirty="0" smtClean="0"/>
              <a:t>Exceeding </a:t>
            </a:r>
            <a:r>
              <a:rPr lang="en-US" baseline="0" dirty="0" err="1" smtClean="0"/>
              <a:t>Expections</a:t>
            </a:r>
            <a:r>
              <a:rPr lang="en-US" baseline="0" dirty="0" smtClean="0"/>
              <a:t> – How to provide more than the bare minimum, consider intent of the question being asked by funder</a:t>
            </a:r>
          </a:p>
          <a:p>
            <a:r>
              <a:rPr lang="en-US" baseline="0" dirty="0" smtClean="0"/>
              <a:t>Ongoing Relationship Building – Don’t just reach out looking for money.  Cultivate meaningful relationships with potential funders.</a:t>
            </a:r>
          </a:p>
          <a:p>
            <a:r>
              <a:rPr lang="en-US" dirty="0" smtClean="0"/>
              <a:t>And everything</a:t>
            </a:r>
            <a:r>
              <a:rPr lang="en-US" baseline="0" dirty="0" smtClean="0"/>
              <a:t> in between.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542409-6A04-4DC6-AC3A-D3758287A8F2}" type="slidenum">
              <a:rPr kumimoji="0" lang="en-US" sz="1200" b="0" i="0" u="none" strike="noStrike" kern="1200" cap="none" spc="0" normalizeH="0" baseline="0" noProof="0" smtClean="0">
                <a:ln>
                  <a:noFill/>
                </a:ln>
                <a:solidFill>
                  <a:srgbClr val="4D3E2F"/>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470182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call may be</a:t>
            </a:r>
            <a:r>
              <a:rPr lang="en-US" baseline="0" dirty="0" smtClean="0"/>
              <a:t> multi-tiered, such as requiring an LOI then proposal/application, an may even include an eligibility confirmation process.</a:t>
            </a:r>
          </a:p>
          <a:p>
            <a:r>
              <a:rPr lang="en-US" baseline="0" dirty="0" smtClean="0"/>
              <a:t>Independent funding can come from donations from philanthropists.</a:t>
            </a:r>
          </a:p>
          <a:p>
            <a:r>
              <a:rPr lang="en-US" baseline="0" dirty="0" smtClean="0"/>
              <a:t>Social Enterprise is a great way to get unrestricted funds for services/programs.  There are lots of opportunities for SE right now.</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542409-6A04-4DC6-AC3A-D3758287A8F2}" type="slidenum">
              <a:rPr kumimoji="0" lang="en-US" sz="1200" b="0" i="0" u="none" strike="noStrike" kern="1200" cap="none" spc="0" normalizeH="0" baseline="0" noProof="0" smtClean="0">
                <a:ln>
                  <a:noFill/>
                </a:ln>
                <a:solidFill>
                  <a:srgbClr val="4D3E2F"/>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773848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 significant dates</a:t>
            </a:r>
            <a:r>
              <a:rPr lang="en-US" baseline="0" dirty="0" smtClean="0"/>
              <a:t> in electronic calendars and set notifications.</a:t>
            </a:r>
          </a:p>
          <a:p>
            <a:r>
              <a:rPr lang="en-US" dirty="0" smtClean="0"/>
              <a:t>Add</a:t>
            </a:r>
            <a:r>
              <a:rPr lang="en-US" baseline="0" dirty="0" smtClean="0"/>
              <a:t> submission details to your contacts in phone.</a:t>
            </a:r>
          </a:p>
          <a:p>
            <a:r>
              <a:rPr lang="en-US" baseline="0" dirty="0" smtClean="0"/>
              <a:t>Be sure to follow required structure.</a:t>
            </a:r>
          </a:p>
          <a:p>
            <a:r>
              <a:rPr lang="en-US" baseline="0" dirty="0" smtClean="0"/>
              <a:t>Some supporting documents take time to acquire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542409-6A04-4DC6-AC3A-D3758287A8F2}" type="slidenum">
              <a:rPr kumimoji="0" lang="en-US" sz="1200" b="0" i="0" u="none" strike="noStrike" kern="1200" cap="none" spc="0" normalizeH="0" baseline="0" noProof="0" smtClean="0">
                <a:ln>
                  <a:noFill/>
                </a:ln>
                <a:solidFill>
                  <a:srgbClr val="4D3E2F"/>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51989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Support from the local</a:t>
            </a:r>
            <a:r>
              <a:rPr lang="en-US" baseline="0" dirty="0" smtClean="0"/>
              <a:t> community and through the approved processes of your agency.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smtClean="0"/>
              <a:t>Verify in the RFP and with your internal policies, who needs to supply approval from your agency and </a:t>
            </a:r>
            <a:r>
              <a:rPr lang="en-CA" b="0" dirty="0" smtClean="0"/>
              <a:t>communicate</a:t>
            </a:r>
            <a:r>
              <a:rPr lang="en-CA" dirty="0" smtClean="0"/>
              <a:t> that information to the necessary parties: supervisor, Executive Director, 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smtClean="0"/>
              <a:t>Be sure you leave yourself enough </a:t>
            </a:r>
            <a:r>
              <a:rPr lang="en-CA" b="1" dirty="0" smtClean="0"/>
              <a:t>time</a:t>
            </a:r>
            <a:r>
              <a:rPr lang="en-CA" dirty="0" smtClean="0"/>
              <a:t> to complete the proper approval process; Board involvement could take weeks.</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5</a:t>
            </a:fld>
            <a:endParaRPr lang="en-US"/>
          </a:p>
        </p:txBody>
      </p:sp>
    </p:spTree>
    <p:extLst>
      <p:ext uri="{BB962C8B-B14F-4D97-AF65-F5344CB8AC3E}">
        <p14:creationId xmlns:p14="http://schemas.microsoft.com/office/powerpoint/2010/main" val="257540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542409-6A04-4DC6-AC3A-D3758287A8F2}" type="slidenum">
              <a:rPr kumimoji="0" lang="en-US" sz="1200" b="0" i="0" u="none" strike="noStrike" kern="1200" cap="none" spc="0" normalizeH="0" baseline="0" noProof="0" smtClean="0">
                <a:ln>
                  <a:noFill/>
                </a:ln>
                <a:solidFill>
                  <a:srgbClr val="4D3E2F"/>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178795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a:t>
            </a:r>
            <a:r>
              <a:rPr lang="en-US" baseline="0" dirty="0" smtClean="0"/>
              <a:t> sure to write down the name of the contact person if it’s not on the Call.</a:t>
            </a:r>
          </a:p>
          <a:p>
            <a:r>
              <a:rPr lang="en-US" baseline="0" dirty="0" smtClean="0"/>
              <a:t>Ivy’s Template, Elevator </a:t>
            </a:r>
            <a:r>
              <a:rPr lang="en-US" baseline="0" dirty="0" smtClean="0"/>
              <a:t>Pitch is how you would describe your project to a stranger in an elevator.  One minute.</a:t>
            </a:r>
          </a:p>
          <a:p>
            <a:r>
              <a:rPr lang="en-US" dirty="0" smtClean="0"/>
              <a:t>Most likely</a:t>
            </a:r>
            <a:r>
              <a:rPr lang="en-US" baseline="0" dirty="0" smtClean="0"/>
              <a:t> this contact person is not reviewing the proposals and may be able to provide some level of assistance with your proposal, such as reviewing prior to submission.</a:t>
            </a:r>
          </a:p>
          <a:p>
            <a:r>
              <a:rPr lang="en-US" baseline="0" dirty="0" smtClean="0"/>
              <a:t>Not all funders will share their adjudication process with you, but if they will its is a useful tool.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542409-6A04-4DC6-AC3A-D3758287A8F2}" type="slidenum">
              <a:rPr kumimoji="0" lang="en-US" sz="1200" b="0" i="0" u="none" strike="noStrike" kern="1200" cap="none" spc="0" normalizeH="0" baseline="0" noProof="0" smtClean="0">
                <a:ln>
                  <a:noFill/>
                </a:ln>
                <a:solidFill>
                  <a:srgbClr val="4D3E2F"/>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115752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542409-6A04-4DC6-AC3A-D3758287A8F2}" type="slidenum">
              <a:rPr kumimoji="0" lang="en-US" sz="1200" b="0" i="0" u="none" strike="noStrike" kern="1200" cap="none" spc="0" normalizeH="0" baseline="0" noProof="0" smtClean="0">
                <a:ln>
                  <a:noFill/>
                </a:ln>
                <a:solidFill>
                  <a:srgbClr val="4D3E2F"/>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3659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You should not be submitting a scan of a photocopy of a off centre previously photocopied document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2000" dirty="0" smtClean="0"/>
              <a:t>If so rename documents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2000" dirty="0" smtClean="0"/>
              <a:t>If not, ensure all files are named in a simple to sort name (Ex. </a:t>
            </a:r>
            <a:r>
              <a:rPr lang="en-CA" sz="2000" dirty="0" err="1" smtClean="0"/>
              <a:t>AgencyItemYear.ext</a:t>
            </a:r>
            <a:r>
              <a:rPr lang="en-CA" sz="2000" dirty="0" smtClean="0"/>
              <a: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542409-6A04-4DC6-AC3A-D3758287A8F2}" type="slidenum">
              <a:rPr kumimoji="0" lang="en-US" sz="1200" b="0" i="0" u="none" strike="noStrike" kern="1200" cap="none" spc="0" normalizeH="0" baseline="0" noProof="0" smtClean="0">
                <a:ln>
                  <a:noFill/>
                </a:ln>
                <a:solidFill>
                  <a:srgbClr val="4D3E2F"/>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508805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Puffy white clouds in deep blue sky"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sp>
        <p:nvSpPr>
          <p:cNvPr id="9" name="Rectangle 8"/>
          <p:cNvSpPr/>
          <p:nvPr/>
        </p:nvSpPr>
        <p:spPr>
          <a:xfrm>
            <a:off x="1600200" y="0"/>
            <a:ext cx="5029200" cy="594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 name="Picture 9" descr="Closeup of plant shoot"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title="Slide Design Picture"/>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698731021"/>
      </p:ext>
    </p:extLst>
  </p:cSld>
  <p:clrMapOvr>
    <a:masterClrMapping/>
  </p:clrMapOvr>
  <p:transition spd="slow">
    <p:push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a:t>July 22, 2012</a:t>
            </a:r>
          </a:p>
        </p:txBody>
      </p:sp>
      <p:sp>
        <p:nvSpPr>
          <p:cNvPr id="5" name="Footer Placeholder 4"/>
          <p:cNvSpPr>
            <a:spLocks noGrp="1"/>
          </p:cNvSpPr>
          <p:nvPr>
            <p:ph type="ftr" sz="quarter" idx="11"/>
          </p:nvPr>
        </p:nvSpPr>
        <p:spPr/>
        <p:txBody>
          <a:bodyPr/>
          <a:lstStyle/>
          <a:p>
            <a:r>
              <a:rP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720709254"/>
      </p:ext>
    </p:extLst>
  </p:cSld>
  <p:clrMapOvr>
    <a:masterClrMapping/>
  </p:clrMapOvr>
  <p:transition spd="slow">
    <p:push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a:t>July 22, 2012</a:t>
            </a:r>
          </a:p>
        </p:txBody>
      </p:sp>
      <p:sp>
        <p:nvSpPr>
          <p:cNvPr id="5" name="Footer Placeholder 4"/>
          <p:cNvSpPr>
            <a:spLocks noGrp="1"/>
          </p:cNvSpPr>
          <p:nvPr>
            <p:ph type="ftr" sz="quarter" idx="11"/>
          </p:nvPr>
        </p:nvSpPr>
        <p:spPr/>
        <p:txBody>
          <a:bodyPr/>
          <a:lstStyle/>
          <a:p>
            <a:r>
              <a:rP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021014205"/>
      </p:ext>
    </p:extLst>
  </p:cSld>
  <p:clrMapOvr>
    <a:masterClrMapping/>
  </p:clrMapOvr>
  <p:transition spd="slow">
    <p:push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a:t>July 22, 2012</a:t>
            </a:r>
          </a:p>
        </p:txBody>
      </p:sp>
      <p:sp>
        <p:nvSpPr>
          <p:cNvPr id="5" name="Footer Placeholder 4"/>
          <p:cNvSpPr>
            <a:spLocks noGrp="1"/>
          </p:cNvSpPr>
          <p:nvPr>
            <p:ph type="ftr" sz="quarter" idx="11"/>
          </p:nvPr>
        </p:nvSpPr>
        <p:spPr/>
        <p:txBody>
          <a:bodyPr/>
          <a:lstStyle/>
          <a:p>
            <a:r>
              <a:rP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405116843"/>
      </p:ext>
    </p:extLst>
  </p:cSld>
  <p:clrMapOvr>
    <a:masterClrMapping/>
  </p:clrMapOvr>
  <p:transition spd="slow">
    <p:push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pic>
        <p:nvPicPr>
          <p:cNvPr id="9" name="Picture 8" descr="Waves"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pic>
        <p:nvPicPr>
          <p:cNvPr id="11" name="Picture 10" descr="Closeup of green plants"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spTree>
    <p:extLst>
      <p:ext uri="{BB962C8B-B14F-4D97-AF65-F5344CB8AC3E}">
        <p14:creationId xmlns:p14="http://schemas.microsoft.com/office/powerpoint/2010/main" val="1289894290"/>
      </p:ext>
    </p:extLst>
  </p:cSld>
  <p:clrMapOvr>
    <a:masterClrMapping/>
  </p:clrMapOvr>
  <p:transition spd="slow">
    <p:push dir="d"/>
  </p:transition>
  <p:timing>
    <p:tnLst>
      <p:par>
        <p:cTn id="1" dur="indefinite" restart="never" nodeType="tmRoot"/>
      </p:par>
    </p:tnLst>
  </p:timing>
  <p:extLst mod="1">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r>
              <a:rPr/>
              <a:t>July 22, 2012</a:t>
            </a:r>
          </a:p>
        </p:txBody>
      </p:sp>
      <p:sp>
        <p:nvSpPr>
          <p:cNvPr id="6" name="Footer Placeholder 5"/>
          <p:cNvSpPr>
            <a:spLocks noGrp="1"/>
          </p:cNvSpPr>
          <p:nvPr>
            <p:ph type="ftr" sz="quarter" idx="11"/>
          </p:nvPr>
        </p:nvSpPr>
        <p:spPr/>
        <p:txBody>
          <a:bodyPr/>
          <a:lstStyle/>
          <a:p>
            <a:r>
              <a:rP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781687897"/>
      </p:ext>
    </p:extLst>
  </p:cSld>
  <p:clrMapOvr>
    <a:masterClrMapping/>
  </p:clrMapOvr>
  <p:transition spd="slow">
    <p:push dir="d"/>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09699" y="2378392"/>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378392"/>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a:t>July 22, 2012</a:t>
            </a:r>
          </a:p>
        </p:txBody>
      </p:sp>
      <p:sp>
        <p:nvSpPr>
          <p:cNvPr id="8" name="Footer Placeholder 7"/>
          <p:cNvSpPr>
            <a:spLocks noGrp="1"/>
          </p:cNvSpPr>
          <p:nvPr>
            <p:ph type="ftr" sz="quarter" idx="11"/>
          </p:nvPr>
        </p:nvSpPr>
        <p:spPr/>
        <p:txBody>
          <a:bodyPr/>
          <a:lstStyle/>
          <a:p>
            <a:r>
              <a:rPr/>
              <a:t>Footer text here</a:t>
            </a:r>
          </a:p>
        </p:txBody>
      </p:sp>
      <p:sp>
        <p:nvSpPr>
          <p:cNvPr id="9" name="Slide Number Placeholder 8"/>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827180760"/>
      </p:ext>
    </p:extLst>
  </p:cSld>
  <p:clrMapOvr>
    <a:masterClrMapping/>
  </p:clrMapOvr>
  <p:transition spd="slow">
    <p:push dir="d"/>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a:t>July 22, 2012</a:t>
            </a:r>
          </a:p>
        </p:txBody>
      </p:sp>
      <p:sp>
        <p:nvSpPr>
          <p:cNvPr id="4" name="Footer Placeholder 3"/>
          <p:cNvSpPr>
            <a:spLocks noGrp="1"/>
          </p:cNvSpPr>
          <p:nvPr>
            <p:ph type="ftr" sz="quarter" idx="11"/>
          </p:nvPr>
        </p:nvSpPr>
        <p:spPr/>
        <p:txBody>
          <a:bodyPr/>
          <a:lstStyle/>
          <a:p>
            <a:r>
              <a:rPr/>
              <a:t>Footer text here</a:t>
            </a: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465877520"/>
      </p:ext>
    </p:extLst>
  </p:cSld>
  <p:clrMapOvr>
    <a:masterClrMapping/>
  </p:clrMapOvr>
  <p:transition spd="slow">
    <p:push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a:t>July 22, 2012</a:t>
            </a:r>
          </a:p>
        </p:txBody>
      </p:sp>
      <p:sp>
        <p:nvSpPr>
          <p:cNvPr id="3" name="Footer Placeholder 2"/>
          <p:cNvSpPr>
            <a:spLocks noGrp="1"/>
          </p:cNvSpPr>
          <p:nvPr>
            <p:ph type="ftr" sz="quarter" idx="11"/>
          </p:nvPr>
        </p:nvSpPr>
        <p:spPr/>
        <p:txBody>
          <a:bodyPr/>
          <a:lstStyle/>
          <a:p>
            <a:r>
              <a:rPr/>
              <a:t>Footer text here</a:t>
            </a:r>
          </a:p>
        </p:txBody>
      </p:sp>
      <p:sp>
        <p:nvSpPr>
          <p:cNvPr id="4" name="Slide Number Placeholder 3"/>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107393770"/>
      </p:ext>
    </p:extLst>
  </p:cSld>
  <p:clrMapOvr>
    <a:masterClrMapping/>
  </p:clrMapOvr>
  <p:transition spd="slow">
    <p:push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79" y="919616"/>
            <a:ext cx="4155622" cy="2532888"/>
          </a:xfrm>
        </p:spPr>
        <p:txBody>
          <a:bodyPr anchor="b"/>
          <a:lstStyle>
            <a:lvl1pPr>
              <a:defRPr sz="3200"/>
            </a:lvl1pPr>
          </a:lstStyle>
          <a:p>
            <a:r>
              <a:rPr lang="en-US" smtClean="0"/>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626679" y="3446396"/>
            <a:ext cx="4155622" cy="2535303"/>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a:t>July 22, 2012</a:t>
            </a:r>
          </a:p>
        </p:txBody>
      </p:sp>
      <p:sp>
        <p:nvSpPr>
          <p:cNvPr id="6" name="Footer Placeholder 5"/>
          <p:cNvSpPr>
            <a:spLocks noGrp="1"/>
          </p:cNvSpPr>
          <p:nvPr>
            <p:ph type="ftr" sz="quarter" idx="11"/>
          </p:nvPr>
        </p:nvSpPr>
        <p:spPr/>
        <p:txBody>
          <a:bodyPr/>
          <a:lstStyle/>
          <a:p>
            <a:r>
              <a:rP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023549573"/>
      </p:ext>
    </p:extLst>
  </p:cSld>
  <p:clrMapOvr>
    <a:masterClrMapping/>
  </p:clrMapOvr>
  <p:transition spd="slow">
    <p:push dir="d"/>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80" y="919616"/>
            <a:ext cx="4155622" cy="2532888"/>
          </a:xfrm>
        </p:spPr>
        <p:txBody>
          <a:bodyPr anchor="b"/>
          <a:lstStyle>
            <a:lvl1pPr>
              <a:defRPr sz="3200"/>
            </a:lvl1pPr>
          </a:lstStyle>
          <a:p>
            <a:r>
              <a:rPr lang="en-US" smtClean="0"/>
              <a:t>Click to edit Master title style</a:t>
            </a:r>
            <a:endParaRPr/>
          </a:p>
        </p:txBody>
      </p:sp>
      <p:sp>
        <p:nvSpPr>
          <p:cNvPr id="3" name="Picture Placeholder 2"/>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626680" y="3446397"/>
            <a:ext cx="4155622" cy="2535304"/>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a:t>July 22, 2012</a:t>
            </a:r>
          </a:p>
        </p:txBody>
      </p:sp>
      <p:sp>
        <p:nvSpPr>
          <p:cNvPr id="6" name="Footer Placeholder 5"/>
          <p:cNvSpPr>
            <a:spLocks noGrp="1"/>
          </p:cNvSpPr>
          <p:nvPr>
            <p:ph type="ftr" sz="quarter" idx="11"/>
          </p:nvPr>
        </p:nvSpPr>
        <p:spPr/>
        <p:txBody>
          <a:bodyPr/>
          <a:lstStyle/>
          <a:p>
            <a:r>
              <a:rP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16422472"/>
      </p:ext>
    </p:extLst>
  </p:cSld>
  <p:clrMapOvr>
    <a:masterClrMapping/>
  </p:clrMapOvr>
  <p:transition spd="slow">
    <p:push dir="d"/>
  </p:transition>
  <p:timing>
    <p:tnLst>
      <p:par>
        <p:cTn id="1" dur="indefinite" restart="never" nodeType="tmRoot"/>
      </p:par>
    </p:tn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fld id="{9CD8D479-8942-46E8-A226-A4E01F7A105C}" type="slidenum">
              <a:rPr/>
              <a:pPr/>
              <a:t>‹#›</a:t>
            </a:fld>
            <a:endParaRPr/>
          </a:p>
        </p:txBody>
      </p:sp>
      <p:sp>
        <p:nvSpPr>
          <p:cNvPr id="4" name="Date Placeholder 3"/>
          <p:cNvSpPr>
            <a:spLocks noGrp="1"/>
          </p:cNvSpPr>
          <p:nvPr>
            <p:ph type="dt" sz="half" idx="2"/>
          </p:nvPr>
        </p:nvSpPr>
        <p:spPr>
          <a:xfrm>
            <a:off x="431101" y="6629400"/>
            <a:ext cx="100066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r>
              <a:rPr/>
              <a:t>July 22, 2012</a:t>
            </a:r>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800">
                <a:solidFill>
                  <a:schemeClr val="accent1">
                    <a:lumMod val="75000"/>
                  </a:schemeClr>
                </a:solidFill>
              </a:defRPr>
            </a:lvl1pPr>
          </a:lstStyle>
          <a:p>
            <a:r>
              <a:rPr/>
              <a:t>Footer text here</a:t>
            </a:r>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d"/>
  </p:transition>
  <p:timing>
    <p:tnLst>
      <p:par>
        <p:cTn id="1" dur="indefinite" restart="never" nodeType="tmRoot"/>
      </p:par>
    </p:tnLst>
  </p:timing>
  <p:hf hdr="0"/>
  <p:txStyles>
    <p:titleStyle>
      <a:lvl1pPr algn="l" defTabSz="914400" rtl="0" eaLnBrk="1" latinLnBrk="0" hangingPunct="1">
        <a:spcBef>
          <a:spcPct val="0"/>
        </a:spcBef>
        <a:buNone/>
        <a:defRPr sz="3400" kern="1200">
          <a:solidFill>
            <a:schemeClr val="accent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82994" y="0"/>
            <a:ext cx="5093109" cy="6858000"/>
          </a:xfrm>
          <a:prstGeom prst="rect">
            <a:avLst/>
          </a:prstGeom>
          <a:solidFill>
            <a:srgbClr val="8BAA00"/>
          </a:solidFill>
        </p:spPr>
        <p:txBody>
          <a:bodyPr wrap="square" rtlCol="0">
            <a:spAutoFit/>
          </a:bodyPr>
          <a:lstStyle/>
          <a:p>
            <a:endParaRPr lang="en-CA" dirty="0"/>
          </a:p>
        </p:txBody>
      </p:sp>
      <p:sp>
        <p:nvSpPr>
          <p:cNvPr id="11" name="TextBox 10"/>
          <p:cNvSpPr txBox="1"/>
          <p:nvPr/>
        </p:nvSpPr>
        <p:spPr>
          <a:xfrm>
            <a:off x="0" y="2035277"/>
            <a:ext cx="12191999" cy="3932904"/>
          </a:xfrm>
          <a:prstGeom prst="rect">
            <a:avLst/>
          </a:prstGeom>
          <a:blipFill>
            <a:blip r:embed="rId3">
              <a:duotone>
                <a:schemeClr val="accent4">
                  <a:shade val="45000"/>
                  <a:satMod val="135000"/>
                </a:schemeClr>
                <a:prstClr val="white"/>
              </a:duotone>
            </a:blip>
            <a:stretch>
              <a:fillRect/>
            </a:stretch>
          </a:blipFill>
          <a:ln>
            <a:noFill/>
          </a:ln>
        </p:spPr>
        <p:txBody>
          <a:bodyPr wrap="square" rtlCol="0">
            <a:spAutoFit/>
          </a:bodyPr>
          <a:lstStyle/>
          <a:p>
            <a:endParaRPr lang="en-CA" dirty="0"/>
          </a:p>
        </p:txBody>
      </p:sp>
      <p:sp>
        <p:nvSpPr>
          <p:cNvPr id="2" name="Title 1"/>
          <p:cNvSpPr>
            <a:spLocks noGrp="1"/>
          </p:cNvSpPr>
          <p:nvPr>
            <p:ph type="ctrTitle"/>
          </p:nvPr>
        </p:nvSpPr>
        <p:spPr>
          <a:xfrm>
            <a:off x="1751777" y="3019706"/>
            <a:ext cx="4924326" cy="2387600"/>
          </a:xfrm>
        </p:spPr>
        <p:txBody>
          <a:bodyPr/>
          <a:lstStyle/>
          <a:p>
            <a:r>
              <a:rPr lang="en-US" dirty="0" smtClean="0"/>
              <a:t/>
            </a:r>
            <a:br>
              <a:rPr lang="en-US" dirty="0" smtClean="0"/>
            </a:br>
            <a:r>
              <a:rPr lang="en-US" dirty="0" smtClean="0"/>
              <a:t>Proposal Writing Essentials</a:t>
            </a:r>
            <a:endParaRPr lang="en-US" dirty="0"/>
          </a:p>
        </p:txBody>
      </p:sp>
      <p:sp>
        <p:nvSpPr>
          <p:cNvPr id="3" name="Subtitle 2"/>
          <p:cNvSpPr>
            <a:spLocks noGrp="1"/>
          </p:cNvSpPr>
          <p:nvPr>
            <p:ph type="subTitle" idx="1"/>
          </p:nvPr>
        </p:nvSpPr>
        <p:spPr>
          <a:xfrm>
            <a:off x="1751777" y="5381894"/>
            <a:ext cx="5455268" cy="448056"/>
          </a:xfrm>
        </p:spPr>
        <p:txBody>
          <a:bodyPr>
            <a:normAutofit/>
          </a:bodyPr>
          <a:lstStyle/>
          <a:p>
            <a:r>
              <a:rPr lang="en-CA" dirty="0" smtClean="0"/>
              <a:t>Hosted by BCAAFC</a:t>
            </a:r>
            <a:endParaRPr lang="en-US" dirty="0"/>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6941573" y="245228"/>
            <a:ext cx="4984955" cy="1450838"/>
          </a:xfrm>
          <a:prstGeom prst="rect">
            <a:avLst/>
          </a:prstGeom>
        </p:spPr>
      </p:pic>
    </p:spTree>
    <p:extLst>
      <p:ext uri="{BB962C8B-B14F-4D97-AF65-F5344CB8AC3E}">
        <p14:creationId xmlns:p14="http://schemas.microsoft.com/office/powerpoint/2010/main" val="4261546900"/>
      </p:ext>
    </p:extLst>
  </p:cSld>
  <p:clrMapOvr>
    <a:masterClrMapping/>
  </p:clrMapOvr>
  <p:transition spd="slow">
    <p:push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374" y="1488336"/>
            <a:ext cx="9913581" cy="4852263"/>
          </a:xfrm>
        </p:spPr>
        <p:txBody>
          <a:bodyPr>
            <a:noAutofit/>
          </a:bodyPr>
          <a:lstStyle/>
          <a:p>
            <a:pPr>
              <a:spcAft>
                <a:spcPts val="1200"/>
              </a:spcAft>
            </a:pPr>
            <a:r>
              <a:rPr lang="en-CA" sz="2800" dirty="0" smtClean="0"/>
              <a:t>Program Description</a:t>
            </a:r>
          </a:p>
          <a:p>
            <a:pPr>
              <a:spcAft>
                <a:spcPts val="1200"/>
              </a:spcAft>
            </a:pPr>
            <a:r>
              <a:rPr lang="en-CA" sz="2800" dirty="0"/>
              <a:t>Elevator Pitch and Tagline</a:t>
            </a:r>
          </a:p>
          <a:p>
            <a:pPr>
              <a:spcAft>
                <a:spcPts val="1200"/>
              </a:spcAft>
            </a:pPr>
            <a:r>
              <a:rPr lang="en-CA" sz="2800" dirty="0" smtClean="0"/>
              <a:t>Align Budget </a:t>
            </a:r>
            <a:r>
              <a:rPr lang="en-CA" sz="2800" dirty="0" smtClean="0"/>
              <a:t>and Work Plans</a:t>
            </a:r>
          </a:p>
          <a:p>
            <a:pPr>
              <a:spcAft>
                <a:spcPts val="1200"/>
              </a:spcAft>
            </a:pPr>
            <a:r>
              <a:rPr lang="en-CA" sz="2800" dirty="0" smtClean="0"/>
              <a:t>Exceeding </a:t>
            </a:r>
            <a:r>
              <a:rPr lang="en-CA" sz="2800" dirty="0" smtClean="0"/>
              <a:t>Expectation</a:t>
            </a:r>
            <a:endParaRPr lang="en-CA" sz="2800" dirty="0" smtClean="0"/>
          </a:p>
        </p:txBody>
      </p:sp>
      <p:sp>
        <p:nvSpPr>
          <p:cNvPr id="9" name="Slide Number Placeholder 8"/>
          <p:cNvSpPr>
            <a:spLocks noGrp="1"/>
          </p:cNvSpPr>
          <p:nvPr>
            <p:ph type="sldNum" sz="quarter" idx="12"/>
          </p:nvPr>
        </p:nvSpPr>
        <p:spPr/>
        <p:txBody>
          <a:bodyPr/>
          <a:lstStyle/>
          <a:p>
            <a:fld id="{9CD8D479-8942-46E8-A226-A4E01F7A105C}" type="slidenum">
              <a:rPr lang="en-US" smtClean="0"/>
              <a:pPr/>
              <a:t>10</a:t>
            </a:fld>
            <a:endParaRPr lang="en-US"/>
          </a:p>
        </p:txBody>
      </p:sp>
      <p:sp>
        <p:nvSpPr>
          <p:cNvPr id="11" name="TextBox 10"/>
          <p:cNvSpPr txBox="1"/>
          <p:nvPr/>
        </p:nvSpPr>
        <p:spPr>
          <a:xfrm>
            <a:off x="0" y="0"/>
            <a:ext cx="1410026" cy="6858000"/>
          </a:xfrm>
          <a:prstGeom prst="rect">
            <a:avLst/>
          </a:prstGeom>
          <a:solidFill>
            <a:srgbClr val="8BAA00"/>
          </a:solidFill>
        </p:spPr>
        <p:txBody>
          <a:bodyPr wrap="square" rtlCol="0">
            <a:spAutoFit/>
          </a:bodyPr>
          <a:lstStyle/>
          <a:p>
            <a:endParaRPr lang="en-CA"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1199535"/>
          </a:xfrm>
          <a:prstGeom prst="rect">
            <a:avLst/>
          </a:prstGeom>
        </p:spPr>
      </p:pic>
      <p:sp>
        <p:nvSpPr>
          <p:cNvPr id="2" name="Title 1"/>
          <p:cNvSpPr>
            <a:spLocks noGrp="1"/>
          </p:cNvSpPr>
          <p:nvPr>
            <p:ph type="title"/>
          </p:nvPr>
        </p:nvSpPr>
        <p:spPr>
          <a:xfrm>
            <a:off x="1410026" y="276087"/>
            <a:ext cx="9371949" cy="847197"/>
          </a:xfrm>
        </p:spPr>
        <p:txBody>
          <a:bodyPr/>
          <a:lstStyle/>
          <a:p>
            <a:r>
              <a:rPr lang="en-US" dirty="0" smtClean="0">
                <a:solidFill>
                  <a:schemeClr val="bg1"/>
                </a:solidFill>
              </a:rPr>
              <a:t>Outline</a:t>
            </a:r>
            <a:endParaRPr lang="en-US" dirty="0">
              <a:solidFill>
                <a:schemeClr val="bg1"/>
              </a:solidFill>
            </a:endParaRPr>
          </a:p>
        </p:txBody>
      </p:sp>
    </p:spTree>
    <p:extLst>
      <p:ext uri="{BB962C8B-B14F-4D97-AF65-F5344CB8AC3E}">
        <p14:creationId xmlns:p14="http://schemas.microsoft.com/office/powerpoint/2010/main" val="3567120008"/>
      </p:ext>
    </p:extLst>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flipH="1" flipV="1">
            <a:off x="5496232" y="-5496232"/>
            <a:ext cx="1199535" cy="12192000"/>
          </a:xfrm>
          <a:prstGeom prst="rect">
            <a:avLst/>
          </a:prstGeom>
          <a:solidFill>
            <a:srgbClr val="8BAA00"/>
          </a:solidFill>
        </p:spPr>
        <p:txBody>
          <a:bodyPr wrap="square" rtlCol="0">
            <a:spAutoFit/>
          </a:bodyPr>
          <a:lstStyle/>
          <a:p>
            <a:endParaRPr lang="en-CA" dirty="0"/>
          </a:p>
        </p:txBody>
      </p:sp>
      <p:pic>
        <p:nvPicPr>
          <p:cNvPr id="8" name="Picture 7"/>
          <p:cNvPicPr>
            <a:picLocks noChangeAspect="1"/>
          </p:cNvPicPr>
          <p:nvPr/>
        </p:nvPicPr>
        <p:blipFill>
          <a:blip r:embed="rId3"/>
          <a:stretch>
            <a:fillRect/>
          </a:stretch>
        </p:blipFill>
        <p:spPr>
          <a:xfrm rot="16200000">
            <a:off x="-2723987" y="2723987"/>
            <a:ext cx="6858003" cy="1410026"/>
          </a:xfrm>
          <a:prstGeom prst="rect">
            <a:avLst/>
          </a:prstGeom>
        </p:spPr>
      </p:pic>
      <p:sp>
        <p:nvSpPr>
          <p:cNvPr id="9" name="Slide Number Placeholder 8"/>
          <p:cNvSpPr>
            <a:spLocks noGrp="1"/>
          </p:cNvSpPr>
          <p:nvPr>
            <p:ph type="sldNum" sz="quarter" idx="12"/>
          </p:nvPr>
        </p:nvSpPr>
        <p:spPr/>
        <p:txBody>
          <a:bodyPr/>
          <a:lstStyle/>
          <a:p>
            <a:fld id="{9CD8D479-8942-46E8-A226-A4E01F7A105C}" type="slidenum">
              <a:rPr lang="en-US" smtClean="0"/>
              <a:pPr/>
              <a:t>11</a:t>
            </a:fld>
            <a:endParaRPr lang="en-US"/>
          </a:p>
        </p:txBody>
      </p:sp>
      <p:sp>
        <p:nvSpPr>
          <p:cNvPr id="2" name="Title 1"/>
          <p:cNvSpPr>
            <a:spLocks noGrp="1"/>
          </p:cNvSpPr>
          <p:nvPr>
            <p:ph type="title"/>
          </p:nvPr>
        </p:nvSpPr>
        <p:spPr>
          <a:xfrm>
            <a:off x="1410026" y="276087"/>
            <a:ext cx="9371949" cy="847197"/>
          </a:xfrm>
        </p:spPr>
        <p:txBody>
          <a:bodyPr>
            <a:normAutofit fontScale="90000"/>
          </a:bodyPr>
          <a:lstStyle/>
          <a:p>
            <a:pPr>
              <a:defRPr/>
            </a:pPr>
            <a:r>
              <a:rPr lang="en-CA" sz="3600" dirty="0" smtClean="0"/>
              <a:t>Aboriginal Disability Strategy / ‘White Paper’</a:t>
            </a:r>
            <a:br>
              <a:rPr lang="en-CA" sz="3600" dirty="0" smtClean="0"/>
            </a:br>
            <a:r>
              <a:rPr lang="en-CA" sz="3800" dirty="0" smtClean="0">
                <a:solidFill>
                  <a:schemeClr val="bg1"/>
                </a:solidFill>
              </a:rPr>
              <a:t>Outcomes and Evaluation</a:t>
            </a:r>
            <a:endParaRPr lang="en-US" sz="3800" cap="small" dirty="0">
              <a:solidFill>
                <a:schemeClr val="bg1"/>
              </a:solidFill>
            </a:endParaRPr>
          </a:p>
        </p:txBody>
      </p:sp>
      <p:sp>
        <p:nvSpPr>
          <p:cNvPr id="21" name="Content Placeholder 2"/>
          <p:cNvSpPr>
            <a:spLocks noGrp="1"/>
          </p:cNvSpPr>
          <p:nvPr>
            <p:ph idx="1"/>
          </p:nvPr>
        </p:nvSpPr>
        <p:spPr>
          <a:xfrm>
            <a:off x="1782401" y="1621766"/>
            <a:ext cx="10037226" cy="4583502"/>
          </a:xfrm>
        </p:spPr>
        <p:txBody>
          <a:bodyPr>
            <a:noAutofit/>
          </a:bodyPr>
          <a:lstStyle/>
          <a:p>
            <a:pPr>
              <a:lnSpc>
                <a:spcPct val="150000"/>
              </a:lnSpc>
              <a:spcAft>
                <a:spcPts val="1200"/>
              </a:spcAft>
            </a:pPr>
            <a:r>
              <a:rPr lang="en-US" sz="2800" dirty="0" smtClean="0"/>
              <a:t>Work backward from the stated outcomes of the RFP.</a:t>
            </a:r>
          </a:p>
          <a:p>
            <a:pPr>
              <a:lnSpc>
                <a:spcPct val="150000"/>
              </a:lnSpc>
              <a:spcAft>
                <a:spcPts val="1200"/>
              </a:spcAft>
            </a:pPr>
            <a:r>
              <a:rPr lang="en-US" sz="2800" dirty="0" smtClean="0"/>
              <a:t>Be sure to include quantitative and qualitative information.</a:t>
            </a:r>
            <a:endParaRPr lang="en-US" sz="2800" dirty="0"/>
          </a:p>
          <a:p>
            <a:pPr>
              <a:lnSpc>
                <a:spcPct val="150000"/>
              </a:lnSpc>
              <a:spcAft>
                <a:spcPts val="1200"/>
              </a:spcAft>
            </a:pPr>
            <a:r>
              <a:rPr lang="en-US" sz="2800" dirty="0" smtClean="0"/>
              <a:t>Only commit to what you can achieve.</a:t>
            </a:r>
          </a:p>
          <a:p>
            <a:pPr>
              <a:lnSpc>
                <a:spcPct val="150000"/>
              </a:lnSpc>
              <a:spcAft>
                <a:spcPts val="1200"/>
              </a:spcAft>
            </a:pPr>
            <a:r>
              <a:rPr lang="en-US" sz="2800" dirty="0" smtClean="0"/>
              <a:t>Develop a tool for evaluation during proposal development and include if appropriate.</a:t>
            </a:r>
          </a:p>
          <a:p>
            <a:pPr>
              <a:spcAft>
                <a:spcPts val="1200"/>
              </a:spcAft>
            </a:pPr>
            <a:endParaRPr lang="en-US" sz="2800" dirty="0" smtClean="0"/>
          </a:p>
        </p:txBody>
      </p:sp>
    </p:spTree>
    <p:extLst>
      <p:ext uri="{BB962C8B-B14F-4D97-AF65-F5344CB8AC3E}">
        <p14:creationId xmlns:p14="http://schemas.microsoft.com/office/powerpoint/2010/main" val="1345972429"/>
      </p:ext>
    </p:extLst>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374" y="1488336"/>
            <a:ext cx="9913581" cy="4852263"/>
          </a:xfrm>
        </p:spPr>
        <p:txBody>
          <a:bodyPr>
            <a:noAutofit/>
          </a:bodyPr>
          <a:lstStyle/>
          <a:p>
            <a:pPr>
              <a:spcAft>
                <a:spcPts val="1200"/>
              </a:spcAft>
            </a:pPr>
            <a:r>
              <a:rPr lang="en-CA" sz="2800" dirty="0" smtClean="0"/>
              <a:t>Agency should be central, focusing on proven competency and success.</a:t>
            </a:r>
          </a:p>
          <a:p>
            <a:pPr>
              <a:spcAft>
                <a:spcPts val="1200"/>
              </a:spcAft>
            </a:pPr>
            <a:r>
              <a:rPr lang="en-CA" sz="2800" dirty="0" smtClean="0"/>
              <a:t>Use Elevator Pitch and tagline created as part of your project outline.</a:t>
            </a:r>
          </a:p>
          <a:p>
            <a:pPr>
              <a:spcAft>
                <a:spcPts val="1200"/>
              </a:spcAft>
            </a:pPr>
            <a:r>
              <a:rPr lang="en-CA" sz="2800" dirty="0" smtClean="0"/>
              <a:t>Be sure to show how your tagline aligns with the mandate of your agency.</a:t>
            </a:r>
          </a:p>
          <a:p>
            <a:pPr>
              <a:spcAft>
                <a:spcPts val="1200"/>
              </a:spcAft>
            </a:pPr>
            <a:r>
              <a:rPr lang="en-CA" sz="2800" dirty="0" smtClean="0"/>
              <a:t>Embed tagline throughout proposal.</a:t>
            </a:r>
          </a:p>
          <a:p>
            <a:pPr>
              <a:spcAft>
                <a:spcPts val="1200"/>
              </a:spcAft>
            </a:pPr>
            <a:r>
              <a:rPr lang="en-CA" sz="2800" dirty="0" smtClean="0"/>
              <a:t>Mirror tagline in social media postings and related news releases.</a:t>
            </a:r>
          </a:p>
        </p:txBody>
      </p:sp>
      <p:sp>
        <p:nvSpPr>
          <p:cNvPr id="9" name="Slide Number Placeholder 8"/>
          <p:cNvSpPr>
            <a:spLocks noGrp="1"/>
          </p:cNvSpPr>
          <p:nvPr>
            <p:ph type="sldNum" sz="quarter" idx="12"/>
          </p:nvPr>
        </p:nvSpPr>
        <p:spPr/>
        <p:txBody>
          <a:bodyPr/>
          <a:lstStyle/>
          <a:p>
            <a:fld id="{9CD8D479-8942-46E8-A226-A4E01F7A105C}" type="slidenum">
              <a:rPr lang="en-US" smtClean="0"/>
              <a:pPr/>
              <a:t>12</a:t>
            </a:fld>
            <a:endParaRPr lang="en-US"/>
          </a:p>
        </p:txBody>
      </p:sp>
      <p:sp>
        <p:nvSpPr>
          <p:cNvPr id="11" name="TextBox 10"/>
          <p:cNvSpPr txBox="1"/>
          <p:nvPr/>
        </p:nvSpPr>
        <p:spPr>
          <a:xfrm>
            <a:off x="0" y="0"/>
            <a:ext cx="1410026" cy="6858000"/>
          </a:xfrm>
          <a:prstGeom prst="rect">
            <a:avLst/>
          </a:prstGeom>
          <a:solidFill>
            <a:srgbClr val="8BAA00"/>
          </a:solidFill>
        </p:spPr>
        <p:txBody>
          <a:bodyPr wrap="square" rtlCol="0">
            <a:spAutoFit/>
          </a:bodyPr>
          <a:lstStyle/>
          <a:p>
            <a:endParaRPr lang="en-CA"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1199535"/>
          </a:xfrm>
          <a:prstGeom prst="rect">
            <a:avLst/>
          </a:prstGeom>
        </p:spPr>
      </p:pic>
      <p:sp>
        <p:nvSpPr>
          <p:cNvPr id="2" name="Title 1"/>
          <p:cNvSpPr>
            <a:spLocks noGrp="1"/>
          </p:cNvSpPr>
          <p:nvPr>
            <p:ph type="title"/>
          </p:nvPr>
        </p:nvSpPr>
        <p:spPr>
          <a:xfrm>
            <a:off x="1410026" y="276087"/>
            <a:ext cx="9371949" cy="847197"/>
          </a:xfrm>
        </p:spPr>
        <p:txBody>
          <a:bodyPr/>
          <a:lstStyle/>
          <a:p>
            <a:r>
              <a:rPr lang="en-US" dirty="0" smtClean="0">
                <a:solidFill>
                  <a:schemeClr val="bg1"/>
                </a:solidFill>
              </a:rPr>
              <a:t>Marketing</a:t>
            </a:r>
            <a:endParaRPr lang="en-US" dirty="0">
              <a:solidFill>
                <a:schemeClr val="bg1"/>
              </a:solidFill>
            </a:endParaRPr>
          </a:p>
        </p:txBody>
      </p:sp>
    </p:spTree>
    <p:extLst>
      <p:ext uri="{BB962C8B-B14F-4D97-AF65-F5344CB8AC3E}">
        <p14:creationId xmlns:p14="http://schemas.microsoft.com/office/powerpoint/2010/main" val="2536561638"/>
      </p:ext>
    </p:extLst>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flipH="1" flipV="1">
            <a:off x="5496232" y="-5496232"/>
            <a:ext cx="1199535" cy="12192000"/>
          </a:xfrm>
          <a:prstGeom prst="rect">
            <a:avLst/>
          </a:prstGeom>
          <a:solidFill>
            <a:srgbClr val="8BAA00"/>
          </a:solidFill>
        </p:spPr>
        <p:txBody>
          <a:bodyPr wrap="square" rtlCol="0">
            <a:spAutoFit/>
          </a:bodyPr>
          <a:lstStyle/>
          <a:p>
            <a:endParaRPr lang="en-CA" dirty="0"/>
          </a:p>
        </p:txBody>
      </p:sp>
      <p:pic>
        <p:nvPicPr>
          <p:cNvPr id="8" name="Picture 7"/>
          <p:cNvPicPr>
            <a:picLocks noChangeAspect="1"/>
          </p:cNvPicPr>
          <p:nvPr/>
        </p:nvPicPr>
        <p:blipFill>
          <a:blip r:embed="rId3"/>
          <a:stretch>
            <a:fillRect/>
          </a:stretch>
        </p:blipFill>
        <p:spPr>
          <a:xfrm rot="16200000">
            <a:off x="-2723987" y="2723987"/>
            <a:ext cx="6858003" cy="1410026"/>
          </a:xfrm>
          <a:prstGeom prst="rect">
            <a:avLst/>
          </a:prstGeom>
        </p:spPr>
      </p:pic>
      <p:sp>
        <p:nvSpPr>
          <p:cNvPr id="9" name="Slide Number Placeholder 8"/>
          <p:cNvSpPr>
            <a:spLocks noGrp="1"/>
          </p:cNvSpPr>
          <p:nvPr>
            <p:ph type="sldNum" sz="quarter" idx="12"/>
          </p:nvPr>
        </p:nvSpPr>
        <p:spPr/>
        <p:txBody>
          <a:bodyPr/>
          <a:lstStyle/>
          <a:p>
            <a:fld id="{9CD8D479-8942-46E8-A226-A4E01F7A105C}" type="slidenum">
              <a:rPr lang="en-US" smtClean="0"/>
              <a:pPr/>
              <a:t>13</a:t>
            </a:fld>
            <a:endParaRPr lang="en-US"/>
          </a:p>
        </p:txBody>
      </p:sp>
      <p:sp>
        <p:nvSpPr>
          <p:cNvPr id="2" name="Title 1"/>
          <p:cNvSpPr>
            <a:spLocks noGrp="1"/>
          </p:cNvSpPr>
          <p:nvPr>
            <p:ph type="title"/>
          </p:nvPr>
        </p:nvSpPr>
        <p:spPr>
          <a:xfrm>
            <a:off x="1410026" y="276087"/>
            <a:ext cx="9371949" cy="847197"/>
          </a:xfrm>
        </p:spPr>
        <p:txBody>
          <a:bodyPr>
            <a:normAutofit fontScale="90000"/>
          </a:bodyPr>
          <a:lstStyle/>
          <a:p>
            <a:pPr>
              <a:defRPr/>
            </a:pPr>
            <a:r>
              <a:rPr lang="en-CA" sz="3600" dirty="0" smtClean="0"/>
              <a:t>Aboriginal Disability Strategy / ‘White Paper’</a:t>
            </a:r>
            <a:br>
              <a:rPr lang="en-CA" sz="3600" dirty="0" smtClean="0"/>
            </a:br>
            <a:r>
              <a:rPr lang="en-CA" sz="3800" dirty="0" smtClean="0">
                <a:solidFill>
                  <a:schemeClr val="bg1"/>
                </a:solidFill>
              </a:rPr>
              <a:t>K.I.S.S.</a:t>
            </a:r>
            <a:endParaRPr lang="en-US" sz="3800" cap="small" dirty="0">
              <a:solidFill>
                <a:schemeClr val="bg1"/>
              </a:solidFill>
            </a:endParaRPr>
          </a:p>
        </p:txBody>
      </p:sp>
      <p:sp>
        <p:nvSpPr>
          <p:cNvPr id="21" name="Content Placeholder 2"/>
          <p:cNvSpPr>
            <a:spLocks noGrp="1"/>
          </p:cNvSpPr>
          <p:nvPr>
            <p:ph idx="1"/>
          </p:nvPr>
        </p:nvSpPr>
        <p:spPr>
          <a:xfrm>
            <a:off x="1782401" y="1621766"/>
            <a:ext cx="10037226" cy="4583502"/>
          </a:xfrm>
        </p:spPr>
        <p:txBody>
          <a:bodyPr>
            <a:noAutofit/>
          </a:bodyPr>
          <a:lstStyle/>
          <a:p>
            <a:pPr marL="0" indent="0">
              <a:spcAft>
                <a:spcPts val="1200"/>
              </a:spcAft>
              <a:buNone/>
            </a:pPr>
            <a:r>
              <a:rPr lang="en-US" sz="3200" dirty="0" smtClean="0"/>
              <a:t>Keep </a:t>
            </a:r>
            <a:r>
              <a:rPr lang="en-US" sz="3200" dirty="0"/>
              <a:t>It Short </a:t>
            </a:r>
            <a:r>
              <a:rPr lang="en-US" sz="3200" dirty="0" smtClean="0"/>
              <a:t>&amp; Simple</a:t>
            </a:r>
          </a:p>
          <a:p>
            <a:pPr>
              <a:spcAft>
                <a:spcPts val="1200"/>
              </a:spcAft>
            </a:pPr>
            <a:r>
              <a:rPr lang="en-US" sz="2800" dirty="0" smtClean="0"/>
              <a:t>Only provide requested information.</a:t>
            </a:r>
          </a:p>
          <a:p>
            <a:pPr>
              <a:spcAft>
                <a:spcPts val="1200"/>
              </a:spcAft>
            </a:pPr>
            <a:r>
              <a:rPr lang="en-US" sz="2800" dirty="0"/>
              <a:t>Don’t repeat information.</a:t>
            </a:r>
          </a:p>
          <a:p>
            <a:pPr>
              <a:spcAft>
                <a:spcPts val="1200"/>
              </a:spcAft>
            </a:pPr>
            <a:r>
              <a:rPr lang="en-US" sz="2800" dirty="0" smtClean="0"/>
              <a:t>Define local language and regional jargon.</a:t>
            </a:r>
          </a:p>
          <a:p>
            <a:pPr>
              <a:spcAft>
                <a:spcPts val="1200"/>
              </a:spcAft>
            </a:pPr>
            <a:r>
              <a:rPr lang="en-US" sz="2800" dirty="0" smtClean="0"/>
              <a:t>Stick to your marketing strategy.</a:t>
            </a:r>
          </a:p>
          <a:p>
            <a:pPr>
              <a:spcAft>
                <a:spcPts val="1200"/>
              </a:spcAft>
            </a:pPr>
            <a:r>
              <a:rPr lang="en-US" sz="2800" dirty="0" smtClean="0"/>
              <a:t>Appreciate the </a:t>
            </a:r>
            <a:r>
              <a:rPr lang="en-US" sz="2800" dirty="0"/>
              <a:t>volume of proposals </a:t>
            </a:r>
            <a:r>
              <a:rPr lang="en-US" sz="2800" dirty="0" smtClean="0"/>
              <a:t>someone may </a:t>
            </a:r>
            <a:r>
              <a:rPr lang="en-US" sz="2800" dirty="0"/>
              <a:t>be reading</a:t>
            </a:r>
            <a:r>
              <a:rPr lang="en-US" sz="2800" dirty="0" smtClean="0"/>
              <a:t>.</a:t>
            </a:r>
          </a:p>
          <a:p>
            <a:pPr>
              <a:spcAft>
                <a:spcPts val="1200"/>
              </a:spcAft>
            </a:pPr>
            <a:endParaRPr lang="en-US" sz="2800" dirty="0"/>
          </a:p>
          <a:p>
            <a:pPr>
              <a:spcAft>
                <a:spcPts val="1200"/>
              </a:spcAft>
            </a:pPr>
            <a:endParaRPr lang="en-US" sz="2800" dirty="0" smtClean="0"/>
          </a:p>
        </p:txBody>
      </p:sp>
    </p:spTree>
    <p:extLst>
      <p:ext uri="{BB962C8B-B14F-4D97-AF65-F5344CB8AC3E}">
        <p14:creationId xmlns:p14="http://schemas.microsoft.com/office/powerpoint/2010/main" val="20428689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4080" y="1602636"/>
            <a:ext cx="9213292" cy="4852263"/>
          </a:xfrm>
        </p:spPr>
        <p:txBody>
          <a:bodyPr>
            <a:normAutofit/>
          </a:bodyPr>
          <a:lstStyle/>
          <a:p>
            <a:pPr>
              <a:spcAft>
                <a:spcPts val="1200"/>
              </a:spcAft>
            </a:pPr>
            <a:r>
              <a:rPr lang="en-US" sz="3200" dirty="0" smtClean="0"/>
              <a:t>Only have someone proof your final draft; submission quality.</a:t>
            </a:r>
          </a:p>
          <a:p>
            <a:pPr>
              <a:spcAft>
                <a:spcPts val="1200"/>
              </a:spcAft>
            </a:pPr>
            <a:r>
              <a:rPr lang="en-US" sz="3200" dirty="0" smtClean="0"/>
              <a:t>Look for two (2) types of edits:</a:t>
            </a:r>
          </a:p>
          <a:p>
            <a:pPr lvl="1">
              <a:spcAft>
                <a:spcPts val="1200"/>
              </a:spcAft>
            </a:pPr>
            <a:r>
              <a:rPr lang="en-US" sz="2800" dirty="0" smtClean="0"/>
              <a:t>Grammar, formatting and typos.</a:t>
            </a:r>
          </a:p>
          <a:p>
            <a:pPr lvl="1">
              <a:spcAft>
                <a:spcPts val="1200"/>
              </a:spcAft>
            </a:pPr>
            <a:r>
              <a:rPr lang="en-US" sz="2800" dirty="0" smtClean="0"/>
              <a:t>Content, impact and clarity</a:t>
            </a:r>
            <a:r>
              <a:rPr lang="en-US" sz="2800" dirty="0" smtClean="0"/>
              <a:t>.</a:t>
            </a:r>
            <a:endParaRPr lang="en-US" sz="2800" dirty="0"/>
          </a:p>
        </p:txBody>
      </p:sp>
      <p:sp>
        <p:nvSpPr>
          <p:cNvPr id="9" name="Slide Number Placeholder 8"/>
          <p:cNvSpPr>
            <a:spLocks noGrp="1"/>
          </p:cNvSpPr>
          <p:nvPr>
            <p:ph type="sldNum" sz="quarter" idx="12"/>
          </p:nvPr>
        </p:nvSpPr>
        <p:spPr/>
        <p:txBody>
          <a:bodyPr/>
          <a:lstStyle/>
          <a:p>
            <a:fld id="{9CD8D479-8942-46E8-A226-A4E01F7A105C}" type="slidenum">
              <a:rPr lang="en-US" smtClean="0"/>
              <a:pPr/>
              <a:t>14</a:t>
            </a:fld>
            <a:endParaRPr lang="en-US"/>
          </a:p>
        </p:txBody>
      </p:sp>
      <p:sp>
        <p:nvSpPr>
          <p:cNvPr id="11" name="TextBox 10"/>
          <p:cNvSpPr txBox="1"/>
          <p:nvPr/>
        </p:nvSpPr>
        <p:spPr>
          <a:xfrm>
            <a:off x="0" y="0"/>
            <a:ext cx="1410026" cy="6858000"/>
          </a:xfrm>
          <a:prstGeom prst="rect">
            <a:avLst/>
          </a:prstGeom>
          <a:solidFill>
            <a:srgbClr val="8BAA00"/>
          </a:solidFill>
        </p:spPr>
        <p:txBody>
          <a:bodyPr wrap="square" rtlCol="0">
            <a:spAutoFit/>
          </a:bodyPr>
          <a:lstStyle/>
          <a:p>
            <a:endParaRPr lang="en-CA"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1199535"/>
          </a:xfrm>
          <a:prstGeom prst="rect">
            <a:avLst/>
          </a:prstGeom>
        </p:spPr>
      </p:pic>
      <p:sp>
        <p:nvSpPr>
          <p:cNvPr id="2" name="Title 1"/>
          <p:cNvSpPr>
            <a:spLocks noGrp="1"/>
          </p:cNvSpPr>
          <p:nvPr>
            <p:ph type="title"/>
          </p:nvPr>
        </p:nvSpPr>
        <p:spPr>
          <a:xfrm>
            <a:off x="1410026" y="276087"/>
            <a:ext cx="9371949" cy="847197"/>
          </a:xfrm>
        </p:spPr>
        <p:txBody>
          <a:bodyPr/>
          <a:lstStyle/>
          <a:p>
            <a:r>
              <a:rPr lang="en-US" dirty="0" smtClean="0">
                <a:solidFill>
                  <a:schemeClr val="bg1"/>
                </a:solidFill>
              </a:rPr>
              <a:t>Proofing Your Proposal</a:t>
            </a:r>
            <a:endParaRPr lang="en-US" dirty="0">
              <a:solidFill>
                <a:schemeClr val="bg1"/>
              </a:solidFill>
            </a:endParaRPr>
          </a:p>
        </p:txBody>
      </p:sp>
    </p:spTree>
    <p:extLst>
      <p:ext uri="{BB962C8B-B14F-4D97-AF65-F5344CB8AC3E}">
        <p14:creationId xmlns:p14="http://schemas.microsoft.com/office/powerpoint/2010/main" val="74991584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flipH="1" flipV="1">
            <a:off x="5496232" y="-5496232"/>
            <a:ext cx="1199535" cy="12192000"/>
          </a:xfrm>
          <a:prstGeom prst="rect">
            <a:avLst/>
          </a:prstGeom>
          <a:solidFill>
            <a:srgbClr val="8BAA00"/>
          </a:solidFill>
        </p:spPr>
        <p:txBody>
          <a:bodyPr wrap="square" rtlCol="0">
            <a:spAutoFit/>
          </a:bodyPr>
          <a:lstStyle/>
          <a:p>
            <a:endParaRPr lang="en-CA" dirty="0"/>
          </a:p>
        </p:txBody>
      </p:sp>
      <p:pic>
        <p:nvPicPr>
          <p:cNvPr id="8" name="Picture 7"/>
          <p:cNvPicPr>
            <a:picLocks noChangeAspect="1"/>
          </p:cNvPicPr>
          <p:nvPr/>
        </p:nvPicPr>
        <p:blipFill>
          <a:blip r:embed="rId3"/>
          <a:stretch>
            <a:fillRect/>
          </a:stretch>
        </p:blipFill>
        <p:spPr>
          <a:xfrm rot="16200000">
            <a:off x="-2723987" y="2723987"/>
            <a:ext cx="6858003" cy="1410026"/>
          </a:xfrm>
          <a:prstGeom prst="rect">
            <a:avLst/>
          </a:prstGeom>
        </p:spPr>
      </p:pic>
      <p:sp>
        <p:nvSpPr>
          <p:cNvPr id="9" name="Slide Number Placeholder 8"/>
          <p:cNvSpPr>
            <a:spLocks noGrp="1"/>
          </p:cNvSpPr>
          <p:nvPr>
            <p:ph type="sldNum" sz="quarter" idx="12"/>
          </p:nvPr>
        </p:nvSpPr>
        <p:spPr/>
        <p:txBody>
          <a:bodyPr/>
          <a:lstStyle/>
          <a:p>
            <a:fld id="{9CD8D479-8942-46E8-A226-A4E01F7A105C}" type="slidenum">
              <a:rPr lang="en-US" smtClean="0"/>
              <a:pPr/>
              <a:t>15</a:t>
            </a:fld>
            <a:endParaRPr lang="en-US"/>
          </a:p>
        </p:txBody>
      </p:sp>
      <p:sp>
        <p:nvSpPr>
          <p:cNvPr id="2" name="Title 1"/>
          <p:cNvSpPr>
            <a:spLocks noGrp="1"/>
          </p:cNvSpPr>
          <p:nvPr>
            <p:ph type="title"/>
          </p:nvPr>
        </p:nvSpPr>
        <p:spPr>
          <a:xfrm>
            <a:off x="1410026" y="276087"/>
            <a:ext cx="9371949" cy="847197"/>
          </a:xfrm>
        </p:spPr>
        <p:txBody>
          <a:bodyPr>
            <a:normAutofit fontScale="90000"/>
          </a:bodyPr>
          <a:lstStyle/>
          <a:p>
            <a:pPr>
              <a:defRPr/>
            </a:pPr>
            <a:r>
              <a:rPr lang="en-CA" sz="3600" dirty="0" smtClean="0"/>
              <a:t>Aboriginal Disability Strategy / ‘White Paper’</a:t>
            </a:r>
            <a:br>
              <a:rPr lang="en-CA" sz="3600" dirty="0" smtClean="0"/>
            </a:br>
            <a:r>
              <a:rPr lang="en-CA" sz="3800" dirty="0" smtClean="0">
                <a:solidFill>
                  <a:schemeClr val="bg1"/>
                </a:solidFill>
              </a:rPr>
              <a:t>Final Proofing</a:t>
            </a:r>
            <a:endParaRPr lang="en-US" sz="3800" cap="small" dirty="0">
              <a:solidFill>
                <a:schemeClr val="bg1"/>
              </a:solidFill>
            </a:endParaRPr>
          </a:p>
        </p:txBody>
      </p:sp>
      <p:sp>
        <p:nvSpPr>
          <p:cNvPr id="21" name="Content Placeholder 2"/>
          <p:cNvSpPr>
            <a:spLocks noGrp="1"/>
          </p:cNvSpPr>
          <p:nvPr>
            <p:ph idx="1"/>
          </p:nvPr>
        </p:nvSpPr>
        <p:spPr>
          <a:xfrm>
            <a:off x="1782401" y="1621766"/>
            <a:ext cx="10037226" cy="4583502"/>
          </a:xfrm>
        </p:spPr>
        <p:txBody>
          <a:bodyPr>
            <a:noAutofit/>
          </a:bodyPr>
          <a:lstStyle/>
          <a:p>
            <a:pPr>
              <a:spcAft>
                <a:spcPts val="1200"/>
              </a:spcAft>
            </a:pPr>
            <a:r>
              <a:rPr lang="en-US" sz="2800" dirty="0" smtClean="0"/>
              <a:t>Ensure you have responded to every question.</a:t>
            </a:r>
          </a:p>
          <a:p>
            <a:pPr>
              <a:spcAft>
                <a:spcPts val="1200"/>
              </a:spcAft>
            </a:pPr>
            <a:r>
              <a:rPr lang="en-US" sz="2800" dirty="0"/>
              <a:t>Be sure your proposal has page numbers.</a:t>
            </a:r>
          </a:p>
          <a:p>
            <a:pPr>
              <a:spcAft>
                <a:spcPts val="1200"/>
              </a:spcAft>
            </a:pPr>
            <a:r>
              <a:rPr lang="en-US" sz="2800" dirty="0" smtClean="0"/>
              <a:t>Double check you have all necessary supporting documentation.</a:t>
            </a:r>
          </a:p>
          <a:p>
            <a:pPr>
              <a:spcAft>
                <a:spcPts val="1200"/>
              </a:spcAft>
            </a:pPr>
            <a:r>
              <a:rPr lang="en-US" sz="2800" dirty="0" smtClean="0"/>
              <a:t>Be sure you’ve met any special submission requirements</a:t>
            </a:r>
          </a:p>
          <a:p>
            <a:pPr lvl="1">
              <a:spcAft>
                <a:spcPts val="1200"/>
              </a:spcAft>
            </a:pPr>
            <a:r>
              <a:rPr lang="en-US" sz="2400" dirty="0" smtClean="0"/>
              <a:t>Document format: word, pdf, excel, etc.</a:t>
            </a:r>
          </a:p>
          <a:p>
            <a:pPr lvl="1">
              <a:spcAft>
                <a:spcPts val="1200"/>
              </a:spcAft>
            </a:pPr>
            <a:r>
              <a:rPr lang="en-US" sz="2400" dirty="0" smtClean="0"/>
              <a:t>Hardcopies, multiple copies</a:t>
            </a:r>
          </a:p>
          <a:p>
            <a:pPr>
              <a:spcAft>
                <a:spcPts val="1200"/>
              </a:spcAft>
            </a:pPr>
            <a:r>
              <a:rPr lang="en-US" sz="2800" dirty="0" smtClean="0"/>
              <a:t>Ensure signatures are by the appropriate people</a:t>
            </a:r>
          </a:p>
        </p:txBody>
      </p:sp>
    </p:spTree>
    <p:extLst>
      <p:ext uri="{BB962C8B-B14F-4D97-AF65-F5344CB8AC3E}">
        <p14:creationId xmlns:p14="http://schemas.microsoft.com/office/powerpoint/2010/main" val="214256303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9846" y="1602636"/>
            <a:ext cx="10037226" cy="4852263"/>
          </a:xfrm>
        </p:spPr>
        <p:txBody>
          <a:bodyPr>
            <a:normAutofit lnSpcReduction="10000"/>
          </a:bodyPr>
          <a:lstStyle/>
          <a:p>
            <a:pPr>
              <a:spcAft>
                <a:spcPts val="1200"/>
              </a:spcAft>
            </a:pPr>
            <a:r>
              <a:rPr lang="en-US" sz="2600" dirty="0" smtClean="0"/>
              <a:t>Confirm required method of delivery, likely email.</a:t>
            </a:r>
          </a:p>
          <a:p>
            <a:pPr>
              <a:spcAft>
                <a:spcPts val="1200"/>
              </a:spcAft>
            </a:pPr>
            <a:r>
              <a:rPr lang="en-US" sz="2600" dirty="0" smtClean="0"/>
              <a:t>Compile all necessary information/documentation into one (1) email (package).</a:t>
            </a:r>
          </a:p>
          <a:p>
            <a:pPr>
              <a:spcAft>
                <a:spcPts val="1200"/>
              </a:spcAft>
            </a:pPr>
            <a:r>
              <a:rPr lang="en-US" sz="2600" dirty="0" smtClean="0"/>
              <a:t>Place a request for notification of your email being received, and being read.</a:t>
            </a:r>
          </a:p>
          <a:p>
            <a:pPr>
              <a:spcAft>
                <a:spcPts val="1200"/>
              </a:spcAft>
            </a:pPr>
            <a:r>
              <a:rPr lang="en-US" sz="2600" dirty="0" smtClean="0"/>
              <a:t>Call to confirm receipt of your proposal with the person representing the funder you originally made contact with at the beginning of the process.</a:t>
            </a:r>
          </a:p>
          <a:p>
            <a:pPr>
              <a:spcAft>
                <a:spcPts val="1200"/>
              </a:spcAft>
            </a:pPr>
            <a:r>
              <a:rPr lang="en-US" sz="2600" dirty="0" smtClean="0"/>
              <a:t>Don’t waste the opportunity of your submission email to sell your project, your enthusiasm and your confidence.</a:t>
            </a:r>
          </a:p>
          <a:p>
            <a:pPr>
              <a:spcAft>
                <a:spcPts val="1200"/>
              </a:spcAft>
            </a:pPr>
            <a:endParaRPr lang="en-US" sz="2400" dirty="0" smtClean="0"/>
          </a:p>
        </p:txBody>
      </p:sp>
      <p:sp>
        <p:nvSpPr>
          <p:cNvPr id="9" name="Slide Number Placeholder 8"/>
          <p:cNvSpPr>
            <a:spLocks noGrp="1"/>
          </p:cNvSpPr>
          <p:nvPr>
            <p:ph type="sldNum" sz="quarter" idx="12"/>
          </p:nvPr>
        </p:nvSpPr>
        <p:spPr/>
        <p:txBody>
          <a:bodyPr/>
          <a:lstStyle/>
          <a:p>
            <a:fld id="{9CD8D479-8942-46E8-A226-A4E01F7A105C}" type="slidenum">
              <a:rPr lang="en-US" smtClean="0"/>
              <a:pPr/>
              <a:t>16</a:t>
            </a:fld>
            <a:endParaRPr lang="en-US"/>
          </a:p>
        </p:txBody>
      </p:sp>
      <p:sp>
        <p:nvSpPr>
          <p:cNvPr id="11" name="TextBox 10"/>
          <p:cNvSpPr txBox="1"/>
          <p:nvPr/>
        </p:nvSpPr>
        <p:spPr>
          <a:xfrm>
            <a:off x="0" y="0"/>
            <a:ext cx="1410026" cy="6858000"/>
          </a:xfrm>
          <a:prstGeom prst="rect">
            <a:avLst/>
          </a:prstGeom>
          <a:solidFill>
            <a:srgbClr val="8BAA00"/>
          </a:solidFill>
        </p:spPr>
        <p:txBody>
          <a:bodyPr wrap="square" rtlCol="0">
            <a:spAutoFit/>
          </a:bodyPr>
          <a:lstStyle/>
          <a:p>
            <a:endParaRPr lang="en-CA"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1199535"/>
          </a:xfrm>
          <a:prstGeom prst="rect">
            <a:avLst/>
          </a:prstGeom>
        </p:spPr>
      </p:pic>
      <p:sp>
        <p:nvSpPr>
          <p:cNvPr id="2" name="Title 1"/>
          <p:cNvSpPr>
            <a:spLocks noGrp="1"/>
          </p:cNvSpPr>
          <p:nvPr>
            <p:ph type="title"/>
          </p:nvPr>
        </p:nvSpPr>
        <p:spPr>
          <a:xfrm>
            <a:off x="1410026" y="276087"/>
            <a:ext cx="9371949" cy="847197"/>
          </a:xfrm>
        </p:spPr>
        <p:txBody>
          <a:bodyPr/>
          <a:lstStyle/>
          <a:p>
            <a:r>
              <a:rPr lang="fr-FR" dirty="0" smtClean="0">
                <a:solidFill>
                  <a:schemeClr val="bg1"/>
                </a:solidFill>
              </a:rPr>
              <a:t>Delivery</a:t>
            </a:r>
            <a:endParaRPr lang="en-US" dirty="0">
              <a:solidFill>
                <a:schemeClr val="bg1"/>
              </a:solidFill>
            </a:endParaRPr>
          </a:p>
        </p:txBody>
      </p:sp>
    </p:spTree>
    <p:extLst>
      <p:ext uri="{BB962C8B-B14F-4D97-AF65-F5344CB8AC3E}">
        <p14:creationId xmlns:p14="http://schemas.microsoft.com/office/powerpoint/2010/main" val="311189305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flipH="1" flipV="1">
            <a:off x="5496232" y="-5496232"/>
            <a:ext cx="1199535" cy="12192000"/>
          </a:xfrm>
          <a:prstGeom prst="rect">
            <a:avLst/>
          </a:prstGeom>
          <a:solidFill>
            <a:srgbClr val="8BAA00"/>
          </a:solidFill>
        </p:spPr>
        <p:txBody>
          <a:bodyPr wrap="square" rtlCol="0">
            <a:spAutoFit/>
          </a:bodyPr>
          <a:lstStyle/>
          <a:p>
            <a:endParaRPr lang="en-CA" dirty="0"/>
          </a:p>
        </p:txBody>
      </p:sp>
      <p:pic>
        <p:nvPicPr>
          <p:cNvPr id="8" name="Picture 7"/>
          <p:cNvPicPr>
            <a:picLocks noChangeAspect="1"/>
          </p:cNvPicPr>
          <p:nvPr/>
        </p:nvPicPr>
        <p:blipFill>
          <a:blip r:embed="rId3"/>
          <a:stretch>
            <a:fillRect/>
          </a:stretch>
        </p:blipFill>
        <p:spPr>
          <a:xfrm rot="16200000">
            <a:off x="-2723987" y="2723987"/>
            <a:ext cx="6858003" cy="1410026"/>
          </a:xfrm>
          <a:prstGeom prst="rect">
            <a:avLst/>
          </a:prstGeom>
        </p:spPr>
      </p:pic>
      <p:sp>
        <p:nvSpPr>
          <p:cNvPr id="9" name="Slide Number Placeholder 8"/>
          <p:cNvSpPr>
            <a:spLocks noGrp="1"/>
          </p:cNvSpPr>
          <p:nvPr>
            <p:ph type="sldNum" sz="quarter" idx="12"/>
          </p:nvPr>
        </p:nvSpPr>
        <p:spPr/>
        <p:txBody>
          <a:bodyPr/>
          <a:lstStyle/>
          <a:p>
            <a:fld id="{9CD8D479-8942-46E8-A226-A4E01F7A105C}" type="slidenum">
              <a:rPr lang="en-US" smtClean="0"/>
              <a:pPr/>
              <a:t>17</a:t>
            </a:fld>
            <a:endParaRPr lang="en-US"/>
          </a:p>
        </p:txBody>
      </p:sp>
      <p:sp>
        <p:nvSpPr>
          <p:cNvPr id="2" name="Title 1"/>
          <p:cNvSpPr>
            <a:spLocks noGrp="1"/>
          </p:cNvSpPr>
          <p:nvPr>
            <p:ph type="title"/>
          </p:nvPr>
        </p:nvSpPr>
        <p:spPr>
          <a:xfrm>
            <a:off x="1410026" y="276087"/>
            <a:ext cx="9371949" cy="847197"/>
          </a:xfrm>
        </p:spPr>
        <p:txBody>
          <a:bodyPr>
            <a:normAutofit fontScale="90000"/>
          </a:bodyPr>
          <a:lstStyle/>
          <a:p>
            <a:pPr>
              <a:defRPr/>
            </a:pPr>
            <a:r>
              <a:rPr lang="en-CA" sz="3600" dirty="0" smtClean="0"/>
              <a:t>Aboriginal Disability Strategy / ‘White Paper’</a:t>
            </a:r>
            <a:br>
              <a:rPr lang="en-CA" sz="3600" dirty="0" smtClean="0"/>
            </a:br>
            <a:r>
              <a:rPr lang="en-CA" sz="3800" dirty="0" smtClean="0">
                <a:solidFill>
                  <a:schemeClr val="bg1"/>
                </a:solidFill>
              </a:rPr>
              <a:t>Relationship with Funder</a:t>
            </a:r>
            <a:endParaRPr lang="en-US" sz="3800" cap="small" dirty="0">
              <a:solidFill>
                <a:schemeClr val="bg1"/>
              </a:solidFill>
            </a:endParaRPr>
          </a:p>
        </p:txBody>
      </p:sp>
      <p:sp>
        <p:nvSpPr>
          <p:cNvPr id="21" name="Content Placeholder 2"/>
          <p:cNvSpPr>
            <a:spLocks noGrp="1"/>
          </p:cNvSpPr>
          <p:nvPr>
            <p:ph idx="1"/>
          </p:nvPr>
        </p:nvSpPr>
        <p:spPr>
          <a:xfrm>
            <a:off x="1782401" y="1621766"/>
            <a:ext cx="10037226" cy="4583502"/>
          </a:xfrm>
        </p:spPr>
        <p:txBody>
          <a:bodyPr>
            <a:noAutofit/>
          </a:bodyPr>
          <a:lstStyle/>
          <a:p>
            <a:pPr>
              <a:spcAft>
                <a:spcPts val="1200"/>
              </a:spcAft>
            </a:pPr>
            <a:r>
              <a:rPr lang="en-US" sz="2800" dirty="0" smtClean="0"/>
              <a:t>The person answering your call during the RFP process is likely not making funding decisions.  They are likely your best resource.</a:t>
            </a:r>
          </a:p>
          <a:p>
            <a:pPr>
              <a:spcAft>
                <a:spcPts val="1200"/>
              </a:spcAft>
            </a:pPr>
            <a:r>
              <a:rPr lang="en-US" sz="2800" dirty="0" smtClean="0"/>
              <a:t>Don’t hold a negative result against your contact.</a:t>
            </a:r>
          </a:p>
          <a:p>
            <a:pPr>
              <a:spcAft>
                <a:spcPts val="1200"/>
              </a:spcAft>
            </a:pPr>
            <a:r>
              <a:rPr lang="en-US" sz="2800" dirty="0" smtClean="0"/>
              <a:t>Request feedback to improve your proposal for next time.</a:t>
            </a:r>
          </a:p>
          <a:p>
            <a:pPr>
              <a:spcAft>
                <a:spcPts val="1200"/>
              </a:spcAft>
            </a:pPr>
            <a:r>
              <a:rPr lang="en-US" sz="2800" dirty="0" smtClean="0"/>
              <a:t>Remain in contact throughout the funding year and get on any direct mailing lists.</a:t>
            </a:r>
          </a:p>
        </p:txBody>
      </p:sp>
    </p:spTree>
    <p:extLst>
      <p:ext uri="{BB962C8B-B14F-4D97-AF65-F5344CB8AC3E}">
        <p14:creationId xmlns:p14="http://schemas.microsoft.com/office/powerpoint/2010/main" val="426860399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494503" y="1475624"/>
            <a:ext cx="9552039" cy="4916550"/>
          </a:xfrm>
        </p:spPr>
        <p:txBody>
          <a:bodyPr>
            <a:normAutofit/>
          </a:bodyPr>
          <a:lstStyle/>
          <a:p>
            <a:pPr marL="0" indent="0">
              <a:buNone/>
            </a:pPr>
            <a:r>
              <a:rPr lang="en-CA" dirty="0" smtClean="0"/>
              <a:t>Concerns from Reviewers:</a:t>
            </a:r>
          </a:p>
          <a:p>
            <a:r>
              <a:rPr lang="en-CA" dirty="0" smtClean="0"/>
              <a:t>To many words, not enough message</a:t>
            </a:r>
          </a:p>
          <a:p>
            <a:pPr lvl="1"/>
            <a:r>
              <a:rPr lang="en-CA" dirty="0" smtClean="0"/>
              <a:t>Keep it short and simple</a:t>
            </a:r>
          </a:p>
          <a:p>
            <a:pPr lvl="1"/>
            <a:r>
              <a:rPr lang="en-CA" dirty="0" smtClean="0"/>
              <a:t>Keep focused and on message</a:t>
            </a:r>
          </a:p>
          <a:p>
            <a:pPr marL="283464" lvl="1" indent="0">
              <a:buNone/>
            </a:pPr>
            <a:endParaRPr lang="en-CA" dirty="0" smtClean="0"/>
          </a:p>
          <a:p>
            <a:r>
              <a:rPr lang="en-CA" dirty="0" smtClean="0"/>
              <a:t>To many projects/tasks</a:t>
            </a:r>
          </a:p>
          <a:p>
            <a:pPr lvl="1"/>
            <a:r>
              <a:rPr lang="en-CA" dirty="0" smtClean="0"/>
              <a:t>Trying to accomplish to many things in </a:t>
            </a:r>
            <a:r>
              <a:rPr lang="en-CA" smtClean="0"/>
              <a:t>one project</a:t>
            </a:r>
          </a:p>
          <a:p>
            <a:pPr marL="283464" lvl="1" indent="0">
              <a:buNone/>
            </a:pPr>
            <a:endParaRPr lang="en-CA" dirty="0" smtClean="0"/>
          </a:p>
          <a:p>
            <a:r>
              <a:rPr lang="en-CA" dirty="0" smtClean="0"/>
              <a:t>Application Red Flags</a:t>
            </a:r>
          </a:p>
          <a:p>
            <a:pPr lvl="1"/>
            <a:r>
              <a:rPr lang="en-CA" dirty="0" smtClean="0"/>
              <a:t>Not clear where the money is being spent on the project</a:t>
            </a:r>
          </a:p>
          <a:p>
            <a:pPr lvl="1"/>
            <a:r>
              <a:rPr lang="en-CA" dirty="0" smtClean="0"/>
              <a:t>To much </a:t>
            </a:r>
            <a:r>
              <a:rPr lang="en-CA" dirty="0" err="1" smtClean="0"/>
              <a:t>jaragon</a:t>
            </a:r>
            <a:r>
              <a:rPr lang="en-CA" dirty="0" smtClean="0"/>
              <a:t>/</a:t>
            </a:r>
            <a:r>
              <a:rPr lang="en-CA" dirty="0" err="1" smtClean="0"/>
              <a:t>acroynms</a:t>
            </a:r>
            <a:endParaRPr lang="en-CA" dirty="0" smtClean="0"/>
          </a:p>
          <a:p>
            <a:pPr lvl="1"/>
            <a:r>
              <a:rPr lang="en-CA" dirty="0" smtClean="0"/>
              <a:t>Not following layout/application template</a:t>
            </a:r>
          </a:p>
          <a:p>
            <a:pPr lvl="1"/>
            <a:r>
              <a:rPr lang="en-CA" dirty="0" smtClean="0"/>
              <a:t>Recycled application/support letters</a:t>
            </a:r>
          </a:p>
          <a:p>
            <a:pPr lvl="1"/>
            <a:endParaRPr lang="en-CA" dirty="0" smtClean="0"/>
          </a:p>
          <a:p>
            <a:pPr marL="0" indent="0">
              <a:buNone/>
            </a:pPr>
            <a:endParaRPr lang="en-CA" dirty="0" smtClean="0"/>
          </a:p>
          <a:p>
            <a:pPr marL="228600" lvl="1" indent="0">
              <a:buNone/>
            </a:pPr>
            <a:endParaRPr lang="en-CA" dirty="0"/>
          </a:p>
        </p:txBody>
      </p:sp>
      <p:sp>
        <p:nvSpPr>
          <p:cNvPr id="11" name="TextBox 10"/>
          <p:cNvSpPr txBox="1"/>
          <p:nvPr/>
        </p:nvSpPr>
        <p:spPr>
          <a:xfrm rot="16200000" flipH="1" flipV="1">
            <a:off x="5496233" y="-5496232"/>
            <a:ext cx="1199535" cy="12192000"/>
          </a:xfrm>
          <a:prstGeom prst="rect">
            <a:avLst/>
          </a:prstGeom>
          <a:solidFill>
            <a:srgbClr val="8BAA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D3E2F"/>
              </a:solidFill>
              <a:effectLst/>
              <a:uLnTx/>
              <a:uFillTx/>
              <a:latin typeface="Corbel" panose="020B0503020204020204"/>
              <a:ea typeface="+mn-ea"/>
              <a:cs typeface="+mn-cs"/>
            </a:endParaRPr>
          </a:p>
        </p:txBody>
      </p:sp>
      <p:pic>
        <p:nvPicPr>
          <p:cNvPr id="8" name="Picture 7"/>
          <p:cNvPicPr>
            <a:picLocks noChangeAspect="1"/>
          </p:cNvPicPr>
          <p:nvPr/>
        </p:nvPicPr>
        <p:blipFill>
          <a:blip r:embed="rId3"/>
          <a:stretch>
            <a:fillRect/>
          </a:stretch>
        </p:blipFill>
        <p:spPr>
          <a:xfrm rot="16200000">
            <a:off x="-2723989" y="2723990"/>
            <a:ext cx="6858003" cy="1410026"/>
          </a:xfrm>
          <a:prstGeom prst="rect">
            <a:avLst/>
          </a:prstGeom>
        </p:spPr>
      </p:pic>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800" b="0" i="0" u="none" strike="noStrike" kern="1200" cap="none" spc="0" normalizeH="0" baseline="0" noProof="0" smtClean="0">
                <a:ln>
                  <a:noFill/>
                </a:ln>
                <a:solidFill>
                  <a:srgbClr val="8BAA00">
                    <a:lumMod val="75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a:ln>
                <a:noFill/>
              </a:ln>
              <a:solidFill>
                <a:srgbClr val="8BAA00">
                  <a:lumMod val="75000"/>
                </a:srgbClr>
              </a:solidFill>
              <a:effectLst/>
              <a:uLnTx/>
              <a:uFillTx/>
              <a:latin typeface="Corbel" panose="020B0503020204020204"/>
              <a:ea typeface="+mn-ea"/>
              <a:cs typeface="+mn-cs"/>
            </a:endParaRPr>
          </a:p>
        </p:txBody>
      </p:sp>
      <p:sp>
        <p:nvSpPr>
          <p:cNvPr id="2" name="Title 1"/>
          <p:cNvSpPr>
            <a:spLocks noGrp="1"/>
          </p:cNvSpPr>
          <p:nvPr>
            <p:ph type="title"/>
          </p:nvPr>
        </p:nvSpPr>
        <p:spPr>
          <a:xfrm>
            <a:off x="1410026" y="276087"/>
            <a:ext cx="9371949" cy="847197"/>
          </a:xfrm>
        </p:spPr>
        <p:txBody>
          <a:bodyPr/>
          <a:lstStyle/>
          <a:p>
            <a:r>
              <a:rPr lang="en-CA" dirty="0" smtClean="0">
                <a:solidFill>
                  <a:schemeClr val="tx1"/>
                </a:solidFill>
              </a:rPr>
              <a:t>Common Pitfalls of Proposals</a:t>
            </a:r>
            <a:endParaRPr lang="en-US" dirty="0">
              <a:solidFill>
                <a:schemeClr val="tx1"/>
              </a:solidFill>
            </a:endParaRPr>
          </a:p>
        </p:txBody>
      </p:sp>
    </p:spTree>
    <p:extLst>
      <p:ext uri="{BB962C8B-B14F-4D97-AF65-F5344CB8AC3E}">
        <p14:creationId xmlns:p14="http://schemas.microsoft.com/office/powerpoint/2010/main" val="174866828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CD8D479-8942-46E8-A226-A4E01F7A105C}" type="slidenum">
              <a:rPr lang="en-US" smtClean="0"/>
              <a:pPr/>
              <a:t>19</a:t>
            </a:fld>
            <a:endParaRPr lang="en-US"/>
          </a:p>
        </p:txBody>
      </p:sp>
      <p:sp>
        <p:nvSpPr>
          <p:cNvPr id="11" name="TextBox 10"/>
          <p:cNvSpPr txBox="1"/>
          <p:nvPr/>
        </p:nvSpPr>
        <p:spPr>
          <a:xfrm>
            <a:off x="0" y="0"/>
            <a:ext cx="1410026" cy="6858000"/>
          </a:xfrm>
          <a:prstGeom prst="rect">
            <a:avLst/>
          </a:prstGeom>
          <a:solidFill>
            <a:srgbClr val="8BAA00"/>
          </a:solidFill>
        </p:spPr>
        <p:txBody>
          <a:bodyPr wrap="square" rtlCol="0">
            <a:spAutoFit/>
          </a:bodyPr>
          <a:lstStyle/>
          <a:p>
            <a:endParaRPr lang="en-CA"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1199535"/>
          </a:xfrm>
          <a:prstGeom prst="rect">
            <a:avLst/>
          </a:prstGeom>
        </p:spPr>
      </p:pic>
      <p:sp>
        <p:nvSpPr>
          <p:cNvPr id="2" name="Title 1"/>
          <p:cNvSpPr>
            <a:spLocks noGrp="1"/>
          </p:cNvSpPr>
          <p:nvPr>
            <p:ph type="title"/>
          </p:nvPr>
        </p:nvSpPr>
        <p:spPr>
          <a:xfrm>
            <a:off x="1410026" y="276087"/>
            <a:ext cx="9371949" cy="847197"/>
          </a:xfrm>
        </p:spPr>
        <p:txBody>
          <a:bodyPr/>
          <a:lstStyle/>
          <a:p>
            <a:r>
              <a:rPr lang="fr-FR" dirty="0" smtClean="0">
                <a:solidFill>
                  <a:schemeClr val="bg1"/>
                </a:solidFill>
              </a:rPr>
              <a:t>www.bcaafc.com</a:t>
            </a:r>
            <a:endParaRPr lang="en-US" dirty="0">
              <a:solidFill>
                <a:schemeClr val="bg1"/>
              </a:solidFill>
            </a:endParaRPr>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2707952" y="2757947"/>
            <a:ext cx="7807648" cy="2492663"/>
          </a:xfrm>
          <a:prstGeom prst="rect">
            <a:avLst/>
          </a:prstGeom>
        </p:spPr>
      </p:pic>
    </p:spTree>
    <p:extLst>
      <p:ext uri="{BB962C8B-B14F-4D97-AF65-F5344CB8AC3E}">
        <p14:creationId xmlns:p14="http://schemas.microsoft.com/office/powerpoint/2010/main" val="285944504"/>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212" y="2199889"/>
            <a:ext cx="7797113" cy="3916492"/>
          </a:xfrm>
        </p:spPr>
        <p:txBody>
          <a:bodyPr numCol="1">
            <a:normAutofit/>
          </a:bodyPr>
          <a:lstStyle/>
          <a:p>
            <a:pPr>
              <a:lnSpc>
                <a:spcPct val="150000"/>
              </a:lnSpc>
              <a:buFont typeface="Wingdings" panose="05000000000000000000" pitchFamily="2" charset="2"/>
              <a:buChar char="ü"/>
            </a:pPr>
            <a:r>
              <a:rPr lang="en-CA" sz="2800" dirty="0" smtClean="0">
                <a:solidFill>
                  <a:srgbClr val="B3721F"/>
                </a:solidFill>
              </a:rPr>
              <a:t>Proposal Writing 101: Essential skills to successfully respond to funders’ request</a:t>
            </a:r>
          </a:p>
          <a:p>
            <a:pPr>
              <a:lnSpc>
                <a:spcPct val="150000"/>
              </a:lnSpc>
              <a:buFont typeface="Wingdings" panose="05000000000000000000" pitchFamily="2" charset="2"/>
              <a:buChar char="ü"/>
            </a:pPr>
            <a:r>
              <a:rPr lang="en-CA" sz="2800" dirty="0" smtClean="0">
                <a:solidFill>
                  <a:srgbClr val="B3721F"/>
                </a:solidFill>
              </a:rPr>
              <a:t>Tips and tools</a:t>
            </a:r>
          </a:p>
          <a:p>
            <a:pPr>
              <a:lnSpc>
                <a:spcPct val="150000"/>
              </a:lnSpc>
              <a:buFont typeface="Wingdings" panose="05000000000000000000" pitchFamily="2" charset="2"/>
              <a:buChar char="ü"/>
            </a:pPr>
            <a:r>
              <a:rPr lang="en-CA" sz="2800" dirty="0" smtClean="0">
                <a:solidFill>
                  <a:srgbClr val="B3721F"/>
                </a:solidFill>
              </a:rPr>
              <a:t>Exceeding Expectations</a:t>
            </a:r>
          </a:p>
          <a:p>
            <a:pPr>
              <a:lnSpc>
                <a:spcPct val="150000"/>
              </a:lnSpc>
              <a:buFont typeface="Wingdings" panose="05000000000000000000" pitchFamily="2" charset="2"/>
              <a:buChar char="ü"/>
            </a:pPr>
            <a:r>
              <a:rPr lang="en-CA" sz="2800" dirty="0" smtClean="0">
                <a:solidFill>
                  <a:srgbClr val="B3721F"/>
                </a:solidFill>
              </a:rPr>
              <a:t>Ongoing Relationship Building</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800" b="0" i="0" u="none" strike="noStrike" kern="1200" cap="none" spc="0" normalizeH="0" baseline="0" noProof="0" smtClean="0">
                <a:ln>
                  <a:noFill/>
                </a:ln>
                <a:solidFill>
                  <a:srgbClr val="8BAA00">
                    <a:lumMod val="75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8BAA00">
                  <a:lumMod val="75000"/>
                </a:srgbClr>
              </a:solidFill>
              <a:effectLst/>
              <a:uLnTx/>
              <a:uFillTx/>
              <a:latin typeface="Corbel" panose="020B0503020204020204"/>
              <a:ea typeface="+mn-ea"/>
              <a:cs typeface="+mn-cs"/>
            </a:endParaRPr>
          </a:p>
        </p:txBody>
      </p:sp>
      <p:sp>
        <p:nvSpPr>
          <p:cNvPr id="11" name="TextBox 10"/>
          <p:cNvSpPr txBox="1"/>
          <p:nvPr/>
        </p:nvSpPr>
        <p:spPr>
          <a:xfrm>
            <a:off x="0" y="0"/>
            <a:ext cx="1410026" cy="6858000"/>
          </a:xfrm>
          <a:prstGeom prst="rect">
            <a:avLst/>
          </a:prstGeom>
          <a:solidFill>
            <a:srgbClr val="8BAA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D3E2F"/>
              </a:solidFill>
              <a:effectLst/>
              <a:uLnTx/>
              <a:uFillTx/>
              <a:latin typeface="Corbel" panose="020B0503020204020204"/>
              <a:ea typeface="+mn-ea"/>
              <a:cs typeface="+mn-cs"/>
            </a:endParaRPr>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1199535"/>
          </a:xfrm>
          <a:prstGeom prst="rect">
            <a:avLst/>
          </a:prstGeom>
        </p:spPr>
      </p:pic>
      <p:sp>
        <p:nvSpPr>
          <p:cNvPr id="2" name="Title 1"/>
          <p:cNvSpPr>
            <a:spLocks noGrp="1"/>
          </p:cNvSpPr>
          <p:nvPr>
            <p:ph type="title"/>
          </p:nvPr>
        </p:nvSpPr>
        <p:spPr>
          <a:xfrm>
            <a:off x="1410026" y="241069"/>
            <a:ext cx="9371949" cy="882216"/>
          </a:xfrm>
        </p:spPr>
        <p:txBody>
          <a:bodyPr/>
          <a:lstStyle/>
          <a:p>
            <a:r>
              <a:rPr lang="en-CA" dirty="0" smtClean="0">
                <a:solidFill>
                  <a:schemeClr val="bg1"/>
                </a:solidFill>
              </a:rPr>
              <a:t>OVERVIEW</a:t>
            </a:r>
            <a:endParaRPr lang="en-US" dirty="0">
              <a:solidFill>
                <a:schemeClr val="bg1"/>
              </a:solidFill>
            </a:endParaRPr>
          </a:p>
        </p:txBody>
      </p:sp>
      <p:sp>
        <p:nvSpPr>
          <p:cNvPr id="6" name="TextBox 5"/>
          <p:cNvSpPr txBox="1"/>
          <p:nvPr/>
        </p:nvSpPr>
        <p:spPr>
          <a:xfrm>
            <a:off x="1587731" y="1438102"/>
            <a:ext cx="996696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smtClean="0">
                <a:ln>
                  <a:noFill/>
                </a:ln>
                <a:solidFill>
                  <a:srgbClr val="4D3E2F"/>
                </a:solidFill>
                <a:effectLst/>
                <a:uLnTx/>
                <a:uFillTx/>
                <a:latin typeface="Corbel" panose="020B0503020204020204"/>
                <a:ea typeface="+mn-ea"/>
                <a:cs typeface="+mn-cs"/>
              </a:rPr>
              <a:t>What</a:t>
            </a:r>
            <a:r>
              <a:rPr kumimoji="0" lang="en-CA" sz="2800" b="0" i="0" u="none" strike="noStrike" kern="1200" cap="none" spc="0" normalizeH="0" noProof="0" dirty="0" smtClean="0">
                <a:ln>
                  <a:noFill/>
                </a:ln>
                <a:solidFill>
                  <a:srgbClr val="4D3E2F"/>
                </a:solidFill>
                <a:effectLst/>
                <a:uLnTx/>
                <a:uFillTx/>
                <a:latin typeface="Corbel" panose="020B0503020204020204"/>
                <a:ea typeface="+mn-ea"/>
                <a:cs typeface="+mn-cs"/>
              </a:rPr>
              <a:t> will we be learning today?</a:t>
            </a:r>
            <a:endParaRPr kumimoji="0" lang="en-CA" sz="2800" b="0" i="0" u="none" strike="noStrike" kern="1200" cap="none" spc="0" normalizeH="0" baseline="0" noProof="0" dirty="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88285295"/>
      </p:ext>
    </p:extLst>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310714" y="1475624"/>
            <a:ext cx="8735828" cy="5011673"/>
          </a:xfrm>
        </p:spPr>
        <p:txBody>
          <a:bodyPr>
            <a:normAutofit lnSpcReduction="10000"/>
          </a:bodyPr>
          <a:lstStyle/>
          <a:p>
            <a:pPr marL="0" indent="0">
              <a:buNone/>
            </a:pPr>
            <a:r>
              <a:rPr lang="en-CA" dirty="0" smtClean="0"/>
              <a:t>“Calls”, in general, refers to a funder’s request for applicants to a program or initiative.  Calls can take many forms, including:</a:t>
            </a:r>
          </a:p>
          <a:p>
            <a:pPr lvl="1"/>
            <a:endParaRPr lang="en-CA" sz="1000" dirty="0" smtClean="0"/>
          </a:p>
          <a:p>
            <a:pPr lvl="1"/>
            <a:r>
              <a:rPr lang="en-CA" sz="2000" dirty="0" smtClean="0"/>
              <a:t>Letters/Expressions of Intent/Interest</a:t>
            </a:r>
          </a:p>
          <a:p>
            <a:pPr lvl="2"/>
            <a:r>
              <a:rPr lang="en-CA" sz="1800" dirty="0" smtClean="0"/>
              <a:t>Expresses the writer’s interest to bid on a project</a:t>
            </a:r>
          </a:p>
          <a:p>
            <a:pPr lvl="1"/>
            <a:r>
              <a:rPr lang="en-CA" sz="2000" dirty="0" smtClean="0"/>
              <a:t>Request for Proposals (RFPs)</a:t>
            </a:r>
          </a:p>
          <a:p>
            <a:pPr lvl="2"/>
            <a:r>
              <a:rPr lang="en-CA" sz="1800" dirty="0" smtClean="0"/>
              <a:t>Frequently without a submission template to follow</a:t>
            </a:r>
          </a:p>
          <a:p>
            <a:pPr lvl="1"/>
            <a:r>
              <a:rPr lang="en-CA" sz="2000" dirty="0" smtClean="0"/>
              <a:t>Applications</a:t>
            </a:r>
          </a:p>
          <a:p>
            <a:pPr lvl="2"/>
            <a:r>
              <a:rPr lang="en-CA" sz="1800" dirty="0" smtClean="0"/>
              <a:t>Often a template/format is provided that must be followed</a:t>
            </a:r>
          </a:p>
          <a:p>
            <a:pPr lvl="2"/>
            <a:endParaRPr lang="en-CA" sz="1800" dirty="0" smtClean="0"/>
          </a:p>
          <a:p>
            <a:pPr marL="0" indent="0">
              <a:buNone/>
            </a:pPr>
            <a:r>
              <a:rPr lang="en-CA" dirty="0" smtClean="0"/>
              <a:t>Funding Types:</a:t>
            </a:r>
          </a:p>
          <a:p>
            <a:pPr marL="0" indent="0">
              <a:buNone/>
            </a:pPr>
            <a:endParaRPr lang="en-CA" sz="1000" dirty="0" smtClean="0"/>
          </a:p>
          <a:p>
            <a:pPr lvl="1"/>
            <a:r>
              <a:rPr lang="en-CA" sz="2000" dirty="0" smtClean="0"/>
              <a:t>Foundations </a:t>
            </a:r>
          </a:p>
          <a:p>
            <a:pPr lvl="1"/>
            <a:r>
              <a:rPr lang="en-CA" sz="2000" dirty="0" smtClean="0"/>
              <a:t>Corporate Funding</a:t>
            </a:r>
          </a:p>
          <a:p>
            <a:pPr lvl="1"/>
            <a:r>
              <a:rPr lang="en-CA" sz="2000" dirty="0" smtClean="0"/>
              <a:t>Government Funding</a:t>
            </a:r>
          </a:p>
          <a:p>
            <a:pPr lvl="1"/>
            <a:r>
              <a:rPr lang="en-CA" sz="2000" dirty="0" smtClean="0"/>
              <a:t>Microcredit Funding</a:t>
            </a:r>
          </a:p>
          <a:p>
            <a:pPr lvl="1"/>
            <a:r>
              <a:rPr lang="en-CA" sz="2000" dirty="0" smtClean="0"/>
              <a:t>Independent Funding Sources</a:t>
            </a:r>
            <a:endParaRPr lang="en-CA" dirty="0"/>
          </a:p>
        </p:txBody>
      </p:sp>
      <p:sp>
        <p:nvSpPr>
          <p:cNvPr id="11" name="TextBox 10"/>
          <p:cNvSpPr txBox="1"/>
          <p:nvPr/>
        </p:nvSpPr>
        <p:spPr>
          <a:xfrm rot="16200000" flipH="1" flipV="1">
            <a:off x="5496232" y="-5496232"/>
            <a:ext cx="1199535" cy="12192000"/>
          </a:xfrm>
          <a:prstGeom prst="rect">
            <a:avLst/>
          </a:prstGeom>
          <a:solidFill>
            <a:srgbClr val="8BAA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D3E2F"/>
              </a:solidFill>
              <a:effectLst/>
              <a:uLnTx/>
              <a:uFillTx/>
              <a:latin typeface="Corbel" panose="020B0503020204020204"/>
              <a:ea typeface="+mn-ea"/>
              <a:cs typeface="+mn-cs"/>
            </a:endParaRPr>
          </a:p>
        </p:txBody>
      </p:sp>
      <p:pic>
        <p:nvPicPr>
          <p:cNvPr id="8" name="Picture 7"/>
          <p:cNvPicPr>
            <a:picLocks noChangeAspect="1"/>
          </p:cNvPicPr>
          <p:nvPr/>
        </p:nvPicPr>
        <p:blipFill>
          <a:blip r:embed="rId3"/>
          <a:stretch>
            <a:fillRect/>
          </a:stretch>
        </p:blipFill>
        <p:spPr>
          <a:xfrm rot="16200000">
            <a:off x="-2723989" y="2723990"/>
            <a:ext cx="6858003" cy="1410026"/>
          </a:xfrm>
          <a:prstGeom prst="rect">
            <a:avLst/>
          </a:prstGeom>
        </p:spPr>
      </p:pic>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800" b="0" i="0" u="none" strike="noStrike" kern="1200" cap="none" spc="0" normalizeH="0" baseline="0" noProof="0" smtClean="0">
                <a:ln>
                  <a:noFill/>
                </a:ln>
                <a:solidFill>
                  <a:srgbClr val="8BAA00">
                    <a:lumMod val="75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8BAA00">
                  <a:lumMod val="75000"/>
                </a:srgbClr>
              </a:solidFill>
              <a:effectLst/>
              <a:uLnTx/>
              <a:uFillTx/>
              <a:latin typeface="Corbel" panose="020B0503020204020204"/>
              <a:ea typeface="+mn-ea"/>
              <a:cs typeface="+mn-cs"/>
            </a:endParaRPr>
          </a:p>
        </p:txBody>
      </p:sp>
      <p:sp>
        <p:nvSpPr>
          <p:cNvPr id="2" name="Title 1"/>
          <p:cNvSpPr>
            <a:spLocks noGrp="1"/>
          </p:cNvSpPr>
          <p:nvPr>
            <p:ph type="title"/>
          </p:nvPr>
        </p:nvSpPr>
        <p:spPr>
          <a:xfrm>
            <a:off x="1410026" y="276087"/>
            <a:ext cx="9371949" cy="847197"/>
          </a:xfrm>
        </p:spPr>
        <p:txBody>
          <a:bodyPr/>
          <a:lstStyle/>
          <a:p>
            <a:r>
              <a:rPr lang="en-CA" dirty="0" smtClean="0">
                <a:solidFill>
                  <a:schemeClr val="tx1"/>
                </a:solidFill>
              </a:rPr>
              <a:t>TYPES OF FUNDING OPPORTUNITIES</a:t>
            </a:r>
            <a:endParaRPr lang="en-US" dirty="0">
              <a:solidFill>
                <a:schemeClr val="tx1"/>
              </a:solidFill>
            </a:endParaRPr>
          </a:p>
        </p:txBody>
      </p:sp>
    </p:spTree>
    <p:extLst>
      <p:ext uri="{BB962C8B-B14F-4D97-AF65-F5344CB8AC3E}">
        <p14:creationId xmlns:p14="http://schemas.microsoft.com/office/powerpoint/2010/main" val="53402298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9824" y="2204893"/>
            <a:ext cx="8794867" cy="4096155"/>
          </a:xfrm>
        </p:spPr>
        <p:txBody>
          <a:bodyPr numCol="1">
            <a:noAutofit/>
          </a:bodyPr>
          <a:lstStyle/>
          <a:p>
            <a:pPr>
              <a:buFont typeface="Wingdings" panose="05000000000000000000" pitchFamily="2" charset="2"/>
              <a:buChar char="ü"/>
            </a:pPr>
            <a:r>
              <a:rPr lang="en-CA" sz="3200" dirty="0" smtClean="0">
                <a:solidFill>
                  <a:srgbClr val="B3721F"/>
                </a:solidFill>
              </a:rPr>
              <a:t>Closing date and time</a:t>
            </a:r>
          </a:p>
          <a:p>
            <a:pPr>
              <a:buFont typeface="Wingdings" panose="05000000000000000000" pitchFamily="2" charset="2"/>
              <a:buChar char="ü"/>
            </a:pPr>
            <a:r>
              <a:rPr lang="en-CA" sz="3200" dirty="0" smtClean="0">
                <a:solidFill>
                  <a:srgbClr val="B3721F"/>
                </a:solidFill>
              </a:rPr>
              <a:t>Submission contact details</a:t>
            </a:r>
          </a:p>
          <a:p>
            <a:pPr>
              <a:buFont typeface="Wingdings" panose="05000000000000000000" pitchFamily="2" charset="2"/>
              <a:buChar char="ü"/>
            </a:pPr>
            <a:r>
              <a:rPr lang="en-CA" sz="3200" dirty="0" smtClean="0">
                <a:solidFill>
                  <a:srgbClr val="B3721F"/>
                </a:solidFill>
              </a:rPr>
              <a:t>Type of submission </a:t>
            </a:r>
          </a:p>
          <a:p>
            <a:pPr lvl="1">
              <a:buFont typeface="Wingdings" panose="05000000000000000000" pitchFamily="2" charset="2"/>
              <a:buChar char="ü"/>
            </a:pPr>
            <a:r>
              <a:rPr lang="en-CA" sz="2400" dirty="0" smtClean="0">
                <a:solidFill>
                  <a:srgbClr val="B3721F"/>
                </a:solidFill>
              </a:rPr>
              <a:t>Template</a:t>
            </a:r>
          </a:p>
          <a:p>
            <a:pPr lvl="1">
              <a:buFont typeface="Wingdings" panose="05000000000000000000" pitchFamily="2" charset="2"/>
              <a:buChar char="ü"/>
            </a:pPr>
            <a:r>
              <a:rPr lang="en-CA" sz="2400" dirty="0" smtClean="0">
                <a:solidFill>
                  <a:srgbClr val="B3721F"/>
                </a:solidFill>
              </a:rPr>
              <a:t>Letter of Intent</a:t>
            </a:r>
          </a:p>
          <a:p>
            <a:pPr lvl="1">
              <a:buFont typeface="Wingdings" panose="05000000000000000000" pitchFamily="2" charset="2"/>
              <a:buChar char="ü"/>
            </a:pPr>
            <a:r>
              <a:rPr lang="en-CA" sz="2400" dirty="0" smtClean="0">
                <a:solidFill>
                  <a:srgbClr val="B3721F"/>
                </a:solidFill>
              </a:rPr>
              <a:t>Open Written Submission</a:t>
            </a:r>
          </a:p>
          <a:p>
            <a:pPr>
              <a:buFont typeface="Wingdings" panose="05000000000000000000" pitchFamily="2" charset="2"/>
              <a:buChar char="ü"/>
            </a:pPr>
            <a:r>
              <a:rPr lang="en-CA" sz="3200" dirty="0" smtClean="0">
                <a:solidFill>
                  <a:srgbClr val="B3721F"/>
                </a:solidFill>
              </a:rPr>
              <a:t>Required Supporting Documents</a:t>
            </a:r>
          </a:p>
          <a:p>
            <a:pPr>
              <a:buFont typeface="Wingdings" panose="05000000000000000000" pitchFamily="2" charset="2"/>
              <a:buChar char="ü"/>
            </a:pPr>
            <a:r>
              <a:rPr lang="en-CA" sz="3200" dirty="0" smtClean="0">
                <a:solidFill>
                  <a:srgbClr val="B3721F"/>
                </a:solidFill>
              </a:rPr>
              <a:t>Objectives of Funding</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800" b="0" i="0" u="none" strike="noStrike" kern="1200" cap="none" spc="0" normalizeH="0" baseline="0" noProof="0" smtClean="0">
                <a:ln>
                  <a:noFill/>
                </a:ln>
                <a:solidFill>
                  <a:srgbClr val="8BAA00">
                    <a:lumMod val="75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8BAA00">
                  <a:lumMod val="75000"/>
                </a:srgbClr>
              </a:solidFill>
              <a:effectLst/>
              <a:uLnTx/>
              <a:uFillTx/>
              <a:latin typeface="Corbel" panose="020B0503020204020204"/>
              <a:ea typeface="+mn-ea"/>
              <a:cs typeface="+mn-cs"/>
            </a:endParaRPr>
          </a:p>
        </p:txBody>
      </p:sp>
      <p:sp>
        <p:nvSpPr>
          <p:cNvPr id="11" name="TextBox 10"/>
          <p:cNvSpPr txBox="1"/>
          <p:nvPr/>
        </p:nvSpPr>
        <p:spPr>
          <a:xfrm>
            <a:off x="0" y="0"/>
            <a:ext cx="1410026" cy="6858000"/>
          </a:xfrm>
          <a:prstGeom prst="rect">
            <a:avLst/>
          </a:prstGeom>
          <a:solidFill>
            <a:srgbClr val="8BAA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D3E2F"/>
              </a:solidFill>
              <a:effectLst/>
              <a:uLnTx/>
              <a:uFillTx/>
              <a:latin typeface="Corbel" panose="020B0503020204020204"/>
              <a:ea typeface="+mn-ea"/>
              <a:cs typeface="+mn-cs"/>
            </a:endParaRPr>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1199535"/>
          </a:xfrm>
          <a:prstGeom prst="rect">
            <a:avLst/>
          </a:prstGeom>
        </p:spPr>
      </p:pic>
      <p:sp>
        <p:nvSpPr>
          <p:cNvPr id="2" name="Title 1"/>
          <p:cNvSpPr>
            <a:spLocks noGrp="1"/>
          </p:cNvSpPr>
          <p:nvPr>
            <p:ph type="title"/>
          </p:nvPr>
        </p:nvSpPr>
        <p:spPr>
          <a:xfrm>
            <a:off x="1410026" y="241069"/>
            <a:ext cx="9371949" cy="882216"/>
          </a:xfrm>
        </p:spPr>
        <p:txBody>
          <a:bodyPr/>
          <a:lstStyle/>
          <a:p>
            <a:r>
              <a:rPr lang="en-CA" dirty="0" smtClean="0">
                <a:solidFill>
                  <a:schemeClr val="bg1"/>
                </a:solidFill>
              </a:rPr>
              <a:t>REVIEWING THE RFP</a:t>
            </a:r>
            <a:endParaRPr lang="en-US" dirty="0">
              <a:solidFill>
                <a:schemeClr val="bg1"/>
              </a:solidFill>
            </a:endParaRPr>
          </a:p>
        </p:txBody>
      </p:sp>
      <p:sp>
        <p:nvSpPr>
          <p:cNvPr id="6" name="TextBox 5"/>
          <p:cNvSpPr txBox="1"/>
          <p:nvPr/>
        </p:nvSpPr>
        <p:spPr>
          <a:xfrm>
            <a:off x="1587731" y="1440604"/>
            <a:ext cx="996696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smtClean="0">
                <a:ln>
                  <a:noFill/>
                </a:ln>
                <a:solidFill>
                  <a:srgbClr val="4D3E2F"/>
                </a:solidFill>
                <a:effectLst/>
                <a:uLnTx/>
                <a:uFillTx/>
                <a:latin typeface="Corbel" panose="020B0503020204020204"/>
                <a:ea typeface="+mn-ea"/>
                <a:cs typeface="+mn-cs"/>
              </a:rPr>
              <a:t>When reviewing the RFP ensure you make note of</a:t>
            </a:r>
            <a:r>
              <a:rPr kumimoji="0" lang="en-CA" sz="2000" b="0" i="0" u="none" strike="noStrike" kern="1200" cap="none" spc="0" normalizeH="0" baseline="0" noProof="0" dirty="0" smtClean="0">
                <a:ln>
                  <a:noFill/>
                </a:ln>
                <a:solidFill>
                  <a:srgbClr val="4D3E2F"/>
                </a:solidFill>
                <a:effectLst/>
                <a:uLnTx/>
                <a:uFillTx/>
                <a:latin typeface="Corbel" panose="020B0503020204020204"/>
                <a:ea typeface="+mn-ea"/>
                <a:cs typeface="+mn-cs"/>
              </a:rPr>
              <a:t>:</a:t>
            </a:r>
            <a:endParaRPr kumimoji="0" lang="en-CA" sz="2000" b="0" i="0" u="none" strike="noStrike" kern="1200" cap="none" spc="0" normalizeH="0" baseline="0" noProof="0" dirty="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852133297"/>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742535" y="1399371"/>
            <a:ext cx="10127411" cy="5230029"/>
          </a:xfrm>
        </p:spPr>
        <p:txBody>
          <a:bodyPr>
            <a:normAutofit fontScale="92500"/>
          </a:bodyPr>
          <a:lstStyle/>
          <a:p>
            <a:pPr>
              <a:lnSpc>
                <a:spcPct val="100000"/>
              </a:lnSpc>
            </a:pPr>
            <a:r>
              <a:rPr lang="en-CA" sz="2800" b="1" dirty="0" smtClean="0"/>
              <a:t>Seek support </a:t>
            </a:r>
            <a:r>
              <a:rPr lang="en-CA" sz="2800" dirty="0" smtClean="0"/>
              <a:t>for the proposal.</a:t>
            </a:r>
          </a:p>
          <a:p>
            <a:pPr>
              <a:lnSpc>
                <a:spcPct val="100000"/>
              </a:lnSpc>
            </a:pPr>
            <a:r>
              <a:rPr lang="en-CA" sz="2800" dirty="0" smtClean="0"/>
              <a:t>Verify approval process and </a:t>
            </a:r>
            <a:r>
              <a:rPr lang="en-CA" sz="2800" b="1" dirty="0" smtClean="0"/>
              <a:t>communicate</a:t>
            </a:r>
            <a:r>
              <a:rPr lang="en-CA" sz="2800" dirty="0" smtClean="0"/>
              <a:t> that information to the necessary parties</a:t>
            </a:r>
            <a:r>
              <a:rPr lang="en-CA" sz="2800" dirty="0"/>
              <a:t>.</a:t>
            </a:r>
            <a:endParaRPr lang="en-CA" sz="2800" dirty="0" smtClean="0"/>
          </a:p>
          <a:p>
            <a:pPr>
              <a:lnSpc>
                <a:spcPct val="100000"/>
              </a:lnSpc>
            </a:pPr>
            <a:r>
              <a:rPr lang="en-CA" sz="2800" dirty="0" smtClean="0"/>
              <a:t>Could require:</a:t>
            </a:r>
          </a:p>
          <a:p>
            <a:pPr lvl="1">
              <a:lnSpc>
                <a:spcPct val="100000"/>
              </a:lnSpc>
            </a:pPr>
            <a:r>
              <a:rPr lang="en-CA" sz="2400" dirty="0" smtClean="0"/>
              <a:t>A letter or motion from the Board</a:t>
            </a:r>
          </a:p>
          <a:p>
            <a:pPr lvl="1">
              <a:lnSpc>
                <a:spcPct val="100000"/>
              </a:lnSpc>
            </a:pPr>
            <a:r>
              <a:rPr lang="en-CA" sz="2400" dirty="0" smtClean="0"/>
              <a:t>Any signing authority of the agency</a:t>
            </a:r>
          </a:p>
          <a:p>
            <a:pPr lvl="1">
              <a:lnSpc>
                <a:spcPct val="100000"/>
              </a:lnSpc>
            </a:pPr>
            <a:r>
              <a:rPr lang="en-CA" sz="2400" dirty="0" smtClean="0"/>
              <a:t>Multiple signing authorities of the agency</a:t>
            </a:r>
          </a:p>
          <a:p>
            <a:pPr lvl="1">
              <a:lnSpc>
                <a:spcPct val="100000"/>
              </a:lnSpc>
            </a:pPr>
            <a:r>
              <a:rPr lang="en-CA" sz="2400" dirty="0" smtClean="0"/>
              <a:t>Original signatures</a:t>
            </a:r>
          </a:p>
          <a:p>
            <a:pPr>
              <a:lnSpc>
                <a:spcPct val="100000"/>
              </a:lnSpc>
            </a:pPr>
            <a:r>
              <a:rPr lang="en-CA" sz="2800" dirty="0" smtClean="0"/>
              <a:t>Proper approval is particularly important with some grants, where the application becomes the binding contract upon approval.</a:t>
            </a:r>
          </a:p>
          <a:p>
            <a:pPr>
              <a:lnSpc>
                <a:spcPct val="100000"/>
              </a:lnSpc>
            </a:pPr>
            <a:r>
              <a:rPr lang="en-CA" sz="2800" dirty="0" smtClean="0"/>
              <a:t>Send the approving party a </a:t>
            </a:r>
            <a:r>
              <a:rPr lang="en-CA" sz="2800" b="1" dirty="0" smtClean="0"/>
              <a:t>calendar reminder </a:t>
            </a:r>
            <a:r>
              <a:rPr lang="en-CA" sz="2800" dirty="0" smtClean="0"/>
              <a:t>for one (1) week prior.</a:t>
            </a:r>
            <a:endParaRPr lang="en-CA" sz="2400" dirty="0" smtClean="0"/>
          </a:p>
          <a:p>
            <a:pPr marL="0" indent="0">
              <a:buNone/>
            </a:pPr>
            <a:endParaRPr lang="en-CA" dirty="0" smtClean="0"/>
          </a:p>
          <a:p>
            <a:pPr marL="0" indent="0">
              <a:buNone/>
            </a:pPr>
            <a:endParaRPr lang="en-CA" dirty="0" smtClean="0"/>
          </a:p>
          <a:p>
            <a:pPr marL="228600" lvl="1" indent="0">
              <a:buNone/>
            </a:pPr>
            <a:endParaRPr lang="en-CA" dirty="0"/>
          </a:p>
        </p:txBody>
      </p:sp>
      <p:sp>
        <p:nvSpPr>
          <p:cNvPr id="11" name="TextBox 10"/>
          <p:cNvSpPr txBox="1"/>
          <p:nvPr/>
        </p:nvSpPr>
        <p:spPr>
          <a:xfrm rot="16200000" flipH="1" flipV="1">
            <a:off x="5496232" y="-5496232"/>
            <a:ext cx="1199535" cy="12192000"/>
          </a:xfrm>
          <a:prstGeom prst="rect">
            <a:avLst/>
          </a:prstGeom>
          <a:solidFill>
            <a:srgbClr val="8BAA00"/>
          </a:solidFill>
        </p:spPr>
        <p:txBody>
          <a:bodyPr wrap="square" rtlCol="0">
            <a:spAutoFit/>
          </a:bodyPr>
          <a:lstStyle/>
          <a:p>
            <a:endParaRPr lang="en-CA" dirty="0"/>
          </a:p>
        </p:txBody>
      </p:sp>
      <p:pic>
        <p:nvPicPr>
          <p:cNvPr id="8" name="Picture 7"/>
          <p:cNvPicPr>
            <a:picLocks noChangeAspect="1"/>
          </p:cNvPicPr>
          <p:nvPr/>
        </p:nvPicPr>
        <p:blipFill>
          <a:blip r:embed="rId3"/>
          <a:stretch>
            <a:fillRect/>
          </a:stretch>
        </p:blipFill>
        <p:spPr>
          <a:xfrm rot="16200000">
            <a:off x="-2723987" y="2723987"/>
            <a:ext cx="6858003" cy="1410026"/>
          </a:xfrm>
          <a:prstGeom prst="rect">
            <a:avLst/>
          </a:prstGeom>
        </p:spPr>
      </p:pic>
      <p:sp>
        <p:nvSpPr>
          <p:cNvPr id="9" name="Slide Number Placeholder 8"/>
          <p:cNvSpPr>
            <a:spLocks noGrp="1"/>
          </p:cNvSpPr>
          <p:nvPr>
            <p:ph type="sldNum" sz="quarter" idx="12"/>
          </p:nvPr>
        </p:nvSpPr>
        <p:spPr/>
        <p:txBody>
          <a:bodyPr/>
          <a:lstStyle/>
          <a:p>
            <a:fld id="{9CD8D479-8942-46E8-A226-A4E01F7A105C}" type="slidenum">
              <a:rPr lang="en-US" smtClean="0"/>
              <a:pPr/>
              <a:t>5</a:t>
            </a:fld>
            <a:endParaRPr lang="en-US"/>
          </a:p>
        </p:txBody>
      </p:sp>
      <p:sp>
        <p:nvSpPr>
          <p:cNvPr id="2" name="Title 1"/>
          <p:cNvSpPr>
            <a:spLocks noGrp="1"/>
          </p:cNvSpPr>
          <p:nvPr>
            <p:ph type="title"/>
          </p:nvPr>
        </p:nvSpPr>
        <p:spPr>
          <a:xfrm>
            <a:off x="1410026" y="276087"/>
            <a:ext cx="9371949" cy="847197"/>
          </a:xfrm>
        </p:spPr>
        <p:txBody>
          <a:bodyPr/>
          <a:lstStyle/>
          <a:p>
            <a:r>
              <a:rPr lang="en-US" dirty="0" smtClean="0">
                <a:solidFill>
                  <a:schemeClr val="bg1"/>
                </a:solidFill>
              </a:rPr>
              <a:t>Approval</a:t>
            </a:r>
            <a:endParaRPr lang="en-US" dirty="0">
              <a:solidFill>
                <a:schemeClr val="bg1"/>
              </a:solidFill>
            </a:endParaRPr>
          </a:p>
        </p:txBody>
      </p:sp>
    </p:spTree>
    <p:extLst>
      <p:ext uri="{BB962C8B-B14F-4D97-AF65-F5344CB8AC3E}">
        <p14:creationId xmlns:p14="http://schemas.microsoft.com/office/powerpoint/2010/main" val="320126427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6464" y="1399371"/>
            <a:ext cx="10037226" cy="5139452"/>
          </a:xfrm>
        </p:spPr>
        <p:txBody>
          <a:bodyPr>
            <a:noAutofit/>
          </a:bodyPr>
          <a:lstStyle/>
          <a:p>
            <a:pPr marL="0" indent="0">
              <a:spcAft>
                <a:spcPts val="1200"/>
              </a:spcAft>
              <a:buNone/>
            </a:pPr>
            <a:r>
              <a:rPr lang="en-CA" sz="2800" dirty="0" smtClean="0"/>
              <a:t>If this funding opportunity has been available in the past research:</a:t>
            </a:r>
          </a:p>
          <a:p>
            <a:pPr lvl="1">
              <a:spcAft>
                <a:spcPts val="1200"/>
              </a:spcAft>
            </a:pPr>
            <a:r>
              <a:rPr lang="en-CA" sz="2400" dirty="0" smtClean="0"/>
              <a:t>Is the funding amount the same?</a:t>
            </a:r>
          </a:p>
          <a:p>
            <a:pPr lvl="1">
              <a:spcAft>
                <a:spcPts val="1200"/>
              </a:spcAft>
            </a:pPr>
            <a:r>
              <a:rPr lang="en-CA" sz="2400" dirty="0" smtClean="0"/>
              <a:t>Who was successful last year</a:t>
            </a:r>
          </a:p>
          <a:p>
            <a:pPr lvl="1">
              <a:spcAft>
                <a:spcPts val="1200"/>
              </a:spcAft>
            </a:pPr>
            <a:r>
              <a:rPr lang="en-CA" sz="2400" dirty="0" smtClean="0"/>
              <a:t>What kind of projects/programs were successful?</a:t>
            </a:r>
            <a:endParaRPr lang="en-US" sz="2400" dirty="0"/>
          </a:p>
          <a:p>
            <a:pPr lvl="1">
              <a:spcAft>
                <a:spcPts val="1200"/>
              </a:spcAft>
            </a:pPr>
            <a:endParaRPr lang="en-CA" sz="300" dirty="0" smtClean="0"/>
          </a:p>
          <a:p>
            <a:pPr marL="0" indent="0">
              <a:spcAft>
                <a:spcPts val="1200"/>
              </a:spcAft>
              <a:buNone/>
            </a:pPr>
            <a:r>
              <a:rPr lang="en-CA" sz="2800" dirty="0" smtClean="0"/>
              <a:t>Learn about the agency this funding is being provided through.</a:t>
            </a:r>
          </a:p>
          <a:p>
            <a:pPr lvl="1">
              <a:spcAft>
                <a:spcPts val="1200"/>
              </a:spcAft>
            </a:pPr>
            <a:r>
              <a:rPr lang="en-CA" sz="2400" dirty="0" smtClean="0"/>
              <a:t>This will help you learn about your proposal review audience</a:t>
            </a:r>
          </a:p>
          <a:p>
            <a:pPr lvl="1">
              <a:spcAft>
                <a:spcPts val="1200"/>
              </a:spcAft>
            </a:pPr>
            <a:r>
              <a:rPr lang="en-CA" sz="2400" dirty="0" smtClean="0"/>
              <a:t>Give you an idea of over all funding ideas</a:t>
            </a:r>
          </a:p>
          <a:p>
            <a:pPr lvl="1">
              <a:spcAft>
                <a:spcPts val="1200"/>
              </a:spcAft>
            </a:pPr>
            <a:r>
              <a:rPr lang="en-CA" sz="2400" dirty="0" smtClean="0"/>
              <a:t>Equip you to engage better with the funders</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800" b="0" i="0" u="none" strike="noStrike" kern="1200" cap="none" spc="0" normalizeH="0" baseline="0" noProof="0" smtClean="0">
                <a:ln>
                  <a:noFill/>
                </a:ln>
                <a:solidFill>
                  <a:srgbClr val="8BAA00">
                    <a:lumMod val="75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8BAA00">
                  <a:lumMod val="75000"/>
                </a:srgbClr>
              </a:solidFill>
              <a:effectLst/>
              <a:uLnTx/>
              <a:uFillTx/>
              <a:latin typeface="Corbel" panose="020B0503020204020204"/>
              <a:ea typeface="+mn-ea"/>
              <a:cs typeface="+mn-cs"/>
            </a:endParaRPr>
          </a:p>
        </p:txBody>
      </p:sp>
      <p:sp>
        <p:nvSpPr>
          <p:cNvPr id="11" name="TextBox 10"/>
          <p:cNvSpPr txBox="1"/>
          <p:nvPr/>
        </p:nvSpPr>
        <p:spPr>
          <a:xfrm>
            <a:off x="0" y="0"/>
            <a:ext cx="1410026" cy="6858000"/>
          </a:xfrm>
          <a:prstGeom prst="rect">
            <a:avLst/>
          </a:prstGeom>
          <a:solidFill>
            <a:srgbClr val="8BAA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D3E2F"/>
              </a:solidFill>
              <a:effectLst/>
              <a:uLnTx/>
              <a:uFillTx/>
              <a:latin typeface="Corbel" panose="020B0503020204020204"/>
              <a:ea typeface="+mn-ea"/>
              <a:cs typeface="+mn-cs"/>
            </a:endParaRPr>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1199535"/>
          </a:xfrm>
          <a:prstGeom prst="rect">
            <a:avLst/>
          </a:prstGeom>
        </p:spPr>
      </p:pic>
      <p:sp>
        <p:nvSpPr>
          <p:cNvPr id="2" name="Title 1"/>
          <p:cNvSpPr>
            <a:spLocks noGrp="1"/>
          </p:cNvSpPr>
          <p:nvPr>
            <p:ph type="title"/>
          </p:nvPr>
        </p:nvSpPr>
        <p:spPr>
          <a:xfrm>
            <a:off x="1410026" y="276087"/>
            <a:ext cx="9371949" cy="847197"/>
          </a:xfrm>
        </p:spPr>
        <p:txBody>
          <a:bodyPr/>
          <a:lstStyle/>
          <a:p>
            <a:r>
              <a:rPr lang="fr-FR" dirty="0" smtClean="0">
                <a:solidFill>
                  <a:schemeClr val="bg1"/>
                </a:solidFill>
              </a:rPr>
              <a:t>RESEARCH</a:t>
            </a:r>
            <a:endParaRPr lang="en-US" dirty="0">
              <a:solidFill>
                <a:schemeClr val="bg1"/>
              </a:solidFill>
            </a:endParaRPr>
          </a:p>
        </p:txBody>
      </p:sp>
    </p:spTree>
    <p:extLst>
      <p:ext uri="{BB962C8B-B14F-4D97-AF65-F5344CB8AC3E}">
        <p14:creationId xmlns:p14="http://schemas.microsoft.com/office/powerpoint/2010/main" val="58300214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410027" y="1308250"/>
            <a:ext cx="10560300" cy="5247825"/>
          </a:xfrm>
        </p:spPr>
        <p:txBody>
          <a:bodyPr>
            <a:normAutofit/>
          </a:bodyPr>
          <a:lstStyle/>
          <a:p>
            <a:pPr marL="0" indent="0">
              <a:buNone/>
            </a:pPr>
            <a:r>
              <a:rPr lang="en-CA" sz="2400" dirty="0" smtClean="0"/>
              <a:t>Whenever possible connect with the funder as soon as possible to:</a:t>
            </a:r>
            <a:endParaRPr lang="en-CA" sz="1800" i="1" dirty="0" smtClean="0"/>
          </a:p>
          <a:p>
            <a:pPr marL="0" indent="0">
              <a:buNone/>
            </a:pPr>
            <a:endParaRPr lang="en-CA" sz="1600" i="1" dirty="0"/>
          </a:p>
          <a:p>
            <a:pPr marL="228600" lvl="1" indent="0">
              <a:buNone/>
            </a:pPr>
            <a:r>
              <a:rPr lang="en-CA" sz="2000" b="1" dirty="0" smtClean="0">
                <a:solidFill>
                  <a:srgbClr val="B3721F"/>
                </a:solidFill>
              </a:rPr>
              <a:t>Confirm Contact Details</a:t>
            </a:r>
          </a:p>
          <a:p>
            <a:pPr lvl="2"/>
            <a:r>
              <a:rPr lang="en-CA" sz="1800" i="1" dirty="0" smtClean="0"/>
              <a:t>Who will you be submitting the final applications to?</a:t>
            </a:r>
          </a:p>
          <a:p>
            <a:pPr marL="228600" lvl="1" indent="0">
              <a:buNone/>
            </a:pPr>
            <a:endParaRPr lang="en-CA" sz="2000" b="1" dirty="0" smtClean="0">
              <a:solidFill>
                <a:srgbClr val="B3721F"/>
              </a:solidFill>
            </a:endParaRPr>
          </a:p>
          <a:p>
            <a:pPr marL="228600" lvl="1" indent="0">
              <a:buNone/>
            </a:pPr>
            <a:r>
              <a:rPr lang="en-CA" sz="2000" b="1" dirty="0" smtClean="0">
                <a:solidFill>
                  <a:srgbClr val="B3721F"/>
                </a:solidFill>
              </a:rPr>
              <a:t>Elevator </a:t>
            </a:r>
            <a:r>
              <a:rPr lang="en-CA" sz="2000" b="1" dirty="0">
                <a:solidFill>
                  <a:srgbClr val="B3721F"/>
                </a:solidFill>
              </a:rPr>
              <a:t>Pitch</a:t>
            </a:r>
          </a:p>
          <a:p>
            <a:pPr lvl="2"/>
            <a:r>
              <a:rPr lang="en-CA" sz="1800" i="1" dirty="0" smtClean="0"/>
              <a:t>Your organization</a:t>
            </a:r>
          </a:p>
          <a:p>
            <a:pPr lvl="2"/>
            <a:r>
              <a:rPr lang="en-CA" sz="1800" i="1" dirty="0" smtClean="0"/>
              <a:t>Your project</a:t>
            </a:r>
          </a:p>
          <a:p>
            <a:pPr lvl="2"/>
            <a:r>
              <a:rPr lang="en-CA" sz="1800" i="1" dirty="0" smtClean="0"/>
              <a:t>Your vision of what this $ will let you do</a:t>
            </a:r>
            <a:endParaRPr lang="en-CA" sz="1800" i="1" dirty="0"/>
          </a:p>
          <a:p>
            <a:pPr marL="749808" lvl="3" indent="0">
              <a:buNone/>
            </a:pPr>
            <a:endParaRPr lang="en-CA" i="1" dirty="0" smtClean="0"/>
          </a:p>
          <a:p>
            <a:pPr marL="228600" lvl="1" indent="0">
              <a:buNone/>
            </a:pPr>
            <a:r>
              <a:rPr lang="en-CA" sz="2000" b="1" dirty="0" smtClean="0">
                <a:solidFill>
                  <a:srgbClr val="B3721F"/>
                </a:solidFill>
              </a:rPr>
              <a:t>Check Eligibility</a:t>
            </a:r>
          </a:p>
          <a:p>
            <a:pPr lvl="2"/>
            <a:r>
              <a:rPr lang="en-CA" sz="1800" i="1" dirty="0" smtClean="0"/>
              <a:t>Does your project fit within the goals of this funding?</a:t>
            </a:r>
          </a:p>
          <a:p>
            <a:pPr marL="521208" lvl="2" indent="0">
              <a:buNone/>
            </a:pPr>
            <a:endParaRPr lang="en-CA" dirty="0"/>
          </a:p>
          <a:p>
            <a:pPr marL="228600" lvl="1" indent="0">
              <a:buNone/>
            </a:pPr>
            <a:r>
              <a:rPr lang="en-CA" sz="2000" b="1" dirty="0" smtClean="0">
                <a:solidFill>
                  <a:srgbClr val="B3721F"/>
                </a:solidFill>
              </a:rPr>
              <a:t>Proposal Review Process</a:t>
            </a:r>
          </a:p>
          <a:p>
            <a:pPr lvl="2"/>
            <a:r>
              <a:rPr lang="en-CA" sz="1800" i="1" dirty="0" smtClean="0"/>
              <a:t>Ask if there is review criteria available to applicants</a:t>
            </a:r>
          </a:p>
          <a:p>
            <a:pPr lvl="2"/>
            <a:r>
              <a:rPr lang="en-CA" sz="2000" i="1" dirty="0" smtClean="0"/>
              <a:t>Is there an adjudication committee or a single person reviewing the application</a:t>
            </a:r>
          </a:p>
          <a:p>
            <a:pPr marL="749808" lvl="3" indent="0">
              <a:buNone/>
            </a:pPr>
            <a:endParaRPr lang="en-CA" sz="1800" i="1" dirty="0" smtClean="0"/>
          </a:p>
          <a:p>
            <a:pPr marL="283464" lvl="1" indent="0">
              <a:buNone/>
            </a:pPr>
            <a:endParaRPr lang="en-CA" i="1" dirty="0" smtClean="0"/>
          </a:p>
          <a:p>
            <a:pPr marL="0" indent="0">
              <a:buNone/>
            </a:pPr>
            <a:endParaRPr lang="en-CA" dirty="0" smtClean="0"/>
          </a:p>
          <a:p>
            <a:endParaRPr lang="en-CA" dirty="0" smtClean="0"/>
          </a:p>
          <a:p>
            <a:pPr marL="0" indent="0">
              <a:buNone/>
            </a:pPr>
            <a:endParaRPr lang="en-CA" dirty="0"/>
          </a:p>
        </p:txBody>
      </p:sp>
      <p:sp>
        <p:nvSpPr>
          <p:cNvPr id="11" name="TextBox 10"/>
          <p:cNvSpPr txBox="1"/>
          <p:nvPr/>
        </p:nvSpPr>
        <p:spPr>
          <a:xfrm rot="16200000" flipH="1" flipV="1">
            <a:off x="5496233" y="-5496232"/>
            <a:ext cx="1199535" cy="12192000"/>
          </a:xfrm>
          <a:prstGeom prst="rect">
            <a:avLst/>
          </a:prstGeom>
          <a:solidFill>
            <a:srgbClr val="8BAA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D3E2F"/>
              </a:solidFill>
              <a:effectLst/>
              <a:uLnTx/>
              <a:uFillTx/>
              <a:latin typeface="Corbel" panose="020B0503020204020204"/>
              <a:ea typeface="+mn-ea"/>
              <a:cs typeface="+mn-cs"/>
            </a:endParaRPr>
          </a:p>
        </p:txBody>
      </p:sp>
      <p:pic>
        <p:nvPicPr>
          <p:cNvPr id="8" name="Picture 7"/>
          <p:cNvPicPr>
            <a:picLocks noChangeAspect="1"/>
          </p:cNvPicPr>
          <p:nvPr/>
        </p:nvPicPr>
        <p:blipFill>
          <a:blip r:embed="rId3"/>
          <a:stretch>
            <a:fillRect/>
          </a:stretch>
        </p:blipFill>
        <p:spPr>
          <a:xfrm rot="16200000">
            <a:off x="-2723987" y="2723987"/>
            <a:ext cx="6858003" cy="1410026"/>
          </a:xfrm>
          <a:prstGeom prst="rect">
            <a:avLst/>
          </a:prstGeom>
        </p:spPr>
      </p:pic>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800" b="0" i="0" u="none" strike="noStrike" kern="1200" cap="none" spc="0" normalizeH="0" baseline="0" noProof="0" smtClean="0">
                <a:ln>
                  <a:noFill/>
                </a:ln>
                <a:solidFill>
                  <a:srgbClr val="8BAA00">
                    <a:lumMod val="75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8BAA00">
                  <a:lumMod val="75000"/>
                </a:srgbClr>
              </a:solidFill>
              <a:effectLst/>
              <a:uLnTx/>
              <a:uFillTx/>
              <a:latin typeface="Corbel" panose="020B0503020204020204"/>
              <a:ea typeface="+mn-ea"/>
              <a:cs typeface="+mn-cs"/>
            </a:endParaRPr>
          </a:p>
        </p:txBody>
      </p:sp>
      <p:sp>
        <p:nvSpPr>
          <p:cNvPr id="2" name="Title 1"/>
          <p:cNvSpPr>
            <a:spLocks noGrp="1"/>
          </p:cNvSpPr>
          <p:nvPr>
            <p:ph type="title"/>
          </p:nvPr>
        </p:nvSpPr>
        <p:spPr>
          <a:xfrm>
            <a:off x="1410026" y="276087"/>
            <a:ext cx="9371949" cy="847197"/>
          </a:xfrm>
        </p:spPr>
        <p:txBody>
          <a:bodyPr/>
          <a:lstStyle/>
          <a:p>
            <a:r>
              <a:rPr lang="en-CA" dirty="0" smtClean="0">
                <a:solidFill>
                  <a:schemeClr val="bg1"/>
                </a:solidFill>
              </a:rPr>
              <a:t>CONNECTING WITH THE FUNDER</a:t>
            </a:r>
            <a:endParaRPr lang="en-US" dirty="0">
              <a:solidFill>
                <a:schemeClr val="bg1"/>
              </a:solidFill>
            </a:endParaRPr>
          </a:p>
        </p:txBody>
      </p:sp>
    </p:spTree>
    <p:extLst>
      <p:ext uri="{BB962C8B-B14F-4D97-AF65-F5344CB8AC3E}">
        <p14:creationId xmlns:p14="http://schemas.microsoft.com/office/powerpoint/2010/main" val="49779960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1633" y="1441938"/>
            <a:ext cx="10037226" cy="4942141"/>
          </a:xfrm>
        </p:spPr>
        <p:txBody>
          <a:bodyPr>
            <a:normAutofit/>
          </a:bodyPr>
          <a:lstStyle/>
          <a:p>
            <a:pPr>
              <a:spcAft>
                <a:spcPts val="1200"/>
              </a:spcAft>
            </a:pPr>
            <a:r>
              <a:rPr lang="en-CA" sz="2800" dirty="0" smtClean="0"/>
              <a:t>If the funding opportunity requires letters of support:</a:t>
            </a:r>
          </a:p>
          <a:p>
            <a:pPr lvl="1">
              <a:spcAft>
                <a:spcPts val="1200"/>
              </a:spcAft>
            </a:pPr>
            <a:r>
              <a:rPr lang="en-CA" sz="2400" dirty="0" smtClean="0"/>
              <a:t>Connect with your agency’s strongest partners and partners you have worked with previously on similar projects</a:t>
            </a:r>
          </a:p>
          <a:p>
            <a:pPr lvl="1">
              <a:spcAft>
                <a:spcPts val="1200"/>
              </a:spcAft>
            </a:pPr>
            <a:r>
              <a:rPr lang="en-CA" sz="2400" dirty="0" smtClean="0"/>
              <a:t>Send them a draft/template of information you would like in the letter</a:t>
            </a:r>
          </a:p>
          <a:p>
            <a:pPr lvl="2">
              <a:spcAft>
                <a:spcPts val="1200"/>
              </a:spcAft>
            </a:pPr>
            <a:r>
              <a:rPr lang="en-CA" sz="2000" dirty="0" smtClean="0"/>
              <a:t>This can include space for your project goals</a:t>
            </a:r>
          </a:p>
          <a:p>
            <a:pPr lvl="2">
              <a:spcAft>
                <a:spcPts val="1200"/>
              </a:spcAft>
            </a:pPr>
            <a:r>
              <a:rPr lang="en-CA" sz="2000" dirty="0" smtClean="0"/>
              <a:t>Length of existing partnership</a:t>
            </a:r>
          </a:p>
          <a:p>
            <a:pPr lvl="2">
              <a:spcAft>
                <a:spcPts val="1200"/>
              </a:spcAft>
            </a:pPr>
            <a:r>
              <a:rPr lang="en-CA" sz="2000" dirty="0" smtClean="0"/>
              <a:t>Why partner supports your bid for this process</a:t>
            </a:r>
          </a:p>
          <a:p>
            <a:pPr lvl="1">
              <a:spcAft>
                <a:spcPts val="1200"/>
              </a:spcAft>
            </a:pPr>
            <a:r>
              <a:rPr lang="en-CA" sz="2400" dirty="0" smtClean="0"/>
              <a:t>Also let them know of any submission requirements such as</a:t>
            </a:r>
          </a:p>
          <a:p>
            <a:pPr lvl="2">
              <a:spcAft>
                <a:spcPts val="1200"/>
              </a:spcAft>
            </a:pPr>
            <a:r>
              <a:rPr lang="en-CA" sz="2000" dirty="0" smtClean="0"/>
              <a:t>On letterhead</a:t>
            </a:r>
          </a:p>
          <a:p>
            <a:pPr lvl="2">
              <a:spcAft>
                <a:spcPts val="1200"/>
              </a:spcAft>
            </a:pPr>
            <a:r>
              <a:rPr lang="en-CA" sz="2000" dirty="0" smtClean="0"/>
              <a:t>Signed by certain person in partner agency (</a:t>
            </a:r>
            <a:r>
              <a:rPr lang="en-CA" sz="2000" dirty="0" err="1" smtClean="0"/>
              <a:t>ie</a:t>
            </a:r>
            <a:r>
              <a:rPr lang="en-CA" sz="2000" dirty="0" smtClean="0"/>
              <a:t>. President)</a:t>
            </a:r>
            <a:endParaRPr lang="en-US" sz="2000" dirty="0" smtClean="0"/>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800" b="0" i="0" u="none" strike="noStrike" kern="1200" cap="none" spc="0" normalizeH="0" baseline="0" noProof="0" smtClean="0">
                <a:ln>
                  <a:noFill/>
                </a:ln>
                <a:solidFill>
                  <a:srgbClr val="8BAA00">
                    <a:lumMod val="75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8BAA00">
                  <a:lumMod val="75000"/>
                </a:srgbClr>
              </a:solidFill>
              <a:effectLst/>
              <a:uLnTx/>
              <a:uFillTx/>
              <a:latin typeface="Corbel" panose="020B0503020204020204"/>
              <a:ea typeface="+mn-ea"/>
              <a:cs typeface="+mn-cs"/>
            </a:endParaRPr>
          </a:p>
        </p:txBody>
      </p:sp>
      <p:sp>
        <p:nvSpPr>
          <p:cNvPr id="11" name="TextBox 10"/>
          <p:cNvSpPr txBox="1"/>
          <p:nvPr/>
        </p:nvSpPr>
        <p:spPr>
          <a:xfrm>
            <a:off x="0" y="0"/>
            <a:ext cx="1410026" cy="6858000"/>
          </a:xfrm>
          <a:prstGeom prst="rect">
            <a:avLst/>
          </a:prstGeom>
          <a:solidFill>
            <a:srgbClr val="8BAA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D3E2F"/>
              </a:solidFill>
              <a:effectLst/>
              <a:uLnTx/>
              <a:uFillTx/>
              <a:latin typeface="Corbel" panose="020B0503020204020204"/>
              <a:ea typeface="+mn-ea"/>
              <a:cs typeface="+mn-cs"/>
            </a:endParaRPr>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1199535"/>
          </a:xfrm>
          <a:prstGeom prst="rect">
            <a:avLst/>
          </a:prstGeom>
        </p:spPr>
      </p:pic>
      <p:sp>
        <p:nvSpPr>
          <p:cNvPr id="2" name="Title 1"/>
          <p:cNvSpPr>
            <a:spLocks noGrp="1"/>
          </p:cNvSpPr>
          <p:nvPr>
            <p:ph type="title"/>
          </p:nvPr>
        </p:nvSpPr>
        <p:spPr>
          <a:xfrm>
            <a:off x="1410026" y="276087"/>
            <a:ext cx="9371949" cy="847197"/>
          </a:xfrm>
        </p:spPr>
        <p:txBody>
          <a:bodyPr/>
          <a:lstStyle/>
          <a:p>
            <a:r>
              <a:rPr lang="fr-FR" dirty="0" smtClean="0">
                <a:solidFill>
                  <a:schemeClr val="bg1"/>
                </a:solidFill>
              </a:rPr>
              <a:t>LETTERS OF SUPPORT</a:t>
            </a:r>
            <a:endParaRPr lang="en-US" dirty="0">
              <a:solidFill>
                <a:schemeClr val="bg1"/>
              </a:solidFill>
            </a:endParaRPr>
          </a:p>
        </p:txBody>
      </p:sp>
    </p:spTree>
    <p:extLst>
      <p:ext uri="{BB962C8B-B14F-4D97-AF65-F5344CB8AC3E}">
        <p14:creationId xmlns:p14="http://schemas.microsoft.com/office/powerpoint/2010/main" val="421259723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flipH="1" flipV="1">
            <a:off x="5496232" y="-5496232"/>
            <a:ext cx="1199535" cy="12192000"/>
          </a:xfrm>
          <a:prstGeom prst="rect">
            <a:avLst/>
          </a:prstGeom>
          <a:solidFill>
            <a:srgbClr val="8BAA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D3E2F"/>
              </a:solidFill>
              <a:effectLst/>
              <a:uLnTx/>
              <a:uFillTx/>
              <a:latin typeface="Corbel" panose="020B0503020204020204"/>
              <a:ea typeface="+mn-ea"/>
              <a:cs typeface="+mn-cs"/>
            </a:endParaRPr>
          </a:p>
        </p:txBody>
      </p:sp>
      <p:pic>
        <p:nvPicPr>
          <p:cNvPr id="8" name="Picture 7"/>
          <p:cNvPicPr>
            <a:picLocks noChangeAspect="1"/>
          </p:cNvPicPr>
          <p:nvPr/>
        </p:nvPicPr>
        <p:blipFill>
          <a:blip r:embed="rId3"/>
          <a:stretch>
            <a:fillRect/>
          </a:stretch>
        </p:blipFill>
        <p:spPr>
          <a:xfrm rot="16200000">
            <a:off x="-2723987" y="2723987"/>
            <a:ext cx="6858003" cy="1410026"/>
          </a:xfrm>
          <a:prstGeom prst="rect">
            <a:avLst/>
          </a:prstGeom>
        </p:spPr>
      </p:pic>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800" b="0" i="0" u="none" strike="noStrike" kern="1200" cap="none" spc="0" normalizeH="0" baseline="0" noProof="0" smtClean="0">
                <a:ln>
                  <a:noFill/>
                </a:ln>
                <a:solidFill>
                  <a:srgbClr val="8BAA00">
                    <a:lumMod val="75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a:ln>
                <a:noFill/>
              </a:ln>
              <a:solidFill>
                <a:srgbClr val="8BAA00">
                  <a:lumMod val="75000"/>
                </a:srgbClr>
              </a:solidFill>
              <a:effectLst/>
              <a:uLnTx/>
              <a:uFillTx/>
              <a:latin typeface="Corbel" panose="020B0503020204020204"/>
              <a:ea typeface="+mn-ea"/>
              <a:cs typeface="+mn-cs"/>
            </a:endParaRPr>
          </a:p>
        </p:txBody>
      </p:sp>
      <p:sp>
        <p:nvSpPr>
          <p:cNvPr id="2" name="Title 1"/>
          <p:cNvSpPr>
            <a:spLocks noGrp="1"/>
          </p:cNvSpPr>
          <p:nvPr>
            <p:ph type="title"/>
          </p:nvPr>
        </p:nvSpPr>
        <p:spPr>
          <a:xfrm>
            <a:off x="1410026" y="276087"/>
            <a:ext cx="9371949" cy="847197"/>
          </a:xfrm>
        </p:spPr>
        <p:txBody>
          <a:bodyPr/>
          <a:lstStyle/>
          <a:p>
            <a:pPr lvl="0">
              <a:defRPr/>
            </a:pPr>
            <a:r>
              <a:rPr lang="en-US" sz="3600" cap="small" dirty="0" smtClean="0">
                <a:solidFill>
                  <a:schemeClr val="bg1"/>
                </a:solidFill>
              </a:rPr>
              <a:t>COMPILING SUPPORT DOCUMENTATION</a:t>
            </a:r>
            <a:endParaRPr lang="en-US" sz="3600" cap="small" dirty="0">
              <a:solidFill>
                <a:schemeClr val="bg1"/>
              </a:solidFill>
            </a:endParaRPr>
          </a:p>
        </p:txBody>
      </p:sp>
      <p:sp>
        <p:nvSpPr>
          <p:cNvPr id="21" name="Content Placeholder 2"/>
          <p:cNvSpPr>
            <a:spLocks noGrp="1"/>
          </p:cNvSpPr>
          <p:nvPr>
            <p:ph idx="1"/>
          </p:nvPr>
        </p:nvSpPr>
        <p:spPr>
          <a:xfrm>
            <a:off x="1542763" y="1568203"/>
            <a:ext cx="10037226" cy="4852263"/>
          </a:xfrm>
        </p:spPr>
        <p:txBody>
          <a:bodyPr>
            <a:normAutofit/>
          </a:bodyPr>
          <a:lstStyle/>
          <a:p>
            <a:pPr marL="0" indent="0">
              <a:lnSpc>
                <a:spcPct val="150000"/>
              </a:lnSpc>
              <a:spcAft>
                <a:spcPts val="1200"/>
              </a:spcAft>
              <a:buNone/>
            </a:pPr>
            <a:r>
              <a:rPr lang="en-CA" sz="2800" dirty="0" smtClean="0"/>
              <a:t>Ten days before your proposal is due:</a:t>
            </a:r>
          </a:p>
          <a:p>
            <a:pPr lvl="1">
              <a:lnSpc>
                <a:spcPct val="150000"/>
              </a:lnSpc>
              <a:spcAft>
                <a:spcPts val="1200"/>
              </a:spcAft>
            </a:pPr>
            <a:r>
              <a:rPr lang="en-CA" sz="2400" dirty="0" smtClean="0"/>
              <a:t>Review list of supporting documents again</a:t>
            </a:r>
          </a:p>
          <a:p>
            <a:pPr lvl="1">
              <a:lnSpc>
                <a:spcPct val="150000"/>
              </a:lnSpc>
              <a:spcAft>
                <a:spcPts val="1200"/>
              </a:spcAft>
            </a:pPr>
            <a:r>
              <a:rPr lang="en-CA" sz="2400" dirty="0" smtClean="0"/>
              <a:t>Create a checklist </a:t>
            </a:r>
          </a:p>
          <a:p>
            <a:pPr lvl="1">
              <a:lnSpc>
                <a:spcPct val="150000"/>
              </a:lnSpc>
              <a:spcAft>
                <a:spcPts val="1200"/>
              </a:spcAft>
            </a:pPr>
            <a:r>
              <a:rPr lang="en-CA" sz="2400" dirty="0" smtClean="0"/>
              <a:t>Gather all supporting documents into one folder</a:t>
            </a:r>
          </a:p>
          <a:p>
            <a:pPr lvl="1">
              <a:lnSpc>
                <a:spcPct val="150000"/>
              </a:lnSpc>
              <a:spcAft>
                <a:spcPts val="1200"/>
              </a:spcAft>
            </a:pPr>
            <a:r>
              <a:rPr lang="en-CA" sz="2400" dirty="0" smtClean="0"/>
              <a:t>Format documents/check layout</a:t>
            </a:r>
          </a:p>
          <a:p>
            <a:pPr lvl="1">
              <a:lnSpc>
                <a:spcPct val="150000"/>
              </a:lnSpc>
              <a:spcAft>
                <a:spcPts val="1200"/>
              </a:spcAft>
            </a:pPr>
            <a:r>
              <a:rPr lang="en-CA" sz="2400" dirty="0" smtClean="0"/>
              <a:t>Confirm if there are any naming conventions requested by funders</a:t>
            </a:r>
          </a:p>
        </p:txBody>
      </p:sp>
    </p:spTree>
    <p:extLst>
      <p:ext uri="{BB962C8B-B14F-4D97-AF65-F5344CB8AC3E}">
        <p14:creationId xmlns:p14="http://schemas.microsoft.com/office/powerpoint/2010/main" val="90834633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view_x0020_Date xmlns="4588f895-da83-424c-9f0e-ba2c8846aa7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44814E760EE04886DE658D90D502A1" ma:contentTypeVersion="1" ma:contentTypeDescription="Create a new document." ma:contentTypeScope="" ma:versionID="062203ac46efe56d098db4a4748ee07c">
  <xsd:schema xmlns:xsd="http://www.w3.org/2001/XMLSchema" xmlns:xs="http://www.w3.org/2001/XMLSchema" xmlns:p="http://schemas.microsoft.com/office/2006/metadata/properties" xmlns:ns2="4588f895-da83-424c-9f0e-ba2c8846aa70" targetNamespace="http://schemas.microsoft.com/office/2006/metadata/properties" ma:root="true" ma:fieldsID="397ba554ecf56ce3203a446a84e04973" ns2:_="">
    <xsd:import namespace="4588f895-da83-424c-9f0e-ba2c8846aa70"/>
    <xsd:element name="properties">
      <xsd:complexType>
        <xsd:sequence>
          <xsd:element name="documentManagement">
            <xsd:complexType>
              <xsd:all>
                <xsd:element ref="ns2:Review_x0020_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88f895-da83-424c-9f0e-ba2c8846aa70" elementFormDefault="qualified">
    <xsd:import namespace="http://schemas.microsoft.com/office/2006/documentManagement/types"/>
    <xsd:import namespace="http://schemas.microsoft.com/office/infopath/2007/PartnerControls"/>
    <xsd:element name="Review_x0020_Date" ma:index="8" nillable="true" ma:displayName="Review Date" ma:format="DateOnly" ma:internalName="Review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D0CDF0-7B8A-429B-94F2-7E85E336762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4F25E26-E7B4-4C91-AD75-CC06A1D54B1C}">
  <ds:schemaRefs>
    <ds:schemaRef ds:uri="http://schemas.microsoft.com/sharepoint/v3/contenttype/forms"/>
  </ds:schemaRefs>
</ds:datastoreItem>
</file>

<file path=customXml/itemProps3.xml><?xml version="1.0" encoding="utf-8"?>
<ds:datastoreItem xmlns:ds="http://schemas.openxmlformats.org/officeDocument/2006/customXml" ds:itemID="{3A3E7EA2-D750-46E9-AEF3-61A42C33A15F}"/>
</file>

<file path=docProps/app.xml><?xml version="1.0" encoding="utf-8"?>
<Properties xmlns="http://schemas.openxmlformats.org/officeDocument/2006/extended-properties" xmlns:vt="http://schemas.openxmlformats.org/officeDocument/2006/docPropsVTypes">
  <Template>Office Theme</Template>
  <TotalTime>0</TotalTime>
  <Words>1438</Words>
  <Application>Microsoft Office PowerPoint</Application>
  <PresentationFormat>Widescreen</PresentationFormat>
  <Paragraphs>220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Wingdings</vt:lpstr>
      <vt:lpstr>Ecology 16x9</vt:lpstr>
      <vt:lpstr> Proposal Writing Essentials</vt:lpstr>
      <vt:lpstr>OVERVIEW</vt:lpstr>
      <vt:lpstr>TYPES OF FUNDING OPPORTUNITIES</vt:lpstr>
      <vt:lpstr>REVIEWING THE RFP</vt:lpstr>
      <vt:lpstr>Approval</vt:lpstr>
      <vt:lpstr>RESEARCH</vt:lpstr>
      <vt:lpstr>CONNECTING WITH THE FUNDER</vt:lpstr>
      <vt:lpstr>LETTERS OF SUPPORT</vt:lpstr>
      <vt:lpstr>COMPILING SUPPORT DOCUMENTATION</vt:lpstr>
      <vt:lpstr>Outline</vt:lpstr>
      <vt:lpstr>Aboriginal Disability Strategy / ‘White Paper’ Outcomes and Evaluation</vt:lpstr>
      <vt:lpstr>Marketing</vt:lpstr>
      <vt:lpstr>Aboriginal Disability Strategy / ‘White Paper’ K.I.S.S.</vt:lpstr>
      <vt:lpstr>Proofing Your Proposal</vt:lpstr>
      <vt:lpstr>Aboriginal Disability Strategy / ‘White Paper’ Final Proofing</vt:lpstr>
      <vt:lpstr>Delivery</vt:lpstr>
      <vt:lpstr>Aboriginal Disability Strategy / ‘White Paper’ Relationship with Funder</vt:lpstr>
      <vt:lpstr>Common Pitfalls of Proposals</vt:lpstr>
      <vt:lpstr>www.bcaafc.com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2014-05-20T16:44:19Z</dcterms:created>
  <dcterms:modified xsi:type="dcterms:W3CDTF">2016-09-23T15:34:50Z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TC030988899991</vt:lpwstr>
  </property>
  <property fmtid="{D5CDD505-2E9C-101B-9397-08002B2CF9AE}" pid="3" name="ContentTypeId">
    <vt:lpwstr>0x0101009744814E760EE04886DE658D90D502A1</vt:lpwstr>
  </property>
</Properties>
</file>