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61" r:id="rId7"/>
    <p:sldId id="259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D8F4-91CA-42A8-8210-13DD39B853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E8823-697D-46FF-9662-C95DF6D7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ccessby6bc.ca/your-community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mailto:info@successby6bc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0" y="2974204"/>
            <a:ext cx="9144000" cy="1815917"/>
          </a:xfrm>
        </p:spPr>
        <p:txBody>
          <a:bodyPr/>
          <a:lstStyle/>
          <a:p>
            <a:r>
              <a:rPr lang="en-US" dirty="0"/>
              <a:t>Success By 6 Aboriginal Engagement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2197"/>
            <a:ext cx="9144000" cy="613827"/>
          </a:xfrm>
        </p:spPr>
        <p:txBody>
          <a:bodyPr/>
          <a:lstStyle/>
          <a:p>
            <a:r>
              <a:rPr lang="en-US" dirty="0" smtClean="0"/>
              <a:t>Joseph Dunn – Provincial Director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1" y="89825"/>
            <a:ext cx="4517657" cy="26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Success By 6?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Success </a:t>
            </a:r>
            <a:r>
              <a:rPr lang="en-US" sz="2400" dirty="0"/>
              <a:t>By 6 is a partnership of United Ways, Credit Unions of BC, the BC Government through the Ministry of Children and Family Development and Aboriginal and community leaders.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Success By 6</a:t>
            </a:r>
            <a:r>
              <a:rPr lang="en-US" sz="2400" dirty="0"/>
              <a:t>’s provincial mission is that </a:t>
            </a:r>
            <a:r>
              <a:rPr lang="en-US" sz="2400" b="1" dirty="0"/>
              <a:t>every child succeeds for life </a:t>
            </a:r>
            <a:r>
              <a:rPr lang="en-US" sz="2400" dirty="0"/>
              <a:t>by focusing on ensuring, through </a:t>
            </a:r>
            <a:r>
              <a:rPr lang="en-US" sz="2400" i="1" dirty="0"/>
              <a:t>leadership, leveraging and linkages</a:t>
            </a:r>
            <a:r>
              <a:rPr lang="en-US" sz="2400" dirty="0"/>
              <a:t>, that all communities in BC are better served in supporting healthy childhood development. 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28720" cy="1325563"/>
          </a:xfrm>
        </p:spPr>
        <p:txBody>
          <a:bodyPr/>
          <a:lstStyle/>
          <a:p>
            <a:r>
              <a:rPr lang="en-US" dirty="0" smtClean="0"/>
              <a:t>Success By 6 Funding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8002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Success By 6 allocates funding to all regions of BC through three funding streams: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Community Capacity Building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/>
              <a:t>Providing coordination </a:t>
            </a:r>
            <a:r>
              <a:rPr lang="en-CA" sz="1600" dirty="0"/>
              <a:t>of Early Years planning to build community capacity, increase Early Childhood Development public awareness and to strengthen community collaboration.</a:t>
            </a:r>
            <a:endParaRPr lang="en-U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Strategic Implementation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 smtClean="0"/>
              <a:t>Funding free </a:t>
            </a:r>
            <a:r>
              <a:rPr lang="en-CA" sz="1600" dirty="0"/>
              <a:t>or low-cost, quality childhood development programs, projects and resources for families with young children across the </a:t>
            </a:r>
            <a:r>
              <a:rPr lang="en-CA" sz="1600" dirty="0" smtClean="0"/>
              <a:t>province.</a:t>
            </a:r>
            <a:r>
              <a:rPr lang="en-US" sz="1600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Aboriginal </a:t>
            </a:r>
            <a:r>
              <a:rPr lang="en-US" sz="2000" dirty="0" smtClean="0"/>
              <a:t>Engagement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smtClean="0"/>
              <a:t>Supporting Aboriginal community identified Early Years priorities.  </a:t>
            </a:r>
            <a:endParaRPr lang="en-US" sz="16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28720" cy="1325563"/>
          </a:xfrm>
        </p:spPr>
        <p:txBody>
          <a:bodyPr/>
          <a:lstStyle/>
          <a:p>
            <a:r>
              <a:rPr lang="en-US" dirty="0" smtClean="0"/>
              <a:t>Success By 6 Aboriginal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8002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Success By 6 recognizes the importance of self‐determination, self‐government, culture, </a:t>
            </a:r>
            <a:r>
              <a:rPr lang="en-US" sz="2000" dirty="0" smtClean="0"/>
              <a:t>language and </a:t>
            </a:r>
            <a:r>
              <a:rPr lang="en-US" sz="2000" dirty="0"/>
              <a:t>traditions to Aboriginal people, and is committed to engaging in a manner that respects </a:t>
            </a:r>
            <a:r>
              <a:rPr lang="en-US" sz="2000" dirty="0" smtClean="0"/>
              <a:t>the protocols </a:t>
            </a:r>
            <a:r>
              <a:rPr lang="en-US" sz="2000" dirty="0"/>
              <a:t>and diversity of Aboriginal communities in BC.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Aboriginal Engagement Strategy was developed in the Fall of 2006 and outlines 4 key priorities: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Increase </a:t>
            </a:r>
            <a:r>
              <a:rPr lang="en-US" sz="1600" dirty="0"/>
              <a:t>Aboriginal participation and representation in the initiative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Work </a:t>
            </a:r>
            <a:r>
              <a:rPr lang="en-US" sz="1600" dirty="0"/>
              <a:t>with Aboriginal communities to strengthen community capacity building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Increase </a:t>
            </a:r>
            <a:r>
              <a:rPr lang="en-US" sz="1600" dirty="0"/>
              <a:t>cultural awareness within the context of Aboriginal ECD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/>
              <a:t>Promote </a:t>
            </a:r>
            <a:r>
              <a:rPr lang="en-US" sz="1600" dirty="0"/>
              <a:t>and increase awareness of the importance of ECD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28720" cy="1325563"/>
          </a:xfrm>
        </p:spPr>
        <p:txBody>
          <a:bodyPr/>
          <a:lstStyle/>
          <a:p>
            <a:r>
              <a:rPr lang="en-US" dirty="0" smtClean="0"/>
              <a:t>Success By 6 Aboriginal Engagement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0408" y="1690689"/>
            <a:ext cx="4843183" cy="38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580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Provincial Success By 6 Aboriginal Engagement funding stream granted to Regional and Community Early Childhood Development (ECD) Strategic Planning Tables across BC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Each ECD Strategic Planning Table identifies local needs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Each </a:t>
            </a:r>
            <a:r>
              <a:rPr lang="en-US" sz="2000" dirty="0"/>
              <a:t>initiative, in consultation with area </a:t>
            </a:r>
            <a:r>
              <a:rPr lang="en-US" sz="2000" dirty="0" smtClean="0"/>
              <a:t>Aboriginal communities</a:t>
            </a:r>
            <a:r>
              <a:rPr lang="en-US" sz="2000" dirty="0"/>
              <a:t>, determines where and how </a:t>
            </a:r>
            <a:r>
              <a:rPr lang="en-US" sz="2000" dirty="0" smtClean="0"/>
              <a:t>the funds </a:t>
            </a:r>
            <a:r>
              <a:rPr lang="en-US" sz="2000" dirty="0"/>
              <a:t>will be used; therefore, how Aboriginal community agencies can access the dollars varies </a:t>
            </a:r>
            <a:r>
              <a:rPr lang="en-US" sz="2000" dirty="0" smtClean="0"/>
              <a:t>and depends </a:t>
            </a:r>
            <a:r>
              <a:rPr lang="en-US" sz="2000" dirty="0"/>
              <a:t>on the initiative. The underlying approach for use of the funds is to promote </a:t>
            </a:r>
            <a:r>
              <a:rPr lang="en-US" sz="2000" dirty="0" smtClean="0"/>
              <a:t>greater collaboration </a:t>
            </a:r>
            <a:r>
              <a:rPr lang="en-US" sz="2000" dirty="0"/>
              <a:t>across sectors and across communities.</a:t>
            </a:r>
          </a:p>
        </p:txBody>
      </p:sp>
    </p:spTree>
    <p:extLst>
      <p:ext uri="{BB962C8B-B14F-4D97-AF65-F5344CB8AC3E}">
        <p14:creationId xmlns:p14="http://schemas.microsoft.com/office/powerpoint/2010/main" val="781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95586" cy="1325563"/>
          </a:xfrm>
        </p:spPr>
        <p:txBody>
          <a:bodyPr/>
          <a:lstStyle/>
          <a:p>
            <a:r>
              <a:rPr lang="en-US" dirty="0" smtClean="0"/>
              <a:t>Examples of past funded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48288"/>
            <a:ext cx="4208707" cy="3321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Aboriginal </a:t>
            </a:r>
            <a:r>
              <a:rPr lang="en-US" sz="1600" b="1" dirty="0">
                <a:latin typeface="+mj-lt"/>
              </a:rPr>
              <a:t>Cultural Learning and Healthy Nutrition </a:t>
            </a:r>
          </a:p>
          <a:p>
            <a:pPr marL="0" indent="0">
              <a:buNone/>
            </a:pPr>
            <a:r>
              <a:rPr lang="en-US" sz="1600" dirty="0" err="1">
                <a:latin typeface="+mj-lt"/>
              </a:rPr>
              <a:t>Laichwiltach</a:t>
            </a:r>
            <a:r>
              <a:rPr lang="en-US" sz="1600" dirty="0">
                <a:latin typeface="+mj-lt"/>
              </a:rPr>
              <a:t> Family Life Society’s goal is to empower and promote healing, from a First Nations perspective, for all people of Native Ancestry in Unity. Success By 6 funding allows </a:t>
            </a:r>
            <a:r>
              <a:rPr lang="en-US" sz="1600" dirty="0" err="1">
                <a:latin typeface="+mj-lt"/>
              </a:rPr>
              <a:t>Laichwiltach</a:t>
            </a:r>
            <a:r>
              <a:rPr lang="en-US" sz="1600" dirty="0">
                <a:latin typeface="+mj-lt"/>
              </a:rPr>
              <a:t> Family Life Society and the community to come together on a weekly basis and enjoy healthy traditional meals. It’s an opportunity for 50 families to participate in cultural workshops including: story-telling, the game “</a:t>
            </a:r>
            <a:r>
              <a:rPr lang="en-US" sz="1600" dirty="0" err="1">
                <a:latin typeface="+mj-lt"/>
              </a:rPr>
              <a:t>lahal</a:t>
            </a:r>
            <a:r>
              <a:rPr lang="en-US" sz="1600" dirty="0">
                <a:latin typeface="+mj-lt"/>
              </a:rPr>
              <a:t>”, dancing, drumming, singing, cedar weaving and traditional crafts. </a:t>
            </a: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— 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North Vancouver Island Region 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87" y="2473750"/>
            <a:ext cx="3700249" cy="2470221"/>
          </a:xfrm>
        </p:spPr>
      </p:pic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95586" cy="1325563"/>
          </a:xfrm>
        </p:spPr>
        <p:txBody>
          <a:bodyPr/>
          <a:lstStyle/>
          <a:p>
            <a:r>
              <a:rPr lang="en-US" dirty="0" smtClean="0"/>
              <a:t>Examples of past funded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790789"/>
            <a:ext cx="420870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Cross-Generational Aboriginal Early Learning: </a:t>
            </a:r>
            <a:r>
              <a:rPr lang="en-US" sz="1600" b="1" dirty="0" err="1" smtClean="0">
                <a:latin typeface="+mj-lt"/>
              </a:rPr>
              <a:t>Kitoochikun</a:t>
            </a:r>
            <a:r>
              <a:rPr lang="en-US" sz="1600" b="1" dirty="0" smtClean="0">
                <a:latin typeface="+mj-lt"/>
              </a:rPr>
              <a:t> Project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Success By 6 funded </a:t>
            </a:r>
            <a:r>
              <a:rPr lang="en-US" sz="1600" dirty="0" err="1">
                <a:latin typeface="+mj-lt"/>
              </a:rPr>
              <a:t>Kitoochikun</a:t>
            </a:r>
            <a:r>
              <a:rPr lang="en-US" sz="1600" dirty="0">
                <a:latin typeface="+mj-lt"/>
              </a:rPr>
              <a:t> Project is a cultural program </a:t>
            </a:r>
            <a:r>
              <a:rPr lang="en-US" sz="1600" dirty="0" smtClean="0">
                <a:latin typeface="+mj-lt"/>
              </a:rPr>
              <a:t>that teaches </a:t>
            </a:r>
            <a:r>
              <a:rPr lang="en-US" sz="1600" dirty="0">
                <a:latin typeface="+mj-lt"/>
              </a:rPr>
              <a:t>Métis children to read and write music at an early age. </a:t>
            </a:r>
            <a:r>
              <a:rPr lang="en-US" sz="1600" dirty="0" smtClean="0">
                <a:latin typeface="+mj-lt"/>
              </a:rPr>
              <a:t>Prince George </a:t>
            </a:r>
            <a:r>
              <a:rPr lang="en-US" sz="1600" dirty="0">
                <a:latin typeface="+mj-lt"/>
              </a:rPr>
              <a:t>Métis Elders provide guidance and teach children about </a:t>
            </a:r>
            <a:r>
              <a:rPr lang="en-US" sz="1600" dirty="0" smtClean="0">
                <a:latin typeface="+mj-lt"/>
              </a:rPr>
              <a:t>the Métis </a:t>
            </a:r>
            <a:r>
              <a:rPr lang="en-US" sz="1600" dirty="0">
                <a:latin typeface="+mj-lt"/>
              </a:rPr>
              <a:t>culture by telling stories, playing music and serving snacks. </a:t>
            </a:r>
            <a:r>
              <a:rPr lang="en-US" sz="1600" dirty="0" smtClean="0">
                <a:latin typeface="+mj-lt"/>
              </a:rPr>
              <a:t>The program </a:t>
            </a:r>
            <a:r>
              <a:rPr lang="en-US" sz="1600" dirty="0">
                <a:latin typeface="+mj-lt"/>
              </a:rPr>
              <a:t>sets children on the path to success by giving them </a:t>
            </a:r>
            <a:r>
              <a:rPr lang="en-US" sz="1600" dirty="0" smtClean="0">
                <a:latin typeface="+mj-lt"/>
              </a:rPr>
              <a:t>the tools </a:t>
            </a:r>
            <a:r>
              <a:rPr lang="en-US" sz="1600" dirty="0">
                <a:latin typeface="+mj-lt"/>
              </a:rPr>
              <a:t>they need to gain confidence and by teaching them to </a:t>
            </a:r>
            <a:r>
              <a:rPr lang="en-US" sz="1600" dirty="0" smtClean="0">
                <a:latin typeface="+mj-lt"/>
              </a:rPr>
              <a:t>express themselves</a:t>
            </a:r>
            <a:r>
              <a:rPr lang="en-US" sz="1600" dirty="0">
                <a:latin typeface="+mj-lt"/>
              </a:rPr>
              <a:t>. Because of the </a:t>
            </a:r>
            <a:r>
              <a:rPr lang="en-US" sz="1600" dirty="0" err="1">
                <a:latin typeface="+mj-lt"/>
              </a:rPr>
              <a:t>Kitoochikun</a:t>
            </a:r>
            <a:r>
              <a:rPr lang="en-US" sz="1600" dirty="0">
                <a:latin typeface="+mj-lt"/>
              </a:rPr>
              <a:t> Project, families embrace </a:t>
            </a:r>
            <a:r>
              <a:rPr lang="en-US" sz="1600" dirty="0" smtClean="0">
                <a:latin typeface="+mj-lt"/>
              </a:rPr>
              <a:t>their Métis </a:t>
            </a:r>
            <a:r>
              <a:rPr lang="en-US" sz="1600" dirty="0">
                <a:latin typeface="+mj-lt"/>
              </a:rPr>
              <a:t>heritage and children get the opportunities they need to thrive.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— North Central Region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41" y="2344499"/>
            <a:ext cx="3444495" cy="2579866"/>
          </a:xfrm>
        </p:spPr>
      </p:pic>
    </p:spTree>
    <p:extLst>
      <p:ext uri="{BB962C8B-B14F-4D97-AF65-F5344CB8AC3E}">
        <p14:creationId xmlns:p14="http://schemas.microsoft.com/office/powerpoint/2010/main" val="22789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727032"/>
            <a:ext cx="9144000" cy="1130968"/>
          </a:xfrm>
          <a:prstGeom prst="rect">
            <a:avLst/>
          </a:prstGeom>
          <a:solidFill>
            <a:srgbClr val="EF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53" y="5794407"/>
            <a:ext cx="1759617" cy="100549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8650" y="2060757"/>
            <a:ext cx="4178608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Find out who coordinates the ECD Strategic Planning Table in your community by visiting </a:t>
            </a:r>
            <a:r>
              <a:rPr lang="en-US" sz="2400" dirty="0" smtClean="0">
                <a:hlinkClick r:id="rId3"/>
              </a:rPr>
              <a:t>www.successby6bc.ca/your-community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Having trouble identifying the coordinator for your region?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Contact the Success By 6 Provincial office: </a:t>
            </a:r>
            <a:r>
              <a:rPr lang="en-US" dirty="0" smtClean="0">
                <a:hlinkClick r:id="rId4"/>
              </a:rPr>
              <a:t>info@successby6bc.ca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24769" y="-63608"/>
            <a:ext cx="5588719" cy="4737134"/>
            <a:chOff x="3661158" y="0"/>
            <a:chExt cx="5588719" cy="4737134"/>
          </a:xfrm>
        </p:grpSpPr>
        <p:grpSp>
          <p:nvGrpSpPr>
            <p:cNvPr id="7" name="Group 6"/>
            <p:cNvGrpSpPr/>
            <p:nvPr/>
          </p:nvGrpSpPr>
          <p:grpSpPr>
            <a:xfrm>
              <a:off x="3661158" y="0"/>
              <a:ext cx="5588719" cy="4737134"/>
              <a:chOff x="2174858" y="956210"/>
              <a:chExt cx="5588719" cy="473713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3977" y="2369119"/>
                <a:ext cx="4419600" cy="33242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4858" y="956210"/>
                <a:ext cx="4486275" cy="2000250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7219" y="38500"/>
              <a:ext cx="2162175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Props1.xml><?xml version="1.0" encoding="utf-8"?>
<ds:datastoreItem xmlns:ds="http://schemas.openxmlformats.org/officeDocument/2006/customXml" ds:itemID="{423876B6-E20A-480F-A2C7-A00323BB1E51}"/>
</file>

<file path=customXml/itemProps2.xml><?xml version="1.0" encoding="utf-8"?>
<ds:datastoreItem xmlns:ds="http://schemas.openxmlformats.org/officeDocument/2006/customXml" ds:itemID="{3BB445DC-8B26-4D78-9794-6CEA2DCB0080}"/>
</file>

<file path=customXml/itemProps3.xml><?xml version="1.0" encoding="utf-8"?>
<ds:datastoreItem xmlns:ds="http://schemas.openxmlformats.org/officeDocument/2006/customXml" ds:itemID="{F76F81A1-007F-485E-961B-0DEEBC52FA8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605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Success By 6 Aboriginal Engagement Funding</vt:lpstr>
      <vt:lpstr>Who is Success By 6?</vt:lpstr>
      <vt:lpstr>Success By 6 Funding Streams</vt:lpstr>
      <vt:lpstr>Success By 6 Aboriginal Engagement</vt:lpstr>
      <vt:lpstr>Success By 6 Aboriginal Engagement</vt:lpstr>
      <vt:lpstr>Funding Model</vt:lpstr>
      <vt:lpstr>Examples of past funded projects</vt:lpstr>
      <vt:lpstr>Examples of past funded projects</vt:lpstr>
      <vt:lpstr>Contact</vt:lpstr>
    </vt:vector>
  </TitlesOfParts>
  <Company>United Way of the Lower Mainland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Holdbak (United Way)</dc:creator>
  <cp:lastModifiedBy>Nichole</cp:lastModifiedBy>
  <cp:revision>14</cp:revision>
  <dcterms:created xsi:type="dcterms:W3CDTF">2016-09-15T17:51:03Z</dcterms:created>
  <dcterms:modified xsi:type="dcterms:W3CDTF">2016-09-19T20:06:10Z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1003482361</vt:i4>
  </property>
  <property fmtid="{D5CDD505-2E9C-101B-9397-08002B2CF9AE}" pid="3" name="_NewReviewCycle">
    <vt:lpwstr/>
  </property>
  <property fmtid="{D5CDD505-2E9C-101B-9397-08002B2CF9AE}" pid="4" name="_EmailSubject">
    <vt:lpwstr>First draft: Indigenous Funding Conference presentation</vt:lpwstr>
  </property>
  <property fmtid="{D5CDD505-2E9C-101B-9397-08002B2CF9AE}" pid="5" name="_AuthorEmail">
    <vt:lpwstr>nicholeh@successby6bc.ca</vt:lpwstr>
  </property>
  <property fmtid="{D5CDD505-2E9C-101B-9397-08002B2CF9AE}" pid="6" name="_AuthorEmailDisplayName">
    <vt:lpwstr>Nichole Holdbak (Success By 6)</vt:lpwstr>
  </property>
  <property fmtid="{D5CDD505-2E9C-101B-9397-08002B2CF9AE}" pid="7" name="ContentTypeId">
    <vt:lpwstr>0x0101009744814E760EE04886DE658D90D502A1</vt:lpwstr>
  </property>
</Properties>
</file>