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4"/>
  </p:sldMasterIdLst>
  <p:sldIdLst>
    <p:sldId id="256" r:id="rId5"/>
    <p:sldId id="257" r:id="rId6"/>
    <p:sldId id="263" r:id="rId7"/>
    <p:sldId id="260" r:id="rId8"/>
    <p:sldId id="262" r:id="rId9"/>
    <p:sldId id="264" r:id="rId10"/>
    <p:sldId id="261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6" autoAdjust="0"/>
  </p:normalViewPr>
  <p:slideViewPr>
    <p:cSldViewPr>
      <p:cViewPr varScale="1">
        <p:scale>
          <a:sx n="73" d="100"/>
          <a:sy n="73" d="100"/>
        </p:scale>
        <p:origin x="132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6"/>
          <p:cNvSpPr>
            <a:spLocks/>
          </p:cNvSpPr>
          <p:nvPr userDrawn="1"/>
        </p:nvSpPr>
        <p:spPr bwMode="auto">
          <a:xfrm flipH="1">
            <a:off x="1143000" y="-762000"/>
            <a:ext cx="8001000" cy="25908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Freeform 8"/>
          <p:cNvSpPr>
            <a:spLocks/>
          </p:cNvSpPr>
          <p:nvPr userDrawn="1"/>
        </p:nvSpPr>
        <p:spPr bwMode="auto">
          <a:xfrm flipH="1">
            <a:off x="1600200" y="-762000"/>
            <a:ext cx="7543800" cy="24384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5943600"/>
            <a:ext cx="9154274" cy="1066800"/>
          </a:xfrm>
          <a:custGeom>
            <a:avLst/>
            <a:gdLst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9144000 w 9144000"/>
              <a:gd name="connsiteY2" fmla="*/ 3581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4800600 w 9144000"/>
              <a:gd name="connsiteY2" fmla="*/ 18288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2971800 w 9144000"/>
              <a:gd name="connsiteY2" fmla="*/ 914400 h 3581400"/>
              <a:gd name="connsiteX3" fmla="*/ 0 w 9144000"/>
              <a:gd name="connsiteY3" fmla="*/ 3581400 h 3581400"/>
              <a:gd name="connsiteX4" fmla="*/ 0 w 9144000"/>
              <a:gd name="connsiteY4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3581400"/>
              <a:gd name="connsiteX1" fmla="*/ 9144000 w 9144000"/>
              <a:gd name="connsiteY1" fmla="*/ 0 h 3581400"/>
              <a:gd name="connsiteX2" fmla="*/ 0 w 9144000"/>
              <a:gd name="connsiteY2" fmla="*/ 3581400 h 3581400"/>
              <a:gd name="connsiteX3" fmla="*/ 0 w 9144000"/>
              <a:gd name="connsiteY3" fmla="*/ 0 h 35814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1905000"/>
              <a:gd name="connsiteX1" fmla="*/ 9144000 w 9144000"/>
              <a:gd name="connsiteY1" fmla="*/ 0 h 1905000"/>
              <a:gd name="connsiteX2" fmla="*/ 0 w 9144000"/>
              <a:gd name="connsiteY2" fmla="*/ 1905000 h 1905000"/>
              <a:gd name="connsiteX3" fmla="*/ 0 w 9144000"/>
              <a:gd name="connsiteY3" fmla="*/ 0 h 19050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905000 h 2349500"/>
              <a:gd name="connsiteX3" fmla="*/ 0 w 9144000"/>
              <a:gd name="connsiteY3" fmla="*/ 0 h 2349500"/>
              <a:gd name="connsiteX0" fmla="*/ 0 w 9144000"/>
              <a:gd name="connsiteY0" fmla="*/ 1 h 2349501"/>
              <a:gd name="connsiteX1" fmla="*/ 9144000 w 9144000"/>
              <a:gd name="connsiteY1" fmla="*/ 1 h 2349501"/>
              <a:gd name="connsiteX2" fmla="*/ 0 w 9144000"/>
              <a:gd name="connsiteY2" fmla="*/ 1905001 h 2349501"/>
              <a:gd name="connsiteX3" fmla="*/ 0 w 9144000"/>
              <a:gd name="connsiteY3" fmla="*/ 1 h 2349501"/>
              <a:gd name="connsiteX0" fmla="*/ 0 w 9144000"/>
              <a:gd name="connsiteY0" fmla="*/ 671286 h 3020786"/>
              <a:gd name="connsiteX1" fmla="*/ 9144000 w 9144000"/>
              <a:gd name="connsiteY1" fmla="*/ 671286 h 3020786"/>
              <a:gd name="connsiteX2" fmla="*/ 0 w 9144000"/>
              <a:gd name="connsiteY2" fmla="*/ 1905001 h 3020786"/>
              <a:gd name="connsiteX3" fmla="*/ 0 w 9144000"/>
              <a:gd name="connsiteY3" fmla="*/ 671286 h 3020786"/>
              <a:gd name="connsiteX0" fmla="*/ 0 w 9144000"/>
              <a:gd name="connsiteY0" fmla="*/ -1 h 2349499"/>
              <a:gd name="connsiteX1" fmla="*/ 9144000 w 9144000"/>
              <a:gd name="connsiteY1" fmla="*/ -1 h 2349499"/>
              <a:gd name="connsiteX2" fmla="*/ 0 w 9144000"/>
              <a:gd name="connsiteY2" fmla="*/ 1233714 h 2349499"/>
              <a:gd name="connsiteX3" fmla="*/ 0 w 9144000"/>
              <a:gd name="connsiteY3" fmla="*/ -1 h 2349499"/>
              <a:gd name="connsiteX0" fmla="*/ 0 w 9144000"/>
              <a:gd name="connsiteY0" fmla="*/ 0 h 2349500"/>
              <a:gd name="connsiteX1" fmla="*/ 9144000 w 9144000"/>
              <a:gd name="connsiteY1" fmla="*/ 0 h 2349500"/>
              <a:gd name="connsiteX2" fmla="*/ 0 w 9144000"/>
              <a:gd name="connsiteY2" fmla="*/ 1233715 h 2349500"/>
              <a:gd name="connsiteX3" fmla="*/ 0 w 9144000"/>
              <a:gd name="connsiteY3" fmla="*/ 0 h 2349500"/>
              <a:gd name="connsiteX0" fmla="*/ 0 w 9144000"/>
              <a:gd name="connsiteY0" fmla="*/ 0 h 2181679"/>
              <a:gd name="connsiteX1" fmla="*/ 9144000 w 9144000"/>
              <a:gd name="connsiteY1" fmla="*/ 0 h 2181679"/>
              <a:gd name="connsiteX2" fmla="*/ 0 w 9144000"/>
              <a:gd name="connsiteY2" fmla="*/ 1233715 h 2181679"/>
              <a:gd name="connsiteX3" fmla="*/ 0 w 9144000"/>
              <a:gd name="connsiteY3" fmla="*/ 0 h 2181679"/>
              <a:gd name="connsiteX0" fmla="*/ 0 w 9144000"/>
              <a:gd name="connsiteY0" fmla="*/ 0 h 2237619"/>
              <a:gd name="connsiteX1" fmla="*/ 9144000 w 9144000"/>
              <a:gd name="connsiteY1" fmla="*/ 0 h 2237619"/>
              <a:gd name="connsiteX2" fmla="*/ 0 w 9144000"/>
              <a:gd name="connsiteY2" fmla="*/ 1233715 h 2237619"/>
              <a:gd name="connsiteX3" fmla="*/ 0 w 9144000"/>
              <a:gd name="connsiteY3" fmla="*/ 0 h 2237619"/>
              <a:gd name="connsiteX0" fmla="*/ 0 w 10439400"/>
              <a:gd name="connsiteY0" fmla="*/ 0 h 1432615"/>
              <a:gd name="connsiteX1" fmla="*/ 9144000 w 10439400"/>
              <a:gd name="connsiteY1" fmla="*/ 0 h 1432615"/>
              <a:gd name="connsiteX2" fmla="*/ 7772400 w 10439400"/>
              <a:gd name="connsiteY2" fmla="*/ 1193397 h 1432615"/>
              <a:gd name="connsiteX3" fmla="*/ 0 w 10439400"/>
              <a:gd name="connsiteY3" fmla="*/ 1233715 h 1432615"/>
              <a:gd name="connsiteX4" fmla="*/ 0 w 10439400"/>
              <a:gd name="connsiteY4" fmla="*/ 0 h 1432615"/>
              <a:gd name="connsiteX0" fmla="*/ 0 w 10668000"/>
              <a:gd name="connsiteY0" fmla="*/ 0 h 1846539"/>
              <a:gd name="connsiteX1" fmla="*/ 9144000 w 10668000"/>
              <a:gd name="connsiteY1" fmla="*/ 0 h 1846539"/>
              <a:gd name="connsiteX2" fmla="*/ 9144000 w 10668000"/>
              <a:gd name="connsiteY2" fmla="*/ 1640920 h 1846539"/>
              <a:gd name="connsiteX3" fmla="*/ 0 w 10668000"/>
              <a:gd name="connsiteY3" fmla="*/ 1233715 h 1846539"/>
              <a:gd name="connsiteX4" fmla="*/ 0 w 10668000"/>
              <a:gd name="connsiteY4" fmla="*/ 0 h 1846539"/>
              <a:gd name="connsiteX0" fmla="*/ 0 w 10668000"/>
              <a:gd name="connsiteY0" fmla="*/ 234984 h 2081523"/>
              <a:gd name="connsiteX1" fmla="*/ 9144000 w 10668000"/>
              <a:gd name="connsiteY1" fmla="*/ 234984 h 2081523"/>
              <a:gd name="connsiteX2" fmla="*/ 9144000 w 10668000"/>
              <a:gd name="connsiteY2" fmla="*/ 1875904 h 2081523"/>
              <a:gd name="connsiteX3" fmla="*/ 0 w 10668000"/>
              <a:gd name="connsiteY3" fmla="*/ 1468699 h 2081523"/>
              <a:gd name="connsiteX4" fmla="*/ 0 w 10668000"/>
              <a:gd name="connsiteY4" fmla="*/ 234984 h 2081523"/>
              <a:gd name="connsiteX0" fmla="*/ 0 w 9144000"/>
              <a:gd name="connsiteY0" fmla="*/ 234983 h 2081522"/>
              <a:gd name="connsiteX1" fmla="*/ 9144000 w 9144000"/>
              <a:gd name="connsiteY1" fmla="*/ 234983 h 2081522"/>
              <a:gd name="connsiteX2" fmla="*/ 9144000 w 9144000"/>
              <a:gd name="connsiteY2" fmla="*/ 1875903 h 2081522"/>
              <a:gd name="connsiteX3" fmla="*/ 0 w 9144000"/>
              <a:gd name="connsiteY3" fmla="*/ 1468698 h 2081522"/>
              <a:gd name="connsiteX4" fmla="*/ 0 w 9144000"/>
              <a:gd name="connsiteY4" fmla="*/ 234983 h 2081522"/>
              <a:gd name="connsiteX0" fmla="*/ 0 w 9144000"/>
              <a:gd name="connsiteY0" fmla="*/ 730583 h 2577122"/>
              <a:gd name="connsiteX1" fmla="*/ 4940300 w 9144000"/>
              <a:gd name="connsiteY1" fmla="*/ 0 h 2577122"/>
              <a:gd name="connsiteX2" fmla="*/ 9144000 w 9144000"/>
              <a:gd name="connsiteY2" fmla="*/ 730583 h 2577122"/>
              <a:gd name="connsiteX3" fmla="*/ 9144000 w 9144000"/>
              <a:gd name="connsiteY3" fmla="*/ 2371503 h 2577122"/>
              <a:gd name="connsiteX4" fmla="*/ 0 w 9144000"/>
              <a:gd name="connsiteY4" fmla="*/ 1964298 h 2577122"/>
              <a:gd name="connsiteX5" fmla="*/ 0 w 9144000"/>
              <a:gd name="connsiteY5" fmla="*/ 730583 h 2577122"/>
              <a:gd name="connsiteX0" fmla="*/ 0 w 9144000"/>
              <a:gd name="connsiteY0" fmla="*/ 730583 h 2163196"/>
              <a:gd name="connsiteX1" fmla="*/ 4940300 w 9144000"/>
              <a:gd name="connsiteY1" fmla="*/ 0 h 2163196"/>
              <a:gd name="connsiteX2" fmla="*/ 9144000 w 9144000"/>
              <a:gd name="connsiteY2" fmla="*/ 730583 h 2163196"/>
              <a:gd name="connsiteX3" fmla="*/ 9144000 w 9144000"/>
              <a:gd name="connsiteY3" fmla="*/ 1598367 h 2163196"/>
              <a:gd name="connsiteX4" fmla="*/ 0 w 9144000"/>
              <a:gd name="connsiteY4" fmla="*/ 1964298 h 2163196"/>
              <a:gd name="connsiteX5" fmla="*/ 0 w 9144000"/>
              <a:gd name="connsiteY5" fmla="*/ 730583 h 2163196"/>
              <a:gd name="connsiteX0" fmla="*/ 0 w 9144000"/>
              <a:gd name="connsiteY0" fmla="*/ 913051 h 2345664"/>
              <a:gd name="connsiteX1" fmla="*/ 4940300 w 9144000"/>
              <a:gd name="connsiteY1" fmla="*/ 182468 h 2345664"/>
              <a:gd name="connsiteX2" fmla="*/ 9144000 w 9144000"/>
              <a:gd name="connsiteY2" fmla="*/ 296129 h 2345664"/>
              <a:gd name="connsiteX3" fmla="*/ 9144000 w 9144000"/>
              <a:gd name="connsiteY3" fmla="*/ 1780835 h 2345664"/>
              <a:gd name="connsiteX4" fmla="*/ 0 w 9144000"/>
              <a:gd name="connsiteY4" fmla="*/ 2146766 h 2345664"/>
              <a:gd name="connsiteX5" fmla="*/ 0 w 9144000"/>
              <a:gd name="connsiteY5" fmla="*/ 913051 h 2345664"/>
              <a:gd name="connsiteX0" fmla="*/ 0 w 9144000"/>
              <a:gd name="connsiteY0" fmla="*/ 833404 h 2266017"/>
              <a:gd name="connsiteX1" fmla="*/ 4940300 w 9144000"/>
              <a:gd name="connsiteY1" fmla="*/ 102821 h 2266017"/>
              <a:gd name="connsiteX2" fmla="*/ 9144000 w 9144000"/>
              <a:gd name="connsiteY2" fmla="*/ 216482 h 2266017"/>
              <a:gd name="connsiteX3" fmla="*/ 9144000 w 9144000"/>
              <a:gd name="connsiteY3" fmla="*/ 1701188 h 2266017"/>
              <a:gd name="connsiteX4" fmla="*/ 0 w 9144000"/>
              <a:gd name="connsiteY4" fmla="*/ 2067119 h 2266017"/>
              <a:gd name="connsiteX5" fmla="*/ 0 w 9144000"/>
              <a:gd name="connsiteY5" fmla="*/ 833404 h 2266017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832082 h 2264695"/>
              <a:gd name="connsiteX1" fmla="*/ 3568700 w 9144000"/>
              <a:gd name="connsiteY1" fmla="*/ 102821 h 2264695"/>
              <a:gd name="connsiteX2" fmla="*/ 9144000 w 9144000"/>
              <a:gd name="connsiteY2" fmla="*/ 215160 h 2264695"/>
              <a:gd name="connsiteX3" fmla="*/ 9144000 w 9144000"/>
              <a:gd name="connsiteY3" fmla="*/ 1699866 h 2264695"/>
              <a:gd name="connsiteX4" fmla="*/ 0 w 9144000"/>
              <a:gd name="connsiteY4" fmla="*/ 2065797 h 2264695"/>
              <a:gd name="connsiteX5" fmla="*/ 0 w 9144000"/>
              <a:gd name="connsiteY5" fmla="*/ 832082 h 2264695"/>
              <a:gd name="connsiteX0" fmla="*/ 0 w 9144000"/>
              <a:gd name="connsiteY0" fmla="*/ 761553 h 2194166"/>
              <a:gd name="connsiteX1" fmla="*/ 9144000 w 9144000"/>
              <a:gd name="connsiteY1" fmla="*/ 144631 h 2194166"/>
              <a:gd name="connsiteX2" fmla="*/ 9144000 w 9144000"/>
              <a:gd name="connsiteY2" fmla="*/ 1629337 h 2194166"/>
              <a:gd name="connsiteX3" fmla="*/ 0 w 9144000"/>
              <a:gd name="connsiteY3" fmla="*/ 1995268 h 2194166"/>
              <a:gd name="connsiteX4" fmla="*/ 0 w 9144000"/>
              <a:gd name="connsiteY4" fmla="*/ 761553 h 2194166"/>
              <a:gd name="connsiteX0" fmla="*/ 0 w 9144000"/>
              <a:gd name="connsiteY0" fmla="*/ 761553 h 2442422"/>
              <a:gd name="connsiteX1" fmla="*/ 9144000 w 9144000"/>
              <a:gd name="connsiteY1" fmla="*/ 144631 h 2442422"/>
              <a:gd name="connsiteX2" fmla="*/ 9144000 w 9144000"/>
              <a:gd name="connsiteY2" fmla="*/ 1629337 h 2442422"/>
              <a:gd name="connsiteX3" fmla="*/ 0 w 9144000"/>
              <a:gd name="connsiteY3" fmla="*/ 1995268 h 2442422"/>
              <a:gd name="connsiteX4" fmla="*/ 0 w 9144000"/>
              <a:gd name="connsiteY4" fmla="*/ 761553 h 2442422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08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579110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44000"/>
              <a:gd name="connsiteY0" fmla="*/ 1711324 h 3392193"/>
              <a:gd name="connsiteX1" fmla="*/ 9144000 w 9144000"/>
              <a:gd name="connsiteY1" fmla="*/ 1094402 h 3392193"/>
              <a:gd name="connsiteX2" fmla="*/ 9144000 w 9144000"/>
              <a:gd name="connsiteY2" fmla="*/ 2879895 h 3392193"/>
              <a:gd name="connsiteX3" fmla="*/ 0 w 9144000"/>
              <a:gd name="connsiteY3" fmla="*/ 2945039 h 3392193"/>
              <a:gd name="connsiteX4" fmla="*/ 0 w 9144000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2961568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  <a:gd name="connsiteX0" fmla="*/ 0 w 9154274"/>
              <a:gd name="connsiteY0" fmla="*/ 1711324 h 3392193"/>
              <a:gd name="connsiteX1" fmla="*/ 9144000 w 9154274"/>
              <a:gd name="connsiteY1" fmla="*/ 1094402 h 3392193"/>
              <a:gd name="connsiteX2" fmla="*/ 9154274 w 9154274"/>
              <a:gd name="connsiteY2" fmla="*/ 3010571 h 3392193"/>
              <a:gd name="connsiteX3" fmla="*/ 0 w 9154274"/>
              <a:gd name="connsiteY3" fmla="*/ 2945039 h 3392193"/>
              <a:gd name="connsiteX4" fmla="*/ 0 w 9154274"/>
              <a:gd name="connsiteY4" fmla="*/ 1711324 h 3392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4274" h="3392193">
                <a:moveTo>
                  <a:pt x="0" y="1711324"/>
                </a:moveTo>
                <a:cubicBezTo>
                  <a:pt x="513708" y="3392193"/>
                  <a:pt x="5445303" y="0"/>
                  <a:pt x="9144000" y="1094402"/>
                </a:cubicBezTo>
                <a:cubicBezTo>
                  <a:pt x="9147425" y="1716791"/>
                  <a:pt x="9150849" y="2388182"/>
                  <a:pt x="9154274" y="3010571"/>
                </a:cubicBezTo>
                <a:lnTo>
                  <a:pt x="0" y="2945039"/>
                </a:lnTo>
                <a:lnTo>
                  <a:pt x="0" y="1711324"/>
                </a:lnTo>
                <a:close/>
              </a:path>
            </a:pathLst>
          </a:custGeom>
          <a:solidFill>
            <a:schemeClr val="accent3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9"/>
          <p:cNvSpPr>
            <a:spLocks/>
          </p:cNvSpPr>
          <p:nvPr userDrawn="1"/>
        </p:nvSpPr>
        <p:spPr bwMode="auto">
          <a:xfrm flipV="1">
            <a:off x="0" y="3048000"/>
            <a:ext cx="8839200" cy="3429000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/>
          </p:cNvSpPr>
          <p:nvPr userDrawn="1"/>
        </p:nvSpPr>
        <p:spPr bwMode="auto">
          <a:xfrm flipV="1">
            <a:off x="-1" y="3021106"/>
            <a:ext cx="8334103" cy="3227294"/>
          </a:xfrm>
          <a:custGeom>
            <a:avLst/>
            <a:gdLst/>
            <a:ahLst/>
            <a:cxnLst>
              <a:cxn ang="0">
                <a:pos x="0" y="2527"/>
              </a:cxn>
              <a:cxn ang="0">
                <a:pos x="6913" y="3360"/>
              </a:cxn>
              <a:cxn ang="0">
                <a:pos x="0" y="2144"/>
              </a:cxn>
              <a:cxn ang="0">
                <a:pos x="0" y="2527"/>
              </a:cxn>
            </a:cxnLst>
            <a:rect l="0" t="0" r="r" b="b"/>
            <a:pathLst>
              <a:path w="6913" h="3360">
                <a:moveTo>
                  <a:pt x="0" y="2527"/>
                </a:moveTo>
                <a:cubicBezTo>
                  <a:pt x="5458" y="360"/>
                  <a:pt x="6913" y="3360"/>
                  <a:pt x="6913" y="3360"/>
                </a:cubicBezTo>
                <a:cubicBezTo>
                  <a:pt x="6913" y="3360"/>
                  <a:pt x="5593" y="0"/>
                  <a:pt x="0" y="2144"/>
                </a:cubicBezTo>
                <a:cubicBezTo>
                  <a:pt x="0" y="2144"/>
                  <a:pt x="0" y="2197"/>
                  <a:pt x="0" y="2527"/>
                </a:cubicBezTo>
                <a:close/>
              </a:path>
            </a:pathLst>
          </a:custGeom>
          <a:solidFill>
            <a:schemeClr val="accent4">
              <a:alpha val="54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9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8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43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7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0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0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0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0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3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654DA-197C-42E2-B40E-65295D53AF53}" type="datetimeFigureOut">
              <a:rPr lang="en-US" smtClean="0"/>
              <a:pPr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161EA-3838-4585-991A-9FE3F83376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9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bcaafc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caafc.com/" TargetMode="External"/><Relationship Id="rId2" Type="http://schemas.openxmlformats.org/officeDocument/2006/relationships/hyperlink" Target="mailto:jzuroski@bcaafc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51520" y="2276872"/>
            <a:ext cx="8596986" cy="53035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BC Association of Aboriginal Friendship Centres</a:t>
            </a:r>
            <a:endParaRPr lang="en-US" sz="32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26446" y="3356992"/>
            <a:ext cx="7135166" cy="530352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accent3">
                    <a:lumMod val="75000"/>
                  </a:schemeClr>
                </a:solidFill>
              </a:rPr>
              <a:t>Jamin Zuroski</a:t>
            </a:r>
            <a:endParaRPr lang="en-US" sz="40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5" descr="https://portal.bcaafc.com/Forms%20and%20Templates/BCAAFC%20Logo%20May%202016/BCAAFC_log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2108521" cy="555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648" y="1267359"/>
            <a:ext cx="6332240" cy="506437"/>
          </a:xfrm>
        </p:spPr>
        <p:txBody>
          <a:bodyPr>
            <a:normAutofit/>
          </a:bodyPr>
          <a:lstStyle/>
          <a:p>
            <a:r>
              <a:rPr lang="en-CA" sz="2400" dirty="0" smtClean="0"/>
              <a:t>Background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40768" y="2049054"/>
            <a:ext cx="685800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 smtClean="0"/>
              <a:t>The First Citizens Fund Student Bursary program          </a:t>
            </a:r>
            <a:r>
              <a:rPr lang="en-CA" dirty="0" smtClean="0"/>
              <a:t>is funded by the Province of British Columbia and delivered by the BC Association of Aboriginal Friendship Centres.</a:t>
            </a:r>
          </a:p>
          <a:p>
            <a:pPr marL="0" indent="0">
              <a:buNone/>
            </a:pPr>
            <a:endParaRPr lang="en-CA" sz="1200" dirty="0" smtClean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endParaRPr lang="en-CA" sz="1200" dirty="0" smtClean="0"/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endParaRPr lang="en-CA" sz="1200" dirty="0" smtClean="0"/>
          </a:p>
          <a:p>
            <a:pPr marL="0" indent="0">
              <a:buNone/>
            </a:pPr>
            <a:endParaRPr lang="en-US" sz="1200" dirty="0"/>
          </a:p>
          <a:p>
            <a:pPr marL="0" indent="0" algn="l">
              <a:buNone/>
            </a:pPr>
            <a:endParaRPr lang="en-CA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5013176"/>
            <a:ext cx="1224136" cy="1391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5835447"/>
            <a:ext cx="1368152" cy="5695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4467272"/>
            <a:ext cx="1806863" cy="1693935"/>
          </a:xfrm>
          <a:prstGeom prst="rect">
            <a:avLst/>
          </a:prstGeom>
        </p:spPr>
      </p:pic>
      <p:pic>
        <p:nvPicPr>
          <p:cNvPr id="7" name="Picture 6" descr="https://portal.bcaafc.com/Forms%20and%20Templates/BCAAFC%20Logo%20May%202016/BCAAFC_logo.jpg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6" y="260648"/>
            <a:ext cx="2108521" cy="555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994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2448880" y="692696"/>
            <a:ext cx="4246240" cy="657027"/>
          </a:xfrm>
        </p:spPr>
        <p:txBody>
          <a:bodyPr>
            <a:normAutofit/>
          </a:bodyPr>
          <a:lstStyle/>
          <a:p>
            <a:r>
              <a:rPr lang="en-CA" sz="2400" dirty="0" smtClean="0"/>
              <a:t>Criteria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43000" y="2194472"/>
            <a:ext cx="6858000" cy="1655762"/>
          </a:xfrm>
        </p:spPr>
        <p:txBody>
          <a:bodyPr/>
          <a:lstStyle/>
          <a:p>
            <a:pPr marL="0" indent="0" algn="l">
              <a:buNone/>
            </a:pPr>
            <a:r>
              <a:rPr lang="en-CA" b="1" dirty="0" smtClean="0"/>
              <a:t>This funding </a:t>
            </a:r>
            <a:r>
              <a:rPr lang="en-CA" b="1" dirty="0"/>
              <a:t>is for: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</a:t>
            </a:r>
            <a:r>
              <a:rPr lang="en-CA" dirty="0" smtClean="0"/>
              <a:t>tudents </a:t>
            </a:r>
            <a:r>
              <a:rPr lang="en-CA" dirty="0"/>
              <a:t>of </a:t>
            </a:r>
            <a:r>
              <a:rPr lang="en-CA" dirty="0" smtClean="0"/>
              <a:t>Indigenous </a:t>
            </a:r>
            <a:r>
              <a:rPr lang="en-CA" dirty="0"/>
              <a:t>ancestry to help support their post secondary education.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80" y="3850234"/>
            <a:ext cx="4146195" cy="2344485"/>
          </a:xfrm>
          <a:prstGeom prst="rect">
            <a:avLst/>
          </a:prstGeom>
        </p:spPr>
      </p:pic>
      <p:pic>
        <p:nvPicPr>
          <p:cNvPr id="5" name="Picture 4" descr="https://portal.bcaafc.com/Forms%20and%20Templates/BCAAFC%20Logo%20May%202016/BCAAFC_lo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6" y="260648"/>
            <a:ext cx="2108521" cy="555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160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9912" y="692696"/>
            <a:ext cx="1872208" cy="44100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Criteria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99592" y="1772816"/>
            <a:ext cx="7488832" cy="2376264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CA" b="1" dirty="0"/>
              <a:t>Who can apply for this </a:t>
            </a:r>
            <a:r>
              <a:rPr lang="en-CA" b="1" dirty="0" smtClean="0"/>
              <a:t>funding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 smtClean="0"/>
              <a:t>Indigenous</a:t>
            </a:r>
            <a:r>
              <a:rPr lang="en-CA" dirty="0" smtClean="0"/>
              <a:t> </a:t>
            </a:r>
            <a:r>
              <a:rPr lang="en-CA" dirty="0"/>
              <a:t>(status, non-status, Metis, and Inuit) </a:t>
            </a:r>
            <a:br>
              <a:rPr lang="en-CA" dirty="0"/>
            </a:br>
            <a:r>
              <a:rPr lang="en-CA" dirty="0" smtClean="0"/>
              <a:t>post-secondary </a:t>
            </a:r>
            <a:r>
              <a:rPr lang="en-CA" dirty="0"/>
              <a:t>students that are: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2200" dirty="0"/>
              <a:t>Registered full-time in a minimum two-year academic program at any BC recognized post-secondary institution.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CA" sz="2200" dirty="0" smtClean="0"/>
              <a:t>International/U.S</a:t>
            </a:r>
            <a:r>
              <a:rPr lang="en-CA" sz="2200" dirty="0"/>
              <a:t>. studies are not eligible unless a part of your BC studies and/or program </a:t>
            </a:r>
            <a:r>
              <a:rPr lang="en-CA" sz="2200" dirty="0" smtClean="0"/>
              <a:t>is not offered in BC and </a:t>
            </a:r>
            <a:r>
              <a:rPr lang="en-CA" sz="2200" dirty="0"/>
              <a:t>will be reviewed on a case by case basis.</a:t>
            </a:r>
          </a:p>
          <a:p>
            <a:pPr marL="0" indent="0" algn="l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455428"/>
            <a:ext cx="3203848" cy="1688212"/>
          </a:xfrm>
          <a:prstGeom prst="rect">
            <a:avLst/>
          </a:prstGeom>
        </p:spPr>
      </p:pic>
      <p:pic>
        <p:nvPicPr>
          <p:cNvPr id="6" name="Picture 5" descr="https://portal.bcaafc.com/Forms%20and%20Templates/BCAAFC%20Logo%20May%202016/BCAAFC_lo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6" y="260648"/>
            <a:ext cx="2108521" cy="555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088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5856" y="692696"/>
            <a:ext cx="2771192" cy="441002"/>
          </a:xfrm>
        </p:spPr>
        <p:txBody>
          <a:bodyPr>
            <a:normAutofit/>
          </a:bodyPr>
          <a:lstStyle/>
          <a:p>
            <a:r>
              <a:rPr lang="en-CA" sz="2400" dirty="0" smtClean="0"/>
              <a:t>Criteria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573234" y="2060848"/>
            <a:ext cx="7920880" cy="23042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b="1" dirty="0" smtClean="0"/>
              <a:t>Application </a:t>
            </a:r>
            <a:r>
              <a:rPr lang="en-US" sz="3200" b="1" dirty="0"/>
              <a:t>d</a:t>
            </a:r>
            <a:r>
              <a:rPr lang="en-US" sz="3200" b="1" dirty="0" smtClean="0"/>
              <a:t>eadline </a:t>
            </a:r>
            <a:r>
              <a:rPr lang="en-US" sz="3200" b="1" dirty="0"/>
              <a:t>d</a:t>
            </a:r>
            <a:r>
              <a:rPr lang="en-US" sz="3200" b="1" dirty="0" smtClean="0"/>
              <a:t>ates</a:t>
            </a:r>
            <a:r>
              <a:rPr lang="en-US" sz="3200" b="1" dirty="0"/>
              <a:t>: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 smtClean="0"/>
          </a:p>
          <a:p>
            <a:pPr algn="l"/>
            <a:r>
              <a:rPr lang="en-US" sz="2600" b="1" dirty="0" smtClean="0"/>
              <a:t>Fall </a:t>
            </a:r>
            <a:r>
              <a:rPr lang="en-US" sz="2600" b="1" dirty="0"/>
              <a:t>Semester </a:t>
            </a:r>
            <a:r>
              <a:rPr lang="en-US" dirty="0"/>
              <a:t>(Sept-Dec 2016) – </a:t>
            </a:r>
            <a:r>
              <a:rPr lang="en-US" b="1" dirty="0"/>
              <a:t>DUE Aug. 31, 2016 </a:t>
            </a:r>
            <a:r>
              <a:rPr lang="en-US" dirty="0"/>
              <a:t>(transcripts due by Jan. 15, 2017</a:t>
            </a:r>
            <a:r>
              <a:rPr lang="en-US" dirty="0" smtClean="0"/>
              <a:t>)</a:t>
            </a:r>
          </a:p>
          <a:p>
            <a:pPr algn="l"/>
            <a:endParaRPr lang="en-US" dirty="0"/>
          </a:p>
          <a:p>
            <a:pPr algn="l"/>
            <a:r>
              <a:rPr lang="en-US" sz="2600" b="1" dirty="0" smtClean="0"/>
              <a:t>Winter </a:t>
            </a:r>
            <a:r>
              <a:rPr lang="en-US" sz="2600" b="1" dirty="0"/>
              <a:t>Semester </a:t>
            </a:r>
            <a:r>
              <a:rPr lang="en-US" dirty="0"/>
              <a:t>(Jan-Apr 2017) – </a:t>
            </a:r>
            <a:r>
              <a:rPr lang="en-US" b="1" dirty="0"/>
              <a:t>DUE Dec. 31, 2016 </a:t>
            </a:r>
            <a:r>
              <a:rPr lang="en-US" dirty="0"/>
              <a:t>(transcripts due by May. 15, 2017</a:t>
            </a:r>
            <a:r>
              <a:rPr lang="en-US" dirty="0" smtClean="0"/>
              <a:t>)</a:t>
            </a:r>
          </a:p>
          <a:p>
            <a:pPr algn="l"/>
            <a:endParaRPr lang="en-US" dirty="0"/>
          </a:p>
          <a:p>
            <a:pPr algn="l"/>
            <a:r>
              <a:rPr lang="en-US" sz="2600" b="1" dirty="0" smtClean="0"/>
              <a:t>Spring/Summer </a:t>
            </a:r>
            <a:r>
              <a:rPr lang="en-US" sz="2600" b="1" dirty="0"/>
              <a:t>Semester</a:t>
            </a:r>
            <a:r>
              <a:rPr lang="en-US" sz="2600" dirty="0"/>
              <a:t> </a:t>
            </a:r>
            <a:r>
              <a:rPr lang="en-US" dirty="0"/>
              <a:t>(May-Aug 2017) - </a:t>
            </a:r>
            <a:r>
              <a:rPr lang="en-US" b="1" dirty="0"/>
              <a:t>DUE Apr. 30, 2017 </a:t>
            </a:r>
            <a:r>
              <a:rPr lang="en-US" dirty="0"/>
              <a:t>(transcripts due by Sept. 15, 2017)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562" y="183227"/>
            <a:ext cx="1934918" cy="2237661"/>
          </a:xfrm>
          <a:prstGeom prst="rect">
            <a:avLst/>
          </a:prstGeom>
        </p:spPr>
      </p:pic>
      <p:pic>
        <p:nvPicPr>
          <p:cNvPr id="6" name="Picture 5" descr="https://portal.bcaafc.com/Forms%20and%20Templates/BCAAFC%20Logo%20May%202016/BCAAFC_lo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6" y="260648"/>
            <a:ext cx="2108521" cy="555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35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904" y="692696"/>
            <a:ext cx="2374032" cy="452881"/>
          </a:xfrm>
        </p:spPr>
        <p:txBody>
          <a:bodyPr>
            <a:normAutofit/>
          </a:bodyPr>
          <a:lstStyle/>
          <a:p>
            <a:r>
              <a:rPr lang="en-CA" sz="2400" dirty="0" smtClean="0"/>
              <a:t>Criteria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27864" y="1422360"/>
            <a:ext cx="685800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How much available per application</a:t>
            </a:r>
          </a:p>
          <a:p>
            <a:r>
              <a:rPr lang="en-CA" dirty="0"/>
              <a:t>Students may receive $700 per semester and $2,100 per calendar </a:t>
            </a:r>
            <a:r>
              <a:rPr lang="en-CA" dirty="0" smtClean="0"/>
              <a:t>year</a:t>
            </a:r>
          </a:p>
          <a:p>
            <a:endParaRPr lang="en-CA" dirty="0" smtClean="0"/>
          </a:p>
          <a:p>
            <a:endParaRPr lang="en-CA" dirty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sz="4000" dirty="0"/>
          </a:p>
          <a:p>
            <a:pPr marL="0" indent="0" algn="l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740848"/>
              </p:ext>
            </p:extLst>
          </p:nvPr>
        </p:nvGraphicFramePr>
        <p:xfrm>
          <a:off x="971600" y="2746264"/>
          <a:ext cx="7571183" cy="1080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2283">
                  <a:extLst>
                    <a:ext uri="{9D8B030D-6E8A-4147-A177-3AD203B41FA5}">
                      <a16:colId xmlns:a16="http://schemas.microsoft.com/office/drawing/2014/main" val="1356472153"/>
                    </a:ext>
                  </a:extLst>
                </a:gridCol>
                <a:gridCol w="2259208">
                  <a:extLst>
                    <a:ext uri="{9D8B030D-6E8A-4147-A177-3AD203B41FA5}">
                      <a16:colId xmlns:a16="http://schemas.microsoft.com/office/drawing/2014/main" val="2230265028"/>
                    </a:ext>
                  </a:extLst>
                </a:gridCol>
                <a:gridCol w="3129692">
                  <a:extLst>
                    <a:ext uri="{9D8B030D-6E8A-4147-A177-3AD203B41FA5}">
                      <a16:colId xmlns:a16="http://schemas.microsoft.com/office/drawing/2014/main" val="2253421389"/>
                    </a:ext>
                  </a:extLst>
                </a:gridCol>
              </a:tblGrid>
              <a:tr h="690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 smtClean="0">
                          <a:solidFill>
                            <a:schemeClr val="tx1"/>
                          </a:solidFill>
                          <a:effectLst/>
                        </a:rPr>
                        <a:t>Fall Term </a:t>
                      </a:r>
                      <a:endParaRPr lang="en-US" sz="2000" dirty="0" smtClean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 smtClean="0">
                          <a:solidFill>
                            <a:schemeClr val="tx1"/>
                          </a:solidFill>
                          <a:effectLst/>
                        </a:rPr>
                        <a:t>(Sept-Dec)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solidFill>
                            <a:schemeClr val="tx1"/>
                          </a:solidFill>
                          <a:effectLst/>
                        </a:rPr>
                        <a:t>Winter Term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solidFill>
                            <a:schemeClr val="tx1"/>
                          </a:solidFill>
                          <a:effectLst/>
                        </a:rPr>
                        <a:t>(Jan-Apr)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solidFill>
                            <a:schemeClr val="tx1"/>
                          </a:solidFill>
                          <a:effectLst/>
                        </a:rPr>
                        <a:t>Spring/Summer Term 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2000" dirty="0">
                          <a:solidFill>
                            <a:schemeClr val="tx1"/>
                          </a:solidFill>
                          <a:effectLst/>
                        </a:rPr>
                        <a:t>(May-Aug)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415706"/>
                  </a:ext>
                </a:extLst>
              </a:tr>
              <a:tr h="3893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95425" algn="l"/>
                        </a:tabLst>
                      </a:pPr>
                      <a:r>
                        <a:rPr lang="en-CA" sz="2000" b="1" dirty="0">
                          <a:solidFill>
                            <a:schemeClr val="tx1"/>
                          </a:solidFill>
                          <a:effectLst/>
                        </a:rPr>
                        <a:t>$700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95425" algn="l"/>
                        </a:tabLst>
                      </a:pPr>
                      <a:r>
                        <a:rPr lang="en-CA" sz="2000" b="1" dirty="0">
                          <a:solidFill>
                            <a:schemeClr val="tx1"/>
                          </a:solidFill>
                          <a:effectLst/>
                        </a:rPr>
                        <a:t>$700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495425" algn="l"/>
                        </a:tabLst>
                      </a:pPr>
                      <a:r>
                        <a:rPr lang="en-CA" sz="2000" b="1" dirty="0">
                          <a:solidFill>
                            <a:schemeClr val="tx1"/>
                          </a:solidFill>
                          <a:effectLst/>
                        </a:rPr>
                        <a:t>$700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310888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149080"/>
            <a:ext cx="2381812" cy="1905450"/>
          </a:xfrm>
          <a:prstGeom prst="rect">
            <a:avLst/>
          </a:prstGeom>
        </p:spPr>
      </p:pic>
      <p:pic>
        <p:nvPicPr>
          <p:cNvPr id="6" name="Picture 5" descr="https://portal.bcaafc.com/Forms%20and%20Templates/BCAAFC%20Logo%20May%202016/BCAAFC_logo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6" y="260648"/>
            <a:ext cx="2108521" cy="555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210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140734" y="4797152"/>
            <a:ext cx="6858000" cy="1151706"/>
          </a:xfrm>
        </p:spPr>
        <p:txBody>
          <a:bodyPr>
            <a:normAutofit fontScale="85000" lnSpcReduction="20000"/>
          </a:bodyPr>
          <a:lstStyle/>
          <a:p>
            <a:pPr marL="0" lvl="0" indent="0" algn="ctr">
              <a:buNone/>
            </a:pPr>
            <a:endParaRPr lang="en-CA" dirty="0" smtClean="0"/>
          </a:p>
          <a:p>
            <a:pPr marL="0" lvl="0" indent="0" algn="ctr">
              <a:buNone/>
            </a:pPr>
            <a:r>
              <a:rPr lang="en-CA" sz="3600" dirty="0" smtClean="0"/>
              <a:t>Applications can be found on the BCAAFC website at </a:t>
            </a:r>
            <a:r>
              <a:rPr lang="en-CA" sz="3600" dirty="0" smtClean="0">
                <a:hlinkClick r:id="rId2"/>
              </a:rPr>
              <a:t>www.bcaafc.com</a:t>
            </a:r>
            <a:endParaRPr lang="en-CA" sz="3600" dirty="0"/>
          </a:p>
          <a:p>
            <a:pPr marL="0" lvl="0" indent="0" algn="ctr">
              <a:buNone/>
            </a:pPr>
            <a:endParaRPr lang="en-CA" dirty="0" smtClean="0"/>
          </a:p>
          <a:p>
            <a:pPr marL="0" lvl="0" indent="0" algn="ctr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1" y="1124744"/>
            <a:ext cx="4459967" cy="2952328"/>
          </a:xfrm>
          <a:prstGeom prst="rect">
            <a:avLst/>
          </a:prstGeom>
        </p:spPr>
      </p:pic>
      <p:pic>
        <p:nvPicPr>
          <p:cNvPr id="6" name="Picture 5" descr="https://portal.bcaafc.com/Forms%20and%20Templates/BCAAFC%20Logo%20May%202016/BCAAFC_logo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6" y="260648"/>
            <a:ext cx="2108521" cy="555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455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9832" y="1052736"/>
            <a:ext cx="3382144" cy="441003"/>
          </a:xfrm>
        </p:spPr>
        <p:txBody>
          <a:bodyPr>
            <a:normAutofit/>
          </a:bodyPr>
          <a:lstStyle/>
          <a:p>
            <a:r>
              <a:rPr lang="en-CA" sz="2400" dirty="0" smtClean="0"/>
              <a:t>For more information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842692" y="1340768"/>
            <a:ext cx="3816424" cy="3340968"/>
          </a:xfrm>
        </p:spPr>
        <p:txBody>
          <a:bodyPr>
            <a:normAutofit/>
          </a:bodyPr>
          <a:lstStyle/>
          <a:p>
            <a:pPr algn="ctr"/>
            <a:endParaRPr lang="en-CA" dirty="0" smtClean="0"/>
          </a:p>
          <a:p>
            <a:pPr marL="0" indent="0">
              <a:buNone/>
            </a:pPr>
            <a:r>
              <a:rPr lang="en-CA" b="1" dirty="0" smtClean="0"/>
              <a:t>       Jamin Zuroski</a:t>
            </a:r>
            <a:r>
              <a:rPr lang="en-CA" dirty="0" smtClean="0"/>
              <a:t>	</a:t>
            </a:r>
          </a:p>
          <a:p>
            <a:pPr marL="0" indent="0">
              <a:buNone/>
            </a:pPr>
            <a:r>
              <a:rPr lang="en-CA" dirty="0" smtClean="0"/>
              <a:t>Education Coordinator</a:t>
            </a:r>
          </a:p>
          <a:p>
            <a:pPr marL="0" indent="0">
              <a:buNone/>
            </a:pPr>
            <a:r>
              <a:rPr lang="en-CA" dirty="0" smtClean="0"/>
              <a:t>250-388-5522 ext. 227</a:t>
            </a:r>
          </a:p>
          <a:p>
            <a:pPr marL="0" indent="0">
              <a:buNone/>
            </a:pPr>
            <a:r>
              <a:rPr lang="en-CA" dirty="0" smtClean="0">
                <a:hlinkClick r:id="rId2"/>
              </a:rPr>
              <a:t>jzuroski@bcaafc.com</a:t>
            </a:r>
            <a:r>
              <a:rPr lang="en-CA" dirty="0" smtClean="0"/>
              <a:t> </a:t>
            </a:r>
          </a:p>
          <a:p>
            <a:pPr marL="0" indent="0">
              <a:buNone/>
            </a:pPr>
            <a:r>
              <a:rPr lang="en-CA" dirty="0" smtClean="0">
                <a:hlinkClick r:id="rId3"/>
              </a:rPr>
              <a:t>www.bcaafc.com</a:t>
            </a:r>
            <a:r>
              <a:rPr lang="en-CA" dirty="0" smtClean="0"/>
              <a:t> 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  <p:pic>
        <p:nvPicPr>
          <p:cNvPr id="4" name="Picture 3" descr="https://portal.bcaafc.com/Forms%20and%20Templates/BCAAFC%20Logo%20May%202016/BCAAFC_logo.jp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6" y="260648"/>
            <a:ext cx="2108521" cy="555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222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view_x0020_Date xmlns="4588f895-da83-424c-9f0e-ba2c8846aa7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44814E760EE04886DE658D90D502A1" ma:contentTypeVersion="1" ma:contentTypeDescription="Create a new document." ma:contentTypeScope="" ma:versionID="062203ac46efe56d098db4a4748ee07c">
  <xsd:schema xmlns:xsd="http://www.w3.org/2001/XMLSchema" xmlns:xs="http://www.w3.org/2001/XMLSchema" xmlns:p="http://schemas.microsoft.com/office/2006/metadata/properties" xmlns:ns2="4588f895-da83-424c-9f0e-ba2c8846aa70" targetNamespace="http://schemas.microsoft.com/office/2006/metadata/properties" ma:root="true" ma:fieldsID="397ba554ecf56ce3203a446a84e04973" ns2:_="">
    <xsd:import namespace="4588f895-da83-424c-9f0e-ba2c8846aa70"/>
    <xsd:element name="properties">
      <xsd:complexType>
        <xsd:sequence>
          <xsd:element name="documentManagement">
            <xsd:complexType>
              <xsd:all>
                <xsd:element ref="ns2:Review_x0020_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88f895-da83-424c-9f0e-ba2c8846aa70" elementFormDefault="qualified">
    <xsd:import namespace="http://schemas.microsoft.com/office/2006/documentManagement/types"/>
    <xsd:import namespace="http://schemas.microsoft.com/office/infopath/2007/PartnerControls"/>
    <xsd:element name="Review_x0020_Date" ma:index="8" nillable="true" ma:displayName="Review Date" ma:format="DateOnly" ma:internalName="Review_x0020_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330271-73E1-448B-BCCB-B948C283FFD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FCFA9AE-BF9F-42D5-959F-DF0C52C924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8EBF7-4D92-4095-9BF1-BC940F6CD00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</TotalTime>
  <Words>132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BC Association of Aboriginal Friendship Centres</vt:lpstr>
      <vt:lpstr>Background</vt:lpstr>
      <vt:lpstr>Criteria</vt:lpstr>
      <vt:lpstr>Criteria</vt:lpstr>
      <vt:lpstr>Criteria</vt:lpstr>
      <vt:lpstr>Criteria</vt:lpstr>
      <vt:lpstr>PowerPoint Presentation</vt:lpstr>
      <vt:lpstr>For more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[Business Communication]</dc:title>
  <dc:creator>Della Preston</dc:creator>
  <cp:keywords/>
  <cp:lastModifiedBy>Della Preston</cp:lastModifiedBy>
  <cp:revision>39</cp:revision>
  <dcterms:created xsi:type="dcterms:W3CDTF">2015-08-18T20:18:15Z</dcterms:created>
  <dcterms:modified xsi:type="dcterms:W3CDTF">2016-09-22T18:29:06Z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TC103852699990</vt:lpwstr>
  </property>
  <property fmtid="{D5CDD505-2E9C-101B-9397-08002B2CF9AE}" pid="3" name="ContentTypeId">
    <vt:lpwstr>0x0101009744814E760EE04886DE658D90D502A1</vt:lpwstr>
  </property>
</Properties>
</file>