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0"/>
  </p:notesMasterIdLst>
  <p:handoutMasterIdLst>
    <p:handoutMasterId r:id="rId21"/>
  </p:handoutMasterIdLst>
  <p:sldIdLst>
    <p:sldId id="258" r:id="rId5"/>
    <p:sldId id="276" r:id="rId6"/>
    <p:sldId id="295" r:id="rId7"/>
    <p:sldId id="260" r:id="rId8"/>
    <p:sldId id="296" r:id="rId9"/>
    <p:sldId id="283" r:id="rId10"/>
    <p:sldId id="284" r:id="rId11"/>
    <p:sldId id="287" r:id="rId12"/>
    <p:sldId id="288" r:id="rId13"/>
    <p:sldId id="289" r:id="rId14"/>
    <p:sldId id="290" r:id="rId15"/>
    <p:sldId id="291" r:id="rId16"/>
    <p:sldId id="294" r:id="rId17"/>
    <p:sldId id="285" r:id="rId18"/>
    <p:sldId id="292"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721F"/>
    <a:srgbClr val="8BA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2" autoAdjust="0"/>
    <p:restoredTop sz="76151" autoAdjust="0"/>
  </p:normalViewPr>
  <p:slideViewPr>
    <p:cSldViewPr snapToGrid="0">
      <p:cViewPr varScale="1">
        <p:scale>
          <a:sx n="35" d="100"/>
          <a:sy n="35" d="100"/>
        </p:scale>
        <p:origin x="1398" y="5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1" d="100"/>
          <a:sy n="51" d="100"/>
        </p:scale>
        <p:origin x="2669"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3" tIns="46586" rIns="93173" bIns="46586" rtlCol="0"/>
          <a:lstStyle>
            <a:lvl1pPr algn="l">
              <a:defRPr sz="1200"/>
            </a:lvl1pPr>
          </a:lstStyle>
          <a:p>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3" tIns="46586" rIns="93173" bIns="46586" rtlCol="0"/>
          <a:lstStyle>
            <a:lvl1pPr algn="r">
              <a:defRPr sz="1200"/>
            </a:lvl1pPr>
          </a:lstStyle>
          <a:p>
            <a:fld id="{30E08F2E-5F06-4CE2-A139-452A1382A6F0}" type="datetimeFigureOut">
              <a:rPr lang="en-US"/>
              <a:t>9/22/2016</a:t>
            </a:fld>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3" tIns="46586" rIns="93173" bIns="46586" rtlCol="0" anchor="b"/>
          <a:lstStyle>
            <a:lvl1pPr algn="l">
              <a:defRPr sz="1200"/>
            </a:lvl1pPr>
          </a:lstStyle>
          <a:p>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3" tIns="46586" rIns="93173" bIns="46586"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3" tIns="46586" rIns="93173" bIns="46586" rtlCol="0"/>
          <a:lstStyle>
            <a:lvl1pPr algn="l">
              <a:defRPr sz="1200"/>
            </a:lvl1pPr>
          </a:lstStyle>
          <a:p>
            <a:endParaRPr/>
          </a:p>
        </p:txBody>
      </p:sp>
      <p:sp>
        <p:nvSpPr>
          <p:cNvPr id="3" name="Date Placeholder 2"/>
          <p:cNvSpPr>
            <a:spLocks noGrp="1"/>
          </p:cNvSpPr>
          <p:nvPr>
            <p:ph type="dt" idx="1"/>
          </p:nvPr>
        </p:nvSpPr>
        <p:spPr>
          <a:xfrm>
            <a:off x="3970938" y="0"/>
            <a:ext cx="3037840" cy="466434"/>
          </a:xfrm>
          <a:prstGeom prst="rect">
            <a:avLst/>
          </a:prstGeom>
        </p:spPr>
        <p:txBody>
          <a:bodyPr vert="horz" lIns="93173" tIns="46586" rIns="93173" bIns="46586" rtlCol="0"/>
          <a:lstStyle>
            <a:lvl1pPr algn="r">
              <a:defRPr sz="1200"/>
            </a:lvl1pPr>
          </a:lstStyle>
          <a:p>
            <a:fld id="{1A4C5DC6-1594-414D-9341-ABA08739246C}" type="datetimeFigureOut">
              <a:rPr lang="en-US"/>
              <a:t>9/22/2016</a:t>
            </a:fld>
            <a:endParaRPr/>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3" tIns="46586" rIns="93173" bIns="46586" rtlCol="0" anchor="ctr"/>
          <a:lstStyle/>
          <a:p>
            <a:endParaRPr/>
          </a:p>
        </p:txBody>
      </p:sp>
      <p:sp>
        <p:nvSpPr>
          <p:cNvPr id="5" name="Notes Placeholder 4"/>
          <p:cNvSpPr>
            <a:spLocks noGrp="1"/>
          </p:cNvSpPr>
          <p:nvPr>
            <p:ph type="body" sz="quarter" idx="3"/>
          </p:nvPr>
        </p:nvSpPr>
        <p:spPr>
          <a:xfrm>
            <a:off x="701040" y="4473893"/>
            <a:ext cx="5608320" cy="3660457"/>
          </a:xfrm>
          <a:prstGeom prst="rect">
            <a:avLst/>
          </a:prstGeom>
        </p:spPr>
        <p:txBody>
          <a:bodyPr vert="horz" lIns="93173" tIns="46586" rIns="93173" bIns="46586"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3" tIns="46586" rIns="93173" bIns="46586" rtlCol="0" anchor="b"/>
          <a:lstStyle>
            <a:lvl1pPr algn="l">
              <a:defRPr sz="1200"/>
            </a:lvl1pPr>
          </a:lstStyle>
          <a:p>
            <a:endParaRPr/>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3" tIns="46586" rIns="93173" bIns="46586"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orkbc.ca/Employer-Resources/Canada-BC-Job-Grant/Refugee-Fund.aspx"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workbc.ca/Employer-Resources/Canada-BC-Job-Grant/Unemployed-Stream.aspx"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gage.gov.bc.ca/bcjobsplan/categories/bc-jobs-plan-secto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bcaafc.com/initiatives/5x5"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mailto:employment@bcaafc.com" TargetMode="External"/><Relationship Id="rId4" Type="http://schemas.openxmlformats.org/officeDocument/2006/relationships/hyperlink" Target="https://www.workbc.ca/Employer-Resources/Canada-BC-Job-Grant.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mailto:employment@bcaafc.co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mailto:jobgrant@smallbusinessbc.ca"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workbc.ca/Employer-Resources/Canada-BC-Job-Grant.aspx"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gage.gov.bc.ca/bcjobsplan/economy/aboriginal-peoples-first-nation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dirty="0"/>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Canada-BC Job Grant</a:t>
            </a:r>
          </a:p>
          <a:p>
            <a:r>
              <a:rPr lang="en-US" sz="1200" b="1" kern="1200" dirty="0" smtClean="0">
                <a:solidFill>
                  <a:schemeClr val="tx1"/>
                </a:solidFill>
                <a:effectLst/>
                <a:latin typeface="+mn-lt"/>
                <a:ea typeface="+mn-ea"/>
                <a:cs typeface="+mn-cs"/>
              </a:rPr>
              <a:t>Applications Are Now Open!</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Applications are being accepted for training that starts </a:t>
            </a:r>
            <a:r>
              <a:rPr lang="en-US" sz="1200" u="sng" kern="1200" dirty="0" smtClean="0">
                <a:solidFill>
                  <a:schemeClr val="tx1"/>
                </a:solidFill>
                <a:effectLst/>
                <a:latin typeface="+mn-lt"/>
                <a:ea typeface="+mn-ea"/>
                <a:cs typeface="+mn-cs"/>
              </a:rPr>
              <a:t>on or before March 31, 2017</a:t>
            </a:r>
            <a:r>
              <a:rPr lang="en-US" sz="1200" kern="1200" dirty="0" smtClean="0">
                <a:solidFill>
                  <a:schemeClr val="tx1"/>
                </a:solidFill>
                <a:effectLst/>
                <a:latin typeface="+mn-lt"/>
                <a:ea typeface="+mn-ea"/>
                <a:cs typeface="+mn-cs"/>
              </a:rPr>
              <a:t> if the participant being trained qualifies under one of the following streams:</a:t>
            </a:r>
          </a:p>
          <a:p>
            <a:pPr lvl="0"/>
            <a:r>
              <a:rPr lang="en-US" sz="1200" kern="1200" dirty="0" smtClean="0">
                <a:solidFill>
                  <a:schemeClr val="tx1"/>
                </a:solidFill>
                <a:effectLst/>
                <a:latin typeface="+mn-lt"/>
                <a:ea typeface="+mn-ea"/>
                <a:cs typeface="+mn-cs"/>
              </a:rPr>
              <a:t>Underrepresented Groups in the Workforce</a:t>
            </a:r>
          </a:p>
          <a:p>
            <a:pPr lvl="1"/>
            <a:r>
              <a:rPr lang="en-US" sz="1200" kern="1200" dirty="0" smtClean="0">
                <a:solidFill>
                  <a:schemeClr val="tx1"/>
                </a:solidFill>
                <a:effectLst/>
                <a:latin typeface="+mn-lt"/>
                <a:ea typeface="+mn-ea"/>
                <a:cs typeface="+mn-cs"/>
              </a:rPr>
              <a:t>-Indigenous Peoples</a:t>
            </a:r>
          </a:p>
          <a:p>
            <a:pPr lvl="1"/>
            <a:r>
              <a:rPr lang="en-US" sz="1200" kern="1200" dirty="0" smtClean="0">
                <a:solidFill>
                  <a:schemeClr val="tx1"/>
                </a:solidFill>
                <a:effectLst/>
                <a:latin typeface="+mn-lt"/>
                <a:ea typeface="+mn-ea"/>
                <a:cs typeface="+mn-cs"/>
              </a:rPr>
              <a:t>-Women in Trades and Natural Resource Sectors</a:t>
            </a:r>
          </a:p>
          <a:p>
            <a:pPr lvl="1"/>
            <a:r>
              <a:rPr lang="en-US" sz="1200" kern="1200" dirty="0" smtClean="0">
                <a:solidFill>
                  <a:schemeClr val="tx1"/>
                </a:solidFill>
                <a:effectLst/>
                <a:latin typeface="+mn-lt"/>
                <a:ea typeface="+mn-ea"/>
                <a:cs typeface="+mn-cs"/>
              </a:rPr>
              <a:t>-Youth (age 15-24)</a:t>
            </a:r>
            <a:r>
              <a:rPr lang="en-US" sz="1200" u="sng"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-Persons with disabilities</a:t>
            </a:r>
          </a:p>
          <a:p>
            <a:pPr lvl="1"/>
            <a:r>
              <a:rPr lang="en-US" sz="1200" kern="1200" dirty="0" smtClean="0">
                <a:solidFill>
                  <a:schemeClr val="tx1"/>
                </a:solidFill>
                <a:effectLst/>
                <a:latin typeface="+mn-lt"/>
                <a:ea typeface="+mn-ea"/>
                <a:cs typeface="+mn-cs"/>
              </a:rPr>
              <a:t>-New Canadians who are refugees landed in Canada, protected persons entitled to work in Canada or landed immigrants to Canada within the past five years or less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hlinkClick r:id="rId3"/>
              </a:rPr>
              <a:t>Refugee Fund</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hlinkClick r:id="rId4"/>
              </a:rPr>
              <a:t>Unemployed Stream</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650001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(FOR INFO SESSION ONLY)</a:t>
            </a:r>
          </a:p>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Canada-BC Job Grant –</a:t>
            </a:r>
            <a:r>
              <a:rPr lang="fr-FR" b="1" baseline="0" dirty="0" smtClean="0">
                <a:solidFill>
                  <a:schemeClr val="bg1"/>
                </a:solidFill>
              </a:rPr>
              <a:t>Training </a:t>
            </a:r>
            <a:r>
              <a:rPr lang="fr-FR" b="1" baseline="0" dirty="0" err="1" smtClean="0">
                <a:solidFill>
                  <a:schemeClr val="bg1"/>
                </a:solidFill>
              </a:rPr>
              <a:t>Priority</a:t>
            </a:r>
            <a:r>
              <a:rPr lang="fr-FR" b="1" baseline="0" dirty="0" smtClean="0">
                <a:solidFill>
                  <a:schemeClr val="bg1"/>
                </a:solidFill>
              </a:rPr>
              <a:t> by </a:t>
            </a:r>
            <a:r>
              <a:rPr lang="fr-FR" b="1" baseline="0" dirty="0" err="1" smtClean="0">
                <a:solidFill>
                  <a:schemeClr val="bg1"/>
                </a:solidFill>
              </a:rPr>
              <a:t>Sector</a:t>
            </a:r>
            <a:endParaRPr lang="fr-FR" b="1" dirty="0" smtClean="0">
              <a:solidFill>
                <a:schemeClr val="bg1"/>
              </a:solidFill>
            </a:endParaRPr>
          </a:p>
          <a:p>
            <a:r>
              <a:rPr lang="en-US" sz="1200" kern="1200" dirty="0" smtClean="0">
                <a:solidFill>
                  <a:schemeClr val="tx1"/>
                </a:solidFill>
                <a:effectLst/>
                <a:latin typeface="+mn-lt"/>
                <a:ea typeface="+mn-ea"/>
                <a:cs typeface="+mn-cs"/>
              </a:rPr>
              <a:t>Applications for the CJG Priority stream sectors listed below are being accepted for training that starts on or before March 31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2017  The Priority Sectors stream includes 10 of the BC Jobs Plan sectors (</a:t>
            </a:r>
            <a:r>
              <a:rPr lang="en-US" sz="1200" u="sng" kern="1200" dirty="0" smtClean="0">
                <a:solidFill>
                  <a:schemeClr val="tx1"/>
                </a:solidFill>
                <a:effectLst/>
                <a:latin typeface="+mn-lt"/>
                <a:ea typeface="+mn-ea"/>
                <a:cs typeface="+mn-cs"/>
                <a:hlinkClick r:id="rId3"/>
              </a:rPr>
              <a:t>http://engage.gov.bc.ca/bcjobsplan/categories/bc-jobs-plan-sectors/</a:t>
            </a:r>
            <a:r>
              <a:rPr lang="en-US" sz="1200" u="sng"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identified as critical to B.C.’s </a:t>
            </a:r>
            <a:r>
              <a:rPr lang="en-US" sz="1200" kern="1200" dirty="0" err="1" smtClean="0">
                <a:solidFill>
                  <a:schemeClr val="tx1"/>
                </a:solidFill>
                <a:effectLst/>
                <a:latin typeface="+mn-lt"/>
                <a:ea typeface="+mn-ea"/>
                <a:cs typeface="+mn-cs"/>
              </a:rPr>
              <a:t>labour</a:t>
            </a:r>
            <a:r>
              <a:rPr lang="en-US" sz="1200" kern="1200" dirty="0" smtClean="0">
                <a:solidFill>
                  <a:schemeClr val="tx1"/>
                </a:solidFill>
                <a:effectLst/>
                <a:latin typeface="+mn-lt"/>
                <a:ea typeface="+mn-ea"/>
                <a:cs typeface="+mn-cs"/>
              </a:rPr>
              <a:t> market and economic development, which include:</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Aboriginal Peoples and First Nations</a:t>
            </a:r>
          </a:p>
          <a:p>
            <a:pPr lvl="0"/>
            <a:r>
              <a:rPr lang="en-US" sz="1200" kern="1200" dirty="0" smtClean="0">
                <a:solidFill>
                  <a:schemeClr val="tx1"/>
                </a:solidFill>
                <a:effectLst/>
                <a:latin typeface="+mn-lt"/>
                <a:ea typeface="+mn-ea"/>
                <a:cs typeface="+mn-cs"/>
              </a:rPr>
              <a:t>Agrifoods</a:t>
            </a:r>
          </a:p>
          <a:p>
            <a:pPr lvl="0"/>
            <a:r>
              <a:rPr lang="en-US" sz="1200" kern="1200" dirty="0" smtClean="0">
                <a:solidFill>
                  <a:schemeClr val="tx1"/>
                </a:solidFill>
                <a:effectLst/>
                <a:latin typeface="+mn-lt"/>
                <a:ea typeface="+mn-ea"/>
                <a:cs typeface="+mn-cs"/>
              </a:rPr>
              <a:t>Construction</a:t>
            </a:r>
          </a:p>
          <a:p>
            <a:pPr lvl="0"/>
            <a:r>
              <a:rPr lang="en-US" sz="1200" kern="1200" dirty="0" smtClean="0">
                <a:solidFill>
                  <a:schemeClr val="tx1"/>
                </a:solidFill>
                <a:effectLst/>
                <a:latin typeface="+mn-lt"/>
                <a:ea typeface="+mn-ea"/>
                <a:cs typeface="+mn-cs"/>
              </a:rPr>
              <a:t>Forestry</a:t>
            </a:r>
          </a:p>
          <a:p>
            <a:pPr lvl="0"/>
            <a:r>
              <a:rPr lang="en-US" sz="1200" kern="1200" dirty="0" smtClean="0">
                <a:solidFill>
                  <a:schemeClr val="tx1"/>
                </a:solidFill>
                <a:effectLst/>
                <a:latin typeface="+mn-lt"/>
                <a:ea typeface="+mn-ea"/>
                <a:cs typeface="+mn-cs"/>
              </a:rPr>
              <a:t>Manufacturing</a:t>
            </a:r>
          </a:p>
          <a:p>
            <a:pPr lvl="0"/>
            <a:r>
              <a:rPr lang="en-US" sz="1200" kern="1200" dirty="0" smtClean="0">
                <a:solidFill>
                  <a:schemeClr val="tx1"/>
                </a:solidFill>
                <a:effectLst/>
                <a:latin typeface="+mn-lt"/>
                <a:ea typeface="+mn-ea"/>
                <a:cs typeface="+mn-cs"/>
              </a:rPr>
              <a:t>Mining and Energy</a:t>
            </a:r>
          </a:p>
          <a:p>
            <a:pPr lvl="0"/>
            <a:r>
              <a:rPr lang="en-US" sz="1200" kern="1200" dirty="0" smtClean="0">
                <a:solidFill>
                  <a:schemeClr val="tx1"/>
                </a:solidFill>
                <a:effectLst/>
                <a:latin typeface="+mn-lt"/>
                <a:ea typeface="+mn-ea"/>
                <a:cs typeface="+mn-cs"/>
              </a:rPr>
              <a:t>Natural Gas</a:t>
            </a:r>
          </a:p>
          <a:p>
            <a:pPr lvl="0"/>
            <a:r>
              <a:rPr lang="en-US" sz="1200" kern="1200" dirty="0" smtClean="0">
                <a:solidFill>
                  <a:schemeClr val="tx1"/>
                </a:solidFill>
                <a:effectLst/>
                <a:latin typeface="+mn-lt"/>
                <a:ea typeface="+mn-ea"/>
                <a:cs typeface="+mn-cs"/>
              </a:rPr>
              <a:t>Non-profit Health and Social Services</a:t>
            </a:r>
          </a:p>
          <a:p>
            <a:pPr lvl="0"/>
            <a:r>
              <a:rPr lang="en-US" sz="1200" kern="1200" dirty="0" smtClean="0">
                <a:solidFill>
                  <a:schemeClr val="tx1"/>
                </a:solidFill>
                <a:effectLst/>
                <a:latin typeface="+mn-lt"/>
                <a:ea typeface="+mn-ea"/>
                <a:cs typeface="+mn-cs"/>
              </a:rPr>
              <a:t>Small Business</a:t>
            </a:r>
          </a:p>
          <a:p>
            <a:pPr lvl="0"/>
            <a:r>
              <a:rPr lang="en-US" sz="1200" kern="1200" dirty="0" smtClean="0">
                <a:solidFill>
                  <a:schemeClr val="tx1"/>
                </a:solidFill>
                <a:effectLst/>
                <a:latin typeface="+mn-lt"/>
                <a:ea typeface="+mn-ea"/>
                <a:cs typeface="+mn-cs"/>
              </a:rPr>
              <a:t>Technology and Green Economy</a:t>
            </a:r>
          </a:p>
          <a:p>
            <a:pPr lvl="0"/>
            <a:r>
              <a:rPr lang="en-US" sz="1200" kern="1200" dirty="0" smtClean="0">
                <a:solidFill>
                  <a:schemeClr val="tx1"/>
                </a:solidFill>
                <a:effectLst/>
                <a:latin typeface="+mn-lt"/>
                <a:ea typeface="+mn-ea"/>
                <a:cs typeface="+mn-cs"/>
              </a:rPr>
              <a:t>Tourism</a:t>
            </a:r>
          </a:p>
          <a:p>
            <a:pPr lvl="0"/>
            <a:r>
              <a:rPr lang="en-US" sz="1200" kern="1200" dirty="0" smtClean="0">
                <a:solidFill>
                  <a:schemeClr val="tx1"/>
                </a:solidFill>
                <a:effectLst/>
                <a:latin typeface="+mn-lt"/>
                <a:ea typeface="+mn-ea"/>
                <a:cs typeface="+mn-cs"/>
              </a:rPr>
              <a:t>Transportation</a:t>
            </a:r>
          </a:p>
          <a:p>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77542409-6A04-4DC6-AC3A-D3758287A8F2}" type="slidenum">
              <a:rPr lang="en-US" smtClean="0"/>
              <a:t>11</a:t>
            </a:fld>
            <a:endParaRPr lang="en-US"/>
          </a:p>
        </p:txBody>
      </p:sp>
    </p:spTree>
    <p:extLst>
      <p:ext uri="{BB962C8B-B14F-4D97-AF65-F5344CB8AC3E}">
        <p14:creationId xmlns:p14="http://schemas.microsoft.com/office/powerpoint/2010/main" val="3750528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Canada-BC Job Grant</a:t>
            </a:r>
          </a:p>
          <a:p>
            <a:r>
              <a:rPr lang="en-US" sz="1200" b="1" kern="1200" dirty="0" smtClean="0">
                <a:solidFill>
                  <a:schemeClr val="tx1"/>
                </a:solidFill>
                <a:effectLst/>
                <a:latin typeface="+mn-lt"/>
                <a:ea typeface="+mn-ea"/>
                <a:cs typeface="+mn-cs"/>
              </a:rPr>
              <a:t>How Do I Apply?</a:t>
            </a:r>
          </a:p>
          <a:p>
            <a:r>
              <a:rPr lang="en-CA" dirty="0" smtClean="0"/>
              <a:t>Review the Canada-BC Job Grant online:</a:t>
            </a:r>
            <a:r>
              <a:rPr lang="en-CA" baseline="0" dirty="0" smtClean="0"/>
              <a:t> </a:t>
            </a:r>
          </a:p>
          <a:p>
            <a:r>
              <a:rPr lang="en-CA" baseline="0" dirty="0" smtClean="0"/>
              <a:t>BCAAFC’s website: </a:t>
            </a:r>
            <a:r>
              <a:rPr lang="en-US" sz="1200" dirty="0" smtClean="0">
                <a:hlinkClick r:id="rId3"/>
              </a:rPr>
              <a:t>www.bcaafc.com/initiatives/5x5</a:t>
            </a:r>
            <a:endParaRPr lang="en-US" sz="1200" dirty="0" smtClean="0"/>
          </a:p>
          <a:p>
            <a:r>
              <a:rPr lang="en-CA" sz="1200" dirty="0" smtClean="0"/>
              <a:t>Work BC’s website:</a:t>
            </a:r>
            <a:r>
              <a:rPr lang="en-US" sz="1200" dirty="0" smtClean="0">
                <a:hlinkClick r:id="rId4"/>
              </a:rPr>
              <a:t>www.workbc.ca/Employer-Resources/Canada-BC-Job-Grant.aspx</a:t>
            </a:r>
            <a:endParaRPr lang="en-US" sz="1200" dirty="0" smtClean="0"/>
          </a:p>
          <a:p>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Step 1:</a:t>
            </a:r>
            <a:r>
              <a:rPr lang="en-US" sz="1200" b="1" kern="1200" dirty="0" smtClean="0">
                <a:solidFill>
                  <a:schemeClr val="tx1"/>
                </a:solidFill>
                <a:effectLst/>
                <a:latin typeface="+mn-lt"/>
                <a:ea typeface="+mn-ea"/>
                <a:cs typeface="+mn-cs"/>
              </a:rPr>
              <a:t> Check Your General Eligibility</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Step 2:</a:t>
            </a:r>
            <a:r>
              <a:rPr lang="en-US" sz="1200" b="1" kern="1200" dirty="0" smtClean="0">
                <a:solidFill>
                  <a:schemeClr val="tx1"/>
                </a:solidFill>
                <a:effectLst/>
                <a:latin typeface="+mn-lt"/>
                <a:ea typeface="+mn-ea"/>
                <a:cs typeface="+mn-cs"/>
              </a:rPr>
              <a:t> Contact BCAAFC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eligible or have questions about your eligibility, contact BCAAFC via email </a:t>
            </a:r>
            <a:r>
              <a:rPr lang="en-CA" sz="1200" u="sng" kern="1200" dirty="0" smtClean="0">
                <a:solidFill>
                  <a:schemeClr val="tx1"/>
                </a:solidFill>
                <a:effectLst/>
                <a:latin typeface="+mn-lt"/>
                <a:ea typeface="+mn-ea"/>
                <a:cs typeface="+mn-cs"/>
                <a:hlinkClick r:id="rId5"/>
              </a:rPr>
              <a:t>employment@bcaafc.com</a:t>
            </a:r>
            <a:r>
              <a:rPr lang="en-CA"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to discuss grant criteria, requirements and the application process. </a:t>
            </a:r>
          </a:p>
          <a:p>
            <a:r>
              <a:rPr lang="en-US" sz="1200" i="1" kern="1200" dirty="0" smtClean="0">
                <a:solidFill>
                  <a:schemeClr val="tx1"/>
                </a:solidFill>
                <a:effectLst/>
                <a:latin typeface="+mn-lt"/>
                <a:ea typeface="+mn-ea"/>
                <a:cs typeface="+mn-cs"/>
              </a:rPr>
              <a:t>Step 3:</a:t>
            </a:r>
            <a:r>
              <a:rPr lang="en-US" sz="1200" b="1" kern="1200" dirty="0" smtClean="0">
                <a:solidFill>
                  <a:schemeClr val="tx1"/>
                </a:solidFill>
                <a:effectLst/>
                <a:latin typeface="+mn-lt"/>
                <a:ea typeface="+mn-ea"/>
                <a:cs typeface="+mn-cs"/>
              </a:rPr>
              <a:t> Submit Your Application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will receive an email with your application reference number 1-2 weeks after your application has been submitted.</a:t>
            </a:r>
          </a:p>
          <a:p>
            <a:r>
              <a:rPr lang="en-US" sz="1200" kern="1200" dirty="0" smtClean="0">
                <a:solidFill>
                  <a:schemeClr val="tx1"/>
                </a:solidFill>
                <a:effectLst/>
                <a:latin typeface="+mn-lt"/>
                <a:ea typeface="+mn-ea"/>
                <a:cs typeface="+mn-cs"/>
              </a:rPr>
              <a:t>Step 4:</a:t>
            </a:r>
            <a:r>
              <a:rPr lang="en-US" sz="1200" b="1" kern="1200" dirty="0" smtClean="0">
                <a:solidFill>
                  <a:schemeClr val="tx1"/>
                </a:solidFill>
                <a:effectLst/>
                <a:latin typeface="+mn-lt"/>
                <a:ea typeface="+mn-ea"/>
                <a:cs typeface="+mn-cs"/>
              </a:rPr>
              <a:t> Get Approved and Send in Agreement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approved, you will be notified as soon as the decision is made. Processing time for applications is normally within 60 business days of receipt. Along with your acceptance email are agreement documents that you must sign and send back to the government within 3 business days.</a:t>
            </a:r>
          </a:p>
          <a:p>
            <a:r>
              <a:rPr lang="en-US" sz="1200" i="1" kern="1200" dirty="0" smtClean="0">
                <a:solidFill>
                  <a:schemeClr val="tx1"/>
                </a:solidFill>
                <a:effectLst/>
                <a:latin typeface="+mn-lt"/>
                <a:ea typeface="+mn-ea"/>
                <a:cs typeface="+mn-cs"/>
              </a:rPr>
              <a:t>Step 5:</a:t>
            </a:r>
            <a:r>
              <a:rPr lang="en-US" sz="1200" b="1" kern="1200" dirty="0" smtClean="0">
                <a:solidFill>
                  <a:schemeClr val="tx1"/>
                </a:solidFill>
                <a:effectLst/>
                <a:latin typeface="+mn-lt"/>
                <a:ea typeface="+mn-ea"/>
                <a:cs typeface="+mn-cs"/>
              </a:rPr>
              <a:t> Start Training!</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Step 6:</a:t>
            </a:r>
            <a:r>
              <a:rPr lang="en-US" sz="1200" b="1" kern="1200" dirty="0" smtClean="0">
                <a:solidFill>
                  <a:schemeClr val="tx1"/>
                </a:solidFill>
                <a:effectLst/>
                <a:latin typeface="+mn-lt"/>
                <a:ea typeface="+mn-ea"/>
                <a:cs typeface="+mn-cs"/>
              </a:rPr>
              <a:t> Apply for Reimbursement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your application is approved and within 30 business days of your employee starting training, you can apply for reimbursement. If you are training individuals on Income Assistance (IA) or Employment Insurance (EI), a Participant Information Form is required no less than 5 business days prior to the start of training.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288601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eaLnBrk="0" hangingPunct="0"/>
            <a:r>
              <a:rPr lang="en-US" sz="1200" b="1" kern="1200" dirty="0" smtClean="0">
                <a:solidFill>
                  <a:schemeClr val="tx1"/>
                </a:solidFill>
                <a:effectLst/>
                <a:latin typeface="+mn-lt"/>
                <a:ea typeface="+mn-ea"/>
                <a:cs typeface="+mn-cs"/>
              </a:rPr>
              <a:t>Canada-British Columbia JOB GRANT</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Visit the</a:t>
            </a:r>
            <a:r>
              <a:rPr lang="en-US" sz="1200" i="1" kern="1200" baseline="0" dirty="0" smtClean="0">
                <a:solidFill>
                  <a:schemeClr val="tx1"/>
                </a:solidFill>
                <a:effectLst/>
                <a:latin typeface="+mn-lt"/>
                <a:ea typeface="+mn-ea"/>
                <a:cs typeface="+mn-cs"/>
              </a:rPr>
              <a:t> Work BC’s</a:t>
            </a:r>
            <a:r>
              <a:rPr lang="en-US" sz="1200" i="1" kern="1200" dirty="0" smtClean="0">
                <a:solidFill>
                  <a:schemeClr val="tx1"/>
                </a:solidFill>
                <a:effectLst/>
                <a:latin typeface="+mn-lt"/>
                <a:ea typeface="+mn-ea"/>
                <a:cs typeface="+mn-cs"/>
              </a:rPr>
              <a:t> website for current updates and information here:</a:t>
            </a:r>
          </a:p>
          <a:p>
            <a:r>
              <a:rPr lang="en-US" sz="1200" kern="1200" dirty="0" smtClean="0">
                <a:solidFill>
                  <a:schemeClr val="tx1"/>
                </a:solidFill>
                <a:effectLst/>
                <a:latin typeface="+mn-lt"/>
                <a:ea typeface="+mn-ea"/>
                <a:cs typeface="+mn-cs"/>
              </a:rPr>
              <a:t>https://www.workbc.ca/Employer-Resources/Canada-BC-Job-Grant/What-is-the-Canada-B-C-Job-Grant.aspx</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Current Intake…</a:t>
            </a:r>
          </a:p>
          <a:p>
            <a:r>
              <a:rPr lang="en-US" sz="1200" b="1" kern="1200" dirty="0" smtClean="0">
                <a:solidFill>
                  <a:schemeClr val="tx1"/>
                </a:solidFill>
                <a:effectLst/>
                <a:latin typeface="+mn-lt"/>
                <a:ea typeface="+mn-ea"/>
                <a:cs typeface="+mn-cs"/>
              </a:rPr>
              <a:t>Open – Now:  Priority Sector Stream </a:t>
            </a:r>
          </a:p>
          <a:p>
            <a:r>
              <a:rPr lang="en-US" sz="1200" b="0" i="0" kern="1200" baseline="0" dirty="0" smtClean="0">
                <a:solidFill>
                  <a:schemeClr val="tx1"/>
                </a:solidFill>
                <a:effectLst/>
                <a:latin typeface="+mn-lt"/>
                <a:ea typeface="+mn-ea"/>
                <a:cs typeface="+mn-cs"/>
              </a:rPr>
              <a:t>Accepting Applications </a:t>
            </a:r>
            <a:r>
              <a:rPr lang="en-US" sz="1200" kern="1200" dirty="0" smtClean="0">
                <a:solidFill>
                  <a:schemeClr val="tx1"/>
                </a:solidFill>
                <a:effectLst/>
                <a:latin typeface="+mn-lt"/>
                <a:ea typeface="+mn-ea"/>
                <a:cs typeface="+mn-cs"/>
              </a:rPr>
              <a:t>July 18 - Dec 31, 2016 </a:t>
            </a:r>
            <a:r>
              <a:rPr lang="en-US" sz="1200" b="0" i="1" kern="1200" dirty="0" smtClean="0">
                <a:solidFill>
                  <a:schemeClr val="tx1"/>
                </a:solidFill>
                <a:effectLst/>
                <a:latin typeface="+mn-lt"/>
                <a:ea typeface="+mn-ea"/>
                <a:cs typeface="+mn-cs"/>
              </a:rPr>
              <a:t>(Training</a:t>
            </a:r>
            <a:r>
              <a:rPr lang="en-US" sz="1200" b="0" i="1" kern="1200" baseline="0" dirty="0" smtClean="0">
                <a:solidFill>
                  <a:schemeClr val="tx1"/>
                </a:solidFill>
                <a:effectLst/>
                <a:latin typeface="+mn-lt"/>
                <a:ea typeface="+mn-ea"/>
                <a:cs typeface="+mn-cs"/>
              </a:rPr>
              <a:t> </a:t>
            </a:r>
            <a:r>
              <a:rPr lang="en-US" sz="1200" i="1" dirty="0" smtClean="0">
                <a:solidFill>
                  <a:schemeClr val="tx1"/>
                </a:solidFill>
              </a:rPr>
              <a:t>that starts on/before </a:t>
            </a:r>
            <a:r>
              <a:rPr lang="en-US" sz="1200" b="0" i="1" kern="1200" dirty="0" smtClean="0">
                <a:solidFill>
                  <a:schemeClr val="tx1"/>
                </a:solidFill>
                <a:effectLst/>
                <a:latin typeface="+mn-lt"/>
                <a:ea typeface="+mn-ea"/>
                <a:cs typeface="+mn-cs"/>
              </a:rPr>
              <a:t>Dec 31, 2016)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Underrepresented/Unemployed/Refugee </a:t>
            </a:r>
            <a:r>
              <a:rPr lang="en-US" sz="1200" b="0" i="1" kern="1200" dirty="0" smtClean="0">
                <a:solidFill>
                  <a:schemeClr val="tx1"/>
                </a:solidFill>
                <a:effectLst/>
                <a:latin typeface="+mn-lt"/>
                <a:ea typeface="+mn-ea"/>
                <a:cs typeface="+mn-cs"/>
              </a:rPr>
              <a:t>(Training</a:t>
            </a:r>
            <a:r>
              <a:rPr lang="en-US" sz="1200" b="0" i="1" kern="1200" baseline="0" dirty="0" smtClean="0">
                <a:solidFill>
                  <a:schemeClr val="tx1"/>
                </a:solidFill>
                <a:effectLst/>
                <a:latin typeface="+mn-lt"/>
                <a:ea typeface="+mn-ea"/>
                <a:cs typeface="+mn-cs"/>
              </a:rPr>
              <a:t> until </a:t>
            </a:r>
            <a:r>
              <a:rPr lang="en-US" sz="1200" b="0" i="1" kern="1200" dirty="0" smtClean="0">
                <a:solidFill>
                  <a:schemeClr val="tx1"/>
                </a:solidFill>
                <a:effectLst/>
                <a:latin typeface="+mn-lt"/>
                <a:ea typeface="+mn-ea"/>
                <a:cs typeface="+mn-cs"/>
              </a:rPr>
              <a:t>December 31, 2016)</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Opens October 1, 2016: All Funding Streams</a:t>
            </a:r>
            <a:endParaRPr lang="en-US" sz="1200" kern="120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Accepting Applications </a:t>
            </a:r>
            <a:r>
              <a:rPr lang="en-US" sz="1200" kern="1200" dirty="0" smtClean="0">
                <a:solidFill>
                  <a:schemeClr val="tx1"/>
                </a:solidFill>
                <a:effectLst/>
                <a:latin typeface="+mn-lt"/>
                <a:ea typeface="+mn-ea"/>
                <a:cs typeface="+mn-cs"/>
              </a:rPr>
              <a:t>Oct 1 - Dec 31, 2016 </a:t>
            </a:r>
            <a:r>
              <a:rPr lang="en-US" sz="1200" b="0" i="1" kern="1200" dirty="0" smtClean="0">
                <a:solidFill>
                  <a:schemeClr val="tx1"/>
                </a:solidFill>
                <a:effectLst/>
                <a:latin typeface="+mn-lt"/>
                <a:ea typeface="+mn-ea"/>
                <a:cs typeface="+mn-cs"/>
              </a:rPr>
              <a:t>(Training</a:t>
            </a:r>
            <a:r>
              <a:rPr lang="en-US" sz="1200" b="0" i="1" kern="1200" baseline="0" dirty="0" smtClean="0">
                <a:solidFill>
                  <a:schemeClr val="tx1"/>
                </a:solidFill>
                <a:effectLst/>
                <a:latin typeface="+mn-lt"/>
                <a:ea typeface="+mn-ea"/>
                <a:cs typeface="+mn-cs"/>
              </a:rPr>
              <a:t> </a:t>
            </a:r>
            <a:r>
              <a:rPr lang="en-US" sz="1200" i="1" dirty="0" smtClean="0">
                <a:solidFill>
                  <a:schemeClr val="tx1"/>
                </a:solidFill>
              </a:rPr>
              <a:t>that starts on/before </a:t>
            </a:r>
            <a:r>
              <a:rPr lang="en-US" sz="1200" b="0" i="1" kern="1200" dirty="0" smtClean="0">
                <a:solidFill>
                  <a:schemeClr val="tx1"/>
                </a:solidFill>
                <a:effectLst/>
                <a:latin typeface="+mn-lt"/>
                <a:ea typeface="+mn-ea"/>
                <a:cs typeface="+mn-cs"/>
              </a:rPr>
              <a:t>Mar 31, 2017)</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Starting January 1, 2017</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CJG Fiscal Intakes</a:t>
            </a:r>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Intake 1</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Accepting Applications </a:t>
            </a:r>
            <a:r>
              <a:rPr lang="en-US" sz="1200" kern="1200" dirty="0" smtClean="0">
                <a:solidFill>
                  <a:schemeClr val="tx1"/>
                </a:solidFill>
                <a:effectLst/>
                <a:latin typeface="+mn-lt"/>
                <a:ea typeface="+mn-ea"/>
                <a:cs typeface="+mn-cs"/>
              </a:rPr>
              <a:t>Jan 1 - Mar 31, 2017 </a:t>
            </a:r>
            <a:r>
              <a:rPr lang="en-US" sz="1200" b="0" i="1" kern="1200" dirty="0" smtClean="0">
                <a:solidFill>
                  <a:schemeClr val="tx1"/>
                </a:solidFill>
                <a:effectLst/>
                <a:latin typeface="+mn-lt"/>
                <a:ea typeface="+mn-ea"/>
                <a:cs typeface="+mn-cs"/>
              </a:rPr>
              <a:t>(Training</a:t>
            </a:r>
            <a:r>
              <a:rPr lang="en-US" sz="1200" b="0" i="1" kern="1200" baseline="0" dirty="0" smtClean="0">
                <a:solidFill>
                  <a:schemeClr val="tx1"/>
                </a:solidFill>
                <a:effectLst/>
                <a:latin typeface="+mn-lt"/>
                <a:ea typeface="+mn-ea"/>
                <a:cs typeface="+mn-cs"/>
              </a:rPr>
              <a:t> to start Apr </a:t>
            </a:r>
            <a:r>
              <a:rPr lang="en-US" sz="1200" b="0" i="1" kern="1200" dirty="0" smtClean="0">
                <a:solidFill>
                  <a:schemeClr val="tx1"/>
                </a:solidFill>
                <a:effectLst/>
                <a:latin typeface="+mn-lt"/>
                <a:ea typeface="+mn-ea"/>
                <a:cs typeface="+mn-cs"/>
              </a:rPr>
              <a:t>1- Aug 31, 2017)</a:t>
            </a:r>
          </a:p>
          <a:p>
            <a:r>
              <a:rPr lang="en-US" sz="1200" b="1" kern="1200" dirty="0" smtClean="0">
                <a:solidFill>
                  <a:schemeClr val="tx1"/>
                </a:solidFill>
                <a:effectLst/>
                <a:latin typeface="+mn-lt"/>
                <a:ea typeface="+mn-ea"/>
                <a:cs typeface="+mn-cs"/>
              </a:rPr>
              <a:t>Intake 2</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Accepting Applications </a:t>
            </a:r>
            <a:r>
              <a:rPr lang="en-US" sz="1200" kern="1200" dirty="0" smtClean="0">
                <a:solidFill>
                  <a:schemeClr val="tx1"/>
                </a:solidFill>
                <a:effectLst/>
                <a:latin typeface="+mn-lt"/>
                <a:ea typeface="+mn-ea"/>
                <a:cs typeface="+mn-cs"/>
              </a:rPr>
              <a:t>Apr 1 - June 31, 2017 </a:t>
            </a:r>
            <a:r>
              <a:rPr lang="en-US" sz="1200" b="0" i="1" kern="1200" dirty="0" smtClean="0">
                <a:solidFill>
                  <a:schemeClr val="tx1"/>
                </a:solidFill>
                <a:effectLst/>
                <a:latin typeface="+mn-lt"/>
                <a:ea typeface="+mn-ea"/>
                <a:cs typeface="+mn-cs"/>
              </a:rPr>
              <a:t>(Training</a:t>
            </a:r>
            <a:r>
              <a:rPr lang="en-US" sz="1200" b="0" i="1" kern="1200" baseline="0" dirty="0" smtClean="0">
                <a:solidFill>
                  <a:schemeClr val="tx1"/>
                </a:solidFill>
                <a:effectLst/>
                <a:latin typeface="+mn-lt"/>
                <a:ea typeface="+mn-ea"/>
                <a:cs typeface="+mn-cs"/>
              </a:rPr>
              <a:t> to start Sept </a:t>
            </a:r>
            <a:r>
              <a:rPr lang="en-US" sz="1200" b="0" i="1" kern="1200" dirty="0" smtClean="0">
                <a:solidFill>
                  <a:schemeClr val="tx1"/>
                </a:solidFill>
                <a:effectLst/>
                <a:latin typeface="+mn-lt"/>
                <a:ea typeface="+mn-ea"/>
                <a:cs typeface="+mn-cs"/>
              </a:rPr>
              <a:t>1- Dec 31, 2017)</a:t>
            </a:r>
          </a:p>
          <a:p>
            <a:r>
              <a:rPr lang="en-US" sz="1200" b="1" kern="1200" dirty="0" smtClean="0">
                <a:solidFill>
                  <a:schemeClr val="tx1"/>
                </a:solidFill>
                <a:effectLst/>
                <a:latin typeface="+mn-lt"/>
                <a:ea typeface="+mn-ea"/>
                <a:cs typeface="+mn-cs"/>
              </a:rPr>
              <a:t>Intake 3</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Accepting Applications </a:t>
            </a:r>
            <a:r>
              <a:rPr lang="en-US" sz="1200" kern="1200" dirty="0" smtClean="0">
                <a:solidFill>
                  <a:schemeClr val="tx1"/>
                </a:solidFill>
                <a:effectLst/>
                <a:latin typeface="+mn-lt"/>
                <a:ea typeface="+mn-ea"/>
                <a:cs typeface="+mn-cs"/>
              </a:rPr>
              <a:t>Oct 1 - Dec 31, 2017 </a:t>
            </a:r>
            <a:r>
              <a:rPr lang="en-US" sz="1200" b="0" i="1" kern="1200" dirty="0" smtClean="0">
                <a:solidFill>
                  <a:schemeClr val="tx1"/>
                </a:solidFill>
                <a:effectLst/>
                <a:latin typeface="+mn-lt"/>
                <a:ea typeface="+mn-ea"/>
                <a:cs typeface="+mn-cs"/>
              </a:rPr>
              <a:t>(Training</a:t>
            </a:r>
            <a:r>
              <a:rPr lang="en-US" sz="1200" b="0" i="1" kern="1200" baseline="0" dirty="0" smtClean="0">
                <a:solidFill>
                  <a:schemeClr val="tx1"/>
                </a:solidFill>
                <a:effectLst/>
                <a:latin typeface="+mn-lt"/>
                <a:ea typeface="+mn-ea"/>
                <a:cs typeface="+mn-cs"/>
              </a:rPr>
              <a:t> to start Jan </a:t>
            </a:r>
            <a:r>
              <a:rPr lang="en-US" sz="1200" b="0" i="1" kern="1200" dirty="0" smtClean="0">
                <a:solidFill>
                  <a:schemeClr val="tx1"/>
                </a:solidFill>
                <a:effectLst/>
                <a:latin typeface="+mn-lt"/>
                <a:ea typeface="+mn-ea"/>
                <a:cs typeface="+mn-cs"/>
              </a:rPr>
              <a:t>1- Mar 31, 2018)</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339934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3217321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Canada-BC Job Grant</a:t>
            </a:r>
          </a:p>
          <a:p>
            <a:r>
              <a:rPr lang="fr-FR" b="1" dirty="0" smtClean="0">
                <a:solidFill>
                  <a:schemeClr val="bg1"/>
                </a:solidFill>
              </a:rPr>
              <a:t>Contact Us</a:t>
            </a:r>
          </a:p>
          <a:p>
            <a:endParaRPr lang="fr-FR" sz="1100" b="1" i="1" dirty="0" smtClean="0">
              <a:solidFill>
                <a:schemeClr val="bg1"/>
              </a:solidFill>
            </a:endParaRPr>
          </a:p>
          <a:p>
            <a:r>
              <a:rPr lang="en-US" sz="1100" i="1" dirty="0" smtClean="0"/>
              <a:t>BCAAFC Contact: 	</a:t>
            </a:r>
            <a:r>
              <a:rPr lang="en-US" sz="1200" dirty="0" smtClean="0"/>
              <a:t>Lisa Mercure</a:t>
            </a:r>
          </a:p>
          <a:p>
            <a:r>
              <a:rPr lang="en-CA" sz="1100" i="1" dirty="0" smtClean="0"/>
              <a:t>Phone: </a:t>
            </a:r>
            <a:r>
              <a:rPr lang="en-CA" sz="1200" dirty="0" smtClean="0"/>
              <a:t>		1-800-990-2432 </a:t>
            </a:r>
            <a:r>
              <a:rPr lang="en-CA" sz="1200" dirty="0" err="1" smtClean="0"/>
              <a:t>ext</a:t>
            </a:r>
            <a:r>
              <a:rPr lang="en-CA" sz="1200" dirty="0" smtClean="0"/>
              <a:t> 223</a:t>
            </a:r>
            <a:endParaRPr lang="en-US" sz="1200" dirty="0" smtClean="0"/>
          </a:p>
          <a:p>
            <a:r>
              <a:rPr lang="en-US" sz="1100" i="1" dirty="0" smtClean="0"/>
              <a:t>Email: 		</a:t>
            </a:r>
            <a:r>
              <a:rPr lang="en-CA" sz="1200" u="sng" dirty="0" smtClean="0">
                <a:hlinkClick r:id="rId3"/>
              </a:rPr>
              <a:t>employment@bcaafc.com</a:t>
            </a:r>
            <a:r>
              <a:rPr lang="en-US" sz="1200" dirty="0" smtClean="0">
                <a:hlinkClick r:id="rId4"/>
              </a:rPr>
              <a:t> </a:t>
            </a:r>
            <a:r>
              <a:rPr lang="en-US" sz="1200" dirty="0" smtClean="0"/>
              <a:t> </a:t>
            </a:r>
          </a:p>
          <a:p>
            <a:r>
              <a:rPr lang="en-US" sz="1100" i="1" dirty="0" smtClean="0"/>
              <a:t>Website: 		</a:t>
            </a:r>
            <a:r>
              <a:rPr lang="en-US" sz="1200" dirty="0" smtClean="0"/>
              <a:t>www.bcaafc.com/initiatives/5x5</a:t>
            </a:r>
          </a:p>
          <a:p>
            <a:endParaRPr lang="en-CA" sz="1200" dirty="0" smtClean="0"/>
          </a:p>
          <a:p>
            <a:r>
              <a:rPr lang="en-CA" sz="1200" i="1" dirty="0" smtClean="0"/>
              <a:t>CJG</a:t>
            </a:r>
            <a:r>
              <a:rPr lang="en-CA" sz="1200" i="1" baseline="0" dirty="0" smtClean="0"/>
              <a:t> Contact:		</a:t>
            </a:r>
            <a:r>
              <a:rPr lang="en-CA" sz="1200" i="0" baseline="0" dirty="0" smtClean="0"/>
              <a:t>1-877-952-6914</a:t>
            </a:r>
          </a:p>
          <a:p>
            <a:r>
              <a:rPr lang="en-CA" sz="1200" i="1" baseline="0" dirty="0" smtClean="0"/>
              <a:t>Email:</a:t>
            </a:r>
            <a:r>
              <a:rPr lang="en-CA" sz="1200" i="0" baseline="0" dirty="0" smtClean="0"/>
              <a:t>		cjginfo@gov.bc.ca </a:t>
            </a:r>
          </a:p>
          <a:p>
            <a:endParaRPr lang="en-US" sz="1100" i="0" dirty="0" smtClean="0"/>
          </a:p>
          <a:p>
            <a:endParaRPr lang="en-US" sz="1200" dirty="0" smtClean="0"/>
          </a:p>
          <a:p>
            <a:r>
              <a:rPr lang="en-US" sz="1200" b="1" dirty="0" smtClean="0"/>
              <a:t>Please Help us Promote the Canada-B.C. Job Grant</a:t>
            </a:r>
            <a:endParaRPr lang="en-US" sz="1200" dirty="0" smtClean="0"/>
          </a:p>
          <a:p>
            <a:r>
              <a:rPr lang="en-US" sz="1200" dirty="0" smtClean="0"/>
              <a:t>Feel free to share this opportunity to Indigenous organizations with social media followers, clients and partners. </a:t>
            </a:r>
          </a:p>
          <a:p>
            <a:r>
              <a:rPr lang="en-US"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1" dirty="0" smtClean="0">
              <a:solidFill>
                <a:schemeClr val="bg1"/>
              </a:solidFill>
            </a:endParaRPr>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264500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CA" b="1" dirty="0" smtClean="0"/>
              <a:t>About Local Friendship Centres…</a:t>
            </a:r>
          </a:p>
          <a:p>
            <a:r>
              <a:rPr lang="en-CA" dirty="0" smtClean="0"/>
              <a:t>There are 25 Friendship Centres located around BC.</a:t>
            </a:r>
          </a:p>
          <a:p>
            <a:r>
              <a:rPr lang="en-US" dirty="0" smtClean="0"/>
              <a:t>Friendship </a:t>
            </a:r>
            <a:r>
              <a:rPr lang="en-US" dirty="0" err="1" smtClean="0"/>
              <a:t>Centres’</a:t>
            </a:r>
            <a:r>
              <a:rPr lang="en-US" dirty="0" smtClean="0"/>
              <a:t> overall mission is to improve the overall quality of life for urban Aboriginal people.  In the 1950’s,</a:t>
            </a:r>
            <a:r>
              <a:rPr lang="en-US" baseline="0" dirty="0" smtClean="0"/>
              <a:t> Indigenous People began moving to urban areas in search of housing, employment and supports. By 1972 the Migrating Native Peoples Program and work of our </a:t>
            </a:r>
            <a:r>
              <a:rPr lang="en-US" baseline="0" dirty="0" err="1" smtClean="0"/>
              <a:t>Centres</a:t>
            </a:r>
            <a:r>
              <a:rPr lang="en-US" baseline="0" dirty="0" smtClean="0"/>
              <a:t> was recognized by the federal government.</a:t>
            </a:r>
            <a:endParaRPr lang="en-CA" dirty="0" smtClean="0"/>
          </a:p>
          <a:p>
            <a:r>
              <a:rPr lang="en-CA" dirty="0" smtClean="0"/>
              <a:t>Friendship Centres in BC today serve up to 1,300 people daily, delivering 429 culturally responsive programs and services in the province.</a:t>
            </a:r>
          </a:p>
          <a:p>
            <a:pPr marL="0" marR="0" indent="0" algn="l" defTabSz="914400" rtl="0" eaLnBrk="1" fontAlgn="auto" latinLnBrk="0" hangingPunct="1">
              <a:lnSpc>
                <a:spcPct val="100000"/>
              </a:lnSpc>
              <a:spcBef>
                <a:spcPts val="0"/>
              </a:spcBef>
              <a:spcAft>
                <a:spcPts val="0"/>
              </a:spcAft>
              <a:buClrTx/>
              <a:buSzTx/>
              <a:buFontTx/>
              <a:buNone/>
              <a:tabLst/>
              <a:defRPr/>
            </a:pPr>
            <a:r>
              <a:rPr lang="en-CA" sz="800" kern="1200" dirty="0" smtClean="0">
                <a:solidFill>
                  <a:schemeClr val="tx1"/>
                </a:solidFill>
                <a:effectLst/>
                <a:latin typeface="+mn-lt"/>
                <a:ea typeface="+mn-ea"/>
                <a:cs typeface="+mn-cs"/>
              </a:rPr>
              <a:t>(source: 2015-2016 Friendship</a:t>
            </a:r>
            <a:r>
              <a:rPr lang="en-CA" sz="800" kern="1200" baseline="0" dirty="0" smtClean="0">
                <a:solidFill>
                  <a:schemeClr val="tx1"/>
                </a:solidFill>
                <a:effectLst/>
                <a:latin typeface="+mn-lt"/>
                <a:ea typeface="+mn-ea"/>
                <a:cs typeface="+mn-cs"/>
              </a:rPr>
              <a:t> Centre annual reports)</a:t>
            </a:r>
            <a:endParaRPr lang="en-US" sz="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dirty="0"/>
          </a:p>
        </p:txBody>
      </p:sp>
    </p:spTree>
    <p:extLst>
      <p:ext uri="{BB962C8B-B14F-4D97-AF65-F5344CB8AC3E}">
        <p14:creationId xmlns:p14="http://schemas.microsoft.com/office/powerpoint/2010/main" val="2575407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r>
              <a:rPr lang="en-CA" sz="1200" b="1" kern="1200" dirty="0" smtClean="0">
                <a:solidFill>
                  <a:schemeClr val="tx1"/>
                </a:solidFill>
                <a:effectLst/>
                <a:latin typeface="+mn-lt"/>
                <a:ea typeface="+mn-ea"/>
                <a:cs typeface="+mn-cs"/>
              </a:rPr>
              <a:t>BCAAFC, The Provincial Office...</a:t>
            </a:r>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Located in Victoria, BC, the BC Association of Aboriginal Friendship Centres is the umbrella association for the 25 Friendship Centres throughout the Province of British Columbia.  </a:t>
            </a:r>
          </a:p>
          <a:p>
            <a:endParaRPr lang="en-CA" sz="1200"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Our organization works to accomplish our overall mission </a:t>
            </a:r>
            <a:r>
              <a:rPr lang="en-CA" sz="1200" b="1" kern="1200" dirty="0" smtClean="0">
                <a:solidFill>
                  <a:schemeClr val="tx1"/>
                </a:solidFill>
                <a:effectLst/>
                <a:latin typeface="+mn-lt"/>
                <a:ea typeface="+mn-ea"/>
                <a:cs typeface="+mn-cs"/>
              </a:rPr>
              <a:t>“To improve the quality of life for Aboriginal Peoples by supporting the activities of Friendship Centres in BC.” </a:t>
            </a:r>
          </a:p>
          <a:p>
            <a:endParaRPr lang="en-CA" sz="1200" b="1" kern="1200" dirty="0" smtClean="0">
              <a:solidFill>
                <a:schemeClr val="tx1"/>
              </a:solidFill>
              <a:effectLst/>
              <a:latin typeface="+mn-lt"/>
              <a:ea typeface="+mn-ea"/>
              <a:cs typeface="+mn-cs"/>
            </a:endParaRPr>
          </a:p>
          <a:p>
            <a:r>
              <a:rPr lang="en-CA" sz="1200" kern="1200" dirty="0" smtClean="0">
                <a:solidFill>
                  <a:schemeClr val="tx1"/>
                </a:solidFill>
                <a:effectLst/>
                <a:latin typeface="+mn-lt"/>
                <a:ea typeface="+mn-ea"/>
                <a:cs typeface="+mn-cs"/>
              </a:rPr>
              <a:t>Our mandate is to promote the betterment of Aboriginal Friendship Centres in the Province of British Columbia; to establish and maintain communications BC Friendship Centres and other Provincial Associations and the National Association of Friendship Centres; to act as a unifying body for BC Friendship Centres; to provide an association for Government Agencies to communicate through and obtain information from; and to advise the Government, when requested by the collective centres, on how and what programs may assist Aboriginal Friendship Centres, in the development of programs to better the lives of Aboriginal people in BC.</a:t>
            </a:r>
          </a:p>
          <a:p>
            <a:endParaRPr lang="en-CA" sz="1200" kern="1200" dirty="0" smtClean="0">
              <a:solidFill>
                <a:schemeClr val="tx1"/>
              </a:solidFill>
              <a:effectLst/>
              <a:latin typeface="+mn-lt"/>
              <a:ea typeface="+mn-ea"/>
              <a:cs typeface="+mn-cs"/>
            </a:endParaRPr>
          </a:p>
          <a:p>
            <a:endParaRPr lang="en-CA" sz="1200" kern="1200" dirty="0" smtClean="0">
              <a:solidFill>
                <a:schemeClr val="tx1"/>
              </a:solidFill>
              <a:effectLst/>
              <a:latin typeface="+mn-lt"/>
              <a:ea typeface="+mn-ea"/>
              <a:cs typeface="+mn-cs"/>
            </a:endParaRPr>
          </a:p>
          <a:p>
            <a:endParaRPr lang="en-US" sz="8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dirty="0"/>
          </a:p>
        </p:txBody>
      </p:sp>
    </p:spTree>
    <p:extLst>
      <p:ext uri="{BB962C8B-B14F-4D97-AF65-F5344CB8AC3E}">
        <p14:creationId xmlns:p14="http://schemas.microsoft.com/office/powerpoint/2010/main" val="13317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285750" indent="-285750"/>
            <a:r>
              <a:rPr lang="en-CA" sz="1200" b="1" dirty="0" smtClean="0"/>
              <a:t>Training</a:t>
            </a:r>
            <a:r>
              <a:rPr lang="en-CA" sz="1200" b="1" baseline="0" dirty="0" smtClean="0"/>
              <a:t> Indigenous Peoples</a:t>
            </a:r>
            <a:endParaRPr lang="en-CA" sz="1200" b="1" dirty="0" smtClean="0"/>
          </a:p>
          <a:p>
            <a:pPr marL="285750" marR="0" indent="-285750" algn="l" defTabSz="914400" rtl="0" eaLnBrk="1" fontAlgn="auto" latinLnBrk="0" hangingPunct="1">
              <a:lnSpc>
                <a:spcPct val="100000"/>
              </a:lnSpc>
              <a:spcBef>
                <a:spcPts val="0"/>
              </a:spcBef>
              <a:spcAft>
                <a:spcPts val="0"/>
              </a:spcAft>
              <a:buClrTx/>
              <a:buSzTx/>
              <a:buFontTx/>
              <a:buNone/>
              <a:tabLst/>
              <a:defRPr/>
            </a:pPr>
            <a:r>
              <a:rPr lang="en-CA" sz="1200" dirty="0" smtClean="0"/>
              <a:t>-232,000 Indigenous</a:t>
            </a:r>
            <a:r>
              <a:rPr lang="en-CA" sz="1200" baseline="0" dirty="0" smtClean="0"/>
              <a:t> </a:t>
            </a:r>
            <a:r>
              <a:rPr lang="en-CA" sz="1200" dirty="0" smtClean="0"/>
              <a:t>People in BC represent 5.4% of BC’s overall population</a:t>
            </a:r>
          </a:p>
          <a:p>
            <a:pPr marL="285750" indent="-285750"/>
            <a:r>
              <a:rPr lang="en-CA" sz="1200" dirty="0" smtClean="0"/>
              <a:t>-The Indigenous population in BC doubled from 1996 and 2011</a:t>
            </a:r>
          </a:p>
          <a:p>
            <a:pPr marL="285750" indent="-285750"/>
            <a:r>
              <a:rPr lang="en-CA" sz="1200" dirty="0" smtClean="0"/>
              <a:t>-Aboriginal Youth are one of the fastest growing populations in Canada -half are</a:t>
            </a:r>
          </a:p>
          <a:p>
            <a:pPr marL="285750" indent="-285750"/>
            <a:r>
              <a:rPr lang="en-CA" sz="1200" dirty="0" smtClean="0"/>
              <a:t>under 28 years</a:t>
            </a:r>
            <a:r>
              <a:rPr lang="en-CA" sz="1200" b="1" dirty="0" smtClean="0"/>
              <a:t>…they are about to enter into their PRIME working years</a:t>
            </a:r>
          </a:p>
          <a:p>
            <a:pPr marL="285750" indent="-285750"/>
            <a:endParaRPr lang="en-CA" sz="1200" dirty="0" smtClean="0"/>
          </a:p>
          <a:p>
            <a:pPr marL="285750" indent="-285750"/>
            <a:r>
              <a:rPr lang="en-CA" sz="1200" dirty="0" smtClean="0"/>
              <a:t>Training is Needed for</a:t>
            </a:r>
            <a:r>
              <a:rPr lang="en-CA" sz="1200" baseline="0" dirty="0" smtClean="0"/>
              <a:t> Indigenous Peoples</a:t>
            </a:r>
            <a:endParaRPr lang="en-CA" sz="1200" dirty="0" smtClean="0"/>
          </a:p>
          <a:p>
            <a:pPr marL="285750" indent="-285750"/>
            <a:r>
              <a:rPr lang="en-CA" sz="1200" dirty="0" smtClean="0"/>
              <a:t>-60% of Indigenous People have Grade 12 or less</a:t>
            </a:r>
          </a:p>
          <a:p>
            <a:pPr marL="285750" indent="-285750"/>
            <a:r>
              <a:rPr lang="en-CA" sz="1200" dirty="0" smtClean="0"/>
              <a:t>-Indigenous</a:t>
            </a:r>
            <a:r>
              <a:rPr lang="en-CA" sz="1200" baseline="0" dirty="0" smtClean="0"/>
              <a:t> People face multiple barriers to employment, including: </a:t>
            </a:r>
          </a:p>
          <a:p>
            <a:pPr marL="285750" indent="-285750"/>
            <a:r>
              <a:rPr lang="en-CA" sz="1200" baseline="0" dirty="0" smtClean="0"/>
              <a:t>*lack of basic education</a:t>
            </a:r>
          </a:p>
          <a:p>
            <a:pPr marL="285750" indent="-285750"/>
            <a:r>
              <a:rPr lang="en-CA" sz="1200" baseline="0" dirty="0" smtClean="0"/>
              <a:t>*insufficient job related skills</a:t>
            </a:r>
          </a:p>
          <a:p>
            <a:pPr marL="285750" indent="-285750"/>
            <a:r>
              <a:rPr lang="en-CA" sz="1200" baseline="0" dirty="0" smtClean="0"/>
              <a:t>*required access to specialized training/certification)</a:t>
            </a:r>
          </a:p>
          <a:p>
            <a:pPr marL="285750" indent="-285750"/>
            <a:r>
              <a:rPr lang="en-CA" sz="1200" baseline="0" dirty="0" smtClean="0"/>
              <a:t>*living in remote areas </a:t>
            </a:r>
          </a:p>
          <a:p>
            <a:pPr marL="285750" indent="-285750"/>
            <a:r>
              <a:rPr lang="en-CA" sz="1200" baseline="0" dirty="0" smtClean="0"/>
              <a:t>*lack of transportation </a:t>
            </a:r>
          </a:p>
          <a:p>
            <a:pPr marL="285750" indent="-285750"/>
            <a:r>
              <a:rPr lang="en-CA" sz="1200" baseline="0" dirty="0" smtClean="0"/>
              <a:t>*lack of support for families </a:t>
            </a:r>
          </a:p>
          <a:p>
            <a:pPr marL="285750" indent="-285750"/>
            <a:r>
              <a:rPr lang="en-CA" sz="1200" baseline="0" dirty="0" smtClean="0"/>
              <a:t>*access training and support once employed</a:t>
            </a:r>
          </a:p>
          <a:p>
            <a:pPr marL="285750" marR="0" indent="-285750" algn="l" defTabSz="914400" rtl="0" eaLnBrk="1" fontAlgn="auto" latinLnBrk="0" hangingPunct="1">
              <a:lnSpc>
                <a:spcPct val="100000"/>
              </a:lnSpc>
              <a:spcBef>
                <a:spcPts val="0"/>
              </a:spcBef>
              <a:spcAft>
                <a:spcPts val="0"/>
              </a:spcAft>
              <a:buClrTx/>
              <a:buSzTx/>
              <a:buFontTx/>
              <a:buNone/>
              <a:tabLst/>
              <a:defRPr/>
            </a:pPr>
            <a:r>
              <a:rPr lang="en-CA" sz="1200" b="1" dirty="0" smtClean="0"/>
              <a:t>Training</a:t>
            </a:r>
            <a:r>
              <a:rPr lang="en-CA" sz="1200" b="1" baseline="0" dirty="0" smtClean="0"/>
              <a:t> Indigenous Peoples is an investment!</a:t>
            </a:r>
            <a:endParaRPr lang="en-CA" sz="1200" b="1" dirty="0" smtClean="0"/>
          </a:p>
          <a:p>
            <a:pPr marL="285750" indent="-285750"/>
            <a:endParaRPr lang="en-CA" sz="1200" dirty="0" smtClean="0"/>
          </a:p>
          <a:p>
            <a:pPr marL="285750" indent="-285750"/>
            <a:r>
              <a:rPr lang="en-CA" sz="800" dirty="0" smtClean="0"/>
              <a:t>(source: BCAAFC 5x5 Strategy)</a:t>
            </a:r>
          </a:p>
          <a:p>
            <a:pPr marL="285750" indent="-285750"/>
            <a:endParaRPr lang="en-CA" sz="800" dirty="0" smtClean="0"/>
          </a:p>
          <a:p>
            <a:pPr marL="285750" indent="-285750"/>
            <a:r>
              <a:rPr lang="en-CA" sz="800" b="1" dirty="0" smtClean="0"/>
              <a:t>Retain your STAR employees</a:t>
            </a:r>
          </a:p>
          <a:p>
            <a:pPr marL="285750" indent="-285750"/>
            <a:r>
              <a:rPr lang="en-CA" sz="800" b="0" dirty="0" smtClean="0"/>
              <a:t>-employees</a:t>
            </a:r>
            <a:r>
              <a:rPr lang="en-CA" sz="800" b="0" baseline="0" dirty="0" smtClean="0"/>
              <a:t> who are supported will show long term commitment to your </a:t>
            </a:r>
          </a:p>
          <a:p>
            <a:pPr marL="285750" indent="-285750"/>
            <a:r>
              <a:rPr lang="en-CA" sz="800" b="0" baseline="0" dirty="0" smtClean="0"/>
              <a:t>organization</a:t>
            </a:r>
            <a:endParaRPr lang="en-US" sz="800" b="0" dirty="0" smtClean="0"/>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285750" indent="-285750"/>
            <a:r>
              <a:rPr lang="en-CA" sz="1200" b="1" dirty="0" smtClean="0"/>
              <a:t>Training</a:t>
            </a:r>
            <a:r>
              <a:rPr lang="en-CA" sz="1200" b="1" baseline="0" dirty="0" smtClean="0"/>
              <a:t> Indigenous Peoples</a:t>
            </a:r>
          </a:p>
          <a:p>
            <a:r>
              <a:rPr lang="en-CA" sz="1200" b="1" dirty="0" smtClean="0"/>
              <a:t>Train employees who are underemployed</a:t>
            </a:r>
            <a:r>
              <a:rPr lang="en-CA" sz="1200" dirty="0" smtClean="0"/>
              <a:t/>
            </a:r>
            <a:br>
              <a:rPr lang="en-CA" sz="1200" dirty="0" smtClean="0"/>
            </a:br>
            <a:r>
              <a:rPr lang="en-CA" sz="1200" dirty="0" smtClean="0"/>
              <a:t>*increase job security</a:t>
            </a:r>
          </a:p>
          <a:p>
            <a:r>
              <a:rPr lang="en-CA" sz="1200" dirty="0" smtClean="0"/>
              <a:t>*increase skills</a:t>
            </a:r>
          </a:p>
          <a:p>
            <a:r>
              <a:rPr lang="en-CA" sz="1200" dirty="0" smtClean="0"/>
              <a:t>*promotion</a:t>
            </a:r>
            <a:br>
              <a:rPr lang="en-CA" sz="1200" dirty="0" smtClean="0"/>
            </a:br>
            <a:r>
              <a:rPr lang="en-CA" sz="1200" b="1" dirty="0" smtClean="0"/>
              <a:t>Support Training for those unemployed </a:t>
            </a:r>
            <a:r>
              <a:rPr lang="en-CA" sz="1200" dirty="0" smtClean="0"/>
              <a:t/>
            </a:r>
            <a:br>
              <a:rPr lang="en-CA" sz="1200" dirty="0" smtClean="0"/>
            </a:br>
            <a:r>
              <a:rPr lang="en-CA" sz="1200" dirty="0" smtClean="0"/>
              <a:t>*support local economy</a:t>
            </a:r>
            <a:br>
              <a:rPr lang="en-CA" sz="1200" dirty="0" smtClean="0"/>
            </a:br>
            <a:r>
              <a:rPr lang="en-CA" sz="1200" dirty="0" smtClean="0"/>
              <a:t>*employers build capacity </a:t>
            </a:r>
            <a:br>
              <a:rPr lang="en-CA" sz="1200" dirty="0" smtClean="0"/>
            </a:br>
            <a:r>
              <a:rPr lang="en-CA" sz="1200" dirty="0" smtClean="0"/>
              <a:t>*individuals gain self sufficiency</a:t>
            </a:r>
          </a:p>
          <a:p>
            <a:pPr marL="285750" indent="-285750"/>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5</a:t>
            </a:fld>
            <a:endParaRPr lang="en-US"/>
          </a:p>
        </p:txBody>
      </p:sp>
    </p:spTree>
    <p:extLst>
      <p:ext uri="{BB962C8B-B14F-4D97-AF65-F5344CB8AC3E}">
        <p14:creationId xmlns:p14="http://schemas.microsoft.com/office/powerpoint/2010/main" val="28080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200" b="1" kern="1200" dirty="0" smtClean="0">
                <a:solidFill>
                  <a:schemeClr val="tx1"/>
                </a:solidFill>
                <a:effectLst/>
                <a:latin typeface="+mn-lt"/>
                <a:ea typeface="+mn-ea"/>
                <a:cs typeface="+mn-cs"/>
              </a:rPr>
              <a:t>Develop your PEOPLE</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Indigenous organizations are often under resourced in many areas and rely on annualized funding.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Reductions in funding may require employees to take on additional work without having formalized training.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Employers now have access to the Canada-B.C.  Job Grant to train existing employees AND support individuals currently unemployed whom could fill 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position in their organization.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4079933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What </a:t>
            </a:r>
            <a:r>
              <a:rPr lang="fr-FR" b="1" dirty="0" err="1" smtClean="0">
                <a:solidFill>
                  <a:schemeClr val="bg1"/>
                </a:solidFill>
              </a:rPr>
              <a:t>is</a:t>
            </a:r>
            <a:r>
              <a:rPr lang="fr-FR" b="1" dirty="0" smtClean="0">
                <a:solidFill>
                  <a:schemeClr val="bg1"/>
                </a:solidFill>
              </a:rPr>
              <a:t> the Canada-BC Job Grant??</a:t>
            </a:r>
            <a:endParaRPr lang="en-US" b="1" dirty="0" smtClean="0">
              <a:solidFill>
                <a:schemeClr val="bg1"/>
              </a:solidFill>
            </a:endParaRPr>
          </a:p>
          <a:p>
            <a:r>
              <a:rPr lang="en-US" sz="1200" kern="1200" dirty="0" smtClean="0">
                <a:solidFill>
                  <a:schemeClr val="tx1"/>
                </a:solidFill>
                <a:effectLst/>
                <a:latin typeface="+mn-lt"/>
                <a:ea typeface="+mn-ea"/>
                <a:cs typeface="+mn-cs"/>
              </a:rPr>
              <a:t>The </a:t>
            </a:r>
            <a:r>
              <a:rPr lang="en-US" sz="1200" u="none" strike="noStrike" kern="1200" dirty="0" smtClean="0">
                <a:solidFill>
                  <a:schemeClr val="tx1"/>
                </a:solidFill>
                <a:effectLst/>
                <a:latin typeface="+mn-lt"/>
                <a:ea typeface="+mn-ea"/>
                <a:cs typeface="+mn-cs"/>
                <a:hlinkClick r:id="rId3"/>
              </a:rPr>
              <a:t>Canada-B.C. Job Grant</a:t>
            </a:r>
            <a:r>
              <a:rPr lang="en-US" sz="1200" kern="1200" dirty="0" smtClean="0">
                <a:solidFill>
                  <a:schemeClr val="tx1"/>
                </a:solidFill>
                <a:effectLst/>
                <a:latin typeface="+mn-lt"/>
                <a:ea typeface="+mn-ea"/>
                <a:cs typeface="+mn-cs"/>
              </a:rPr>
              <a:t> is a program that assists BC employers to invest in employee training, with the total training cost between the employer and the government. This helps employers and makes keeping jobs easier for British Columbians by encouraging work skills development.  The funding made available by the Government of Canada and the Province of British Columbia reimburses 2/3 (two-thirds) of employee training costs, with a maximum of $10,000 for each participant trained per fiscal year, providing the budget, training capacity and hiring and retention strategy you need to advance your business.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addition, employers may qualify for reimbursement for up to 100% of eligible training costs if the training will result in the employer hiring a previously unemployed person, up to a maximum of $15,000 for each future employee.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Indigenous Peoples are a priority in BC’s Jobs Plan as a key economic sector: </a:t>
            </a:r>
            <a:r>
              <a:rPr lang="en-US" sz="1200" u="sng" kern="1200" dirty="0" smtClean="0">
                <a:solidFill>
                  <a:schemeClr val="tx1"/>
                </a:solidFill>
                <a:effectLst/>
                <a:latin typeface="+mn-lt"/>
                <a:ea typeface="+mn-ea"/>
                <a:cs typeface="+mn-cs"/>
                <a:hlinkClick r:id="rId4"/>
              </a:rPr>
              <a:t>http://engage.gov.bc.ca/bcjobsplan/economy/aboriginal-peoples-first-nations/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7</a:t>
            </a:fld>
            <a:endParaRPr lang="en-US"/>
          </a:p>
        </p:txBody>
      </p:sp>
    </p:spTree>
    <p:extLst>
      <p:ext uri="{BB962C8B-B14F-4D97-AF65-F5344CB8AC3E}">
        <p14:creationId xmlns:p14="http://schemas.microsoft.com/office/powerpoint/2010/main" val="3070493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Canada-BC Job Grant</a:t>
            </a:r>
            <a:r>
              <a:rPr lang="en-CA" b="1" dirty="0" smtClean="0">
                <a:solidFill>
                  <a:schemeClr val="bg1"/>
                </a:solidFill>
              </a:rPr>
              <a:t> – Eligible Training</a:t>
            </a:r>
          </a:p>
          <a:p>
            <a:pPr marL="457200" lvl="0" indent="-457200">
              <a:buFont typeface="Wingdings" panose="05000000000000000000" pitchFamily="2" charset="2"/>
              <a:buChar char="ü"/>
            </a:pPr>
            <a:r>
              <a:rPr lang="en-US" sz="1600" dirty="0" smtClean="0"/>
              <a:t>Soft skills </a:t>
            </a:r>
            <a:r>
              <a:rPr lang="en-US" sz="1200" dirty="0" smtClean="0"/>
              <a:t>(personal mgmt. i.e. goal setting, working as a team, time mgmt. etc.) </a:t>
            </a:r>
          </a:p>
          <a:p>
            <a:pPr marL="457200" lvl="0" indent="-457200">
              <a:buFont typeface="Wingdings" panose="05000000000000000000" pitchFamily="2" charset="2"/>
              <a:buChar char="ü"/>
            </a:pPr>
            <a:r>
              <a:rPr lang="en-US" sz="1600" dirty="0" smtClean="0"/>
              <a:t>Essential skills (</a:t>
            </a:r>
            <a:r>
              <a:rPr lang="en-US" sz="1200" dirty="0" smtClean="0"/>
              <a:t>skill development for work: literacy, digital technology, continuous learning etc.)</a:t>
            </a:r>
          </a:p>
          <a:p>
            <a:pPr marL="457200" lvl="0" indent="-457200">
              <a:buFont typeface="Wingdings" panose="05000000000000000000" pitchFamily="2" charset="2"/>
              <a:buChar char="ü"/>
            </a:pPr>
            <a:r>
              <a:rPr lang="en-US" sz="1600" dirty="0" smtClean="0"/>
              <a:t>Specialized or technical skills</a:t>
            </a:r>
            <a:r>
              <a:rPr lang="en-US" sz="2000" dirty="0" smtClean="0"/>
              <a:t> </a:t>
            </a:r>
            <a:r>
              <a:rPr lang="en-US" sz="1200" dirty="0" smtClean="0"/>
              <a:t>(training to operate machinery, computers, certificates, training to improve job performance)</a:t>
            </a:r>
          </a:p>
          <a:p>
            <a:pPr marL="457200" lvl="0" indent="-457200">
              <a:buFont typeface="Wingdings" panose="05000000000000000000" pitchFamily="2" charset="2"/>
              <a:buChar char="ü"/>
            </a:pPr>
            <a:r>
              <a:rPr lang="en-US" sz="1600" dirty="0" smtClean="0"/>
              <a:t>Management and Business skills</a:t>
            </a:r>
            <a:r>
              <a:rPr lang="en-US" sz="2000" dirty="0" smtClean="0"/>
              <a:t> </a:t>
            </a:r>
            <a:r>
              <a:rPr lang="en-US" sz="1200" dirty="0" smtClean="0"/>
              <a:t>(strategic planning, evaluating, HR, supervisory, management)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06994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solidFill>
                  <a:schemeClr val="bg1"/>
                </a:solidFill>
              </a:rPr>
              <a:t>Canada-BC Job Grant</a:t>
            </a:r>
            <a:r>
              <a:rPr lang="en-CA" b="1" dirty="0" smtClean="0">
                <a:solidFill>
                  <a:schemeClr val="bg1"/>
                </a:solidFill>
              </a:rPr>
              <a:t> – Eligible Training C</a:t>
            </a:r>
            <a:r>
              <a:rPr lang="en-US" sz="1200" b="1" dirty="0" err="1" smtClean="0"/>
              <a:t>osts</a:t>
            </a:r>
            <a:r>
              <a:rPr lang="en-US" sz="1200" b="1"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Includes…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Tuition fees</a:t>
            </a:r>
          </a:p>
          <a:p>
            <a:pPr lvl="0"/>
            <a:r>
              <a:rPr lang="en-US" sz="1200" dirty="0" smtClean="0"/>
              <a:t>Mandatory student fees</a:t>
            </a:r>
          </a:p>
          <a:p>
            <a:pPr lvl="0"/>
            <a:r>
              <a:rPr lang="en-US" sz="1200" dirty="0" smtClean="0"/>
              <a:t>Examination fees</a:t>
            </a:r>
          </a:p>
          <a:p>
            <a:pPr lvl="0"/>
            <a:r>
              <a:rPr lang="en-US" sz="1200" dirty="0" smtClean="0"/>
              <a:t>Textbooks and software</a:t>
            </a:r>
          </a:p>
          <a:p>
            <a:pPr lvl="0"/>
            <a:r>
              <a:rPr lang="en-US" sz="1200" dirty="0" smtClean="0"/>
              <a:t>Other required materials</a:t>
            </a:r>
          </a:p>
          <a:p>
            <a:pPr lvl="0"/>
            <a:r>
              <a:rPr lang="en-US" sz="1200" dirty="0" smtClean="0"/>
              <a:t>In some circumstances, travel to access training.</a:t>
            </a:r>
            <a:endParaRPr lang="en-US" b="0" dirty="0"/>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2114611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534452"/>
      </p:ext>
    </p:extLst>
  </p:cSld>
  <p:clrMapOvr>
    <a:masterClrMapping/>
  </p:clrMapOvr>
  <p:transition spd="slow">
    <p:push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CA" smtClean="0"/>
              <a:t>July 22, 2012</a:t>
            </a:r>
            <a:endParaRPr lang="en-CA"/>
          </a:p>
        </p:txBody>
      </p:sp>
      <p:sp>
        <p:nvSpPr>
          <p:cNvPr id="5" name="Footer Placeholder 4"/>
          <p:cNvSpPr>
            <a:spLocks noGrp="1"/>
          </p:cNvSpPr>
          <p:nvPr>
            <p:ph type="ftr" sz="quarter" idx="11"/>
          </p:nvPr>
        </p:nvSpPr>
        <p:spPr/>
        <p:txBody>
          <a:bodyPr/>
          <a:lstStyle/>
          <a:p>
            <a:r>
              <a:rPr lang="en-CA" smtClean="0"/>
              <a:t>Footer text here</a:t>
            </a:r>
            <a:endParaRPr lang="en-CA"/>
          </a:p>
        </p:txBody>
      </p:sp>
      <p:sp>
        <p:nvSpPr>
          <p:cNvPr id="6" name="Slide Number Placeholder 5"/>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2596561894"/>
      </p:ext>
    </p:extLst>
  </p:cSld>
  <p:clrMapOvr>
    <a:masterClrMapping/>
  </p:clrMapOvr>
  <p:transition spd="slow">
    <p:push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CA" smtClean="0"/>
              <a:t>July 22, 2012</a:t>
            </a:r>
            <a:endParaRPr lang="en-CA"/>
          </a:p>
        </p:txBody>
      </p:sp>
      <p:sp>
        <p:nvSpPr>
          <p:cNvPr id="5" name="Footer Placeholder 4"/>
          <p:cNvSpPr>
            <a:spLocks noGrp="1"/>
          </p:cNvSpPr>
          <p:nvPr>
            <p:ph type="ftr" sz="quarter" idx="11"/>
          </p:nvPr>
        </p:nvSpPr>
        <p:spPr/>
        <p:txBody>
          <a:bodyPr/>
          <a:lstStyle/>
          <a:p>
            <a:r>
              <a:rPr lang="en-CA" smtClean="0"/>
              <a:t>Footer text here</a:t>
            </a:r>
            <a:endParaRPr lang="en-CA"/>
          </a:p>
        </p:txBody>
      </p:sp>
      <p:sp>
        <p:nvSpPr>
          <p:cNvPr id="6" name="Slide Number Placeholder 5"/>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1564845436"/>
      </p:ext>
    </p:extLst>
  </p:cSld>
  <p:clrMapOvr>
    <a:masterClrMapping/>
  </p:clrMapOvr>
  <p:transition spd="slow">
    <p:push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CA" smtClean="0"/>
              <a:t>July 22, 2012</a:t>
            </a:r>
            <a:endParaRPr lang="en-CA"/>
          </a:p>
        </p:txBody>
      </p:sp>
      <p:sp>
        <p:nvSpPr>
          <p:cNvPr id="5" name="Footer Placeholder 4"/>
          <p:cNvSpPr>
            <a:spLocks noGrp="1"/>
          </p:cNvSpPr>
          <p:nvPr>
            <p:ph type="ftr" sz="quarter" idx="11"/>
          </p:nvPr>
        </p:nvSpPr>
        <p:spPr/>
        <p:txBody>
          <a:bodyPr/>
          <a:lstStyle/>
          <a:p>
            <a:r>
              <a:rPr lang="en-CA" smtClean="0"/>
              <a:t>Footer text here</a:t>
            </a:r>
            <a:endParaRPr lang="en-CA"/>
          </a:p>
        </p:txBody>
      </p:sp>
      <p:sp>
        <p:nvSpPr>
          <p:cNvPr id="6" name="Slide Number Placeholder 5"/>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2493419376"/>
      </p:ext>
    </p:extLst>
  </p:cSld>
  <p:clrMapOvr>
    <a:masterClrMapping/>
  </p:clrMapOvr>
  <p:transition spd="slow">
    <p:push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1536155"/>
      </p:ext>
    </p:extLst>
  </p:cSld>
  <p:clrMapOvr>
    <a:masterClrMapping/>
  </p:clrMapOvr>
  <p:transition spd="slow">
    <p:push dir="d"/>
  </p:transition>
  <p:timing>
    <p:tnLst>
      <p:par>
        <p:cTn id="1" dur="indefinite" restart="never" nodeType="tmRoot"/>
      </p:par>
    </p:tnLst>
  </p:timing>
  <p:extLst>
    <p:ext uri="{DCECCB84-F9BA-43D5-87BE-67443E8EF086}">
      <p15:sldGuideLst xmlns:p15="http://schemas.microsoft.com/office/powerpoint/2012/main">
        <p15:guide id="1" orient="horz" pos="3768" userDrawn="1">
          <p15:clr>
            <a:srgbClr val="FDE53C"/>
          </p15:clr>
        </p15:guide>
        <p15:guide id="2" orient="horz" pos="1296" userDrawn="1">
          <p15:clr>
            <a:srgbClr val="FDE53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CA" smtClean="0"/>
              <a:t>July 22, 2012</a:t>
            </a:r>
            <a:endParaRPr lang="en-CA"/>
          </a:p>
        </p:txBody>
      </p:sp>
      <p:sp>
        <p:nvSpPr>
          <p:cNvPr id="6" name="Footer Placeholder 5"/>
          <p:cNvSpPr>
            <a:spLocks noGrp="1"/>
          </p:cNvSpPr>
          <p:nvPr>
            <p:ph type="ftr" sz="quarter" idx="11"/>
          </p:nvPr>
        </p:nvSpPr>
        <p:spPr/>
        <p:txBody>
          <a:bodyPr/>
          <a:lstStyle/>
          <a:p>
            <a:r>
              <a:rPr lang="en-CA" smtClean="0"/>
              <a:t>Footer text here</a:t>
            </a:r>
            <a:endParaRPr lang="en-CA"/>
          </a:p>
        </p:txBody>
      </p:sp>
      <p:sp>
        <p:nvSpPr>
          <p:cNvPr id="7" name="Slide Number Placeholder 6"/>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2059271843"/>
      </p:ext>
    </p:extLst>
  </p:cSld>
  <p:clrMapOvr>
    <a:masterClrMapping/>
  </p:clrMapOvr>
  <p:transition spd="slow">
    <p:push dir="d"/>
  </p:transition>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CA" smtClean="0"/>
              <a:t>July 22, 2012</a:t>
            </a:r>
            <a:endParaRPr lang="en-CA"/>
          </a:p>
        </p:txBody>
      </p:sp>
      <p:sp>
        <p:nvSpPr>
          <p:cNvPr id="8" name="Footer Placeholder 7"/>
          <p:cNvSpPr>
            <a:spLocks noGrp="1"/>
          </p:cNvSpPr>
          <p:nvPr>
            <p:ph type="ftr" sz="quarter" idx="11"/>
          </p:nvPr>
        </p:nvSpPr>
        <p:spPr/>
        <p:txBody>
          <a:bodyPr/>
          <a:lstStyle/>
          <a:p>
            <a:r>
              <a:rPr lang="en-CA" smtClean="0"/>
              <a:t>Footer text here</a:t>
            </a:r>
            <a:endParaRPr lang="en-CA"/>
          </a:p>
        </p:txBody>
      </p:sp>
      <p:sp>
        <p:nvSpPr>
          <p:cNvPr id="9" name="Slide Number Placeholder 8"/>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268172927"/>
      </p:ext>
    </p:extLst>
  </p:cSld>
  <p:clrMapOvr>
    <a:masterClrMapping/>
  </p:clrMapOvr>
  <p:transition spd="slow">
    <p:push dir="d"/>
  </p:transition>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CA" smtClean="0"/>
              <a:t>July 22, 2012</a:t>
            </a:r>
            <a:endParaRPr lang="en-CA"/>
          </a:p>
        </p:txBody>
      </p:sp>
      <p:sp>
        <p:nvSpPr>
          <p:cNvPr id="4" name="Footer Placeholder 3"/>
          <p:cNvSpPr>
            <a:spLocks noGrp="1"/>
          </p:cNvSpPr>
          <p:nvPr>
            <p:ph type="ftr" sz="quarter" idx="11"/>
          </p:nvPr>
        </p:nvSpPr>
        <p:spPr/>
        <p:txBody>
          <a:bodyPr/>
          <a:lstStyle/>
          <a:p>
            <a:r>
              <a:rPr lang="en-CA" smtClean="0"/>
              <a:t>Footer text here</a:t>
            </a:r>
            <a:endParaRPr lang="en-CA"/>
          </a:p>
        </p:txBody>
      </p:sp>
      <p:sp>
        <p:nvSpPr>
          <p:cNvPr id="5" name="Slide Number Placeholder 4"/>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3099092137"/>
      </p:ext>
    </p:extLst>
  </p:cSld>
  <p:clrMapOvr>
    <a:masterClrMapping/>
  </p:clrMapOvr>
  <p:transition spd="slow">
    <p:push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A" smtClean="0"/>
              <a:t>July 22, 2012</a:t>
            </a:r>
            <a:endParaRPr lang="en-CA"/>
          </a:p>
        </p:txBody>
      </p:sp>
      <p:sp>
        <p:nvSpPr>
          <p:cNvPr id="3" name="Footer Placeholder 2"/>
          <p:cNvSpPr>
            <a:spLocks noGrp="1"/>
          </p:cNvSpPr>
          <p:nvPr>
            <p:ph type="ftr" sz="quarter" idx="11"/>
          </p:nvPr>
        </p:nvSpPr>
        <p:spPr/>
        <p:txBody>
          <a:bodyPr/>
          <a:lstStyle/>
          <a:p>
            <a:r>
              <a:rPr lang="en-CA" smtClean="0"/>
              <a:t>Footer text here</a:t>
            </a:r>
            <a:endParaRPr lang="en-CA"/>
          </a:p>
        </p:txBody>
      </p:sp>
      <p:sp>
        <p:nvSpPr>
          <p:cNvPr id="4" name="Slide Number Placeholder 3"/>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372266717"/>
      </p:ext>
    </p:extLst>
  </p:cSld>
  <p:clrMapOvr>
    <a:masterClrMapping/>
  </p:clrMapOvr>
  <p:transition spd="slow">
    <p:push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CA" smtClean="0"/>
              <a:t>July 22, 2012</a:t>
            </a:r>
            <a:endParaRPr lang="en-CA"/>
          </a:p>
        </p:txBody>
      </p:sp>
      <p:sp>
        <p:nvSpPr>
          <p:cNvPr id="6" name="Footer Placeholder 5"/>
          <p:cNvSpPr>
            <a:spLocks noGrp="1"/>
          </p:cNvSpPr>
          <p:nvPr>
            <p:ph type="ftr" sz="quarter" idx="11"/>
          </p:nvPr>
        </p:nvSpPr>
        <p:spPr/>
        <p:txBody>
          <a:bodyPr/>
          <a:lstStyle/>
          <a:p>
            <a:r>
              <a:rPr lang="en-CA" smtClean="0"/>
              <a:t>Footer text here</a:t>
            </a:r>
            <a:endParaRPr lang="en-CA"/>
          </a:p>
        </p:txBody>
      </p:sp>
      <p:sp>
        <p:nvSpPr>
          <p:cNvPr id="7" name="Slide Number Placeholder 6"/>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1085158258"/>
      </p:ext>
    </p:extLst>
  </p:cSld>
  <p:clrMapOvr>
    <a:masterClrMapping/>
  </p:clrMapOvr>
  <p:transition spd="slow">
    <p:push dir="d"/>
  </p:transition>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CA" smtClean="0"/>
              <a:t>July 22, 2012</a:t>
            </a:r>
            <a:endParaRPr lang="en-CA"/>
          </a:p>
        </p:txBody>
      </p:sp>
      <p:sp>
        <p:nvSpPr>
          <p:cNvPr id="6" name="Footer Placeholder 5"/>
          <p:cNvSpPr>
            <a:spLocks noGrp="1"/>
          </p:cNvSpPr>
          <p:nvPr>
            <p:ph type="ftr" sz="quarter" idx="11"/>
          </p:nvPr>
        </p:nvSpPr>
        <p:spPr/>
        <p:txBody>
          <a:bodyPr/>
          <a:lstStyle/>
          <a:p>
            <a:r>
              <a:rPr lang="en-CA" smtClean="0"/>
              <a:t>Footer text here</a:t>
            </a:r>
            <a:endParaRPr lang="en-CA"/>
          </a:p>
        </p:txBody>
      </p:sp>
      <p:sp>
        <p:nvSpPr>
          <p:cNvPr id="7" name="Slide Number Placeholder 6"/>
          <p:cNvSpPr>
            <a:spLocks noGrp="1"/>
          </p:cNvSpPr>
          <p:nvPr>
            <p:ph type="sldNum" sz="quarter" idx="12"/>
          </p:nvPr>
        </p:nvSpPr>
        <p:spPr/>
        <p:txBody>
          <a:bodyPr/>
          <a:lstStyle/>
          <a:p>
            <a:fld id="{9CD8D479-8942-46E8-A226-A4E01F7A105C}" type="slidenum">
              <a:rPr lang="en-CA" smtClean="0"/>
              <a:t>‹#›</a:t>
            </a:fld>
            <a:endParaRPr lang="en-CA"/>
          </a:p>
        </p:txBody>
      </p:sp>
    </p:spTree>
    <p:extLst>
      <p:ext uri="{BB962C8B-B14F-4D97-AF65-F5344CB8AC3E}">
        <p14:creationId xmlns:p14="http://schemas.microsoft.com/office/powerpoint/2010/main" val="1428270339"/>
      </p:ext>
    </p:extLst>
  </p:cSld>
  <p:clrMapOvr>
    <a:masterClrMapping/>
  </p:clrMapOvr>
  <p:transition spd="slow">
    <p:push dir="d"/>
  </p:transition>
  <p:timing>
    <p:tnLst>
      <p:par>
        <p:cTn id="1" dur="indefinite" restart="never" nodeType="tmRoot"/>
      </p:par>
    </p:tn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CA" smtClean="0"/>
              <a:t>July 22, 2012</a:t>
            </a:r>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t>Footer text here</a:t>
            </a:r>
            <a:endParaRPr lang="en-C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8D479-8942-46E8-A226-A4E01F7A105C}" type="slidenum">
              <a:rPr lang="en-CA" smtClean="0"/>
              <a:pPr/>
              <a:t>‹#›</a:t>
            </a:fld>
            <a:endParaRPr lang="en-CA"/>
          </a:p>
        </p:txBody>
      </p:sp>
    </p:spTree>
    <p:extLst>
      <p:ext uri="{BB962C8B-B14F-4D97-AF65-F5344CB8AC3E}">
        <p14:creationId xmlns:p14="http://schemas.microsoft.com/office/powerpoint/2010/main" val="1919502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d"/>
  </p:transition>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www.workbc.ca/Employer-Resources/Canada-BC-Job-Grant/Refugee-Fund.aspx"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jpg"/><Relationship Id="rId5" Type="http://schemas.openxmlformats.org/officeDocument/2006/relationships/image" Target="../media/image7.png"/><Relationship Id="rId4" Type="http://schemas.openxmlformats.org/officeDocument/2006/relationships/hyperlink" Target="https://www.workbc.ca/Employer-Resources/Canada-BC-Job-Grant/Unemployed-Stream.asp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hyperlink" Target="http://www.bcaafc.com/initiatives/5x5"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jpg"/><Relationship Id="rId5" Type="http://schemas.openxmlformats.org/officeDocument/2006/relationships/image" Target="../media/image7.png"/><Relationship Id="rId4" Type="http://schemas.openxmlformats.org/officeDocument/2006/relationships/hyperlink" Target="https://www.workbc.ca/Employer-Resources/Canada-BC-Job-Grant.aspx"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hyperlink" Target="mailto:employment@bcaafc.com"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2.jpg"/><Relationship Id="rId5" Type="http://schemas.openxmlformats.org/officeDocument/2006/relationships/image" Target="../media/image7.png"/><Relationship Id="rId4" Type="http://schemas.openxmlformats.org/officeDocument/2006/relationships/hyperlink" Target="mailto:jobgrant@smallbusinessbc.c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2.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87246" y="857250"/>
            <a:ext cx="3819832" cy="300082"/>
          </a:xfrm>
          <a:prstGeom prst="rect">
            <a:avLst/>
          </a:prstGeom>
          <a:solidFill>
            <a:srgbClr val="8BAA00"/>
          </a:solidFill>
        </p:spPr>
        <p:txBody>
          <a:bodyPr wrap="square" rtlCol="0">
            <a:spAutoFit/>
          </a:bodyPr>
          <a:lstStyle/>
          <a:p>
            <a:endParaRPr lang="en-CA" sz="1350" dirty="0"/>
          </a:p>
        </p:txBody>
      </p:sp>
      <p:sp>
        <p:nvSpPr>
          <p:cNvPr id="11" name="TextBox 10"/>
          <p:cNvSpPr txBox="1"/>
          <p:nvPr/>
        </p:nvSpPr>
        <p:spPr>
          <a:xfrm>
            <a:off x="1" y="2395863"/>
            <a:ext cx="9143999" cy="300082"/>
          </a:xfrm>
          <a:prstGeom prst="rect">
            <a:avLst/>
          </a:prstGeom>
          <a:blipFill>
            <a:blip r:embed="rId3">
              <a:duotone>
                <a:schemeClr val="accent4">
                  <a:shade val="45000"/>
                  <a:satMod val="135000"/>
                </a:schemeClr>
                <a:prstClr val="white"/>
              </a:duotone>
            </a:blip>
            <a:stretch>
              <a:fillRect/>
            </a:stretch>
          </a:blipFill>
          <a:ln>
            <a:noFill/>
          </a:ln>
        </p:spPr>
        <p:txBody>
          <a:bodyPr wrap="square" rtlCol="0">
            <a:spAutoFit/>
          </a:bodyPr>
          <a:lstStyle/>
          <a:p>
            <a:endParaRPr lang="en-CA" sz="1350" dirty="0"/>
          </a:p>
        </p:txBody>
      </p:sp>
      <p:sp>
        <p:nvSpPr>
          <p:cNvPr id="2" name="Title 1"/>
          <p:cNvSpPr>
            <a:spLocks noGrp="1"/>
          </p:cNvSpPr>
          <p:nvPr>
            <p:ph type="ctrTitle"/>
          </p:nvPr>
        </p:nvSpPr>
        <p:spPr>
          <a:xfrm>
            <a:off x="1313833" y="2993028"/>
            <a:ext cx="6308345" cy="1919702"/>
          </a:xfrm>
        </p:spPr>
        <p:txBody>
          <a:bodyPr>
            <a:normAutofit fontScale="90000"/>
          </a:bodyPr>
          <a:lstStyle/>
          <a:p>
            <a:r>
              <a:rPr lang="en-US" dirty="0" smtClean="0"/>
              <a:t>Training</a:t>
            </a:r>
            <a:br>
              <a:rPr lang="en-US" dirty="0" smtClean="0"/>
            </a:br>
            <a:r>
              <a:rPr lang="en-US" dirty="0" smtClean="0"/>
              <a:t>for Indigenous Agencies</a:t>
            </a:r>
            <a:endParaRPr lang="en-US" dirty="0"/>
          </a:p>
        </p:txBody>
      </p:sp>
      <p:sp>
        <p:nvSpPr>
          <p:cNvPr id="3" name="Subtitle 2"/>
          <p:cNvSpPr>
            <a:spLocks noGrp="1"/>
          </p:cNvSpPr>
          <p:nvPr>
            <p:ph type="subTitle" idx="1"/>
          </p:nvPr>
        </p:nvSpPr>
        <p:spPr>
          <a:xfrm>
            <a:off x="1313833" y="4912730"/>
            <a:ext cx="4091451" cy="401683"/>
          </a:xfrm>
        </p:spPr>
        <p:txBody>
          <a:bodyPr>
            <a:normAutofit/>
          </a:bodyPr>
          <a:lstStyle/>
          <a:p>
            <a:r>
              <a:rPr lang="en-CA" sz="1800" dirty="0"/>
              <a:t>Canada – B.C. Job Grant  </a:t>
            </a:r>
            <a:endParaRPr lang="en-US" sz="1800" dirty="0"/>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197643" y="1147524"/>
            <a:ext cx="3585410" cy="919201"/>
          </a:xfrm>
          <a:prstGeom prst="rect">
            <a:avLst/>
          </a:prstGeom>
        </p:spPr>
      </p:pic>
      <p:sp>
        <p:nvSpPr>
          <p:cNvPr id="4" name="TextBox 3"/>
          <p:cNvSpPr txBox="1"/>
          <p:nvPr/>
        </p:nvSpPr>
        <p:spPr>
          <a:xfrm>
            <a:off x="5837664" y="5515671"/>
            <a:ext cx="1915222" cy="300082"/>
          </a:xfrm>
          <a:prstGeom prst="rect">
            <a:avLst/>
          </a:prstGeom>
          <a:noFill/>
        </p:spPr>
        <p:txBody>
          <a:bodyPr wrap="square" rtlCol="0">
            <a:spAutoFit/>
          </a:bodyPr>
          <a:lstStyle/>
          <a:p>
            <a:r>
              <a:rPr lang="en-CA" sz="1350" dirty="0"/>
              <a:t>September 2016</a:t>
            </a:r>
            <a:endParaRPr lang="en-CA" sz="1350" dirty="0"/>
          </a:p>
        </p:txBody>
      </p:sp>
    </p:spTree>
    <p:extLst>
      <p:ext uri="{BB962C8B-B14F-4D97-AF65-F5344CB8AC3E}">
        <p14:creationId xmlns:p14="http://schemas.microsoft.com/office/powerpoint/2010/main" val="4261546900"/>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327" y="1839721"/>
            <a:ext cx="3487688" cy="502436"/>
          </a:xfrm>
        </p:spPr>
        <p:txBody>
          <a:bodyPr>
            <a:normAutofit fontScale="90000"/>
          </a:bodyPr>
          <a:lstStyle/>
          <a:p>
            <a:r>
              <a:rPr lang="en-CA" dirty="0" smtClean="0"/>
              <a:t>Priority Areas:</a:t>
            </a:r>
            <a:endParaRPr lang="en-US" dirty="0"/>
          </a:p>
        </p:txBody>
      </p:sp>
      <p:sp>
        <p:nvSpPr>
          <p:cNvPr id="5" name="Text Placeholder 4"/>
          <p:cNvSpPr>
            <a:spLocks noGrp="1"/>
          </p:cNvSpPr>
          <p:nvPr>
            <p:ph type="body" sz="half" idx="2"/>
          </p:nvPr>
        </p:nvSpPr>
        <p:spPr>
          <a:xfrm>
            <a:off x="1912327" y="2373924"/>
            <a:ext cx="6989885" cy="3217467"/>
          </a:xfrm>
        </p:spPr>
        <p:txBody>
          <a:bodyPr>
            <a:normAutofit/>
          </a:bodyPr>
          <a:lstStyle/>
          <a:p>
            <a:pPr marL="214313" indent="-214313">
              <a:buFont typeface="Arial" panose="020B0604020202020204" pitchFamily="34" charset="0"/>
              <a:buChar char="•"/>
            </a:pPr>
            <a:r>
              <a:rPr lang="en-US" sz="1800" dirty="0"/>
              <a:t>Underrepresented Groups in the Workforce, including:</a:t>
            </a:r>
          </a:p>
          <a:p>
            <a:pPr marL="600075" lvl="1" indent="-257175">
              <a:buFont typeface="Courier New" panose="02070309020205020404" pitchFamily="49" charset="0"/>
              <a:buChar char="o"/>
            </a:pPr>
            <a:r>
              <a:rPr lang="en-US" sz="1800" dirty="0"/>
              <a:t>Indigenous Peoples</a:t>
            </a:r>
          </a:p>
          <a:p>
            <a:pPr marL="600075" lvl="1" indent="-257175">
              <a:buFont typeface="Courier New" panose="02070309020205020404" pitchFamily="49" charset="0"/>
              <a:buChar char="o"/>
            </a:pPr>
            <a:r>
              <a:rPr lang="en-US" sz="1800" dirty="0"/>
              <a:t>Women </a:t>
            </a:r>
            <a:r>
              <a:rPr lang="en-US" sz="1800" dirty="0"/>
              <a:t>in Trades and Natural Resource </a:t>
            </a:r>
            <a:r>
              <a:rPr lang="en-US" sz="1800" dirty="0"/>
              <a:t>Sectors</a:t>
            </a:r>
          </a:p>
          <a:p>
            <a:pPr marL="600075" lvl="1" indent="-257175">
              <a:buFont typeface="Courier New" panose="02070309020205020404" pitchFamily="49" charset="0"/>
              <a:buChar char="o"/>
            </a:pPr>
            <a:r>
              <a:rPr lang="en-US" sz="1800" dirty="0"/>
              <a:t>Youth </a:t>
            </a:r>
            <a:r>
              <a:rPr lang="en-US" sz="1800" dirty="0"/>
              <a:t>(age 15-24)</a:t>
            </a:r>
            <a:r>
              <a:rPr lang="en-US" sz="1800" u="sng" dirty="0"/>
              <a:t> </a:t>
            </a:r>
          </a:p>
          <a:p>
            <a:pPr marL="600075" lvl="1" indent="-257175">
              <a:buFont typeface="Courier New" panose="02070309020205020404" pitchFamily="49" charset="0"/>
              <a:buChar char="o"/>
            </a:pPr>
            <a:r>
              <a:rPr lang="en-US" sz="1800" dirty="0"/>
              <a:t>Persons </a:t>
            </a:r>
            <a:r>
              <a:rPr lang="en-US" sz="1800" dirty="0"/>
              <a:t>with </a:t>
            </a:r>
            <a:r>
              <a:rPr lang="en-US" sz="1800" dirty="0"/>
              <a:t>disabilities</a:t>
            </a:r>
          </a:p>
          <a:p>
            <a:pPr marL="600075" lvl="1" indent="-257175">
              <a:buFont typeface="Courier New" panose="02070309020205020404" pitchFamily="49" charset="0"/>
              <a:buChar char="o"/>
            </a:pPr>
            <a:r>
              <a:rPr lang="en-US" sz="1800" dirty="0"/>
              <a:t>New </a:t>
            </a:r>
            <a:r>
              <a:rPr lang="en-US" sz="1800" dirty="0"/>
              <a:t>Canadians </a:t>
            </a:r>
            <a:r>
              <a:rPr lang="en-US" sz="1800" dirty="0"/>
              <a:t>: </a:t>
            </a:r>
            <a:r>
              <a:rPr lang="en-US" sz="1200" dirty="0"/>
              <a:t>refugees </a:t>
            </a:r>
            <a:r>
              <a:rPr lang="en-US" sz="1200" dirty="0"/>
              <a:t>landed in </a:t>
            </a:r>
            <a:r>
              <a:rPr lang="en-US" sz="1200" dirty="0"/>
              <a:t>Canada, protected </a:t>
            </a:r>
            <a:r>
              <a:rPr lang="en-US" sz="1200" dirty="0"/>
              <a:t>persons entitled to work in Canada, or </a:t>
            </a:r>
            <a:r>
              <a:rPr lang="en-US" sz="1200" dirty="0"/>
              <a:t>landed </a:t>
            </a:r>
            <a:r>
              <a:rPr lang="en-US" sz="1200" dirty="0"/>
              <a:t>immigrants to Canada within the past five years or </a:t>
            </a:r>
            <a:r>
              <a:rPr lang="en-US" sz="1200" dirty="0"/>
              <a:t>less</a:t>
            </a:r>
          </a:p>
          <a:p>
            <a:pPr marL="214313" indent="-214313">
              <a:buFont typeface="Arial" panose="020B0604020202020204" pitchFamily="34" charset="0"/>
              <a:buChar char="•"/>
            </a:pPr>
            <a:r>
              <a:rPr lang="en-US" sz="1800" dirty="0">
                <a:hlinkClick r:id="rId3"/>
              </a:rPr>
              <a:t>Refugee Fund</a:t>
            </a:r>
            <a:endParaRPr lang="en-US" sz="1800" dirty="0"/>
          </a:p>
          <a:p>
            <a:pPr marL="214313" indent="-214313">
              <a:buFont typeface="Arial" panose="020B0604020202020204" pitchFamily="34" charset="0"/>
              <a:buChar char="•"/>
            </a:pPr>
            <a:r>
              <a:rPr lang="en-US" sz="1800" dirty="0">
                <a:hlinkClick r:id="rId4"/>
              </a:rPr>
              <a:t>Unemployed </a:t>
            </a:r>
            <a:r>
              <a:rPr lang="en-US" sz="1800" dirty="0">
                <a:hlinkClick r:id="rId4"/>
              </a:rPr>
              <a:t>Stream</a:t>
            </a:r>
            <a:endParaRPr lang="en-US" sz="1800"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10</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Canada-BC Job Grant – Eligible Participant</a:t>
            </a:r>
            <a:endParaRPr lang="en-US" sz="2400" dirty="0">
              <a:solidFill>
                <a:schemeClr val="bg1"/>
              </a:solidFill>
            </a:endParaRPr>
          </a:p>
        </p:txBody>
      </p:sp>
    </p:spTree>
    <p:extLst>
      <p:ext uri="{BB962C8B-B14F-4D97-AF65-F5344CB8AC3E}">
        <p14:creationId xmlns:p14="http://schemas.microsoft.com/office/powerpoint/2010/main" val="1660514154"/>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88427" y="1886406"/>
            <a:ext cx="6898055" cy="530102"/>
          </a:xfrm>
        </p:spPr>
        <p:txBody>
          <a:bodyPr>
            <a:normAutofit fontScale="90000"/>
          </a:bodyPr>
          <a:lstStyle/>
          <a:p>
            <a:r>
              <a:rPr lang="en-CA" dirty="0" smtClean="0"/>
              <a:t>Apply for training starts on or before March 31, 2017</a:t>
            </a:r>
            <a:endParaRPr lang="en-US" dirty="0"/>
          </a:p>
        </p:txBody>
      </p:sp>
      <p:sp>
        <p:nvSpPr>
          <p:cNvPr id="5" name="Text Placeholder 4"/>
          <p:cNvSpPr>
            <a:spLocks noGrp="1"/>
          </p:cNvSpPr>
          <p:nvPr>
            <p:ph type="body" sz="half" idx="2"/>
          </p:nvPr>
        </p:nvSpPr>
        <p:spPr>
          <a:xfrm>
            <a:off x="1391627" y="2546012"/>
            <a:ext cx="5809274" cy="2895938"/>
          </a:xfrm>
        </p:spPr>
        <p:txBody>
          <a:bodyPr>
            <a:normAutofit fontScale="85000" lnSpcReduction="20000"/>
          </a:bodyPr>
          <a:lstStyle/>
          <a:p>
            <a:pPr lvl="0"/>
            <a:r>
              <a:rPr lang="en-CA" sz="1800" b="1" dirty="0"/>
              <a:t>Priority Sectors:</a:t>
            </a:r>
            <a:endParaRPr lang="en-US" sz="1800" b="1" dirty="0"/>
          </a:p>
          <a:p>
            <a:pPr marL="257175" indent="-257175">
              <a:buFont typeface="Arial" panose="020B0604020202020204" pitchFamily="34" charset="0"/>
              <a:buChar char="•"/>
            </a:pPr>
            <a:r>
              <a:rPr lang="en-US" sz="1800" dirty="0"/>
              <a:t>Aboriginal </a:t>
            </a:r>
            <a:r>
              <a:rPr lang="en-US" sz="1800" dirty="0"/>
              <a:t>Peoples and First </a:t>
            </a:r>
            <a:r>
              <a:rPr lang="en-US" sz="1800" dirty="0"/>
              <a:t>Nations</a:t>
            </a:r>
          </a:p>
          <a:p>
            <a:pPr marL="257175" indent="-257175">
              <a:buFont typeface="Arial" panose="020B0604020202020204" pitchFamily="34" charset="0"/>
              <a:buChar char="•"/>
            </a:pPr>
            <a:r>
              <a:rPr lang="en-US" sz="1800" dirty="0"/>
              <a:t>Agrifoods</a:t>
            </a:r>
          </a:p>
          <a:p>
            <a:pPr marL="257175" indent="-257175">
              <a:buFont typeface="Arial" panose="020B0604020202020204" pitchFamily="34" charset="0"/>
              <a:buChar char="•"/>
            </a:pPr>
            <a:r>
              <a:rPr lang="en-US" sz="1800" dirty="0"/>
              <a:t>Construction, Forestry</a:t>
            </a:r>
          </a:p>
          <a:p>
            <a:pPr marL="257175" indent="-257175">
              <a:buFont typeface="Arial" panose="020B0604020202020204" pitchFamily="34" charset="0"/>
              <a:buChar char="•"/>
            </a:pPr>
            <a:r>
              <a:rPr lang="en-US" sz="1800" dirty="0"/>
              <a:t>Manufacturing</a:t>
            </a:r>
          </a:p>
          <a:p>
            <a:pPr marL="257175" indent="-257175">
              <a:buFont typeface="Arial" panose="020B0604020202020204" pitchFamily="34" charset="0"/>
              <a:buChar char="•"/>
            </a:pPr>
            <a:r>
              <a:rPr lang="en-US" sz="1800" dirty="0"/>
              <a:t>Mining </a:t>
            </a:r>
            <a:r>
              <a:rPr lang="en-US" sz="1800" dirty="0"/>
              <a:t>and </a:t>
            </a:r>
            <a:r>
              <a:rPr lang="en-US" sz="1800" dirty="0"/>
              <a:t>Energy, Natural Gas</a:t>
            </a:r>
          </a:p>
          <a:p>
            <a:pPr marL="257175" indent="-257175">
              <a:buFont typeface="Arial" panose="020B0604020202020204" pitchFamily="34" charset="0"/>
              <a:buChar char="•"/>
            </a:pPr>
            <a:r>
              <a:rPr lang="en-US" sz="1800" dirty="0"/>
              <a:t>Non-profit </a:t>
            </a:r>
            <a:r>
              <a:rPr lang="en-US" sz="1800" dirty="0"/>
              <a:t>Health and Social </a:t>
            </a:r>
            <a:r>
              <a:rPr lang="en-US" sz="1800" dirty="0"/>
              <a:t>Services</a:t>
            </a:r>
          </a:p>
          <a:p>
            <a:pPr marL="257175" indent="-257175">
              <a:buFont typeface="Arial" panose="020B0604020202020204" pitchFamily="34" charset="0"/>
              <a:buChar char="•"/>
            </a:pPr>
            <a:r>
              <a:rPr lang="en-US" sz="1800" dirty="0"/>
              <a:t>Small Business, Tourism</a:t>
            </a:r>
          </a:p>
          <a:p>
            <a:pPr marL="257175" indent="-257175">
              <a:buFont typeface="Arial" panose="020B0604020202020204" pitchFamily="34" charset="0"/>
              <a:buChar char="•"/>
            </a:pPr>
            <a:r>
              <a:rPr lang="en-US" sz="1800" dirty="0"/>
              <a:t>Technology </a:t>
            </a:r>
            <a:r>
              <a:rPr lang="en-US" sz="1800" dirty="0"/>
              <a:t>and Green </a:t>
            </a:r>
            <a:r>
              <a:rPr lang="en-US" sz="1800" dirty="0"/>
              <a:t>Economy, Transportation</a:t>
            </a:r>
            <a:endParaRPr lang="en-US" sz="1800" dirty="0"/>
          </a:p>
          <a:p>
            <a:r>
              <a:rPr lang="en-US" sz="1800" dirty="0"/>
              <a:t> </a:t>
            </a:r>
          </a:p>
          <a:p>
            <a:pPr marL="214313" indent="-214313">
              <a:buFont typeface="Arial" panose="020B0604020202020204" pitchFamily="34" charset="0"/>
              <a:buChar char="•"/>
            </a:pP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11</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Canada-BC Job Grant – </a:t>
            </a:r>
            <a:r>
              <a:rPr lang="fr-FR" sz="2400" dirty="0" err="1">
                <a:solidFill>
                  <a:schemeClr val="bg1"/>
                </a:solidFill>
              </a:rPr>
              <a:t>Priority</a:t>
            </a:r>
            <a:r>
              <a:rPr lang="fr-FR" sz="2400" dirty="0">
                <a:solidFill>
                  <a:schemeClr val="bg1"/>
                </a:solidFill>
              </a:rPr>
              <a:t> </a:t>
            </a:r>
            <a:r>
              <a:rPr lang="fr-FR" sz="2400" dirty="0" err="1">
                <a:solidFill>
                  <a:schemeClr val="bg1"/>
                </a:solidFill>
              </a:rPr>
              <a:t>Sectors</a:t>
            </a:r>
            <a:endParaRPr lang="en-US" sz="2400" dirty="0">
              <a:solidFill>
                <a:schemeClr val="bg1"/>
              </a:solidFill>
            </a:endParaRPr>
          </a:p>
        </p:txBody>
      </p:sp>
    </p:spTree>
    <p:extLst>
      <p:ext uri="{BB962C8B-B14F-4D97-AF65-F5344CB8AC3E}">
        <p14:creationId xmlns:p14="http://schemas.microsoft.com/office/powerpoint/2010/main" val="1817064133"/>
      </p:ext>
    </p:extLst>
  </p:cSld>
  <p:clrMapOvr>
    <a:masterClrMapping/>
  </p:clrMapOvr>
  <p:transition spd="slow">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923" y="1906779"/>
            <a:ext cx="4757078" cy="835904"/>
          </a:xfrm>
        </p:spPr>
        <p:txBody>
          <a:bodyPr>
            <a:normAutofit fontScale="90000"/>
          </a:bodyPr>
          <a:lstStyle/>
          <a:p>
            <a:r>
              <a:rPr lang="en-CA" dirty="0" smtClean="0"/>
              <a:t>Review the Canada-BC Job Grant</a:t>
            </a:r>
            <a:br>
              <a:rPr lang="en-CA" dirty="0" smtClean="0"/>
            </a:br>
            <a:endParaRPr lang="en-US" dirty="0"/>
          </a:p>
        </p:txBody>
      </p:sp>
      <p:sp>
        <p:nvSpPr>
          <p:cNvPr id="5" name="Text Placeholder 4"/>
          <p:cNvSpPr>
            <a:spLocks noGrp="1"/>
          </p:cNvSpPr>
          <p:nvPr>
            <p:ph type="body" sz="half" idx="2"/>
          </p:nvPr>
        </p:nvSpPr>
        <p:spPr>
          <a:xfrm>
            <a:off x="1484924" y="2508250"/>
            <a:ext cx="7417288" cy="3083141"/>
          </a:xfrm>
        </p:spPr>
        <p:txBody>
          <a:bodyPr>
            <a:normAutofit/>
          </a:bodyPr>
          <a:lstStyle/>
          <a:p>
            <a:r>
              <a:rPr lang="en-US" sz="1800" dirty="0">
                <a:hlinkClick r:id="rId3"/>
              </a:rPr>
              <a:t>www.bcaafc.com/initiatives/5x5</a:t>
            </a:r>
            <a:endParaRPr lang="en-US" sz="1800" dirty="0"/>
          </a:p>
          <a:p>
            <a:r>
              <a:rPr lang="en-US" sz="1800" dirty="0">
                <a:hlinkClick r:id="rId4"/>
              </a:rPr>
              <a:t>www.workbc.ca/Employer-Resources/Canada-BC-Job-Grant.aspx</a:t>
            </a:r>
            <a:endParaRPr lang="en-US" sz="1800" dirty="0"/>
          </a:p>
          <a:p>
            <a:r>
              <a:rPr lang="en-US" sz="1800" i="1" dirty="0"/>
              <a:t>Step </a:t>
            </a:r>
            <a:r>
              <a:rPr lang="en-US" sz="1800" i="1" dirty="0"/>
              <a:t>1:</a:t>
            </a:r>
            <a:r>
              <a:rPr lang="en-US" sz="1800" b="1" dirty="0"/>
              <a:t>Review Eligibility</a:t>
            </a:r>
            <a:endParaRPr lang="en-US" sz="1800" dirty="0"/>
          </a:p>
          <a:p>
            <a:r>
              <a:rPr lang="en-US" sz="1800" i="1" dirty="0"/>
              <a:t>Step 2:</a:t>
            </a:r>
            <a:r>
              <a:rPr lang="en-US" sz="1800" b="1" dirty="0"/>
              <a:t> Contact BCAAFC  </a:t>
            </a:r>
            <a:endParaRPr lang="en-US" sz="1800" dirty="0"/>
          </a:p>
          <a:p>
            <a:r>
              <a:rPr lang="en-US" sz="1800" i="1" dirty="0"/>
              <a:t>Step 3:</a:t>
            </a:r>
            <a:r>
              <a:rPr lang="en-US" sz="1800" b="1" dirty="0"/>
              <a:t> Submit Your Application</a:t>
            </a:r>
            <a:endParaRPr lang="en-US" sz="1800" dirty="0"/>
          </a:p>
          <a:p>
            <a:r>
              <a:rPr lang="en-US" sz="1800" dirty="0"/>
              <a:t>Step 4:</a:t>
            </a:r>
            <a:r>
              <a:rPr lang="en-US" sz="1800" b="1" dirty="0"/>
              <a:t> Get Approved and Send in Agreement</a:t>
            </a:r>
            <a:endParaRPr lang="en-US" sz="1800" dirty="0"/>
          </a:p>
          <a:p>
            <a:r>
              <a:rPr lang="en-US" sz="1800" i="1" dirty="0"/>
              <a:t>Step 5:</a:t>
            </a:r>
            <a:r>
              <a:rPr lang="en-US" sz="1800" b="1" dirty="0"/>
              <a:t> Start Training!</a:t>
            </a:r>
            <a:endParaRPr lang="en-US" sz="1800" dirty="0"/>
          </a:p>
          <a:p>
            <a:r>
              <a:rPr lang="en-US" sz="1800" i="1" dirty="0"/>
              <a:t>Step 6:</a:t>
            </a:r>
            <a:r>
              <a:rPr lang="en-US" sz="1800" b="1" dirty="0"/>
              <a:t> Apply for Reimbursement</a:t>
            </a:r>
            <a:endParaRPr lang="en-US" sz="1800" dirty="0"/>
          </a:p>
          <a:p>
            <a:pPr marL="214313" indent="-214313">
              <a:buFont typeface="Arial" panose="020B0604020202020204" pitchFamily="34" charset="0"/>
              <a:buChar char="•"/>
            </a:pPr>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12</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Canada-BC Job Grant – How to </a:t>
            </a:r>
            <a:r>
              <a:rPr lang="fr-FR" sz="2400" dirty="0" err="1">
                <a:solidFill>
                  <a:schemeClr val="bg1"/>
                </a:solidFill>
              </a:rPr>
              <a:t>Apply</a:t>
            </a:r>
            <a:endParaRPr lang="en-US" sz="2400" dirty="0">
              <a:solidFill>
                <a:schemeClr val="bg1"/>
              </a:solidFill>
            </a:endParaRPr>
          </a:p>
        </p:txBody>
      </p:sp>
    </p:spTree>
    <p:extLst>
      <p:ext uri="{BB962C8B-B14F-4D97-AF65-F5344CB8AC3E}">
        <p14:creationId xmlns:p14="http://schemas.microsoft.com/office/powerpoint/2010/main" val="203473774"/>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5"/>
          <p:cNvSpPr>
            <a:spLocks noGrp="1"/>
          </p:cNvSpPr>
          <p:nvPr>
            <p:ph type="title"/>
          </p:nvPr>
        </p:nvSpPr>
        <p:spPr>
          <a:xfrm>
            <a:off x="1379659" y="1766094"/>
            <a:ext cx="7442201" cy="3575050"/>
          </a:xfrm>
        </p:spPr>
        <p:txBody>
          <a:bodyPr>
            <a:normAutofit fontScale="90000"/>
          </a:bodyPr>
          <a:lstStyle/>
          <a:p>
            <a:r>
              <a:rPr lang="en-US" b="1" dirty="0" smtClean="0">
                <a:solidFill>
                  <a:srgbClr val="92D050"/>
                </a:solidFill>
              </a:rPr>
              <a:t>Current Intake Open </a:t>
            </a:r>
            <a:r>
              <a:rPr lang="en-US" b="1" dirty="0">
                <a:solidFill>
                  <a:srgbClr val="92D050"/>
                </a:solidFill>
              </a:rPr>
              <a:t>Now:  </a:t>
            </a:r>
            <a:r>
              <a:rPr lang="en-US" b="1" dirty="0" smtClean="0">
                <a:solidFill>
                  <a:srgbClr val="92D050"/>
                </a:solidFill>
              </a:rPr>
              <a:t/>
            </a:r>
            <a:br>
              <a:rPr lang="en-US" b="1" dirty="0" smtClean="0">
                <a:solidFill>
                  <a:srgbClr val="92D050"/>
                </a:solidFill>
              </a:rPr>
            </a:br>
            <a:r>
              <a:rPr lang="en-US" b="1" dirty="0" smtClean="0">
                <a:solidFill>
                  <a:schemeClr val="tx1"/>
                </a:solidFill>
              </a:rPr>
              <a:t>Priority </a:t>
            </a:r>
            <a:r>
              <a:rPr lang="en-US" b="1" dirty="0">
                <a:solidFill>
                  <a:schemeClr val="tx1"/>
                </a:solidFill>
              </a:rPr>
              <a:t>Sector Stream </a:t>
            </a:r>
            <a:br>
              <a:rPr lang="en-US" b="1" dirty="0">
                <a:solidFill>
                  <a:schemeClr val="tx1"/>
                </a:solidFill>
              </a:rPr>
            </a:br>
            <a:r>
              <a:rPr lang="en-US" sz="2025" dirty="0">
                <a:solidFill>
                  <a:schemeClr val="tx1"/>
                </a:solidFill>
              </a:rPr>
              <a:t>Apply </a:t>
            </a:r>
            <a:r>
              <a:rPr lang="en-US" sz="2025" dirty="0">
                <a:solidFill>
                  <a:schemeClr val="tx1"/>
                </a:solidFill>
              </a:rPr>
              <a:t>July 18 - Dec 31, </a:t>
            </a:r>
            <a:r>
              <a:rPr lang="en-US" sz="2025" dirty="0">
                <a:solidFill>
                  <a:schemeClr val="tx1"/>
                </a:solidFill>
              </a:rPr>
              <a:t>2016 </a:t>
            </a:r>
            <a:r>
              <a:rPr lang="en-US" sz="2025" i="1" dirty="0">
                <a:solidFill>
                  <a:schemeClr val="tx1"/>
                </a:solidFill>
              </a:rPr>
              <a:t>for training that starts on/before Dec </a:t>
            </a:r>
            <a:r>
              <a:rPr lang="en-US" sz="2025" i="1" dirty="0">
                <a:solidFill>
                  <a:schemeClr val="tx1"/>
                </a:solidFill>
              </a:rPr>
              <a:t>31, </a:t>
            </a:r>
            <a:r>
              <a:rPr lang="en-US" sz="2025" i="1" dirty="0">
                <a:solidFill>
                  <a:schemeClr val="tx1"/>
                </a:solidFill>
              </a:rPr>
              <a:t>2016</a:t>
            </a:r>
            <a:r>
              <a:rPr lang="en-US" i="1" dirty="0">
                <a:solidFill>
                  <a:schemeClr val="tx1"/>
                </a:solidFill>
              </a:rPr>
              <a:t/>
            </a:r>
            <a:br>
              <a:rPr lang="en-US" i="1" dirty="0">
                <a:solidFill>
                  <a:schemeClr val="tx1"/>
                </a:solidFill>
              </a:rPr>
            </a:br>
            <a:r>
              <a:rPr lang="en-US" b="1" dirty="0">
                <a:solidFill>
                  <a:schemeClr val="tx1"/>
                </a:solidFill>
              </a:rPr>
              <a:t>Underrepresented/Unemployed/Refugee </a:t>
            </a:r>
            <a:r>
              <a:rPr lang="en-US" sz="2025" i="1" dirty="0">
                <a:solidFill>
                  <a:schemeClr val="tx1"/>
                </a:solidFill>
              </a:rPr>
              <a:t>for training </a:t>
            </a:r>
            <a:r>
              <a:rPr lang="en-US" sz="2025" i="1" dirty="0">
                <a:solidFill>
                  <a:schemeClr val="tx1"/>
                </a:solidFill>
              </a:rPr>
              <a:t>until December 31, </a:t>
            </a:r>
            <a:r>
              <a:rPr lang="en-US" sz="2025" i="1" dirty="0">
                <a:solidFill>
                  <a:schemeClr val="tx1"/>
                </a:solidFill>
              </a:rPr>
              <a:t>2016</a:t>
            </a:r>
            <a:br>
              <a:rPr lang="en-US" sz="2025" i="1" dirty="0">
                <a:solidFill>
                  <a:schemeClr val="tx1"/>
                </a:solidFill>
              </a:rPr>
            </a:br>
            <a:r>
              <a:rPr lang="en-US" i="1" dirty="0">
                <a:solidFill>
                  <a:srgbClr val="92D050"/>
                </a:solidFill>
              </a:rPr>
              <a:t/>
            </a:r>
            <a:br>
              <a:rPr lang="en-US" i="1" dirty="0">
                <a:solidFill>
                  <a:srgbClr val="92D050"/>
                </a:solidFill>
              </a:rPr>
            </a:br>
            <a:r>
              <a:rPr lang="en-US" b="1" dirty="0" smtClean="0">
                <a:solidFill>
                  <a:srgbClr val="92D050"/>
                </a:solidFill>
              </a:rPr>
              <a:t>Intake Opening </a:t>
            </a:r>
            <a:r>
              <a:rPr lang="en-US" b="1" dirty="0">
                <a:solidFill>
                  <a:srgbClr val="92D050"/>
                </a:solidFill>
              </a:rPr>
              <a:t>October 1, 2016: </a:t>
            </a:r>
            <a:r>
              <a:rPr lang="en-US" b="1" dirty="0" smtClean="0">
                <a:solidFill>
                  <a:srgbClr val="92D050"/>
                </a:solidFill>
              </a:rPr>
              <a:t/>
            </a:r>
            <a:br>
              <a:rPr lang="en-US" b="1" dirty="0" smtClean="0">
                <a:solidFill>
                  <a:srgbClr val="92D050"/>
                </a:solidFill>
              </a:rPr>
            </a:br>
            <a:r>
              <a:rPr lang="en-US" b="1" dirty="0" smtClean="0">
                <a:solidFill>
                  <a:schemeClr val="tx1"/>
                </a:solidFill>
              </a:rPr>
              <a:t>All </a:t>
            </a:r>
            <a:r>
              <a:rPr lang="en-US" b="1" dirty="0">
                <a:solidFill>
                  <a:schemeClr val="tx1"/>
                </a:solidFill>
              </a:rPr>
              <a:t>Funding Streams</a:t>
            </a:r>
            <a:r>
              <a:rPr lang="en-US" sz="2025" dirty="0">
                <a:solidFill>
                  <a:schemeClr val="tx1"/>
                </a:solidFill>
              </a:rPr>
              <a:t/>
            </a:r>
            <a:br>
              <a:rPr lang="en-US" sz="2025" dirty="0">
                <a:solidFill>
                  <a:schemeClr val="tx1"/>
                </a:solidFill>
              </a:rPr>
            </a:br>
            <a:r>
              <a:rPr lang="en-US" sz="2025" dirty="0">
                <a:solidFill>
                  <a:schemeClr val="tx1"/>
                </a:solidFill>
              </a:rPr>
              <a:t>Apply Oct </a:t>
            </a:r>
            <a:r>
              <a:rPr lang="en-US" sz="2025" dirty="0">
                <a:solidFill>
                  <a:schemeClr val="tx1"/>
                </a:solidFill>
              </a:rPr>
              <a:t>1 - Dec 31, 2016 </a:t>
            </a:r>
            <a:r>
              <a:rPr lang="en-US" sz="2025" dirty="0">
                <a:solidFill>
                  <a:schemeClr val="tx1"/>
                </a:solidFill>
              </a:rPr>
              <a:t>f</a:t>
            </a:r>
            <a:r>
              <a:rPr lang="en-US" sz="2025" i="1" dirty="0">
                <a:solidFill>
                  <a:schemeClr val="tx1"/>
                </a:solidFill>
              </a:rPr>
              <a:t>or training </a:t>
            </a:r>
            <a:r>
              <a:rPr lang="en-US" sz="2025" i="1" dirty="0">
                <a:solidFill>
                  <a:schemeClr val="tx1"/>
                </a:solidFill>
              </a:rPr>
              <a:t>that starts on/before Mar 31, </a:t>
            </a:r>
            <a:r>
              <a:rPr lang="en-US" sz="2025" i="1" dirty="0">
                <a:solidFill>
                  <a:schemeClr val="tx1"/>
                </a:solidFill>
              </a:rPr>
              <a:t>2017</a:t>
            </a:r>
            <a:r>
              <a:rPr lang="en-US" sz="2025" dirty="0"/>
              <a:t/>
            </a:r>
            <a:br>
              <a:rPr lang="en-US" sz="2025" dirty="0"/>
            </a:br>
            <a:endParaRPr lang="en-US" sz="2025" dirty="0">
              <a:solidFill>
                <a:schemeClr val="tx1"/>
              </a:solidFill>
            </a:endParaRPr>
          </a:p>
        </p:txBody>
      </p:sp>
      <p:sp>
        <p:nvSpPr>
          <p:cNvPr id="9" name="Slide Number Placeholder 8"/>
          <p:cNvSpPr>
            <a:spLocks noGrp="1"/>
          </p:cNvSpPr>
          <p:nvPr>
            <p:ph type="sldNum" sz="quarter" idx="12"/>
          </p:nvPr>
        </p:nvSpPr>
        <p:spPr/>
        <p:txBody>
          <a:bodyPr/>
          <a:lstStyle/>
          <a:p>
            <a:fld id="{9CD8D479-8942-46E8-A226-A4E01F7A105C}" type="slidenum">
              <a:rPr lang="en-US" smtClean="0"/>
              <a:pPr/>
              <a:t>13</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2"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Canada-BC Job Grant </a:t>
            </a:r>
            <a:endParaRPr lang="en-US" sz="2400" dirty="0">
              <a:solidFill>
                <a:schemeClr val="bg1"/>
              </a:solidFill>
            </a:endParaRPr>
          </a:p>
        </p:txBody>
      </p:sp>
    </p:spTree>
    <p:extLst>
      <p:ext uri="{BB962C8B-B14F-4D97-AF65-F5344CB8AC3E}">
        <p14:creationId xmlns:p14="http://schemas.microsoft.com/office/powerpoint/2010/main" val="2961791081"/>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CD8D479-8942-46E8-A226-A4E01F7A105C}" type="slidenum">
              <a:rPr lang="en-US" smtClean="0"/>
              <a:pPr/>
              <a:t>14</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4610" y="1768881"/>
            <a:ext cx="1931182" cy="1773025"/>
          </a:xfrm>
          <a:prstGeom prst="rect">
            <a:avLst/>
          </a:prstGeom>
        </p:spPr>
      </p:pic>
      <p:pic>
        <p:nvPicPr>
          <p:cNvPr id="8" name="Picture 7" descr="Can_BC_JobFund_rgb_pos"/>
          <p:cNvPicPr/>
          <p:nvPr/>
        </p:nvPicPr>
        <p:blipFill>
          <a:blip r:embed="rId6">
            <a:extLst>
              <a:ext uri="{28A0092B-C50C-407E-A947-70E740481C1C}">
                <a14:useLocalDpi xmlns:a14="http://schemas.microsoft.com/office/drawing/2010/main" val="0"/>
              </a:ext>
            </a:extLst>
          </a:blip>
          <a:srcRect/>
          <a:stretch>
            <a:fillRect/>
          </a:stretch>
        </p:blipFill>
        <p:spPr bwMode="auto">
          <a:xfrm>
            <a:off x="2333394" y="2655393"/>
            <a:ext cx="6690731" cy="2571036"/>
          </a:xfrm>
          <a:prstGeom prst="rect">
            <a:avLst/>
          </a:prstGeom>
          <a:noFill/>
          <a:ln>
            <a:noFill/>
          </a:ln>
        </p:spPr>
      </p:pic>
    </p:spTree>
    <p:extLst>
      <p:ext uri="{BB962C8B-B14F-4D97-AF65-F5344CB8AC3E}">
        <p14:creationId xmlns:p14="http://schemas.microsoft.com/office/powerpoint/2010/main" val="214449613"/>
      </p:ext>
    </p:extLst>
  </p:cSld>
  <p:clrMapOvr>
    <a:masterClrMapping/>
  </p:clrMapOvr>
  <p:transition spd="slow">
    <p:push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2327" y="1839722"/>
            <a:ext cx="4757078" cy="902961"/>
          </a:xfrm>
        </p:spPr>
        <p:txBody>
          <a:bodyPr>
            <a:normAutofit/>
          </a:bodyPr>
          <a:lstStyle/>
          <a:p>
            <a:r>
              <a:rPr lang="en-CA" b="1" dirty="0" smtClean="0"/>
              <a:t>Contact Us</a:t>
            </a:r>
            <a:endParaRPr lang="en-US" b="1" dirty="0"/>
          </a:p>
        </p:txBody>
      </p:sp>
      <p:sp>
        <p:nvSpPr>
          <p:cNvPr id="5" name="Text Placeholder 4"/>
          <p:cNvSpPr>
            <a:spLocks noGrp="1"/>
          </p:cNvSpPr>
          <p:nvPr>
            <p:ph type="body" sz="half" idx="2"/>
          </p:nvPr>
        </p:nvSpPr>
        <p:spPr>
          <a:xfrm>
            <a:off x="1912327" y="2742683"/>
            <a:ext cx="6989885" cy="2848708"/>
          </a:xfrm>
        </p:spPr>
        <p:txBody>
          <a:bodyPr>
            <a:normAutofit/>
          </a:bodyPr>
          <a:lstStyle/>
          <a:p>
            <a:r>
              <a:rPr lang="en-US" sz="2100" i="1" dirty="0"/>
              <a:t>BCAAFC Contact: 	</a:t>
            </a:r>
            <a:r>
              <a:rPr lang="en-US" sz="2400" dirty="0"/>
              <a:t>Lisa Mercure</a:t>
            </a:r>
          </a:p>
          <a:p>
            <a:r>
              <a:rPr lang="en-CA" sz="2100" i="1" dirty="0"/>
              <a:t>Phone: </a:t>
            </a:r>
            <a:r>
              <a:rPr lang="en-CA" sz="2400" dirty="0"/>
              <a:t>		1-800-990-2432 </a:t>
            </a:r>
            <a:r>
              <a:rPr lang="en-CA" sz="2400" dirty="0" err="1"/>
              <a:t>ext</a:t>
            </a:r>
            <a:r>
              <a:rPr lang="en-CA" sz="2400" dirty="0"/>
              <a:t> 223</a:t>
            </a:r>
            <a:endParaRPr lang="en-US" sz="2400" dirty="0"/>
          </a:p>
          <a:p>
            <a:r>
              <a:rPr lang="en-US" sz="2100" i="1" dirty="0"/>
              <a:t>Email</a:t>
            </a:r>
            <a:r>
              <a:rPr lang="en-US" sz="2100" i="1" dirty="0"/>
              <a:t>: </a:t>
            </a:r>
            <a:r>
              <a:rPr lang="en-US" sz="2100" i="1" dirty="0"/>
              <a:t>		</a:t>
            </a:r>
            <a:r>
              <a:rPr lang="en-CA" sz="2400" u="sng" dirty="0">
                <a:hlinkClick r:id="rId3"/>
              </a:rPr>
              <a:t>employment@bcaafc.com</a:t>
            </a:r>
            <a:r>
              <a:rPr lang="en-US" sz="2400" dirty="0">
                <a:hlinkClick r:id="rId4"/>
              </a:rPr>
              <a:t> </a:t>
            </a:r>
            <a:r>
              <a:rPr lang="en-US" sz="2400" dirty="0"/>
              <a:t> </a:t>
            </a:r>
          </a:p>
          <a:p>
            <a:r>
              <a:rPr lang="en-US" sz="2100" i="1" dirty="0"/>
              <a:t>Website: 		</a:t>
            </a:r>
            <a:r>
              <a:rPr lang="en-US" sz="2400" dirty="0"/>
              <a:t>www.bcaafc.com/initiatives/5x5</a:t>
            </a:r>
          </a:p>
          <a:p>
            <a:endParaRPr lang="en-US" sz="2400" dirty="0"/>
          </a:p>
          <a:p>
            <a:r>
              <a:rPr lang="en-US" dirty="0"/>
              <a:t> </a:t>
            </a:r>
          </a:p>
        </p:txBody>
      </p:sp>
      <p:sp>
        <p:nvSpPr>
          <p:cNvPr id="9" name="Slide Number Placeholder 8"/>
          <p:cNvSpPr>
            <a:spLocks noGrp="1"/>
          </p:cNvSpPr>
          <p:nvPr>
            <p:ph type="sldNum" sz="quarter" idx="12"/>
          </p:nvPr>
        </p:nvSpPr>
        <p:spPr/>
        <p:txBody>
          <a:bodyPr/>
          <a:lstStyle/>
          <a:p>
            <a:fld id="{9CD8D479-8942-46E8-A226-A4E01F7A105C}" type="slidenum">
              <a:rPr lang="en-US" smtClean="0"/>
              <a:pPr/>
              <a:t>15</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6">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endParaRPr lang="en-US" sz="2400" dirty="0">
              <a:solidFill>
                <a:schemeClr val="bg1"/>
              </a:solidFill>
            </a:endParaRPr>
          </a:p>
        </p:txBody>
      </p:sp>
      <p:sp>
        <p:nvSpPr>
          <p:cNvPr id="6" name="TextBox 5"/>
          <p:cNvSpPr txBox="1"/>
          <p:nvPr/>
        </p:nvSpPr>
        <p:spPr>
          <a:xfrm>
            <a:off x="911613" y="1319892"/>
            <a:ext cx="6113656" cy="461665"/>
          </a:xfrm>
          <a:prstGeom prst="rect">
            <a:avLst/>
          </a:prstGeom>
          <a:noFill/>
        </p:spPr>
        <p:txBody>
          <a:bodyPr wrap="square" rtlCol="0">
            <a:spAutoFit/>
          </a:bodyPr>
          <a:lstStyle/>
          <a:p>
            <a:r>
              <a:rPr lang="en-US" sz="2400" dirty="0">
                <a:solidFill>
                  <a:schemeClr val="bg1"/>
                </a:solidFill>
              </a:rPr>
              <a:t>Help us Promote the Canada-B.C. Job Grant</a:t>
            </a:r>
          </a:p>
        </p:txBody>
      </p:sp>
    </p:spTree>
    <p:extLst>
      <p:ext uri="{BB962C8B-B14F-4D97-AF65-F5344CB8AC3E}">
        <p14:creationId xmlns:p14="http://schemas.microsoft.com/office/powerpoint/2010/main" val="2521734062"/>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666" r="3608" b="3489"/>
          <a:stretch/>
        </p:blipFill>
        <p:spPr>
          <a:xfrm>
            <a:off x="5388428" y="1964950"/>
            <a:ext cx="3585965" cy="3285277"/>
          </a:xfrm>
          <a:prstGeom prst="rect">
            <a:avLst/>
          </a:prstGeom>
        </p:spPr>
      </p:pic>
      <p:sp>
        <p:nvSpPr>
          <p:cNvPr id="2" name="Title 1"/>
          <p:cNvSpPr>
            <a:spLocks noGrp="1"/>
          </p:cNvSpPr>
          <p:nvPr>
            <p:ph type="title"/>
          </p:nvPr>
        </p:nvSpPr>
        <p:spPr>
          <a:xfrm>
            <a:off x="1057520" y="1064316"/>
            <a:ext cx="7028962" cy="635398"/>
          </a:xfrm>
        </p:spPr>
        <p:txBody>
          <a:bodyPr>
            <a:normAutofit fontScale="90000"/>
          </a:bodyPr>
          <a:lstStyle/>
          <a:p>
            <a:r>
              <a:rPr lang="fr-FR" dirty="0" smtClean="0">
                <a:solidFill>
                  <a:schemeClr val="bg1"/>
                </a:solidFill>
              </a:rPr>
              <a:t>Local Friendship Centres in BC</a:t>
            </a:r>
            <a:endParaRPr lang="en-US" dirty="0">
              <a:solidFill>
                <a:schemeClr val="bg1"/>
              </a:solidFill>
            </a:endParaRPr>
          </a:p>
        </p:txBody>
      </p:sp>
      <p:sp>
        <p:nvSpPr>
          <p:cNvPr id="7" name="Content Placeholder 6"/>
          <p:cNvSpPr>
            <a:spLocks noGrp="1"/>
          </p:cNvSpPr>
          <p:nvPr>
            <p:ph idx="1"/>
          </p:nvPr>
        </p:nvSpPr>
        <p:spPr>
          <a:xfrm>
            <a:off x="1120877" y="1963968"/>
            <a:ext cx="4550162" cy="3687413"/>
          </a:xfrm>
        </p:spPr>
        <p:txBody>
          <a:bodyPr>
            <a:normAutofit/>
          </a:bodyPr>
          <a:lstStyle/>
          <a:p>
            <a:r>
              <a:rPr lang="en-CA" sz="2400" dirty="0"/>
              <a:t>25 Friendship Centres in BC.</a:t>
            </a:r>
          </a:p>
          <a:p>
            <a:r>
              <a:rPr lang="en-US" sz="2400" dirty="0"/>
              <a:t>Their mission…To improve the quality of life for urban Aboriginal people</a:t>
            </a:r>
            <a:endParaRPr lang="en-CA" sz="2400" dirty="0"/>
          </a:p>
          <a:p>
            <a:r>
              <a:rPr lang="en-CA" sz="2400" dirty="0"/>
              <a:t>Friendship Centres in BC serve up to 1,300 people on a daily</a:t>
            </a:r>
            <a:r>
              <a:rPr lang="en-CA" sz="2400" dirty="0"/>
              <a:t> </a:t>
            </a:r>
            <a:r>
              <a:rPr lang="en-CA" sz="2400" dirty="0"/>
              <a:t>basis.</a:t>
            </a:r>
          </a:p>
          <a:p>
            <a:r>
              <a:rPr lang="en-CA" sz="2400" dirty="0"/>
              <a:t>429 programs and services.</a:t>
            </a:r>
          </a:p>
          <a:p>
            <a:pPr marL="0" indent="0">
              <a:buNone/>
            </a:pPr>
            <a:endParaRPr lang="en-CA" dirty="0" smtClean="0"/>
          </a:p>
          <a:p>
            <a:pPr marL="0" indent="0">
              <a:buNone/>
            </a:pPr>
            <a:endParaRPr lang="en-CA" dirty="0" smtClean="0"/>
          </a:p>
          <a:p>
            <a:pPr marL="171450" lvl="1" indent="0">
              <a:buNone/>
            </a:pPr>
            <a:endParaRPr lang="en-CA"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2</a:t>
            </a:fld>
            <a:endParaRPr lang="en-US" dirty="0"/>
          </a:p>
        </p:txBody>
      </p:sp>
      <p:sp>
        <p:nvSpPr>
          <p:cNvPr id="11" name="TextBox 10"/>
          <p:cNvSpPr txBox="1"/>
          <p:nvPr/>
        </p:nvSpPr>
        <p:spPr>
          <a:xfrm rot="16200000" flipH="1" flipV="1">
            <a:off x="4122175" y="1157035"/>
            <a:ext cx="899651" cy="300082"/>
          </a:xfrm>
          <a:prstGeom prst="rect">
            <a:avLst/>
          </a:prstGeom>
          <a:solidFill>
            <a:srgbClr val="8BAA00"/>
          </a:solidFill>
        </p:spPr>
        <p:txBody>
          <a:bodyPr wrap="square" rtlCol="0">
            <a:spAutoFit/>
          </a:bodyPr>
          <a:lstStyle/>
          <a:p>
            <a:endParaRPr lang="en-CA" sz="1350" dirty="0"/>
          </a:p>
        </p:txBody>
      </p:sp>
      <p:pic>
        <p:nvPicPr>
          <p:cNvPr id="8" name="Picture 7"/>
          <p:cNvPicPr>
            <a:picLocks noChangeAspect="1"/>
          </p:cNvPicPr>
          <p:nvPr/>
        </p:nvPicPr>
        <p:blipFill>
          <a:blip r:embed="rId4"/>
          <a:stretch>
            <a:fillRect/>
          </a:stretch>
        </p:blipFill>
        <p:spPr>
          <a:xfrm rot="16200000">
            <a:off x="-2042990" y="2900240"/>
            <a:ext cx="5143502" cy="1057520"/>
          </a:xfrm>
          <a:prstGeom prst="rect">
            <a:avLst/>
          </a:prstGeom>
        </p:spPr>
      </p:pic>
      <p:pic>
        <p:nvPicPr>
          <p:cNvPr id="12" name="Picture 11"/>
          <p:cNvPicPr/>
          <p:nvPr/>
        </p:nvPicPr>
        <p:blipFill>
          <a:blip r:embed="rId5">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Tree>
    <p:extLst>
      <p:ext uri="{BB962C8B-B14F-4D97-AF65-F5344CB8AC3E}">
        <p14:creationId xmlns:p14="http://schemas.microsoft.com/office/powerpoint/2010/main" val="320126427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520" y="1064316"/>
            <a:ext cx="7028962" cy="635398"/>
          </a:xfrm>
        </p:spPr>
        <p:txBody>
          <a:bodyPr>
            <a:normAutofit fontScale="90000"/>
          </a:bodyPr>
          <a:lstStyle/>
          <a:p>
            <a:r>
              <a:rPr lang="fr-FR" dirty="0" smtClean="0">
                <a:solidFill>
                  <a:schemeClr val="bg1"/>
                </a:solidFill>
              </a:rPr>
              <a:t>BC Association of Aboriginal Friendship Centres</a:t>
            </a:r>
            <a:endParaRPr lang="en-US" dirty="0">
              <a:solidFill>
                <a:schemeClr val="bg1"/>
              </a:solidFill>
            </a:endParaRP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72913" y="1906779"/>
            <a:ext cx="3897587" cy="3179572"/>
          </a:xfrm>
        </p:spPr>
      </p:pic>
      <p:sp>
        <p:nvSpPr>
          <p:cNvPr id="9" name="Slide Number Placeholder 8"/>
          <p:cNvSpPr>
            <a:spLocks noGrp="1"/>
          </p:cNvSpPr>
          <p:nvPr>
            <p:ph type="sldNum" sz="quarter" idx="12"/>
          </p:nvPr>
        </p:nvSpPr>
        <p:spPr/>
        <p:txBody>
          <a:bodyPr/>
          <a:lstStyle/>
          <a:p>
            <a:fld id="{9CD8D479-8942-46E8-A226-A4E01F7A105C}" type="slidenum">
              <a:rPr lang="en-US" smtClean="0"/>
              <a:pPr/>
              <a:t>3</a:t>
            </a:fld>
            <a:endParaRPr lang="en-US" dirty="0"/>
          </a:p>
        </p:txBody>
      </p:sp>
      <p:sp>
        <p:nvSpPr>
          <p:cNvPr id="11" name="TextBox 10"/>
          <p:cNvSpPr txBox="1"/>
          <p:nvPr/>
        </p:nvSpPr>
        <p:spPr>
          <a:xfrm rot="16200000" flipH="1" flipV="1">
            <a:off x="4122175" y="1157035"/>
            <a:ext cx="899651" cy="300082"/>
          </a:xfrm>
          <a:prstGeom prst="rect">
            <a:avLst/>
          </a:prstGeom>
          <a:solidFill>
            <a:srgbClr val="8BAA00"/>
          </a:solidFill>
        </p:spPr>
        <p:txBody>
          <a:bodyPr wrap="square" rtlCol="0">
            <a:spAutoFit/>
          </a:bodyPr>
          <a:lstStyle/>
          <a:p>
            <a:endParaRPr lang="en-CA" sz="1350" dirty="0"/>
          </a:p>
        </p:txBody>
      </p:sp>
      <p:pic>
        <p:nvPicPr>
          <p:cNvPr id="8" name="Picture 7"/>
          <p:cNvPicPr>
            <a:picLocks noChangeAspect="1"/>
          </p:cNvPicPr>
          <p:nvPr/>
        </p:nvPicPr>
        <p:blipFill>
          <a:blip r:embed="rId4"/>
          <a:stretch>
            <a:fillRect/>
          </a:stretch>
        </p:blipFill>
        <p:spPr>
          <a:xfrm rot="16200000">
            <a:off x="-2042990" y="2900240"/>
            <a:ext cx="5143502" cy="1057520"/>
          </a:xfrm>
          <a:prstGeom prst="rect">
            <a:avLst/>
          </a:prstGeom>
        </p:spPr>
      </p:pic>
      <p:pic>
        <p:nvPicPr>
          <p:cNvPr id="12" name="Picture 11"/>
          <p:cNvPicPr/>
          <p:nvPr/>
        </p:nvPicPr>
        <p:blipFill>
          <a:blip r:embed="rId5">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4" name="TextBox 3"/>
          <p:cNvSpPr txBox="1"/>
          <p:nvPr/>
        </p:nvSpPr>
        <p:spPr>
          <a:xfrm>
            <a:off x="5397501" y="2012157"/>
            <a:ext cx="3476635" cy="2354491"/>
          </a:xfrm>
          <a:prstGeom prst="rect">
            <a:avLst/>
          </a:prstGeom>
          <a:noFill/>
        </p:spPr>
        <p:txBody>
          <a:bodyPr wrap="square" rtlCol="0">
            <a:spAutoFit/>
          </a:bodyPr>
          <a:lstStyle/>
          <a:p>
            <a:r>
              <a:rPr lang="en-CA" sz="2100" dirty="0"/>
              <a:t>BCAAFC’s mission is:</a:t>
            </a:r>
          </a:p>
          <a:p>
            <a:endParaRPr lang="en-CA" sz="2100" dirty="0"/>
          </a:p>
          <a:p>
            <a:r>
              <a:rPr lang="en-CA" sz="2100" b="1" dirty="0"/>
              <a:t>“To </a:t>
            </a:r>
            <a:r>
              <a:rPr lang="en-CA" sz="2100" b="1" dirty="0"/>
              <a:t>improve the quality of life for Aboriginal Peoples by supporting the activities of Friendship Centres in BC.” </a:t>
            </a:r>
            <a:endParaRPr lang="en-CA" sz="2100" b="1" dirty="0"/>
          </a:p>
          <a:p>
            <a:endParaRPr lang="en-CA" sz="2100" b="1" dirty="0"/>
          </a:p>
        </p:txBody>
      </p:sp>
    </p:spTree>
    <p:extLst>
      <p:ext uri="{BB962C8B-B14F-4D97-AF65-F5344CB8AC3E}">
        <p14:creationId xmlns:p14="http://schemas.microsoft.com/office/powerpoint/2010/main" val="515499224"/>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1057520" y="1064316"/>
            <a:ext cx="7028962" cy="635398"/>
          </a:xfrm>
        </p:spPr>
        <p:txBody>
          <a:bodyPr/>
          <a:lstStyle/>
          <a:p>
            <a:r>
              <a:rPr lang="fr-FR" dirty="0" smtClean="0">
                <a:solidFill>
                  <a:schemeClr val="bg1"/>
                </a:solidFill>
              </a:rPr>
              <a:t>Training </a:t>
            </a:r>
            <a:r>
              <a:rPr lang="fr-FR" dirty="0" err="1" smtClean="0">
                <a:solidFill>
                  <a:schemeClr val="bg1"/>
                </a:solidFill>
              </a:rPr>
              <a:t>Indigenous</a:t>
            </a:r>
            <a:r>
              <a:rPr lang="fr-FR" dirty="0" smtClean="0">
                <a:solidFill>
                  <a:schemeClr val="bg1"/>
                </a:solidFill>
              </a:rPr>
              <a:t> Peoples </a:t>
            </a:r>
            <a:endParaRPr lang="en-US" dirty="0">
              <a:solidFill>
                <a:schemeClr val="bg1"/>
              </a:solidFill>
            </a:endParaRPr>
          </a:p>
        </p:txBody>
      </p:sp>
      <p:pic>
        <p:nvPicPr>
          <p:cNvPr id="22" name="Content Placeholder 2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6961" y="2127150"/>
            <a:ext cx="3176898" cy="2867285"/>
          </a:xfrm>
        </p:spPr>
      </p:pic>
      <p:sp>
        <p:nvSpPr>
          <p:cNvPr id="18" name="Text Placeholder 17"/>
          <p:cNvSpPr>
            <a:spLocks noGrp="1"/>
          </p:cNvSpPr>
          <p:nvPr>
            <p:ph type="body" sz="half" idx="2"/>
          </p:nvPr>
        </p:nvSpPr>
        <p:spPr>
          <a:xfrm>
            <a:off x="4800600" y="2197875"/>
            <a:ext cx="3982916" cy="3234163"/>
          </a:xfrm>
        </p:spPr>
        <p:txBody>
          <a:bodyPr>
            <a:noAutofit/>
            <a:scene3d>
              <a:camera prst="orthographicFront"/>
              <a:lightRig rig="threePt" dir="t"/>
            </a:scene3d>
            <a:sp3d extrusionH="57150">
              <a:bevelT w="127000" h="38100" prst="relaxedInset"/>
            </a:sp3d>
          </a:bodyPr>
          <a:lstStyle/>
          <a:p>
            <a:endParaRPr lang="en-CA" sz="2400" b="1" dirty="0"/>
          </a:p>
          <a:p>
            <a:pPr marL="342900" indent="-342900">
              <a:buFont typeface="Arial" panose="020B0604020202020204" pitchFamily="34" charset="0"/>
              <a:buChar char="•"/>
            </a:pPr>
            <a:r>
              <a:rPr lang="en-CA" sz="2400" dirty="0"/>
              <a:t>Indigenous Youth are about to enter their </a:t>
            </a:r>
            <a:r>
              <a:rPr lang="en-CA" sz="2700" b="1" dirty="0">
                <a:ln>
                  <a:solidFill>
                    <a:schemeClr val="accent1"/>
                  </a:solidFill>
                </a:ln>
              </a:rPr>
              <a:t>PRIME</a:t>
            </a:r>
            <a:r>
              <a:rPr lang="en-CA" sz="2400" b="1" dirty="0">
                <a:ln>
                  <a:solidFill>
                    <a:schemeClr val="accent1"/>
                  </a:solidFill>
                </a:ln>
              </a:rPr>
              <a:t> </a:t>
            </a:r>
            <a:r>
              <a:rPr lang="en-CA" sz="2400" dirty="0"/>
              <a:t>working years</a:t>
            </a:r>
          </a:p>
          <a:p>
            <a:pPr marL="342900" indent="-342900">
              <a:buFont typeface="Arial" panose="020B0604020202020204" pitchFamily="34" charset="0"/>
              <a:buChar char="•"/>
            </a:pPr>
            <a:r>
              <a:rPr lang="en-CA" sz="2400" dirty="0"/>
              <a:t>Retain your </a:t>
            </a:r>
            <a:r>
              <a:rPr lang="en-CA" sz="2700" b="1" dirty="0">
                <a:ln>
                  <a:solidFill>
                    <a:srgbClr val="FFFF00">
                      <a:alpha val="62000"/>
                    </a:srgbClr>
                  </a:solidFill>
                </a:ln>
                <a:effectLst>
                  <a:outerShdw blurRad="50800" dist="50800" dir="5400000" algn="ctr" rotWithShape="0">
                    <a:srgbClr val="000000">
                      <a:alpha val="91000"/>
                    </a:srgbClr>
                  </a:outerShdw>
                </a:effectLst>
              </a:rPr>
              <a:t>*STAR *</a:t>
            </a:r>
          </a:p>
          <a:p>
            <a:r>
              <a:rPr lang="en-CA" sz="2700" b="1" dirty="0">
                <a:ln>
                  <a:solidFill>
                    <a:srgbClr val="FFFF00">
                      <a:alpha val="62000"/>
                    </a:srgbClr>
                  </a:solidFill>
                </a:ln>
                <a:effectLst>
                  <a:outerShdw blurRad="50800" dist="50800" dir="5400000" algn="ctr" rotWithShape="0">
                    <a:srgbClr val="000000">
                      <a:alpha val="91000"/>
                    </a:srgbClr>
                  </a:outerShdw>
                </a:effectLst>
              </a:rPr>
              <a:t> </a:t>
            </a:r>
            <a:r>
              <a:rPr lang="en-CA" sz="2700" b="1" dirty="0">
                <a:ln>
                  <a:solidFill>
                    <a:srgbClr val="FFFF00">
                      <a:alpha val="62000"/>
                    </a:srgbClr>
                  </a:solidFill>
                </a:ln>
                <a:effectLst>
                  <a:outerShdw blurRad="50800" dist="50800" dir="5400000" algn="ctr" rotWithShape="0">
                    <a:srgbClr val="000000">
                      <a:alpha val="91000"/>
                    </a:srgbClr>
                  </a:outerShdw>
                </a:effectLst>
              </a:rPr>
              <a:t>    </a:t>
            </a:r>
            <a:r>
              <a:rPr lang="en-CA" sz="2400" dirty="0"/>
              <a:t>employees</a:t>
            </a:r>
          </a:p>
          <a:p>
            <a:pPr marL="342900" indent="-342900">
              <a:buFont typeface="Arial" panose="020B0604020202020204" pitchFamily="34" charset="0"/>
              <a:buChar char="•"/>
            </a:pPr>
            <a:r>
              <a:rPr lang="en-CA" sz="2400" dirty="0"/>
              <a:t>Invest in Aboriginal workers</a:t>
            </a:r>
          </a:p>
          <a:p>
            <a:endParaRPr lang="en-CA" sz="2400"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4</a:t>
            </a:fld>
            <a:endParaRPr lang="en-US" dirty="0"/>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Tree>
    <p:extLst>
      <p:ext uri="{BB962C8B-B14F-4D97-AF65-F5344CB8AC3E}">
        <p14:creationId xmlns:p14="http://schemas.microsoft.com/office/powerpoint/2010/main" val="1628715840"/>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a:xfrm>
            <a:off x="1057520" y="1064316"/>
            <a:ext cx="7028962" cy="635398"/>
          </a:xfrm>
        </p:spPr>
        <p:txBody>
          <a:bodyPr/>
          <a:lstStyle/>
          <a:p>
            <a:r>
              <a:rPr lang="fr-FR" dirty="0" smtClean="0">
                <a:solidFill>
                  <a:schemeClr val="bg1"/>
                </a:solidFill>
              </a:rPr>
              <a:t>Training </a:t>
            </a:r>
            <a:r>
              <a:rPr lang="fr-FR" dirty="0" err="1" smtClean="0">
                <a:solidFill>
                  <a:schemeClr val="bg1"/>
                </a:solidFill>
              </a:rPr>
              <a:t>Indigenous</a:t>
            </a:r>
            <a:r>
              <a:rPr lang="fr-FR" dirty="0" smtClean="0">
                <a:solidFill>
                  <a:schemeClr val="bg1"/>
                </a:solidFill>
              </a:rPr>
              <a:t> Peoples </a:t>
            </a:r>
            <a:endParaRPr lang="en-US" dirty="0">
              <a:solidFill>
                <a:schemeClr val="bg1"/>
              </a:solidFill>
            </a:endParaRPr>
          </a:p>
        </p:txBody>
      </p:sp>
      <p:sp>
        <p:nvSpPr>
          <p:cNvPr id="18" name="Text Placeholder 17"/>
          <p:cNvSpPr>
            <a:spLocks noGrp="1"/>
          </p:cNvSpPr>
          <p:nvPr>
            <p:ph type="body" sz="half" idx="2"/>
          </p:nvPr>
        </p:nvSpPr>
        <p:spPr>
          <a:xfrm>
            <a:off x="1313056" y="2044855"/>
            <a:ext cx="7470460" cy="3387182"/>
          </a:xfrm>
        </p:spPr>
        <p:txBody>
          <a:bodyPr>
            <a:noAutofit/>
            <a:scene3d>
              <a:camera prst="orthographicFront"/>
              <a:lightRig rig="threePt" dir="t"/>
            </a:scene3d>
            <a:sp3d extrusionH="57150">
              <a:bevelT w="127000" h="38100" prst="relaxedInset"/>
            </a:sp3d>
          </a:bodyPr>
          <a:lstStyle/>
          <a:p>
            <a:endParaRPr lang="en-CA" sz="2400" b="1" dirty="0"/>
          </a:p>
          <a:p>
            <a:r>
              <a:rPr lang="en-CA" sz="2400" b="1" dirty="0"/>
              <a:t>Train employees who are underemployed</a:t>
            </a:r>
            <a:r>
              <a:rPr lang="en-CA" sz="2400" dirty="0"/>
              <a:t/>
            </a:r>
            <a:br>
              <a:rPr lang="en-CA" sz="2400" dirty="0"/>
            </a:br>
            <a:r>
              <a:rPr lang="en-CA" sz="2400" dirty="0"/>
              <a:t>*increase job security</a:t>
            </a:r>
          </a:p>
          <a:p>
            <a:r>
              <a:rPr lang="en-CA" sz="2400" dirty="0"/>
              <a:t>*increase skills</a:t>
            </a:r>
          </a:p>
          <a:p>
            <a:r>
              <a:rPr lang="en-CA" sz="2400" dirty="0"/>
              <a:t>*promotion</a:t>
            </a:r>
            <a:br>
              <a:rPr lang="en-CA" sz="2400" dirty="0"/>
            </a:br>
            <a:r>
              <a:rPr lang="en-CA" sz="2400" b="1" dirty="0"/>
              <a:t>Support Training for those unemployed </a:t>
            </a:r>
            <a:r>
              <a:rPr lang="en-CA" sz="2400" dirty="0"/>
              <a:t/>
            </a:r>
            <a:br>
              <a:rPr lang="en-CA" sz="2400" dirty="0"/>
            </a:br>
            <a:r>
              <a:rPr lang="en-CA" sz="2400" dirty="0"/>
              <a:t>*support local economy</a:t>
            </a:r>
            <a:br>
              <a:rPr lang="en-CA" sz="2400" dirty="0"/>
            </a:br>
            <a:r>
              <a:rPr lang="en-CA" sz="2400" dirty="0"/>
              <a:t>*employers build capacity </a:t>
            </a:r>
            <a:br>
              <a:rPr lang="en-CA" sz="2400" dirty="0"/>
            </a:br>
            <a:r>
              <a:rPr lang="en-CA" sz="2400" dirty="0"/>
              <a:t>*individuals gain self sufficiency</a:t>
            </a:r>
            <a:endParaRPr lang="en-CA" sz="2400"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5</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Tree>
    <p:extLst>
      <p:ext uri="{BB962C8B-B14F-4D97-AF65-F5344CB8AC3E}">
        <p14:creationId xmlns:p14="http://schemas.microsoft.com/office/powerpoint/2010/main" val="2680271813"/>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p:cNvSpPr>
            <a:spLocks noGrp="1"/>
          </p:cNvSpPr>
          <p:nvPr>
            <p:ph type="title"/>
          </p:nvPr>
        </p:nvSpPr>
        <p:spPr>
          <a:xfrm>
            <a:off x="1057520" y="1064316"/>
            <a:ext cx="7028962" cy="635398"/>
          </a:xfrm>
        </p:spPr>
        <p:txBody>
          <a:bodyPr>
            <a:normAutofit fontScale="90000"/>
          </a:bodyPr>
          <a:lstStyle/>
          <a:p>
            <a:r>
              <a:rPr lang="fr-FR" dirty="0" smtClean="0">
                <a:solidFill>
                  <a:schemeClr val="bg1"/>
                </a:solidFill>
              </a:rPr>
              <a:t>Training </a:t>
            </a:r>
            <a:r>
              <a:rPr lang="fr-FR" dirty="0" err="1" smtClean="0">
                <a:solidFill>
                  <a:schemeClr val="bg1"/>
                </a:solidFill>
              </a:rPr>
              <a:t>Indigenous</a:t>
            </a:r>
            <a:r>
              <a:rPr lang="fr-FR" dirty="0" smtClean="0">
                <a:solidFill>
                  <a:schemeClr val="bg1"/>
                </a:solidFill>
              </a:rPr>
              <a:t> Peoples </a:t>
            </a:r>
            <a:r>
              <a:rPr lang="fr-FR" dirty="0" err="1" smtClean="0">
                <a:solidFill>
                  <a:schemeClr val="bg1"/>
                </a:solidFill>
              </a:rPr>
              <a:t>is</a:t>
            </a:r>
            <a:r>
              <a:rPr lang="fr-FR" dirty="0" smtClean="0">
                <a:solidFill>
                  <a:schemeClr val="bg1"/>
                </a:solidFill>
              </a:rPr>
              <a:t> an Investment!</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9CD8D479-8942-46E8-A226-A4E01F7A105C}" type="slidenum">
              <a:rPr lang="en-US" smtClean="0"/>
              <a:pPr/>
              <a:t>6</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9769" y="2074717"/>
            <a:ext cx="2752152" cy="3436767"/>
          </a:xfrm>
          <a:prstGeom prst="rect">
            <a:avLst/>
          </a:prstGeom>
        </p:spPr>
      </p:pic>
    </p:spTree>
    <p:extLst>
      <p:ext uri="{BB962C8B-B14F-4D97-AF65-F5344CB8AC3E}">
        <p14:creationId xmlns:p14="http://schemas.microsoft.com/office/powerpoint/2010/main" val="1805337186"/>
      </p:ext>
    </p:extLst>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CD8D479-8942-46E8-A226-A4E01F7A105C}" type="slidenum">
              <a:rPr lang="en-US" smtClean="0"/>
              <a:pPr/>
              <a:t>7</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What </a:t>
            </a:r>
            <a:r>
              <a:rPr lang="fr-FR" sz="2400" dirty="0" err="1">
                <a:solidFill>
                  <a:schemeClr val="bg1"/>
                </a:solidFill>
              </a:rPr>
              <a:t>is</a:t>
            </a:r>
            <a:r>
              <a:rPr lang="fr-FR" sz="2400" dirty="0">
                <a:solidFill>
                  <a:schemeClr val="bg1"/>
                </a:solidFill>
              </a:rPr>
              <a:t> the Canada-BC Job Grant??</a:t>
            </a:r>
            <a:endParaRPr lang="en-US" sz="2400" dirty="0">
              <a:solidFill>
                <a:schemeClr val="bg1"/>
              </a:solidFill>
            </a:endParaRPr>
          </a:p>
        </p:txBody>
      </p:sp>
      <p:sp>
        <p:nvSpPr>
          <p:cNvPr id="15" name="TextBox 14"/>
          <p:cNvSpPr txBox="1"/>
          <p:nvPr/>
        </p:nvSpPr>
        <p:spPr>
          <a:xfrm>
            <a:off x="1384789" y="2033621"/>
            <a:ext cx="7082204" cy="3416320"/>
          </a:xfrm>
          <a:prstGeom prst="rect">
            <a:avLst/>
          </a:prstGeom>
          <a:noFill/>
        </p:spPr>
        <p:txBody>
          <a:bodyPr wrap="square" rtlCol="0">
            <a:spAutoFit/>
          </a:bodyPr>
          <a:lstStyle/>
          <a:p>
            <a:pPr marL="214313" indent="-214313">
              <a:buFont typeface="Arial" panose="020B0604020202020204" pitchFamily="34" charset="0"/>
              <a:buChar char="•"/>
            </a:pPr>
            <a:r>
              <a:rPr lang="en-CA" sz="2700" dirty="0"/>
              <a:t>Assists BC employers to invest in </a:t>
            </a:r>
            <a:r>
              <a:rPr lang="en-CA" sz="2700" dirty="0"/>
              <a:t>training</a:t>
            </a:r>
          </a:p>
          <a:p>
            <a:pPr marL="214313" indent="-214313">
              <a:buFont typeface="Arial" panose="020B0604020202020204" pitchFamily="34" charset="0"/>
              <a:buChar char="•"/>
            </a:pPr>
            <a:r>
              <a:rPr lang="en-CA" sz="2700" dirty="0"/>
              <a:t>Online applications to be pre-approved</a:t>
            </a:r>
          </a:p>
          <a:p>
            <a:pPr marL="214313" indent="-214313">
              <a:buFont typeface="Arial" panose="020B0604020202020204" pitchFamily="34" charset="0"/>
              <a:buChar char="•"/>
            </a:pPr>
            <a:r>
              <a:rPr lang="en-CA" sz="2700" dirty="0"/>
              <a:t>Training </a:t>
            </a:r>
            <a:r>
              <a:rPr lang="en-CA" sz="2700" dirty="0"/>
              <a:t>costs paid by </a:t>
            </a:r>
            <a:r>
              <a:rPr lang="en-CA" sz="2700" dirty="0"/>
              <a:t>employers:</a:t>
            </a:r>
          </a:p>
          <a:p>
            <a:pPr marL="557213" lvl="1" indent="-214313">
              <a:buFont typeface="Courier New" panose="02070309020205020404" pitchFamily="49" charset="0"/>
              <a:buChar char="o"/>
            </a:pPr>
            <a:r>
              <a:rPr lang="en-CA" sz="2700" dirty="0"/>
              <a:t>2/3 of pre approved training is reimbursed (up to $10,000 per participant)</a:t>
            </a:r>
          </a:p>
          <a:p>
            <a:pPr marL="557213" lvl="1" indent="-214313">
              <a:buFont typeface="Courier New" panose="02070309020205020404" pitchFamily="49" charset="0"/>
              <a:buChar char="o"/>
            </a:pPr>
            <a:r>
              <a:rPr lang="en-CA" sz="2700" dirty="0"/>
              <a:t>100% covered for those previously unemployed (up to $15,000  </a:t>
            </a:r>
            <a:r>
              <a:rPr lang="en-CA" sz="2700"/>
              <a:t>per participant)</a:t>
            </a:r>
            <a:r>
              <a:rPr lang="en-CA" sz="2700" dirty="0"/>
              <a:t/>
            </a:r>
            <a:br>
              <a:rPr lang="en-CA" sz="2700" dirty="0"/>
            </a:br>
            <a:endParaRPr lang="en-US" sz="2700" dirty="0"/>
          </a:p>
        </p:txBody>
      </p:sp>
    </p:spTree>
    <p:extLst>
      <p:ext uri="{BB962C8B-B14F-4D97-AF65-F5344CB8AC3E}">
        <p14:creationId xmlns:p14="http://schemas.microsoft.com/office/powerpoint/2010/main" val="3960389397"/>
      </p:ext>
    </p:extLst>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CD8D479-8942-46E8-A226-A4E01F7A105C}" type="slidenum">
              <a:rPr lang="en-US" smtClean="0"/>
              <a:pPr/>
              <a:t>8</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Canada-BC Job Grant – Eligible Training</a:t>
            </a:r>
            <a:endParaRPr lang="en-US" sz="2400" dirty="0">
              <a:solidFill>
                <a:schemeClr val="bg1"/>
              </a:solidFill>
            </a:endParaRPr>
          </a:p>
        </p:txBody>
      </p:sp>
      <p:sp>
        <p:nvSpPr>
          <p:cNvPr id="15" name="TextBox 14"/>
          <p:cNvSpPr txBox="1"/>
          <p:nvPr/>
        </p:nvSpPr>
        <p:spPr>
          <a:xfrm>
            <a:off x="1332035" y="1963967"/>
            <a:ext cx="7464669" cy="286232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Soft skills </a:t>
            </a:r>
            <a:r>
              <a:rPr lang="en-US" dirty="0"/>
              <a:t>(personal mgmt. i.e. goal </a:t>
            </a:r>
            <a:r>
              <a:rPr lang="en-US" dirty="0"/>
              <a:t>setting, working as a </a:t>
            </a:r>
            <a:r>
              <a:rPr lang="en-US" dirty="0"/>
              <a:t>team, time mgmt. etc.) </a:t>
            </a:r>
          </a:p>
          <a:p>
            <a:pPr marL="342900" indent="-342900">
              <a:buFont typeface="Wingdings" panose="05000000000000000000" pitchFamily="2" charset="2"/>
              <a:buChar char="ü"/>
            </a:pPr>
            <a:r>
              <a:rPr lang="en-US" sz="2400" dirty="0"/>
              <a:t>Essential skills</a:t>
            </a:r>
            <a:r>
              <a:rPr lang="en-US" sz="2400" dirty="0"/>
              <a:t> </a:t>
            </a:r>
            <a:r>
              <a:rPr lang="en-US" sz="2400" dirty="0"/>
              <a:t>(</a:t>
            </a:r>
            <a:r>
              <a:rPr lang="en-US" dirty="0"/>
              <a:t>skill development for work: literacy, digital </a:t>
            </a:r>
            <a:r>
              <a:rPr lang="en-US" dirty="0"/>
              <a:t>technology, continuous </a:t>
            </a:r>
            <a:r>
              <a:rPr lang="en-US" dirty="0"/>
              <a:t>learning etc.)</a:t>
            </a:r>
          </a:p>
          <a:p>
            <a:pPr marL="342900" indent="-342900">
              <a:buFont typeface="Wingdings" panose="05000000000000000000" pitchFamily="2" charset="2"/>
              <a:buChar char="ü"/>
            </a:pPr>
            <a:r>
              <a:rPr lang="en-US" sz="2400" dirty="0"/>
              <a:t>Specialized </a:t>
            </a:r>
            <a:r>
              <a:rPr lang="en-US" sz="2400" dirty="0"/>
              <a:t>or technical </a:t>
            </a:r>
            <a:r>
              <a:rPr lang="en-US" sz="2400" dirty="0"/>
              <a:t>skills</a:t>
            </a:r>
            <a:r>
              <a:rPr lang="en-US" sz="3000" dirty="0"/>
              <a:t> </a:t>
            </a:r>
            <a:r>
              <a:rPr lang="en-US" dirty="0"/>
              <a:t>(training to operate machinery, computers, certificates, training to improve job performance)</a:t>
            </a:r>
          </a:p>
          <a:p>
            <a:pPr marL="342900" indent="-342900">
              <a:buFont typeface="Wingdings" panose="05000000000000000000" pitchFamily="2" charset="2"/>
              <a:buChar char="ü"/>
            </a:pPr>
            <a:r>
              <a:rPr lang="en-US" sz="2400" dirty="0"/>
              <a:t>Management and Business skills</a:t>
            </a:r>
            <a:r>
              <a:rPr lang="en-US" sz="3000" dirty="0"/>
              <a:t> </a:t>
            </a:r>
            <a:r>
              <a:rPr lang="en-US" dirty="0"/>
              <a:t>(</a:t>
            </a:r>
            <a:r>
              <a:rPr lang="en-US" dirty="0"/>
              <a:t>strategic planning, evaluating, HR, supervisory, management) </a:t>
            </a:r>
            <a:endParaRPr lang="en-US" dirty="0"/>
          </a:p>
        </p:txBody>
      </p:sp>
    </p:spTree>
    <p:extLst>
      <p:ext uri="{BB962C8B-B14F-4D97-AF65-F5344CB8AC3E}">
        <p14:creationId xmlns:p14="http://schemas.microsoft.com/office/powerpoint/2010/main" val="2061554081"/>
      </p:ext>
    </p:extLst>
  </p:cSld>
  <p:clrMapOvr>
    <a:masterClrMapping/>
  </p:clrMapOvr>
  <p:transition spd="slow">
    <p:push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9039" y="1546962"/>
            <a:ext cx="3487688" cy="1192252"/>
          </a:xfrm>
        </p:spPr>
        <p:txBody>
          <a:bodyPr/>
          <a:lstStyle/>
          <a:p>
            <a:r>
              <a:rPr lang="en-US" dirty="0" smtClean="0"/>
              <a:t>Eligible Training Costs:</a:t>
            </a:r>
            <a:endParaRPr lang="en-US" dirty="0"/>
          </a:p>
        </p:txBody>
      </p:sp>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l="25182" r="25182"/>
          <a:stretch>
            <a:fillRect/>
          </a:stretch>
        </p:blipFill>
        <p:spPr/>
      </p:pic>
      <p:sp>
        <p:nvSpPr>
          <p:cNvPr id="5" name="Text Placeholder 4"/>
          <p:cNvSpPr>
            <a:spLocks noGrp="1"/>
          </p:cNvSpPr>
          <p:nvPr>
            <p:ph type="body" sz="half" idx="2"/>
          </p:nvPr>
        </p:nvSpPr>
        <p:spPr>
          <a:xfrm>
            <a:off x="4523643" y="2739214"/>
            <a:ext cx="4378568" cy="2604312"/>
          </a:xfrm>
        </p:spPr>
        <p:txBody>
          <a:bodyPr>
            <a:normAutofit/>
          </a:bodyPr>
          <a:lstStyle/>
          <a:p>
            <a:pPr marL="342900" indent="-342900">
              <a:buFont typeface="Corbel" panose="020B0503020204020204" pitchFamily="34" charset="0"/>
              <a:buChar char="$"/>
              <a:defRPr/>
            </a:pPr>
            <a:r>
              <a:rPr lang="en-US" sz="1800" dirty="0"/>
              <a:t>Tuition </a:t>
            </a:r>
            <a:r>
              <a:rPr lang="en-US" sz="1800" dirty="0"/>
              <a:t>fees</a:t>
            </a:r>
          </a:p>
          <a:p>
            <a:pPr marL="342900" indent="-342900">
              <a:buFont typeface="Corbel" panose="020B0503020204020204" pitchFamily="34" charset="0"/>
              <a:buChar char="$"/>
              <a:defRPr/>
            </a:pPr>
            <a:r>
              <a:rPr lang="en-US" sz="1800" dirty="0"/>
              <a:t>Mandatory student fees</a:t>
            </a:r>
          </a:p>
          <a:p>
            <a:pPr marL="342900" indent="-342900">
              <a:buFont typeface="Corbel" panose="020B0503020204020204" pitchFamily="34" charset="0"/>
              <a:buChar char="$"/>
              <a:defRPr/>
            </a:pPr>
            <a:r>
              <a:rPr lang="en-US" sz="1800" dirty="0"/>
              <a:t>Exam fees</a:t>
            </a:r>
          </a:p>
          <a:p>
            <a:pPr marL="342900" indent="-342900">
              <a:buFont typeface="Corbel" panose="020B0503020204020204" pitchFamily="34" charset="0"/>
              <a:buChar char="$"/>
              <a:defRPr/>
            </a:pPr>
            <a:r>
              <a:rPr lang="en-US" sz="1800" dirty="0"/>
              <a:t>Textbooks and software</a:t>
            </a:r>
          </a:p>
          <a:p>
            <a:pPr marL="342900" indent="-342900">
              <a:buFont typeface="Corbel" panose="020B0503020204020204" pitchFamily="34" charset="0"/>
              <a:buChar char="$"/>
              <a:defRPr/>
            </a:pPr>
            <a:r>
              <a:rPr lang="en-US" sz="1800" dirty="0"/>
              <a:t>Required training materials</a:t>
            </a:r>
          </a:p>
          <a:p>
            <a:pPr marL="342900" indent="-342900">
              <a:buFont typeface="Corbel" panose="020B0503020204020204" pitchFamily="34" charset="0"/>
              <a:buChar char="$"/>
              <a:defRPr/>
            </a:pPr>
            <a:r>
              <a:rPr lang="en-US" sz="1800" dirty="0"/>
              <a:t>Will consider travel to access training</a:t>
            </a:r>
          </a:p>
          <a:p>
            <a:endParaRPr lang="en-US" dirty="0"/>
          </a:p>
        </p:txBody>
      </p:sp>
      <p:sp>
        <p:nvSpPr>
          <p:cNvPr id="9" name="Slide Number Placeholder 8"/>
          <p:cNvSpPr>
            <a:spLocks noGrp="1"/>
          </p:cNvSpPr>
          <p:nvPr>
            <p:ph type="sldNum" sz="quarter" idx="12"/>
          </p:nvPr>
        </p:nvSpPr>
        <p:spPr/>
        <p:txBody>
          <a:bodyPr/>
          <a:lstStyle/>
          <a:p>
            <a:fld id="{9CD8D479-8942-46E8-A226-A4E01F7A105C}" type="slidenum">
              <a:rPr lang="en-US" smtClean="0"/>
              <a:pPr/>
              <a:t>9</a:t>
            </a:fld>
            <a:endParaRPr lang="en-US"/>
          </a:p>
        </p:txBody>
      </p:sp>
      <p:sp>
        <p:nvSpPr>
          <p:cNvPr id="11" name="TextBox 10"/>
          <p:cNvSpPr txBox="1"/>
          <p:nvPr/>
        </p:nvSpPr>
        <p:spPr>
          <a:xfrm>
            <a:off x="0" y="857250"/>
            <a:ext cx="1057520" cy="300082"/>
          </a:xfrm>
          <a:prstGeom prst="rect">
            <a:avLst/>
          </a:prstGeom>
          <a:solidFill>
            <a:srgbClr val="8BAA00"/>
          </a:solidFill>
        </p:spPr>
        <p:txBody>
          <a:bodyPr wrap="square" rtlCol="0">
            <a:spAutoFit/>
          </a:bodyPr>
          <a:lstStyle/>
          <a:p>
            <a:endParaRPr lang="en-CA" sz="1350" dirty="0"/>
          </a:p>
        </p:txBody>
      </p:sp>
      <p:pic>
        <p:nvPicPr>
          <p:cNvPr id="4" name="Picture 3"/>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0" y="857251"/>
            <a:ext cx="9144000" cy="899651"/>
          </a:xfrm>
          <a:prstGeom prst="rect">
            <a:avLst/>
          </a:prstGeom>
        </p:spPr>
      </p:pic>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6669405" y="5341144"/>
            <a:ext cx="2474595" cy="659606"/>
          </a:xfrm>
          <a:prstGeom prst="rect">
            <a:avLst/>
          </a:prstGeom>
        </p:spPr>
      </p:pic>
      <p:sp>
        <p:nvSpPr>
          <p:cNvPr id="14" name="Title 1"/>
          <p:cNvSpPr txBox="1">
            <a:spLocks/>
          </p:cNvSpPr>
          <p:nvPr/>
        </p:nvSpPr>
        <p:spPr>
          <a:xfrm>
            <a:off x="1057520" y="1064316"/>
            <a:ext cx="7028962" cy="635398"/>
          </a:xfrm>
          <a:prstGeom prst="rect">
            <a:avLst/>
          </a:prstGeom>
        </p:spPr>
        <p:txBody>
          <a:bodyPr vert="horz" lIns="68580" tIns="34290" rIns="68580" bIns="34290" rtlCol="0" anchor="b">
            <a:normAutofit/>
          </a:bodyPr>
          <a:lstStyle>
            <a:lvl1pPr algn="l" defTabSz="914400" rtl="0" eaLnBrk="1" latinLnBrk="0" hangingPunct="1">
              <a:spcBef>
                <a:spcPct val="0"/>
              </a:spcBef>
              <a:buNone/>
              <a:defRPr sz="3200" kern="1200">
                <a:solidFill>
                  <a:schemeClr val="accent1"/>
                </a:solidFill>
                <a:latin typeface="+mj-lt"/>
                <a:ea typeface="+mj-ea"/>
                <a:cs typeface="+mj-cs"/>
              </a:defRPr>
            </a:lvl1pPr>
          </a:lstStyle>
          <a:p>
            <a:r>
              <a:rPr lang="fr-FR" sz="2400" dirty="0">
                <a:solidFill>
                  <a:schemeClr val="bg1"/>
                </a:solidFill>
              </a:rPr>
              <a:t>Canada-BC Job Grant – Eligible Training </a:t>
            </a:r>
            <a:r>
              <a:rPr lang="fr-FR" sz="2400" dirty="0" err="1">
                <a:solidFill>
                  <a:schemeClr val="bg1"/>
                </a:solidFill>
              </a:rPr>
              <a:t>Costs</a:t>
            </a:r>
            <a:endParaRPr lang="en-US" sz="2400" dirty="0">
              <a:solidFill>
                <a:schemeClr val="bg1"/>
              </a:solidFill>
            </a:endParaRPr>
          </a:p>
        </p:txBody>
      </p:sp>
    </p:spTree>
    <p:extLst>
      <p:ext uri="{BB962C8B-B14F-4D97-AF65-F5344CB8AC3E}">
        <p14:creationId xmlns:p14="http://schemas.microsoft.com/office/powerpoint/2010/main" val="2575560219"/>
      </p:ext>
    </p:extLst>
  </p:cSld>
  <p:clrMapOvr>
    <a:masterClrMapping/>
  </p:clrMapOvr>
  <p:transition spd="slow">
    <p:push dir="d"/>
  </p:transition>
  <p:timing>
    <p:tnLst>
      <p:par>
        <p:cTn id="1" dur="indefinite" restart="never" nodeType="tmRoot"/>
      </p:par>
    </p:tnLst>
  </p:timing>
</p:sld>
</file>

<file path=ppt/theme/theme1.xml><?xml version="1.0" encoding="utf-8"?>
<a:theme xmlns:a="http://schemas.openxmlformats.org/drawingml/2006/main" name="Ecology 16x9">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view_x0020_Date xmlns="4588f895-da83-424c-9f0e-ba2c8846aa7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44814E760EE04886DE658D90D502A1" ma:contentTypeVersion="1" ma:contentTypeDescription="Create a new document." ma:contentTypeScope="" ma:versionID="062203ac46efe56d098db4a4748ee07c">
  <xsd:schema xmlns:xsd="http://www.w3.org/2001/XMLSchema" xmlns:xs="http://www.w3.org/2001/XMLSchema" xmlns:p="http://schemas.microsoft.com/office/2006/metadata/properties" xmlns:ns2="4588f895-da83-424c-9f0e-ba2c8846aa70" targetNamespace="http://schemas.microsoft.com/office/2006/metadata/properties" ma:root="true" ma:fieldsID="397ba554ecf56ce3203a446a84e04973" ns2:_="">
    <xsd:import namespace="4588f895-da83-424c-9f0e-ba2c8846aa70"/>
    <xsd:element name="properties">
      <xsd:complexType>
        <xsd:sequence>
          <xsd:element name="documentManagement">
            <xsd:complexType>
              <xsd:all>
                <xsd:element ref="ns2:Review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88f895-da83-424c-9f0e-ba2c8846aa70" elementFormDefault="qualified">
    <xsd:import namespace="http://schemas.microsoft.com/office/2006/documentManagement/types"/>
    <xsd:import namespace="http://schemas.microsoft.com/office/infopath/2007/PartnerControls"/>
    <xsd:element name="Review_x0020_Date" ma:index="8" nillable="true" ma:displayName="Review Date" ma:format="DateOnly" ma:internalName="Review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D0CDF0-7B8A-429B-94F2-7E85E336762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2.xml><?xml version="1.0" encoding="utf-8"?>
<ds:datastoreItem xmlns:ds="http://schemas.openxmlformats.org/officeDocument/2006/customXml" ds:itemID="{19E47591-2C30-47A1-8713-9AAEE02E51EE}"/>
</file>

<file path=customXml/itemProps3.xml><?xml version="1.0" encoding="utf-8"?>
<ds:datastoreItem xmlns:ds="http://schemas.openxmlformats.org/officeDocument/2006/customXml" ds:itemID="{94F25E26-E7B4-4C91-AD75-CC06A1D54B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1284</Words>
  <Application>Microsoft Office PowerPoint</Application>
  <PresentationFormat>On-screen Show (4:3)</PresentationFormat>
  <Paragraphs>257</Paragraphs>
  <Slides>15</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Corbel</vt:lpstr>
      <vt:lpstr>Courier New</vt:lpstr>
      <vt:lpstr>Wingdings</vt:lpstr>
      <vt:lpstr>Ecology 16x9</vt:lpstr>
      <vt:lpstr>Training for Indigenous Agencies</vt:lpstr>
      <vt:lpstr>Local Friendship Centres in BC</vt:lpstr>
      <vt:lpstr>BC Association of Aboriginal Friendship Centres</vt:lpstr>
      <vt:lpstr>Training Indigenous Peoples </vt:lpstr>
      <vt:lpstr>Training Indigenous Peoples </vt:lpstr>
      <vt:lpstr>Training Indigenous Peoples is an Investment!</vt:lpstr>
      <vt:lpstr>PowerPoint Presentation</vt:lpstr>
      <vt:lpstr>PowerPoint Presentation</vt:lpstr>
      <vt:lpstr>Eligible Training Costs:</vt:lpstr>
      <vt:lpstr>Priority Areas:</vt:lpstr>
      <vt:lpstr>Apply for training starts on or before March 31, 2017</vt:lpstr>
      <vt:lpstr>Review the Canada-BC Job Grant </vt:lpstr>
      <vt:lpstr>Current Intake Open Now:   Priority Sector Stream  Apply July 18 - Dec 31, 2016 for training that starts on/before Dec 31, 2016 Underrepresented/Unemployed/Refugee for training until December 31, 2016  Intake Opening October 1, 2016:  All Funding Streams Apply Oct 1 - Dec 31, 2016 for training that starts on/before Mar 31, 2017 </vt:lpstr>
      <vt:lpstr>PowerPoint Presentation</vt:lpstr>
      <vt:lpstr>Contact 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2014-05-20T16:44:19Z</dcterms:created>
  <dcterms:modified xsi:type="dcterms:W3CDTF">2016-09-22T19:46:58Z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y fmtid="{D5CDD505-2E9C-101B-9397-08002B2CF9AE}" pid="3" name="ContentTypeId">
    <vt:lpwstr>0x0101009744814E760EE04886DE658D90D502A1</vt:lpwstr>
  </property>
</Properties>
</file>