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58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88" autoAdjust="0"/>
  </p:normalViewPr>
  <p:slideViewPr>
    <p:cSldViewPr>
      <p:cViewPr>
        <p:scale>
          <a:sx n="100" d="100"/>
          <a:sy n="100" d="100"/>
        </p:scale>
        <p:origin x="260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26B90-CDE7-42A0-9EC9-9C435E11E328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A84-7F0D-4F9A-9D5A-1768B95DF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r>
              <a:rPr lang="en-CA" dirty="0" smtClean="0"/>
              <a:t>Brief</a:t>
            </a:r>
            <a:r>
              <a:rPr lang="en-CA" baseline="0" dirty="0" smtClean="0"/>
              <a:t> </a:t>
            </a:r>
            <a:r>
              <a:rPr lang="en-CA" baseline="0" dirty="0" smtClean="0"/>
              <a:t>Introduction &amp; acknowledge the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 territory of the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Musqueam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EEA84-7F0D-4F9A-9D5A-1768B95DF2D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32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A</a:t>
            </a:r>
            <a:r>
              <a:rPr lang="en-CA" baseline="0" dirty="0" smtClean="0"/>
              <a:t> little bit of background on the BC Arts Council: </a:t>
            </a:r>
            <a:endParaRPr lang="en-C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Long-standing organization.</a:t>
            </a:r>
            <a:r>
              <a:rPr lang="en-CA" baseline="0" dirty="0" smtClean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Previously called the Arts Board, but Council was established in 1995 through the Arts Council Act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aseline="0" dirty="0" smtClean="0"/>
              <a:t> </a:t>
            </a:r>
            <a:r>
              <a:rPr lang="en-CA" sz="1200" dirty="0" smtClean="0"/>
              <a:t>Provide support for arts and culture in British Columbia;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200" dirty="0" smtClean="0"/>
              <a:t>Provide persons and organizations with the opportunity to participate in the arts and culture in British Columbia;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200" dirty="0" smtClean="0"/>
              <a:t>Provide an open, accountable and neutrally administered process for managing funds for British Columbia arts and culture.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3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How much funding do we have: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Grants budget for 2015/16</a:t>
            </a:r>
            <a:r>
              <a:rPr lang="en-CA" baseline="0" dirty="0" smtClean="0"/>
              <a:t> is stable at $24 million.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1,373 grants in 2014/15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But…. Received 2,770 applications with requests totalling over $46 million. 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Very competitive, application-based, peer assessed.  Eligible doesn’t equal funded.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4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Provincial</a:t>
            </a:r>
            <a:r>
              <a:rPr lang="en-CA" baseline="0" dirty="0" smtClean="0"/>
              <a:t> organization, funding projects throughout British Columbia. </a:t>
            </a:r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5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6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7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8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18B4A-190E-42F4-ABAD-E82B9A5A2819}" type="slidenum">
              <a:rPr lang="en-CA" smtClean="0"/>
              <a:pPr/>
              <a:t>9</a:t>
            </a:fld>
            <a:endParaRPr lang="en-CA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8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2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6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38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55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0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1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5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3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7453-6F2D-4243-A4DD-205BD06756D2}" type="datetimeFigureOut">
              <a:rPr lang="en-CA" smtClean="0"/>
              <a:t>2016-09-20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C1F5-63E3-4DDE-8FC3-6B19EA79F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9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artscouncil.c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79086"/>
            <a:ext cx="9001000" cy="1574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596" y="364502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/>
          </a:p>
          <a:p>
            <a:pPr algn="ctr"/>
            <a:endParaRPr lang="en-CA" b="1" dirty="0"/>
          </a:p>
          <a:p>
            <a:pPr algn="ctr"/>
            <a:r>
              <a:rPr lang="en-CA" b="1" dirty="0" smtClean="0"/>
              <a:t>Monique Lacerte</a:t>
            </a:r>
            <a:endParaRPr lang="en-CA" b="1" dirty="0" smtClean="0"/>
          </a:p>
          <a:p>
            <a:pPr algn="ctr"/>
            <a:r>
              <a:rPr lang="en-CA" dirty="0" smtClean="0"/>
              <a:t>Community Arts Development and Partnerships Officer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4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BC Arts Council (BCAC) was established by the Province in 1995, under the </a:t>
            </a:r>
            <a:r>
              <a:rPr lang="en-CA" sz="2400" i="1" dirty="0" smtClean="0"/>
              <a:t>Arts Council Act, </a:t>
            </a:r>
            <a:r>
              <a:rPr lang="en-CA" sz="2400" dirty="0" smtClean="0"/>
              <a:t>to:</a:t>
            </a:r>
          </a:p>
          <a:p>
            <a:pPr marL="0" indent="0">
              <a:buNone/>
            </a:pPr>
            <a:endParaRPr lang="en-CA" sz="1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 smtClean="0"/>
              <a:t>Provide support for arts and culture in British Columbia;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 smtClean="0"/>
              <a:t>Provide persons and organizations with the opportunity to participate in the arts and culture in British Columbia;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 smtClean="0"/>
              <a:t>Provide an open, accountable and neutrally administered process for managing funds for British Columbia arts and culture. </a:t>
            </a:r>
          </a:p>
          <a:p>
            <a:endParaRPr lang="en-CA" sz="1400" dirty="0" smtClean="0"/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2</a:t>
            </a:fld>
            <a:endParaRPr lang="en-CA" dirty="0" smtClean="0"/>
          </a:p>
        </p:txBody>
      </p:sp>
      <p:pic>
        <p:nvPicPr>
          <p:cNvPr id="8" name="Picture 7" descr="BCArtsCouncil_RGB_pos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152" y="476672"/>
            <a:ext cx="38221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dirty="0" smtClean="0"/>
              <a:t>BCAC Grants </a:t>
            </a:r>
            <a:r>
              <a:rPr lang="en-CA" sz="2400" dirty="0" smtClean="0"/>
              <a:t>budget for </a:t>
            </a:r>
            <a:r>
              <a:rPr lang="en-CA" sz="2400" dirty="0" smtClean="0"/>
              <a:t>2016/17 </a:t>
            </a:r>
            <a:r>
              <a:rPr lang="en-CA" sz="2400" dirty="0" smtClean="0"/>
              <a:t>is $24 million. </a:t>
            </a:r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In </a:t>
            </a:r>
            <a:r>
              <a:rPr lang="en-CA" sz="2400" dirty="0" smtClean="0"/>
              <a:t>2015/16, </a:t>
            </a:r>
            <a:r>
              <a:rPr lang="en-CA" sz="2400" dirty="0" smtClean="0"/>
              <a:t>the BC Arts Council </a:t>
            </a:r>
            <a:r>
              <a:rPr lang="en-CA" sz="2400" dirty="0" smtClean="0"/>
              <a:t>approved 1,455 </a:t>
            </a:r>
            <a:r>
              <a:rPr lang="en-CA" sz="2400" dirty="0" smtClean="0"/>
              <a:t>grants, totalling $24 million,  including:  </a:t>
            </a:r>
            <a:endParaRPr lang="en-CA" sz="2400" dirty="0" smtClean="0"/>
          </a:p>
          <a:p>
            <a:r>
              <a:rPr lang="en-CA" sz="2400" dirty="0" smtClean="0"/>
              <a:t>Major </a:t>
            </a:r>
            <a:r>
              <a:rPr lang="en-CA" sz="2400" dirty="0"/>
              <a:t>arts and cultural organizations;</a:t>
            </a:r>
          </a:p>
          <a:p>
            <a:r>
              <a:rPr lang="en-CA" sz="2400" dirty="0" smtClean="0"/>
              <a:t>Artists </a:t>
            </a:r>
            <a:r>
              <a:rPr lang="en-CA" sz="2400" dirty="0"/>
              <a:t>and practitioners in more than 200 communities throughout British Columbia;</a:t>
            </a:r>
          </a:p>
          <a:p>
            <a:r>
              <a:rPr lang="en-CA" sz="2400" dirty="0" smtClean="0"/>
              <a:t>More </a:t>
            </a:r>
            <a:r>
              <a:rPr lang="en-CA" sz="2400" dirty="0"/>
              <a:t>than 200 regularly-funded professional arts and cultural organizations;</a:t>
            </a:r>
          </a:p>
          <a:p>
            <a:r>
              <a:rPr lang="en-CA" sz="2400" dirty="0" smtClean="0"/>
              <a:t>70 </a:t>
            </a:r>
            <a:r>
              <a:rPr lang="en-CA" sz="2400" dirty="0"/>
              <a:t>community arts councils;</a:t>
            </a:r>
          </a:p>
          <a:p>
            <a:r>
              <a:rPr lang="en-CA" sz="2400" dirty="0" smtClean="0"/>
              <a:t>46 performance presenters </a:t>
            </a:r>
            <a:r>
              <a:rPr lang="en-CA" sz="2400" dirty="0"/>
              <a:t>representing every region of the province; and</a:t>
            </a:r>
          </a:p>
          <a:p>
            <a:r>
              <a:rPr lang="en-CA" sz="2400" dirty="0" smtClean="0"/>
              <a:t>59 </a:t>
            </a:r>
            <a:r>
              <a:rPr lang="en-CA" sz="2400" dirty="0"/>
              <a:t>school </a:t>
            </a:r>
            <a:r>
              <a:rPr lang="en-CA" sz="2400" dirty="0" smtClean="0"/>
              <a:t>districts.</a:t>
            </a:r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In </a:t>
            </a:r>
            <a:r>
              <a:rPr lang="en-CA" sz="2400" dirty="0"/>
              <a:t>2014/15, BCAC received </a:t>
            </a:r>
            <a:r>
              <a:rPr lang="en-CA" sz="2400" dirty="0" smtClean="0"/>
              <a:t>~3,000 </a:t>
            </a:r>
            <a:r>
              <a:rPr lang="en-CA" sz="2400" dirty="0"/>
              <a:t>applications with requests totalling over $46 million.</a:t>
            </a:r>
          </a:p>
          <a:p>
            <a:endParaRPr lang="en-CA" sz="1400" dirty="0" smtClean="0"/>
          </a:p>
          <a:p>
            <a:endParaRPr lang="en-CA" sz="1400" dirty="0" smtClean="0"/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3</a:t>
            </a:fld>
            <a:endParaRPr lang="en-CA" dirty="0" smtClean="0"/>
          </a:p>
        </p:txBody>
      </p:sp>
      <p:pic>
        <p:nvPicPr>
          <p:cNvPr id="12" name="Picture 11" descr="BCArtsCouncil_RGB_pos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652" y="404664"/>
            <a:ext cx="38221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23528" y="764704"/>
            <a:ext cx="2448272" cy="4774478"/>
          </a:xfrm>
        </p:spPr>
        <p:txBody>
          <a:bodyPr>
            <a:normAutofit/>
          </a:bodyPr>
          <a:lstStyle/>
          <a:p>
            <a:pPr algn="ctr"/>
            <a:endParaRPr lang="en-CA" sz="2400" dirty="0" smtClean="0"/>
          </a:p>
          <a:p>
            <a:pPr marL="0" indent="0" algn="ctr">
              <a:buNone/>
            </a:pPr>
            <a:endParaRPr lang="en-CA" sz="800" b="1" dirty="0" smtClean="0"/>
          </a:p>
          <a:p>
            <a:pPr marL="0" indent="0" algn="ctr">
              <a:buNone/>
            </a:pPr>
            <a:r>
              <a:rPr lang="en-CA" sz="2400" b="1" dirty="0" smtClean="0"/>
              <a:t>231 COMMUNITIES, </a:t>
            </a:r>
            <a:r>
              <a:rPr lang="en-CA" sz="2400" dirty="0" smtClean="0"/>
              <a:t>represented </a:t>
            </a:r>
            <a:r>
              <a:rPr lang="en-CA" sz="2400" dirty="0"/>
              <a:t>by red dots on the </a:t>
            </a:r>
            <a:r>
              <a:rPr lang="en-CA" sz="2400" dirty="0" smtClean="0"/>
              <a:t>map,</a:t>
            </a:r>
            <a:r>
              <a:rPr lang="en-CA" sz="2400" b="1" dirty="0" smtClean="0"/>
              <a:t> </a:t>
            </a:r>
            <a:r>
              <a:rPr lang="en-CA" sz="2400" dirty="0" smtClean="0"/>
              <a:t>benefitted directly from BC Arts Council funding in </a:t>
            </a:r>
            <a:r>
              <a:rPr lang="en-CA" sz="2400" dirty="0" smtClean="0"/>
              <a:t>2015/16. </a:t>
            </a:r>
            <a:endParaRPr lang="en-CA" sz="2400" dirty="0"/>
          </a:p>
          <a:p>
            <a:pPr algn="ctr">
              <a:buNone/>
            </a:pPr>
            <a:endParaRPr lang="en-CA" sz="1100" dirty="0" smtClean="0"/>
          </a:p>
          <a:p>
            <a:pPr algn="ctr">
              <a:buNone/>
            </a:pPr>
            <a:endParaRPr lang="en-CA" sz="11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4</a:t>
            </a:fld>
            <a:endParaRPr lang="en-CA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4606"/>
            <a:ext cx="589156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BCAC has </a:t>
            </a:r>
            <a:r>
              <a:rPr lang="en-CA" sz="2400" dirty="0"/>
              <a:t>39 programs, </a:t>
            </a:r>
            <a:r>
              <a:rPr lang="en-CA" sz="2400" dirty="0" smtClean="0"/>
              <a:t>in </a:t>
            </a:r>
            <a:r>
              <a:rPr lang="en-CA" sz="2400" dirty="0"/>
              <a:t>the following four streams: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b="1" u="sng" dirty="0"/>
              <a:t>Professional Arts Funding</a:t>
            </a:r>
            <a:r>
              <a:rPr lang="en-CA" sz="2000" i="1" dirty="0"/>
              <a:t> </a:t>
            </a:r>
            <a:r>
              <a:rPr lang="en-CA" sz="2000" dirty="0"/>
              <a:t>provides both </a:t>
            </a:r>
            <a:r>
              <a:rPr lang="en-CA" sz="2000" dirty="0" smtClean="0"/>
              <a:t>project and operating funding </a:t>
            </a:r>
            <a:r>
              <a:rPr lang="en-CA" sz="2000" dirty="0"/>
              <a:t>to support the activities of professional </a:t>
            </a:r>
            <a:r>
              <a:rPr lang="en-CA" sz="2000" dirty="0" smtClean="0"/>
              <a:t>artists </a:t>
            </a:r>
            <a:r>
              <a:rPr lang="en-CA" sz="2000" dirty="0"/>
              <a:t>and arts </a:t>
            </a:r>
            <a:r>
              <a:rPr lang="en-CA" sz="2000" dirty="0" smtClean="0"/>
              <a:t>organizations.</a:t>
            </a:r>
            <a:endParaRPr lang="en-CA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b="1" u="sng" dirty="0"/>
              <a:t>Community Arts Funding</a:t>
            </a:r>
            <a:r>
              <a:rPr lang="en-CA" sz="2000" b="1" dirty="0"/>
              <a:t> </a:t>
            </a:r>
            <a:r>
              <a:rPr lang="en-CA" sz="2000" dirty="0"/>
              <a:t>provides both </a:t>
            </a:r>
            <a:r>
              <a:rPr lang="en-CA" sz="2000" dirty="0" smtClean="0"/>
              <a:t>project and operating funding </a:t>
            </a:r>
            <a:r>
              <a:rPr lang="en-CA" sz="2000" dirty="0"/>
              <a:t>to support the activities of volunteer-run and community arts organizations.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b="1" u="sng" dirty="0"/>
              <a:t>Strategic Initiatives Funding</a:t>
            </a:r>
            <a:r>
              <a:rPr lang="en-CA" sz="2000" b="1" dirty="0"/>
              <a:t> </a:t>
            </a:r>
            <a:r>
              <a:rPr lang="en-CA" sz="2000" dirty="0"/>
              <a:t>responds to specific strategic goals and policy </a:t>
            </a:r>
            <a:r>
              <a:rPr lang="en-CA" sz="2000" dirty="0" smtClean="0"/>
              <a:t>directions.</a:t>
            </a:r>
            <a:endParaRPr lang="en-CA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b="1" u="sng" dirty="0"/>
              <a:t>Partnerships Funding</a:t>
            </a:r>
            <a:r>
              <a:rPr lang="en-CA" sz="2000" b="1" dirty="0"/>
              <a:t> </a:t>
            </a:r>
            <a:r>
              <a:rPr lang="en-CA" sz="2000" dirty="0" smtClean="0"/>
              <a:t>supports programs delivered by partner agencies, such as First Peoples’ Cultural Council, BC Touring Council, </a:t>
            </a:r>
            <a:r>
              <a:rPr lang="en-CA" sz="2000" dirty="0" err="1" smtClean="0"/>
              <a:t>ArtStarts</a:t>
            </a:r>
            <a:r>
              <a:rPr lang="en-CA" sz="2000" dirty="0" smtClean="0"/>
              <a:t> in Schools and Creative BC. </a:t>
            </a:r>
            <a:endParaRPr lang="en-CA" sz="2000" dirty="0"/>
          </a:p>
          <a:p>
            <a:pPr lvl="1"/>
            <a:endParaRPr lang="en-CA" sz="1000" dirty="0" smtClean="0"/>
          </a:p>
          <a:p>
            <a:endParaRPr lang="en-CA" sz="1400" dirty="0" smtClean="0"/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5</a:t>
            </a:fld>
            <a:endParaRPr lang="en-CA" dirty="0" smtClean="0"/>
          </a:p>
        </p:txBody>
      </p:sp>
      <p:pic>
        <p:nvPicPr>
          <p:cNvPr id="8" name="Picture 7" descr="BCArtsCouncil_RGB_pos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76672"/>
            <a:ext cx="38221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CA" sz="9600" b="1" dirty="0" smtClean="0"/>
          </a:p>
          <a:p>
            <a:pPr marL="0" indent="0">
              <a:buNone/>
            </a:pPr>
            <a:r>
              <a:rPr lang="en-CA" sz="9600" b="1" dirty="0" smtClean="0"/>
              <a:t>BCAC supports a range of applicants</a:t>
            </a:r>
            <a:r>
              <a:rPr lang="en-CA" sz="9600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9600" dirty="0" smtClean="0"/>
              <a:t>Students pursuing post-secondary education in the arts in BC, nationally and internationally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9600" dirty="0" smtClean="0"/>
              <a:t>Emerging artists and arts administrators (recently graduated or early career)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9600" dirty="0" smtClean="0"/>
              <a:t>Professional Artists and collectives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9600" dirty="0" smtClean="0"/>
              <a:t>Arts and Culture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9600" dirty="0" smtClean="0"/>
              <a:t>Non-arts and culture societies* engaged in arts and culture activities</a:t>
            </a:r>
          </a:p>
          <a:p>
            <a:pPr marL="457200" lvl="1" indent="0">
              <a:buNone/>
            </a:pPr>
            <a:endParaRPr lang="en-CA" sz="9600" dirty="0" smtClean="0"/>
          </a:p>
          <a:p>
            <a:pPr marL="457200" lvl="1" indent="0">
              <a:buNone/>
            </a:pPr>
            <a:endParaRPr lang="en-CA" sz="9600" dirty="0"/>
          </a:p>
          <a:p>
            <a:pPr marL="457200" lvl="1" indent="0">
              <a:buNone/>
            </a:pPr>
            <a:r>
              <a:rPr lang="en-CA" sz="7200" dirty="0" smtClean="0"/>
              <a:t>*eligibility is extended to First Nations Band Councils and Friendship Centres</a:t>
            </a:r>
          </a:p>
          <a:p>
            <a:pPr lvl="1"/>
            <a:endParaRPr lang="en-CA" sz="1000" dirty="0" smtClean="0"/>
          </a:p>
          <a:p>
            <a:endParaRPr lang="en-CA" sz="1400" dirty="0" smtClean="0"/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6</a:t>
            </a:fld>
            <a:endParaRPr lang="en-CA" dirty="0" smtClean="0"/>
          </a:p>
        </p:txBody>
      </p:sp>
      <p:pic>
        <p:nvPicPr>
          <p:cNvPr id="8" name="Picture 7" descr="BCArtsCouncil_RGB_pos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76672"/>
            <a:ext cx="38221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800" b="1" dirty="0" smtClean="0"/>
              <a:t>Program Examples </a:t>
            </a:r>
          </a:p>
          <a:p>
            <a:pPr marL="0" indent="0">
              <a:buNone/>
            </a:pPr>
            <a:endParaRPr lang="en-CA" sz="2800" b="1" dirty="0" smtClean="0"/>
          </a:p>
          <a:p>
            <a:r>
              <a:rPr lang="en-CA" sz="2600" dirty="0" smtClean="0"/>
              <a:t>Aboriginal Arts Development Awards through First Peoples’ Cultural Council</a:t>
            </a:r>
          </a:p>
          <a:p>
            <a:r>
              <a:rPr lang="en-CA" sz="2600" dirty="0" smtClean="0"/>
              <a:t>Arts-Based Community Development</a:t>
            </a:r>
            <a:endParaRPr lang="en-CA" sz="2600" dirty="0"/>
          </a:p>
          <a:p>
            <a:r>
              <a:rPr lang="en-CA" sz="2600" dirty="0" smtClean="0"/>
              <a:t>Discipline specific project programs:</a:t>
            </a:r>
          </a:p>
          <a:p>
            <a:pPr lvl="1"/>
            <a:endParaRPr lang="en-CA" sz="1800" dirty="0" smtClean="0"/>
          </a:p>
          <a:p>
            <a:pPr lvl="1"/>
            <a:endParaRPr lang="en-CA" sz="600" dirty="0" smtClean="0"/>
          </a:p>
          <a:p>
            <a:pPr lvl="1"/>
            <a:endParaRPr lang="en-CA" sz="1000" dirty="0" smtClean="0"/>
          </a:p>
          <a:p>
            <a:endParaRPr lang="en-CA" sz="1400" dirty="0" smtClean="0"/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7</a:t>
            </a:fld>
            <a:endParaRPr lang="en-CA" dirty="0" smtClean="0"/>
          </a:p>
        </p:txBody>
      </p:sp>
      <p:pic>
        <p:nvPicPr>
          <p:cNvPr id="8" name="Picture 7" descr="BCArtsCouncil_RGB_pos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76672"/>
            <a:ext cx="3822192" cy="755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6676" y="3789040"/>
            <a:ext cx="6048672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/>
              <a:t>Community Arts </a:t>
            </a:r>
            <a:endParaRPr lang="en-CA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Theatre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Music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Dance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Literary </a:t>
            </a:r>
            <a:r>
              <a:rPr lang="en-CA" sz="2000" dirty="0"/>
              <a:t>and Publishing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/>
              <a:t>Festivals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/>
              <a:t>Media Arts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/>
              <a:t>Museums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/>
              <a:t>Visual Arts </a:t>
            </a:r>
          </a:p>
        </p:txBody>
      </p:sp>
    </p:spTree>
    <p:extLst>
      <p:ext uri="{BB962C8B-B14F-4D97-AF65-F5344CB8AC3E}">
        <p14:creationId xmlns:p14="http://schemas.microsoft.com/office/powerpoint/2010/main" val="8455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b="1" dirty="0" smtClean="0"/>
              <a:t>How to apply: </a:t>
            </a:r>
          </a:p>
          <a:p>
            <a:r>
              <a:rPr lang="en-CA" sz="2000" dirty="0" smtClean="0"/>
              <a:t>Review program guidelines</a:t>
            </a:r>
          </a:p>
          <a:p>
            <a:r>
              <a:rPr lang="en-CA" sz="2000" dirty="0" smtClean="0"/>
              <a:t>Discuss your project with a Program Officer (assigned by discipline)</a:t>
            </a:r>
          </a:p>
          <a:p>
            <a:r>
              <a:rPr lang="en-CA" sz="2000" dirty="0" smtClean="0"/>
              <a:t>Prepare application and submit before deadline</a:t>
            </a:r>
          </a:p>
          <a:p>
            <a:pPr marL="0" indent="0">
              <a:buNone/>
            </a:pPr>
            <a:r>
              <a:rPr lang="en-CA" sz="2000" b="1" dirty="0" smtClean="0"/>
              <a:t>Assessment Process:</a:t>
            </a:r>
          </a:p>
          <a:p>
            <a:r>
              <a:rPr lang="en-CA" sz="2000" dirty="0" smtClean="0"/>
              <a:t>Applications </a:t>
            </a:r>
            <a:r>
              <a:rPr lang="en-CA" sz="2000" dirty="0"/>
              <a:t>are reviewed using </a:t>
            </a:r>
            <a:r>
              <a:rPr lang="en-CA" sz="2000" i="1" dirty="0"/>
              <a:t>peer assessment, </a:t>
            </a:r>
            <a:r>
              <a:rPr lang="en-CA" sz="2000" dirty="0"/>
              <a:t>which</a:t>
            </a:r>
            <a:r>
              <a:rPr lang="en-CA" sz="2000" i="1" dirty="0"/>
              <a:t> </a:t>
            </a:r>
            <a:r>
              <a:rPr lang="en-CA" sz="2000" dirty="0"/>
              <a:t>refers to the use of independent artists and </a:t>
            </a:r>
            <a:r>
              <a:rPr lang="en-CA" sz="2000" dirty="0" smtClean="0"/>
              <a:t>administrators to </a:t>
            </a:r>
            <a:r>
              <a:rPr lang="en-CA" sz="2000" dirty="0"/>
              <a:t>assess grant applications, advise on priorities, and make recommendations to the Council on the awarding of grants. </a:t>
            </a:r>
            <a:endParaRPr lang="en-CA" sz="2000" dirty="0" smtClean="0"/>
          </a:p>
          <a:p>
            <a:r>
              <a:rPr lang="en-CA" sz="2000" dirty="0" smtClean="0"/>
              <a:t>Through </a:t>
            </a:r>
            <a:r>
              <a:rPr lang="en-CA" sz="2000" dirty="0"/>
              <a:t>peer assessment, the Council </a:t>
            </a:r>
            <a:r>
              <a:rPr lang="en-CA" sz="2000" dirty="0" smtClean="0"/>
              <a:t>relies on the expertise of the arts </a:t>
            </a:r>
            <a:r>
              <a:rPr lang="en-CA" sz="2000" dirty="0"/>
              <a:t>community </a:t>
            </a:r>
            <a:r>
              <a:rPr lang="en-CA" sz="2000" dirty="0" smtClean="0"/>
              <a:t>to </a:t>
            </a:r>
            <a:r>
              <a:rPr lang="en-CA" sz="2000" dirty="0"/>
              <a:t>help make informed </a:t>
            </a:r>
            <a:r>
              <a:rPr lang="en-CA" sz="2000" dirty="0" smtClean="0"/>
              <a:t>funding decisions. </a:t>
            </a:r>
            <a:r>
              <a:rPr lang="en-CA" sz="2000" dirty="0"/>
              <a:t> 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b="1" dirty="0"/>
              <a:t>Results: </a:t>
            </a:r>
          </a:p>
          <a:p>
            <a:r>
              <a:rPr lang="en-CA" sz="2000" dirty="0"/>
              <a:t>Applicants notified in writing.</a:t>
            </a:r>
          </a:p>
          <a:p>
            <a:r>
              <a:rPr lang="en-CA" sz="2000" dirty="0"/>
              <a:t>Projects – contact Program Officer for feedback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Operating – advisory comments provided in writing. </a:t>
            </a:r>
          </a:p>
          <a:p>
            <a:endParaRPr lang="en-CA" sz="2000" dirty="0"/>
          </a:p>
          <a:p>
            <a:endParaRPr lang="en-CA" sz="2000" dirty="0"/>
          </a:p>
          <a:p>
            <a:pPr lvl="1"/>
            <a:endParaRPr lang="en-CA" sz="1800" dirty="0" smtClean="0"/>
          </a:p>
          <a:p>
            <a:endParaRPr lang="en-CA" sz="1400" dirty="0" smtClean="0"/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8</a:t>
            </a:fld>
            <a:endParaRPr lang="en-CA" dirty="0" smtClean="0"/>
          </a:p>
        </p:txBody>
      </p:sp>
      <p:pic>
        <p:nvPicPr>
          <p:cNvPr id="8" name="Picture 7" descr="BCArtsCouncil_RGB_pos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76672"/>
            <a:ext cx="38221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CA" sz="1800" dirty="0" smtClean="0"/>
          </a:p>
          <a:p>
            <a:endParaRPr lang="en-CA" sz="1400" dirty="0" smtClean="0"/>
          </a:p>
          <a:p>
            <a:endParaRPr lang="en-CA" sz="1400" dirty="0" smtClean="0"/>
          </a:p>
          <a:p>
            <a:endParaRPr lang="en-CA" sz="1400" dirty="0"/>
          </a:p>
          <a:p>
            <a:pPr marL="0" indent="0" algn="ctr">
              <a:buNone/>
            </a:pPr>
            <a:r>
              <a:rPr lang="en-CA" sz="2800" dirty="0" smtClean="0"/>
              <a:t>For more information on BCAC funding, please see our website at </a:t>
            </a:r>
            <a:r>
              <a:rPr lang="en-CA" sz="2800" dirty="0" smtClean="0">
                <a:hlinkClick r:id="rId3"/>
              </a:rPr>
              <a:t>www.bcartscouncil.ca</a:t>
            </a:r>
            <a:r>
              <a:rPr lang="en-CA" sz="2800" dirty="0" smtClean="0"/>
              <a:t>  or contact us </a:t>
            </a:r>
          </a:p>
          <a:p>
            <a:pPr marL="0" indent="0" algn="ctr">
              <a:buNone/>
            </a:pPr>
            <a:r>
              <a:rPr lang="en-CA" sz="2800" dirty="0" smtClean="0"/>
              <a:t>at 250-356-1718</a:t>
            </a:r>
          </a:p>
          <a:p>
            <a:pPr>
              <a:buNone/>
            </a:pPr>
            <a:endParaRPr lang="en-CA" sz="1400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4DBC-6D0D-4F4D-BFAF-CF82E42DA9E6}" type="slidenum">
              <a:rPr lang="en-CA" smtClean="0"/>
              <a:pPr/>
              <a:t>9</a:t>
            </a:fld>
            <a:endParaRPr lang="en-CA" dirty="0" smtClean="0"/>
          </a:p>
        </p:txBody>
      </p:sp>
      <p:pic>
        <p:nvPicPr>
          <p:cNvPr id="8" name="Picture 7" descr="BCArtsCouncil_RGB_pos_lr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1124744"/>
            <a:ext cx="5134205" cy="10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Props1.xml><?xml version="1.0" encoding="utf-8"?>
<ds:datastoreItem xmlns:ds="http://schemas.openxmlformats.org/officeDocument/2006/customXml" ds:itemID="{445BF92F-DB64-404F-A7E8-04C1BE1E487C}"/>
</file>

<file path=customXml/itemProps2.xml><?xml version="1.0" encoding="utf-8"?>
<ds:datastoreItem xmlns:ds="http://schemas.openxmlformats.org/officeDocument/2006/customXml" ds:itemID="{C8161029-F75A-415B-BAC0-148AD59AFD64}"/>
</file>

<file path=customXml/itemProps3.xml><?xml version="1.0" encoding="utf-8"?>
<ds:datastoreItem xmlns:ds="http://schemas.openxmlformats.org/officeDocument/2006/customXml" ds:itemID="{2BD3ED48-1017-4173-802B-E7D2781F4326}"/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651</Words>
  <Application>Microsoft Office PowerPoint</Application>
  <PresentationFormat>On-screen Show (4:3)</PresentationFormat>
  <Paragraphs>114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Province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Leong, Katherine CSCD:EX</dc:creator>
  <cp:lastModifiedBy>Lacerte-Roth, Monique CSCD:EX</cp:lastModifiedBy>
  <cp:revision>18</cp:revision>
  <dcterms:created xsi:type="dcterms:W3CDTF">2015-09-21T22:36:31Z</dcterms:created>
  <dcterms:modified xsi:type="dcterms:W3CDTF">2016-09-20T23:20:30Z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0x0101009744814E760EE04886DE658D90D502A1</vt:lpwstr>
  </property>
</Properties>
</file>