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notesMasterIdLst>
    <p:notesMasterId r:id="rId44"/>
  </p:notesMasterIdLst>
  <p:sldIdLst>
    <p:sldId id="256" r:id="rId2"/>
    <p:sldId id="291" r:id="rId3"/>
    <p:sldId id="287" r:id="rId4"/>
    <p:sldId id="314" r:id="rId5"/>
    <p:sldId id="292" r:id="rId6"/>
    <p:sldId id="316" r:id="rId7"/>
    <p:sldId id="299" r:id="rId8"/>
    <p:sldId id="289" r:id="rId9"/>
    <p:sldId id="290" r:id="rId10"/>
    <p:sldId id="293" r:id="rId11"/>
    <p:sldId id="294" r:id="rId12"/>
    <p:sldId id="295" r:id="rId13"/>
    <p:sldId id="296" r:id="rId14"/>
    <p:sldId id="300" r:id="rId15"/>
    <p:sldId id="298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58" r:id="rId25"/>
    <p:sldId id="317" r:id="rId26"/>
    <p:sldId id="263" r:id="rId27"/>
    <p:sldId id="311" r:id="rId28"/>
    <p:sldId id="285" r:id="rId29"/>
    <p:sldId id="265" r:id="rId30"/>
    <p:sldId id="266" r:id="rId31"/>
    <p:sldId id="267" r:id="rId32"/>
    <p:sldId id="268" r:id="rId33"/>
    <p:sldId id="269" r:id="rId34"/>
    <p:sldId id="272" r:id="rId35"/>
    <p:sldId id="270" r:id="rId36"/>
    <p:sldId id="271" r:id="rId37"/>
    <p:sldId id="275" r:id="rId38"/>
    <p:sldId id="286" r:id="rId39"/>
    <p:sldId id="312" r:id="rId40"/>
    <p:sldId id="280" r:id="rId41"/>
    <p:sldId id="283" r:id="rId42"/>
    <p:sldId id="313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643"/>
  </p:normalViewPr>
  <p:slideViewPr>
    <p:cSldViewPr snapToGrid="0" snapToObjects="1">
      <p:cViewPr>
        <p:scale>
          <a:sx n="144" d="100"/>
          <a:sy n="144" d="100"/>
        </p:scale>
        <p:origin x="664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47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11" Type="http://schemas.openxmlformats.org/officeDocument/2006/relationships/slide" Target="slides/slide10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slide" Target="slides/slide35.xml"/><Relationship Id="rId15" Type="http://schemas.openxmlformats.org/officeDocument/2006/relationships/slide" Target="slides/slide14.xml"/><Relationship Id="rId49" Type="http://schemas.openxmlformats.org/officeDocument/2006/relationships/customXml" Target="../customXml/item1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46" Type="http://schemas.openxmlformats.org/officeDocument/2006/relationships/viewProps" Target="viewProps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70914-5BC1-0E4E-9641-BA9ADE4CFAE9}" type="datetimeFigureOut">
              <a:rPr lang="en-US" smtClean="0"/>
              <a:t>9/22/16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5458-51C3-7A45-9B7D-956C38C2AF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5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1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76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7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13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1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2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9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4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5458-51C3-7A45-9B7D-956C38C2AF7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4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AD8D91A-A2EE-4B54-B3C6-F6C67903BA9C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Lucida Grande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ucida Grande"/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ucida Grande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Grand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  <a:latin typeface="Lucida Grande"/>
              </a:defRPr>
            </a:lvl1pPr>
          </a:lstStyle>
          <a:p>
            <a:fld id="{88B99C93-F56F-46AB-9EB8-53614A95B15F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Lucida Grande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  <a:latin typeface="Lucida Grande"/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Lucida Grande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Lucida Grande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Lucida Grande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Lucida Grande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Lucida Grande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Lucida Grande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33365" y="125749"/>
            <a:ext cx="3313355" cy="385734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Private, Public, Community &amp;</a:t>
            </a:r>
            <a:br>
              <a:rPr lang="en-US" dirty="0"/>
            </a:br>
            <a:r>
              <a:rPr lang="en-US" dirty="0"/>
              <a:t>Charitable Foundation </a:t>
            </a:r>
            <a:r>
              <a:rPr lang="en-US" dirty="0" smtClean="0"/>
              <a:t>Funding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 Shot 2016-08-18 at 6.03.49 PM.pn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99" y="4372912"/>
            <a:ext cx="1744239" cy="169368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733365" y="3432981"/>
            <a:ext cx="3309803" cy="1100222"/>
          </a:xfrm>
        </p:spPr>
        <p:txBody>
          <a:bodyPr>
            <a:normAutofit/>
          </a:bodyPr>
          <a:lstStyle/>
          <a:p>
            <a:pPr algn="ctr"/>
            <a:r>
              <a:rPr lang="en-US" sz="1300" dirty="0" smtClean="0">
                <a:solidFill>
                  <a:srgbClr val="71685A"/>
                </a:solidFill>
              </a:rPr>
              <a:t>September </a:t>
            </a:r>
            <a:r>
              <a:rPr lang="en-US" sz="1300" dirty="0">
                <a:solidFill>
                  <a:srgbClr val="71685A"/>
                </a:solidFill>
              </a:rPr>
              <a:t>2016</a:t>
            </a:r>
          </a:p>
          <a:p>
            <a:pPr algn="ctr"/>
            <a:r>
              <a:rPr lang="en-US" sz="1300" dirty="0" smtClean="0">
                <a:solidFill>
                  <a:srgbClr val="71685A"/>
                </a:solidFill>
              </a:rPr>
              <a:t>Michelle Morning Star Doherty</a:t>
            </a:r>
            <a:endParaRPr lang="en-US" dirty="0">
              <a:solidFill>
                <a:srgbClr val="71685A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71685A"/>
                </a:solidFill>
              </a:rPr>
              <a:t>FoundationSearch Canada</a:t>
            </a:r>
          </a:p>
          <a:p>
            <a:pPr algn="ctr"/>
            <a:r>
              <a:rPr lang="en-US" sz="1400" b="1" dirty="0" smtClean="0">
                <a:solidFill>
                  <a:srgbClr val="71685A"/>
                </a:solidFill>
              </a:rPr>
              <a:t>Metasoft Systems, Inc.</a:t>
            </a:r>
            <a:endParaRPr lang="en-US" sz="1400" b="1" dirty="0">
              <a:solidFill>
                <a:srgbClr val="7168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31" y="747882"/>
            <a:ext cx="41782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1685A"/>
                </a:solidFill>
                <a:ea typeface="Lucida Grande"/>
                <a:cs typeface="Lucida Grande"/>
              </a:rPr>
              <a:t>BC Indigenous Funding Conference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25" y="4533203"/>
            <a:ext cx="1266912" cy="12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6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800" i="1" dirty="0"/>
              <a:t>This </a:t>
            </a:r>
            <a:r>
              <a:rPr lang="en-US" sz="2800" i="1" dirty="0" smtClean="0"/>
              <a:t>includes Community </a:t>
            </a:r>
            <a:r>
              <a:rPr lang="en-US" sz="2800" i="1" dirty="0"/>
              <a:t>foundations, which operate at a local and typically urban scale, as well as </a:t>
            </a:r>
            <a:r>
              <a:rPr lang="en-US" sz="2800" i="1" dirty="0" smtClean="0"/>
              <a:t>Corporate</a:t>
            </a:r>
            <a:r>
              <a:rPr lang="en-US" sz="2800" i="1" dirty="0"/>
              <a:t>, </a:t>
            </a:r>
            <a:r>
              <a:rPr lang="en-US" sz="2800" i="1" dirty="0" smtClean="0"/>
              <a:t>Private </a:t>
            </a:r>
            <a:r>
              <a:rPr lang="en-US" sz="2800" i="1" dirty="0"/>
              <a:t>and </a:t>
            </a:r>
            <a:r>
              <a:rPr lang="en-US" sz="2800" i="1" dirty="0" smtClean="0"/>
              <a:t>Family Foundations</a:t>
            </a:r>
            <a:r>
              <a:rPr lang="en-US" sz="2800" i="1" dirty="0"/>
              <a:t>, which operate at regional, national or even international scales. </a:t>
            </a:r>
            <a:endParaRPr lang="en-US" sz="2800" i="1" dirty="0" smtClean="0"/>
          </a:p>
          <a:p>
            <a:pPr marL="68580" indent="0">
              <a:buNone/>
            </a:pPr>
            <a:endParaRPr lang="en-US" sz="2800" i="1" dirty="0"/>
          </a:p>
          <a:p>
            <a:pPr marL="68580" indent="0" algn="ctr">
              <a:buNone/>
            </a:pPr>
            <a:r>
              <a:rPr lang="en-US" sz="2800" i="1" dirty="0" smtClean="0"/>
              <a:t>Change </a:t>
            </a:r>
            <a:r>
              <a:rPr lang="en-US" sz="2800" i="1" dirty="0"/>
              <a:t>at every level is within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our </a:t>
            </a:r>
            <a:r>
              <a:rPr lang="en-US" sz="2800" i="1" dirty="0"/>
              <a:t>reach.</a:t>
            </a:r>
            <a:endParaRPr lang="en-CA" sz="2800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1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i="1" dirty="0"/>
              <a:t>“Our Indigenous communities are not charity cases, nor is philanthropy a new concept, though the word itself may not be familiar. </a:t>
            </a:r>
            <a:endParaRPr lang="en-US" i="1" dirty="0" smtClean="0"/>
          </a:p>
          <a:p>
            <a:pPr marL="68580" indent="0">
              <a:buNone/>
            </a:pPr>
            <a:endParaRPr lang="en-US" i="1" dirty="0"/>
          </a:p>
          <a:p>
            <a:pPr marL="68580" indent="0">
              <a:buNone/>
            </a:pPr>
            <a:r>
              <a:rPr lang="en-US" i="1" dirty="0" smtClean="0"/>
              <a:t>Philanthropy</a:t>
            </a:r>
            <a:r>
              <a:rPr lang="en-US" i="1" dirty="0"/>
              <a:t>, in the sense of caring for our fellow human beings, is a deeply held principle of Aboriginal peoples. </a:t>
            </a:r>
            <a:endParaRPr lang="en-US" i="1" dirty="0" smtClean="0"/>
          </a:p>
          <a:p>
            <a:pPr marL="68580" indent="0">
              <a:buNone/>
            </a:pPr>
            <a:endParaRPr lang="en-US" i="1" dirty="0"/>
          </a:p>
          <a:p>
            <a:pPr marL="68580" indent="0">
              <a:buNone/>
            </a:pPr>
            <a:r>
              <a:rPr lang="en-US" i="1" dirty="0" smtClean="0"/>
              <a:t>We </a:t>
            </a:r>
            <a:r>
              <a:rPr lang="en-US" i="1" dirty="0"/>
              <a:t>have always shared with each other, within our communities and between communities.”</a:t>
            </a:r>
            <a:endParaRPr lang="en-CA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553592"/>
            <a:ext cx="6777317" cy="3704208"/>
          </a:xfrm>
        </p:spPr>
        <p:txBody>
          <a:bodyPr>
            <a:normAutofit/>
          </a:bodyPr>
          <a:lstStyle/>
          <a:p>
            <a:pPr marL="68580" indent="0" algn="ctr">
              <a:lnSpc>
                <a:spcPct val="150000"/>
              </a:lnSpc>
              <a:buNone/>
            </a:pPr>
            <a:r>
              <a:rPr lang="en-US" sz="2800" dirty="0"/>
              <a:t>The final words </a:t>
            </a:r>
            <a:r>
              <a:rPr lang="en-US" sz="2800" dirty="0" smtClean="0"/>
              <a:t>in the Report are </a:t>
            </a:r>
            <a:r>
              <a:rPr lang="en-US" sz="2800" dirty="0"/>
              <a:t>given to a foundation representative who has been working on forging relationships with First Peoples:</a:t>
            </a:r>
            <a:r>
              <a:rPr lang="en-CA" sz="2800" dirty="0"/>
              <a:t> </a:t>
            </a:r>
            <a:endParaRPr lang="en-US" sz="2800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0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2319472"/>
            <a:ext cx="6777317" cy="293832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i="1" dirty="0"/>
              <a:t>“When it is driven by them, </a:t>
            </a:r>
            <a:r>
              <a:rPr lang="en-US" sz="2800" i="1"/>
              <a:t>the </a:t>
            </a:r>
            <a:endParaRPr lang="en-US" sz="2800" i="1" smtClean="0"/>
          </a:p>
          <a:p>
            <a:pPr marL="68580" indent="0" algn="r">
              <a:buNone/>
            </a:pPr>
            <a:r>
              <a:rPr lang="en-US" sz="2800" i="1" dirty="0" smtClean="0"/>
              <a:t>change </a:t>
            </a:r>
            <a:r>
              <a:rPr lang="en-US" sz="2800" i="1" dirty="0"/>
              <a:t>comes from inside. </a:t>
            </a:r>
            <a:endParaRPr lang="en-US" sz="2800" i="1" dirty="0" smtClean="0"/>
          </a:p>
          <a:p>
            <a:endParaRPr lang="en-US" i="1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7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endParaRPr lang="en-US" i="1" dirty="0"/>
          </a:p>
          <a:p>
            <a:pPr marL="68580" indent="0" algn="ctr">
              <a:buNone/>
            </a:pPr>
            <a:r>
              <a:rPr lang="en-US" i="1" dirty="0" smtClean="0"/>
              <a:t>A </a:t>
            </a:r>
            <a:r>
              <a:rPr lang="en-US" i="1" dirty="0"/>
              <a:t>related broader national question is the way in which Aboriginal public policy is fashioned; </a:t>
            </a:r>
            <a:endParaRPr lang="en-US" i="1" dirty="0" smtClean="0"/>
          </a:p>
          <a:p>
            <a:pPr marL="68580" indent="0" algn="ctr">
              <a:buNone/>
            </a:pPr>
            <a:endParaRPr lang="en-US" i="1" dirty="0"/>
          </a:p>
          <a:p>
            <a:pPr marL="68580" indent="0" algn="ctr">
              <a:buNone/>
            </a:pPr>
            <a:r>
              <a:rPr lang="en-US" i="1" dirty="0"/>
              <a:t>W</a:t>
            </a:r>
            <a:r>
              <a:rPr lang="en-US" i="1" dirty="0" smtClean="0"/>
              <a:t>e’ve </a:t>
            </a:r>
            <a:r>
              <a:rPr lang="en-US" i="1" dirty="0"/>
              <a:t>had a century of it being driven by one dysfunctional government department. </a:t>
            </a:r>
            <a:endParaRPr lang="en-US" dirty="0"/>
          </a:p>
          <a:p>
            <a:pPr marL="68580" indent="0" algn="ctr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695634"/>
            <a:ext cx="6777317" cy="3562165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800" i="1" dirty="0"/>
              <a:t>“Foundations have a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moral </a:t>
            </a:r>
            <a:r>
              <a:rPr lang="en-US" sz="2800" i="1" dirty="0"/>
              <a:t>obligation to invest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in </a:t>
            </a:r>
            <a:r>
              <a:rPr lang="en-US" sz="2800" i="1" dirty="0"/>
              <a:t>public policy work and a responsibility to promote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alternative </a:t>
            </a:r>
            <a:r>
              <a:rPr lang="en-US" sz="2800" i="1" dirty="0"/>
              <a:t>policy and systems. </a:t>
            </a:r>
            <a:endParaRPr lang="en-US" sz="2800" i="1" dirty="0" smtClean="0"/>
          </a:p>
          <a:p>
            <a:pPr marL="68580" indent="0">
              <a:buNone/>
            </a:pPr>
            <a:endParaRPr lang="en-US" i="1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i="1" dirty="0"/>
          </a:p>
          <a:p>
            <a:pPr marL="68580" indent="0">
              <a:buNone/>
            </a:pPr>
            <a:r>
              <a:rPr lang="en-US" i="1" dirty="0" smtClean="0"/>
              <a:t>Foundations </a:t>
            </a:r>
            <a:r>
              <a:rPr lang="en-US" i="1" dirty="0"/>
              <a:t>can help liberate us from the Indian Act. </a:t>
            </a:r>
            <a:r>
              <a:rPr lang="en-US" i="1" dirty="0" smtClean="0"/>
              <a:t>There </a:t>
            </a:r>
            <a:r>
              <a:rPr lang="en-US" i="1" dirty="0"/>
              <a:t>is fertile, fruitful ground for philanthropy.”</a:t>
            </a:r>
            <a:endParaRPr lang="en-CA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7981" y="841945"/>
            <a:ext cx="6777317" cy="377666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i="1" dirty="0"/>
          </a:p>
          <a:p>
            <a:pPr marL="68580" indent="0">
              <a:buNone/>
            </a:pPr>
            <a:r>
              <a:rPr lang="en-US" dirty="0" smtClean="0"/>
              <a:t>Canadian Foundation Facts</a:t>
            </a:r>
            <a:endParaRPr lang="en-US" dirty="0" smtClean="0"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>
              <a:buNone/>
            </a:pPr>
            <a:endParaRPr lang="en-US" dirty="0" smtClean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Foundations </a:t>
            </a:r>
            <a:r>
              <a:rPr lang="en-US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are registered charities. </a:t>
            </a: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There </a:t>
            </a:r>
            <a:r>
              <a:rPr lang="en-US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are three types of charities in Canada: </a:t>
            </a:r>
            <a:endParaRPr lang="en-US" dirty="0" smtClean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525780" indent="-457200">
              <a:buAutoNum type="arabicParenR"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Private </a:t>
            </a:r>
            <a:r>
              <a:rPr lang="en-US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foundation; </a:t>
            </a:r>
            <a:endParaRPr lang="en-US" dirty="0" smtClean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525780" indent="-457200">
              <a:buAutoNum type="arabicParenR"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Public </a:t>
            </a:r>
            <a:r>
              <a:rPr lang="en-US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foundation or; </a:t>
            </a:r>
            <a:endParaRPr lang="en-US" dirty="0" smtClean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525780" indent="-457200">
              <a:buAutoNum type="arabicParenR"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Charitable organization </a:t>
            </a: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5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endParaRPr lang="en-US" i="1" dirty="0"/>
          </a:p>
          <a:p>
            <a:pPr marL="68580" indent="0" algn="ctr">
              <a:buNone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There are over 11,000 Canadian foundations</a:t>
            </a:r>
            <a:r>
              <a:rPr lang="en-US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 </a:t>
            </a: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that contribute </a:t>
            </a:r>
            <a:r>
              <a:rPr lang="en-US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over </a:t>
            </a:r>
            <a:endParaRPr lang="en-US" dirty="0" smtClean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endParaRPr lang="en-US" dirty="0" smtClean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u="sng" dirty="0" smtClean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</a:rPr>
              <a:t>$1 Billion</a:t>
            </a:r>
            <a:r>
              <a:rPr lang="en-US" dirty="0" smtClean="0">
                <a:solidFill>
                  <a:srgbClr val="FF0000"/>
                </a:solidFill>
                <a:latin typeface="Lucida Grande" charset="0"/>
                <a:ea typeface="Lucida Grande" charset="0"/>
                <a:cs typeface="Lucida Grande" charset="0"/>
              </a:rPr>
              <a:t> </a:t>
            </a:r>
          </a:p>
          <a:p>
            <a:pPr marL="68580" indent="0" algn="ctr">
              <a:buNone/>
            </a:pPr>
            <a:endParaRPr lang="en-US" dirty="0">
              <a:solidFill>
                <a:srgbClr val="FF0000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a</a:t>
            </a: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nnually to Qualified </a:t>
            </a:r>
            <a:r>
              <a:rPr lang="en-US" dirty="0" err="1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Donees</a:t>
            </a: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 and Charitable Organizations</a:t>
            </a:r>
            <a:endParaRPr lang="en-US" dirty="0"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endParaRPr lang="en-US" i="1" dirty="0"/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Arts &amp; Culture</a:t>
            </a:r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Education</a:t>
            </a:r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Health</a:t>
            </a:r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Social &amp; Human Services</a:t>
            </a:r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Environment</a:t>
            </a:r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Community Development</a:t>
            </a:r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Sports &amp; Recreation</a:t>
            </a:r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Religion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 fontScale="70000" lnSpcReduction="20000"/>
          </a:bodyPr>
          <a:lstStyle/>
          <a:p>
            <a:pPr marL="6858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71685A"/>
                </a:solidFill>
              </a:rPr>
              <a:t>Connecting</a:t>
            </a:r>
            <a:r>
              <a:rPr lang="en-US" dirty="0" smtClean="0">
                <a:solidFill>
                  <a:srgbClr val="71685A"/>
                </a:solidFill>
              </a:rPr>
              <a:t> </a:t>
            </a: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3900" dirty="0" smtClean="0">
                <a:solidFill>
                  <a:srgbClr val="71685A"/>
                </a:solidFill>
                <a:ea typeface="Lucida Grande"/>
                <a:cs typeface="Lucida Grande"/>
              </a:rPr>
              <a:t>BC Indigenous Nations &amp; Organizations</a:t>
            </a: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71685A"/>
                </a:solidFill>
              </a:rPr>
              <a:t>with</a:t>
            </a:r>
            <a:endParaRPr lang="en-US" sz="2000" dirty="0">
              <a:solidFill>
                <a:srgbClr val="71685A"/>
              </a:solidFill>
            </a:endParaRP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3800" dirty="0">
                <a:solidFill>
                  <a:srgbClr val="71685A"/>
                </a:solidFill>
                <a:latin typeface="Lucida Grande"/>
                <a:cs typeface="Lucida Grande"/>
              </a:rPr>
              <a:t>Private, Public, </a:t>
            </a:r>
            <a:endParaRPr lang="en-US" sz="3800" dirty="0" smtClean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3800" dirty="0" smtClean="0">
                <a:solidFill>
                  <a:srgbClr val="71685A"/>
                </a:solidFill>
                <a:latin typeface="Lucida Grande"/>
                <a:cs typeface="Lucida Grande"/>
              </a:rPr>
              <a:t>Community </a:t>
            </a:r>
            <a:r>
              <a:rPr lang="en-US" sz="3800" dirty="0">
                <a:solidFill>
                  <a:srgbClr val="71685A"/>
                </a:solidFill>
                <a:latin typeface="Lucida Grande"/>
                <a:cs typeface="Lucida Grande"/>
              </a:rPr>
              <a:t>&amp;</a:t>
            </a:r>
            <a:r>
              <a:rPr lang="en-US" sz="3800" dirty="0" smtClean="0">
                <a:solidFill>
                  <a:srgbClr val="71685A"/>
                </a:solidFill>
                <a:latin typeface="Lucida Grande"/>
                <a:cs typeface="Lucida Grande"/>
              </a:rPr>
              <a:t> </a:t>
            </a:r>
            <a:r>
              <a:rPr lang="en-US" sz="3800" dirty="0">
                <a:solidFill>
                  <a:srgbClr val="71685A"/>
                </a:solidFill>
                <a:latin typeface="Lucida Grande"/>
                <a:cs typeface="Lucida Grande"/>
              </a:rPr>
              <a:t>Charitable </a:t>
            </a:r>
            <a:endParaRPr lang="en-US" sz="3800" dirty="0" smtClean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3800" dirty="0" smtClean="0">
                <a:solidFill>
                  <a:srgbClr val="71685A"/>
                </a:solidFill>
                <a:latin typeface="Lucida Grande"/>
                <a:cs typeface="Lucida Grande"/>
              </a:rPr>
              <a:t>Foundations</a:t>
            </a:r>
            <a:endParaRPr lang="en-US" sz="3800" dirty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1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i="1" dirty="0"/>
          </a:p>
          <a:p>
            <a:pPr algn="ctr"/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Miscellaneous Philanthropy is for initiatives that do not fall into the previous categories</a:t>
            </a:r>
          </a:p>
          <a:p>
            <a:pPr marL="68580" indent="0" algn="ctr">
              <a:buNone/>
            </a:pPr>
            <a:endParaRPr lang="en-US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2139518"/>
            <a:ext cx="6777317" cy="311828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800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How can my Nation or Organization access foundation funding?</a:t>
            </a:r>
            <a:endParaRPr lang="en-US" sz="2800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You need to have either:</a:t>
            </a:r>
          </a:p>
          <a:p>
            <a:pPr marL="68580" indent="0" algn="ctr">
              <a:buNone/>
            </a:pPr>
            <a:endParaRPr lang="en-US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Qualified </a:t>
            </a:r>
            <a:r>
              <a:rPr lang="en-US" dirty="0" err="1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Donee</a:t>
            </a: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 Status </a:t>
            </a:r>
          </a:p>
          <a:p>
            <a:pPr marL="68580" indent="0" algn="ctr">
              <a:buNone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(Nations that perform municipal services)</a:t>
            </a:r>
          </a:p>
          <a:p>
            <a:pPr marL="68580" indent="0" algn="ctr">
              <a:buNone/>
            </a:pPr>
            <a:endParaRPr lang="en-US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or</a:t>
            </a:r>
          </a:p>
          <a:p>
            <a:pPr marL="68580" indent="0" algn="ctr">
              <a:buNone/>
            </a:pPr>
            <a:endParaRPr lang="en-US" dirty="0" smtClean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Charitable Organization Status </a:t>
            </a:r>
          </a:p>
          <a:p>
            <a:pPr marL="68580" indent="0" algn="ctr">
              <a:buNone/>
            </a:pPr>
            <a:endParaRPr lang="en-US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dirty="0" smtClean="0"/>
              <a:t>In order to qualify for foundation funding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 fontScale="77500" lnSpcReduction="20000"/>
          </a:bodyPr>
          <a:lstStyle/>
          <a:p>
            <a:pPr marL="68580" indent="0" algn="ctr">
              <a:buNone/>
            </a:pPr>
            <a:r>
              <a:rPr lang="en-US" sz="3000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If your Nation or Organization does not</a:t>
            </a:r>
          </a:p>
          <a:p>
            <a:pPr marL="68580" indent="0" algn="ctr">
              <a:buNone/>
            </a:pPr>
            <a:r>
              <a:rPr lang="en-US" sz="3000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 qualify, partnerships can be formed between </a:t>
            </a:r>
          </a:p>
          <a:p>
            <a:pPr marL="68580" indent="0" algn="ctr">
              <a:buNone/>
            </a:pPr>
            <a:endParaRPr lang="en-US" sz="3000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algn="ctr">
              <a:buFont typeface="Wingdings" charset="2"/>
              <a:buChar char="Ø"/>
            </a:pPr>
            <a:r>
              <a:rPr lang="en-US" sz="3000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Qualified Donees &amp; Not-for-Profits</a:t>
            </a:r>
          </a:p>
          <a:p>
            <a:pPr marL="68580" indent="0" algn="ctr">
              <a:buNone/>
            </a:pPr>
            <a:endParaRPr lang="en-US" sz="3000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sz="3000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and </a:t>
            </a:r>
          </a:p>
          <a:p>
            <a:pPr marL="68580" indent="0" algn="ctr">
              <a:buNone/>
            </a:pPr>
            <a:endParaRPr lang="en-US" sz="3000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algn="ctr">
              <a:buFont typeface="Wingdings" charset="2"/>
              <a:buChar char="Ø"/>
            </a:pPr>
            <a:r>
              <a:rPr lang="en-US" sz="3000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Charitable Organizations &amp; Not-for-Profits </a:t>
            </a:r>
          </a:p>
          <a:p>
            <a:pPr marL="68580" indent="0" algn="ctr">
              <a:buNone/>
            </a:pPr>
            <a:endParaRPr lang="en-US" sz="3000" dirty="0">
              <a:solidFill>
                <a:srgbClr val="242424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marL="68580" indent="0" algn="ctr">
              <a:buNone/>
            </a:pPr>
            <a:r>
              <a:rPr lang="en-US" sz="3000" dirty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t</a:t>
            </a:r>
            <a:r>
              <a:rPr lang="en-US" sz="3000" dirty="0" smtClean="0">
                <a:solidFill>
                  <a:srgbClr val="242424"/>
                </a:solidFill>
                <a:latin typeface="Lucida Grande" charset="0"/>
                <a:ea typeface="Lucida Grande" charset="0"/>
                <a:cs typeface="Lucida Grande" charset="0"/>
              </a:rPr>
              <a:t>hat serve the same communities</a:t>
            </a:r>
            <a:endParaRPr lang="en-US" sz="3000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43492" y="1642306"/>
            <a:ext cx="7169175" cy="404799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sz="2000" u="sng" dirty="0" smtClean="0">
                <a:solidFill>
                  <a:srgbClr val="71685A"/>
                </a:solidFill>
                <a:latin typeface="Lucida Grande"/>
                <a:cs typeface="Lucida Grande"/>
              </a:rPr>
              <a:t>FoundationSearch</a:t>
            </a:r>
            <a:r>
              <a:rPr lang="en-US" sz="2000" dirty="0" smtClean="0">
                <a:solidFill>
                  <a:srgbClr val="71685A"/>
                </a:solidFill>
                <a:latin typeface="Lucida Grande"/>
                <a:cs typeface="Lucida Grande"/>
              </a:rPr>
              <a:t> is the premier, fully searchable, online database for the serious prospect researcher</a:t>
            </a:r>
          </a:p>
          <a:p>
            <a:pPr marL="68580" indent="0">
              <a:buNone/>
            </a:pPr>
            <a:endParaRPr lang="en-US" sz="2000" dirty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>
              <a:buFont typeface="Wingdings" charset="2"/>
              <a:buChar char="u"/>
            </a:pPr>
            <a:r>
              <a:rPr lang="en-US" sz="2000" dirty="0" smtClean="0">
                <a:solidFill>
                  <a:srgbClr val="71685A"/>
                </a:solidFill>
                <a:latin typeface="Lucida Grande"/>
                <a:cs typeface="Lucida Grande"/>
              </a:rPr>
              <a:t>Contains vital information about the funding history, preferences and contacts of over 11,000 Canadian foundations </a:t>
            </a:r>
          </a:p>
          <a:p>
            <a:pPr marL="68580" indent="0">
              <a:buNone/>
            </a:pPr>
            <a:endParaRPr lang="en-US" sz="2000" dirty="0" smtClean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>
              <a:buFont typeface="Wingdings" charset="2"/>
              <a:buChar char="u"/>
            </a:pPr>
            <a:r>
              <a:rPr lang="en-US" sz="2000" dirty="0">
                <a:solidFill>
                  <a:srgbClr val="71685A"/>
                </a:solidFill>
                <a:latin typeface="Lucida Grande"/>
                <a:cs typeface="Lucida Grande"/>
              </a:rPr>
              <a:t>P</a:t>
            </a:r>
            <a:r>
              <a:rPr lang="en-US" sz="2000" dirty="0" smtClean="0">
                <a:solidFill>
                  <a:srgbClr val="71685A"/>
                </a:solidFill>
                <a:latin typeface="Lucida Grande"/>
                <a:cs typeface="Lucida Grande"/>
              </a:rPr>
              <a:t>rovides the specific information you need to approach the most qualified prospects with compelling reasons why your project fits their vision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sz="1800" dirty="0" smtClean="0"/>
          </a:p>
        </p:txBody>
      </p:sp>
      <p:pic>
        <p:nvPicPr>
          <p:cNvPr id="9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43492" y="2059618"/>
            <a:ext cx="7169175" cy="3630677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800" dirty="0" smtClean="0"/>
              <a:t>Recognizes </a:t>
            </a:r>
          </a:p>
          <a:p>
            <a:pPr marL="68580" indent="0" algn="ctr">
              <a:buNone/>
            </a:pPr>
            <a:r>
              <a:rPr lang="en-US" sz="2800" dirty="0" smtClean="0"/>
              <a:t>the need to connect </a:t>
            </a:r>
          </a:p>
          <a:p>
            <a:pPr marL="68580" indent="0" algn="ctr">
              <a:buNone/>
            </a:pPr>
            <a:r>
              <a:rPr lang="en-US" sz="2800" dirty="0" smtClean="0"/>
              <a:t>Indigenous Peoples with </a:t>
            </a:r>
          </a:p>
          <a:p>
            <a:pPr marL="68580" indent="0" algn="ctr">
              <a:buNone/>
            </a:pPr>
            <a:r>
              <a:rPr lang="en-US" sz="2800" dirty="0" smtClean="0"/>
              <a:t>Foundation</a:t>
            </a:r>
          </a:p>
          <a:p>
            <a:pPr marL="68580" indent="0" algn="ctr">
              <a:buNone/>
            </a:pPr>
            <a:r>
              <a:rPr lang="en-US" sz="2800" dirty="0" smtClean="0"/>
              <a:t> Funding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sz="1800" dirty="0" smtClean="0"/>
          </a:p>
        </p:txBody>
      </p:sp>
      <p:pic>
        <p:nvPicPr>
          <p:cNvPr id="9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46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11096" y="1774125"/>
            <a:ext cx="7282119" cy="411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Lucida Grande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Lucida Grande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Lucida Grande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Lucida Grande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Lucida Grande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smtClean="0">
                <a:solidFill>
                  <a:srgbClr val="71685A"/>
                </a:solidFill>
                <a:cs typeface="Lucida Grande"/>
              </a:rPr>
              <a:t>Helps eligible Indigenous Charitable Organizations and Qualified Donees find the resources they need to provide services in their communities</a:t>
            </a:r>
          </a:p>
          <a:p>
            <a:pPr marL="68580" indent="0">
              <a:lnSpc>
                <a:spcPct val="90000"/>
              </a:lnSpc>
              <a:buFont typeface="Wingdings 2" pitchFamily="18" charset="2"/>
              <a:buNone/>
            </a:pPr>
            <a:endParaRPr lang="en-US" sz="2000" dirty="0" smtClean="0">
              <a:solidFill>
                <a:srgbClr val="71685A"/>
              </a:solidFill>
              <a:cs typeface="Lucida Grande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smtClean="0">
                <a:solidFill>
                  <a:srgbClr val="71685A"/>
                </a:solidFill>
                <a:cs typeface="Lucida Grande"/>
              </a:rPr>
              <a:t>Has helped more than 10,000 not-for-profit organizations in Canada raise in excess of $29 Billion since 1998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sz="2000" dirty="0" smtClean="0">
              <a:solidFill>
                <a:srgbClr val="71685A"/>
              </a:solidFill>
              <a:cs typeface="Lucida Grande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smtClean="0">
                <a:solidFill>
                  <a:srgbClr val="71685A"/>
                </a:solidFill>
                <a:cs typeface="Lucida Grande"/>
              </a:rPr>
              <a:t>Detailed information on over 11,000 Canadian foundations</a:t>
            </a:r>
          </a:p>
          <a:p>
            <a:pPr marL="68580" indent="0">
              <a:lnSpc>
                <a:spcPct val="90000"/>
              </a:lnSpc>
              <a:buFont typeface="Wingdings 2" pitchFamily="18" charset="2"/>
              <a:buNone/>
            </a:pPr>
            <a:endParaRPr lang="en-US" sz="2000" dirty="0" smtClean="0">
              <a:solidFill>
                <a:srgbClr val="71685A"/>
              </a:solidFill>
              <a:cs typeface="Lucida Grande"/>
            </a:endParaRP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smtClean="0">
                <a:solidFill>
                  <a:srgbClr val="71685A"/>
                </a:solidFill>
                <a:cs typeface="Lucida Grande"/>
              </a:rPr>
              <a:t>Metasoft Systems Inc. FoundationSearch and Big Online established by Metasoft Systems Inc. in 1998</a:t>
            </a:r>
          </a:p>
          <a:p>
            <a:pPr marL="68580" indent="0">
              <a:lnSpc>
                <a:spcPct val="90000"/>
              </a:lnSpc>
              <a:buFont typeface="Wingdings 2" pitchFamily="18" charset="2"/>
              <a:buNone/>
            </a:pPr>
            <a:endParaRPr lang="en-US" sz="2000" dirty="0" smtClean="0">
              <a:solidFill>
                <a:srgbClr val="71685A"/>
              </a:solidFill>
              <a:cs typeface="Lucida Grande"/>
            </a:endParaRPr>
          </a:p>
          <a:p>
            <a:pPr>
              <a:buFont typeface="Courier New"/>
              <a:buChar char="o"/>
            </a:pPr>
            <a:endParaRPr lang="en-US" sz="1800" dirty="0" smtClean="0"/>
          </a:p>
          <a:p>
            <a:pPr>
              <a:buFont typeface="Courier New"/>
              <a:buChar char="o"/>
            </a:pPr>
            <a:endParaRPr lang="en-US" sz="1800" dirty="0" smtClean="0"/>
          </a:p>
          <a:p>
            <a:pPr marL="68580" indent="0">
              <a:buFont typeface="Wingdings 2" pitchFamily="18" charset="2"/>
              <a:buNone/>
            </a:pPr>
            <a:endParaRPr lang="en-US" sz="1800" dirty="0" smtClean="0"/>
          </a:p>
          <a:p>
            <a:pPr marL="68580" indent="0">
              <a:buFont typeface="Wingdings 2" pitchFamily="18" charset="2"/>
              <a:buNone/>
            </a:pPr>
            <a:endParaRPr lang="en-US" sz="1800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sz="1800" dirty="0" smtClean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33155" y="2319473"/>
            <a:ext cx="7342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F7F7F"/>
                </a:solidFill>
                <a:latin typeface="Lucida Grande"/>
                <a:cs typeface="Lucida Grande"/>
              </a:rPr>
              <a:t>Where do we find these foundations?</a:t>
            </a:r>
          </a:p>
          <a:p>
            <a:endParaRPr lang="en-US" b="1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b="1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b="1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b="1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dirty="0" smtClean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1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2" name="Rectangle 1"/>
          <p:cNvSpPr/>
          <p:nvPr/>
        </p:nvSpPr>
        <p:spPr>
          <a:xfrm>
            <a:off x="1025267" y="1567039"/>
            <a:ext cx="72537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The </a:t>
            </a:r>
            <a:r>
              <a:rPr lang="en-US" dirty="0" smtClean="0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BC Indigenous Funding Conference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’s Daycare Centre is 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an excellent example to demonstrate </a:t>
            </a:r>
            <a:r>
              <a:rPr lang="en-US" i="1" dirty="0">
                <a:solidFill>
                  <a:srgbClr val="7F7F7F"/>
                </a:solidFill>
                <a:latin typeface="Lucida Grande"/>
                <a:cs typeface="Lucida Grande"/>
              </a:rPr>
              <a:t>My Best Prospects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:</a:t>
            </a:r>
          </a:p>
          <a:p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We need to raise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$250,000 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by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March 2017 for 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the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Daycare Centre, that will be located in the Community</a:t>
            </a:r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The Project will benefit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the Children, Elders and Parents of BC Indigenous Funding Conference by having a Daycare Centre located in the Community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The Daycare Centre will be inclusive 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of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all children living in the area, regardless of their race or status 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Using </a:t>
            </a:r>
            <a:r>
              <a:rPr lang="en-US" i="1" dirty="0">
                <a:solidFill>
                  <a:srgbClr val="7F7F7F"/>
                </a:solidFill>
                <a:latin typeface="Lucida Grande"/>
                <a:cs typeface="Lucida Grande"/>
              </a:rPr>
              <a:t>My Best Prospects (MBP)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,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we simply 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name the Project, provide a description, the amount needed, the date funding is needed, location, granting category, giving interests and recommends the size of the grant your organization should request  </a:t>
            </a:r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69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pic>
        <p:nvPicPr>
          <p:cNvPr id="2" name="Picture 1" descr="Screen Shot 2016-09-08 at 5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10" y="1619990"/>
            <a:ext cx="6767980" cy="383271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" name="TextBox 2"/>
          <p:cNvSpPr txBox="1"/>
          <p:nvPr/>
        </p:nvSpPr>
        <p:spPr>
          <a:xfrm>
            <a:off x="3710866" y="2512381"/>
            <a:ext cx="2592280" cy="1509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8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 fontScale="70000" lnSpcReduction="20000"/>
          </a:bodyPr>
          <a:lstStyle/>
          <a:p>
            <a:pPr marL="6858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71685A"/>
                </a:solidFill>
              </a:rPr>
              <a:t>Walking Together</a:t>
            </a:r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dirty="0" smtClean="0"/>
              <a:t>Michelle </a:t>
            </a:r>
            <a:r>
              <a:rPr lang="en-US" dirty="0"/>
              <a:t>Morning Star Doherty</a:t>
            </a:r>
          </a:p>
          <a:p>
            <a:pPr marL="68580" indent="0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/>
              <a:t>Turtle Island Indigenous Education Corp.</a:t>
            </a:r>
          </a:p>
          <a:p>
            <a:pPr marL="68580" indent="0" algn="ctr">
              <a:buNone/>
            </a:pPr>
            <a:r>
              <a:rPr lang="en-US" dirty="0"/>
              <a:t>&amp;</a:t>
            </a:r>
          </a:p>
          <a:p>
            <a:pPr marL="68580" indent="0" algn="ctr">
              <a:buNone/>
            </a:pPr>
            <a:r>
              <a:rPr lang="en-US" dirty="0"/>
              <a:t>FoundationSearch </a:t>
            </a:r>
            <a:r>
              <a:rPr lang="en-US" dirty="0" smtClean="0"/>
              <a:t>Canada</a:t>
            </a:r>
            <a:endParaRPr lang="en-US" dirty="0" smtClean="0">
              <a:solidFill>
                <a:srgbClr val="71685A"/>
              </a:solidFill>
            </a:endParaRPr>
          </a:p>
          <a:p>
            <a:pPr marL="68580" indent="0" algn="ctr">
              <a:lnSpc>
                <a:spcPct val="150000"/>
              </a:lnSpc>
              <a:buNone/>
            </a:pPr>
            <a:endParaRPr lang="en-US" dirty="0" smtClean="0">
              <a:solidFill>
                <a:srgbClr val="71685A"/>
              </a:solidFill>
              <a:cs typeface="Lucida Grande"/>
            </a:endParaRP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71685A"/>
                </a:solidFill>
                <a:cs typeface="Lucida Grande"/>
              </a:rPr>
              <a:t>Created to connect the development needs of Indigenous Qualified Donees &amp;</a:t>
            </a: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71685A"/>
                </a:solidFill>
                <a:cs typeface="Lucida Grande"/>
              </a:rPr>
              <a:t> Charitable Organizations </a:t>
            </a:r>
            <a:endParaRPr lang="en-US" dirty="0">
              <a:solidFill>
                <a:srgbClr val="71685A"/>
              </a:solidFill>
              <a:cs typeface="Lucida Grande"/>
            </a:endParaRP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0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2" name="Rectangle 1"/>
          <p:cNvSpPr/>
          <p:nvPr/>
        </p:nvSpPr>
        <p:spPr>
          <a:xfrm>
            <a:off x="1035108" y="1436342"/>
            <a:ext cx="72340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After entering information into the fields, saving it and pressing GO, My Best Prospects analyzes:</a:t>
            </a:r>
          </a:p>
          <a:p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Each of the 11,000 Canadian foundations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Gives each funder and funding dimension a score related to a given project based on its multi-year granting history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Examining funding category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Funding province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Number of grants awarded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Dollar amount of grants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Giving interests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New giving ratio (percentage of grants given to new recipients versus old recipients)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Giving trending (increasing, decreasing, or flat)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Recommended Ask Amount</a:t>
            </a:r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pic>
        <p:nvPicPr>
          <p:cNvPr id="2" name="Picture 1" descr="Screen Shot 2016-09-08 at 5.49.29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3" y="1602668"/>
            <a:ext cx="7391400" cy="4175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3087" y="2026327"/>
            <a:ext cx="2965142" cy="1864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67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2" name="Rectangle 1"/>
          <p:cNvSpPr/>
          <p:nvPr/>
        </p:nvSpPr>
        <p:spPr>
          <a:xfrm>
            <a:off x="1164930" y="1389239"/>
            <a:ext cx="70832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ea typeface="Lucida Grande"/>
                <a:cs typeface="Lucida Grande"/>
              </a:rPr>
              <a:t>BC Indigenous Funding Conference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Prospects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ucida Grande"/>
              <a:cs typeface="Lucida Grande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Grande"/>
                <a:cs typeface="Lucida Grande"/>
              </a:rPr>
              <a:t>1-31 out of 250 Foundations identified</a:t>
            </a:r>
          </a:p>
        </p:txBody>
      </p:sp>
      <p:pic>
        <p:nvPicPr>
          <p:cNvPr id="5" name="Picture 4" descr="Screen Shot 2016-09-08 at 7.00.16 PM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30" y="2174069"/>
            <a:ext cx="6624000" cy="3970883"/>
          </a:xfrm>
          <a:prstGeom prst="rect">
            <a:avLst/>
          </a:prstGeom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3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90625" y="1384304"/>
            <a:ext cx="70220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1685A"/>
                </a:solidFill>
                <a:latin typeface="Lucida Grande"/>
                <a:cs typeface="Lucida Grande"/>
              </a:rPr>
              <a:t>Prospect Report</a:t>
            </a:r>
          </a:p>
          <a:p>
            <a:endParaRPr lang="en-US" dirty="0" smtClean="0">
              <a:solidFill>
                <a:srgbClr val="71685A"/>
              </a:solidFill>
              <a:latin typeface="Lucida Grande"/>
              <a:cs typeface="Lucida Grande"/>
            </a:endParaRPr>
          </a:p>
          <a:p>
            <a:r>
              <a:rPr lang="en-US" dirty="0" smtClean="0">
                <a:solidFill>
                  <a:srgbClr val="71685A"/>
                </a:solidFill>
                <a:latin typeface="Lucida Grande"/>
                <a:cs typeface="Lucida Grande"/>
              </a:rPr>
              <a:t>By clicking on the score, one can see why a prospect was selected. </a:t>
            </a:r>
          </a:p>
          <a:p>
            <a:endParaRPr lang="en-US" dirty="0">
              <a:solidFill>
                <a:srgbClr val="71685A"/>
              </a:solidFill>
              <a:latin typeface="Lucida Grande"/>
              <a:cs typeface="Lucida Grande"/>
            </a:endParaRPr>
          </a:p>
          <a:p>
            <a:r>
              <a:rPr lang="en-US" dirty="0" smtClean="0">
                <a:solidFill>
                  <a:srgbClr val="71685A"/>
                </a:solidFill>
                <a:latin typeface="Lucida Grande"/>
                <a:cs typeface="Lucida Grande"/>
              </a:rPr>
              <a:t>Using the </a:t>
            </a:r>
            <a:r>
              <a:rPr lang="en-US" dirty="0">
                <a:solidFill>
                  <a:srgbClr val="FF6700"/>
                </a:solidFill>
                <a:latin typeface="Lucida Grande"/>
                <a:cs typeface="Lucida Grande"/>
              </a:rPr>
              <a:t>9</a:t>
            </a:r>
            <a:r>
              <a:rPr lang="en-US" baseline="30000" dirty="0" smtClean="0">
                <a:solidFill>
                  <a:srgbClr val="FF6700"/>
                </a:solidFill>
                <a:latin typeface="Lucida Grande"/>
                <a:cs typeface="Lucida Grande"/>
              </a:rPr>
              <a:t>th</a:t>
            </a:r>
            <a:r>
              <a:rPr lang="en-US" dirty="0" smtClean="0">
                <a:solidFill>
                  <a:srgbClr val="FF6700"/>
                </a:solidFill>
                <a:latin typeface="Lucida Grande"/>
                <a:cs typeface="Lucida Grande"/>
              </a:rPr>
              <a:t> </a:t>
            </a:r>
            <a:r>
              <a:rPr lang="en-US" dirty="0">
                <a:solidFill>
                  <a:srgbClr val="71685A"/>
                </a:solidFill>
                <a:latin typeface="Lucida Grande"/>
                <a:cs typeface="Lucida Grande"/>
              </a:rPr>
              <a:t>r</a:t>
            </a:r>
            <a:r>
              <a:rPr lang="en-US" dirty="0" smtClean="0">
                <a:solidFill>
                  <a:srgbClr val="71685A"/>
                </a:solidFill>
                <a:latin typeface="Lucida Grande"/>
                <a:cs typeface="Lucida Grande"/>
              </a:rPr>
              <a:t>anked foundation as an example, the final score is 86/100, exceeding the average score for funding of </a:t>
            </a:r>
            <a:r>
              <a:rPr lang="en-US" dirty="0" smtClean="0">
                <a:solidFill>
                  <a:srgbClr val="FF6700"/>
                </a:solidFill>
                <a:latin typeface="Lucida Grande"/>
                <a:cs typeface="Lucida Grande"/>
              </a:rPr>
              <a:t>64 (low 46/high 80)</a:t>
            </a:r>
            <a:r>
              <a:rPr lang="en-US" dirty="0" smtClean="0">
                <a:solidFill>
                  <a:srgbClr val="71685A"/>
                </a:solidFill>
                <a:latin typeface="Lucida Grande"/>
                <a:cs typeface="Lucida Grande"/>
              </a:rPr>
              <a:t>. The Recommended Ask Amount is </a:t>
            </a:r>
            <a:r>
              <a:rPr lang="en-US" dirty="0" smtClean="0">
                <a:solidFill>
                  <a:srgbClr val="FF6700"/>
                </a:solidFill>
                <a:latin typeface="Lucida Grande"/>
                <a:cs typeface="Lucida Grande"/>
              </a:rPr>
              <a:t>$35,000</a:t>
            </a:r>
            <a:endParaRPr lang="en-US" dirty="0">
              <a:solidFill>
                <a:srgbClr val="FF6700"/>
              </a:solidFill>
              <a:latin typeface="Lucida Grande"/>
              <a:cs typeface="Lucida Grande"/>
            </a:endParaRPr>
          </a:p>
        </p:txBody>
      </p:sp>
      <p:pic>
        <p:nvPicPr>
          <p:cNvPr id="3" name="Picture 2" descr="Screen Shot 2016-09-08 at 7.06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4203700"/>
            <a:ext cx="6731000" cy="1409700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29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pic>
        <p:nvPicPr>
          <p:cNvPr id="2" name="Picture 1" descr="Screen Shot 2016-09-08 at 7.14.09 P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14640"/>
            <a:ext cx="6692900" cy="4967998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34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42037" y="1520808"/>
            <a:ext cx="1598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My Best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Prospects Report </a:t>
            </a:r>
          </a:p>
          <a:p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Part 1 </a:t>
            </a:r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Criteria for </a:t>
            </a:r>
            <a:r>
              <a:rPr lang="en-US" dirty="0" smtClean="0">
                <a:solidFill>
                  <a:srgbClr val="FF6700"/>
                </a:solidFill>
                <a:latin typeface="Lucida Grande"/>
                <a:cs typeface="Lucida Grande"/>
              </a:rPr>
              <a:t>#</a:t>
            </a:r>
            <a:r>
              <a:rPr lang="en-US" dirty="0">
                <a:solidFill>
                  <a:srgbClr val="FF6700"/>
                </a:solidFill>
                <a:latin typeface="Lucida Grande"/>
                <a:cs typeface="Lucida Grande"/>
              </a:rPr>
              <a:t>9</a:t>
            </a:r>
            <a:r>
              <a:rPr lang="en-US" dirty="0" smtClean="0">
                <a:solidFill>
                  <a:srgbClr val="FF6700"/>
                </a:solidFill>
                <a:latin typeface="Lucida Grande"/>
                <a:cs typeface="Lucida Grande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Rating</a:t>
            </a:r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4 Criteria Results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6-09-08 at 7.16.23 P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48" y="1520808"/>
            <a:ext cx="5508000" cy="4462531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7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pic>
        <p:nvPicPr>
          <p:cNvPr id="2" name="Picture 1" descr="Screen Shot 2016-09-08 at 7.18.34 P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475873"/>
            <a:ext cx="5340732" cy="4463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8100" y="1402835"/>
            <a:ext cx="192015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My 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Best Prospects Report </a:t>
            </a:r>
            <a:endParaRPr lang="en-US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Part 2 </a:t>
            </a:r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Criteria for </a:t>
            </a:r>
            <a:endParaRPr lang="en-US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dirty="0" smtClean="0">
                <a:solidFill>
                  <a:srgbClr val="FF6700"/>
                </a:solidFill>
                <a:latin typeface="Lucida Grande"/>
                <a:cs typeface="Lucida Grande"/>
              </a:rPr>
              <a:t>#9 </a:t>
            </a:r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Rating</a:t>
            </a:r>
          </a:p>
          <a:p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dirty="0">
                <a:solidFill>
                  <a:srgbClr val="7F7F7F"/>
                </a:solidFill>
                <a:latin typeface="Lucida Grande"/>
                <a:cs typeface="Lucida Grande"/>
              </a:rPr>
              <a:t>4 Criteria </a:t>
            </a:r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Results</a:t>
            </a:r>
          </a:p>
          <a:p>
            <a:pPr algn="ctr"/>
            <a:endParaRPr lang="en-US" i="1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US" i="1" dirty="0" smtClean="0">
                <a:solidFill>
                  <a:srgbClr val="7F7F7F"/>
                </a:solidFill>
                <a:latin typeface="Lucida Grande"/>
                <a:cs typeface="Lucida Grande"/>
              </a:rPr>
              <a:t>Plus</a:t>
            </a:r>
            <a:endParaRPr lang="en-US" i="1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Recommended</a:t>
            </a:r>
          </a:p>
          <a:p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Ask Amount</a:t>
            </a:r>
          </a:p>
          <a:p>
            <a:r>
              <a:rPr lang="en-US" dirty="0" smtClean="0">
                <a:solidFill>
                  <a:srgbClr val="FF6700"/>
                </a:solidFill>
                <a:latin typeface="Lucida Grande"/>
                <a:cs typeface="Lucida Grande"/>
              </a:rPr>
              <a:t>$35,000</a:t>
            </a:r>
            <a:endParaRPr lang="en-US" dirty="0">
              <a:solidFill>
                <a:srgbClr val="FF6700"/>
              </a:solidFill>
              <a:latin typeface="Lucida Grande"/>
              <a:cs typeface="Lucida Grande"/>
            </a:endParaRPr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43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pic>
        <p:nvPicPr>
          <p:cNvPr id="2" name="Picture 1" descr="Screen Shot 2016-09-08 at 7.36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9" y="1452745"/>
            <a:ext cx="7130209" cy="4774362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0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pic>
        <p:nvPicPr>
          <p:cNvPr id="5" name="Picture 4" descr="Screen Shot 2016-09-08 at 7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49" y="1389239"/>
            <a:ext cx="7055983" cy="5009415"/>
          </a:xfrm>
          <a:prstGeom prst="rect">
            <a:avLst/>
          </a:prstGeom>
        </p:spPr>
      </p:pic>
      <p:pic>
        <p:nvPicPr>
          <p:cNvPr id="8" name="Content Placeholder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4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26623" y="1354668"/>
            <a:ext cx="72869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6"/>
                </a:solidFill>
                <a:latin typeface="Lucida Grande"/>
                <a:cs typeface="Lucida Grande"/>
              </a:rPr>
              <a:t>Professional Development</a:t>
            </a:r>
            <a:endParaRPr lang="en-US" sz="1700" dirty="0">
              <a:solidFill>
                <a:schemeClr val="accent6"/>
              </a:solidFill>
              <a:latin typeface="Lucida Grande"/>
              <a:cs typeface="Lucida Grand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2200" y="2013411"/>
            <a:ext cx="71536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The </a:t>
            </a:r>
            <a:r>
              <a:rPr lang="en-US" sz="1400" dirty="0">
                <a:solidFill>
                  <a:srgbClr val="71685A"/>
                </a:solidFill>
                <a:latin typeface="Lucida Grande"/>
                <a:cs typeface="Lucida Grande"/>
              </a:rPr>
              <a:t>professional development aspect of FoundationSearch membership </a:t>
            </a: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is an </a:t>
            </a:r>
            <a:r>
              <a:rPr lang="en-US" sz="1400" dirty="0">
                <a:solidFill>
                  <a:srgbClr val="71685A"/>
                </a:solidFill>
                <a:latin typeface="Lucida Grande"/>
                <a:cs typeface="Lucida Grande"/>
              </a:rPr>
              <a:t>important part of our offering, especially for </a:t>
            </a: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organizations </a:t>
            </a:r>
            <a:r>
              <a:rPr lang="en-US" sz="1400" dirty="0">
                <a:solidFill>
                  <a:srgbClr val="71685A"/>
                </a:solidFill>
                <a:latin typeface="Lucida Grande"/>
                <a:cs typeface="Lucida Grande"/>
              </a:rPr>
              <a:t>that are just starting to source philanthropic </a:t>
            </a: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funding</a:t>
            </a:r>
          </a:p>
          <a:p>
            <a:pPr marL="285750" indent="-285750">
              <a:buFont typeface="Wingdings" charset="2"/>
              <a:buChar char="v"/>
            </a:pPr>
            <a:endParaRPr lang="en-US" sz="1400" dirty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400" dirty="0">
                <a:solidFill>
                  <a:srgbClr val="71685A"/>
                </a:solidFill>
                <a:latin typeface="Lucida Grande"/>
                <a:cs typeface="Lucida Grande"/>
              </a:rPr>
              <a:t>Metasoft Systems (FoundationSearch) </a:t>
            </a: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is </a:t>
            </a:r>
            <a:r>
              <a:rPr lang="en-US" sz="1400" dirty="0">
                <a:solidFill>
                  <a:srgbClr val="71685A"/>
                </a:solidFill>
                <a:latin typeface="Lucida Grande"/>
                <a:cs typeface="Lucida Grande"/>
              </a:rPr>
              <a:t>a CFRE Approved Education </a:t>
            </a: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Provider </a:t>
            </a:r>
          </a:p>
          <a:p>
            <a:endParaRPr lang="en-US" sz="1400" dirty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CFRE </a:t>
            </a:r>
            <a:r>
              <a:rPr lang="en-US" sz="1400" dirty="0">
                <a:solidFill>
                  <a:srgbClr val="71685A"/>
                </a:solidFill>
                <a:latin typeface="Lucida Grande"/>
                <a:cs typeface="Lucida Grande"/>
              </a:rPr>
              <a:t>(Certified Fundraising Executive) International is an independent certifying body whose sole mission is to set the highest standards of professional practice in philanthropy through a rigorous certification </a:t>
            </a: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process </a:t>
            </a:r>
            <a:endParaRPr lang="en-US" sz="1400" dirty="0">
              <a:solidFill>
                <a:srgbClr val="71685A"/>
              </a:solidFill>
              <a:latin typeface="Lucida Grande"/>
              <a:cs typeface="Lucida Grande"/>
            </a:endParaRPr>
          </a:p>
          <a:p>
            <a:endParaRPr lang="en-US" sz="1400" dirty="0">
              <a:solidFill>
                <a:srgbClr val="71685A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CFRE </a:t>
            </a:r>
            <a:r>
              <a:rPr lang="en-US" sz="1400" dirty="0">
                <a:solidFill>
                  <a:srgbClr val="71685A"/>
                </a:solidFill>
                <a:latin typeface="Lucida Grande"/>
                <a:cs typeface="Lucida Grande"/>
              </a:rPr>
              <a:t>certification serves as an impartial, third-party endorsement of knowledge and experience against international standards in the philanthropic </a:t>
            </a:r>
            <a:r>
              <a:rPr lang="en-US" sz="1400" dirty="0" smtClean="0">
                <a:solidFill>
                  <a:srgbClr val="71685A"/>
                </a:solidFill>
                <a:latin typeface="Lucida Grande"/>
                <a:cs typeface="Lucida Grande"/>
              </a:rPr>
              <a:t>sector </a:t>
            </a:r>
          </a:p>
          <a:p>
            <a:endParaRPr lang="en-US" dirty="0"/>
          </a:p>
        </p:txBody>
      </p:sp>
      <p:pic>
        <p:nvPicPr>
          <p:cNvPr id="9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9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endParaRPr lang="en-US" b="1" dirty="0" smtClean="0"/>
          </a:p>
          <a:p>
            <a:pPr marL="68580" indent="0" algn="ctr">
              <a:buNone/>
            </a:pPr>
            <a:r>
              <a:rPr lang="en-US" sz="3600" dirty="0" smtClean="0">
                <a:solidFill>
                  <a:srgbClr val="71685A"/>
                </a:solidFill>
                <a:cs typeface="Lucida Grande"/>
              </a:rPr>
              <a:t>Philanthropy</a:t>
            </a:r>
          </a:p>
          <a:p>
            <a:pPr marL="68580" indent="0" algn="ctr">
              <a:buNone/>
            </a:pPr>
            <a:r>
              <a:rPr lang="en-US" sz="3600" dirty="0" smtClean="0">
                <a:solidFill>
                  <a:srgbClr val="71685A"/>
                </a:solidFill>
                <a:cs typeface="Lucida Grande"/>
              </a:rPr>
              <a:t>&amp; </a:t>
            </a:r>
          </a:p>
          <a:p>
            <a:pPr marL="68580" indent="0" algn="ctr">
              <a:buNone/>
            </a:pPr>
            <a:r>
              <a:rPr lang="en-US" sz="3600" dirty="0" smtClean="0">
                <a:solidFill>
                  <a:srgbClr val="71685A"/>
                </a:solidFill>
                <a:cs typeface="Lucida Grande"/>
              </a:rPr>
              <a:t>Indigenous Peoples</a:t>
            </a:r>
          </a:p>
          <a:p>
            <a:pPr marL="68580" indent="0" algn="ctr">
              <a:buNone/>
            </a:pPr>
            <a:endParaRPr lang="en-US" sz="3600" dirty="0" smtClean="0">
              <a:solidFill>
                <a:srgbClr val="71685A"/>
              </a:solidFill>
              <a:cs typeface="Lucida Grande"/>
            </a:endParaRPr>
          </a:p>
          <a:p>
            <a:pPr marL="68580" indent="0" algn="ctr">
              <a:buNone/>
            </a:pPr>
            <a:r>
              <a:rPr lang="en-US" sz="3600" dirty="0">
                <a:solidFill>
                  <a:srgbClr val="71685A"/>
                </a:solidFill>
                <a:cs typeface="Lucida Grande"/>
              </a:rPr>
              <a:t>i</a:t>
            </a:r>
            <a:r>
              <a:rPr lang="en-US" sz="3600" dirty="0" smtClean="0">
                <a:solidFill>
                  <a:srgbClr val="71685A"/>
                </a:solidFill>
                <a:cs typeface="Lucida Grande"/>
              </a:rPr>
              <a:t>n Canada</a:t>
            </a:r>
            <a:endParaRPr lang="en-US" sz="3600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26623" y="1354668"/>
            <a:ext cx="72869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A022"/>
                </a:solidFill>
                <a:latin typeface="Lucida Grande"/>
                <a:cs typeface="Lucida Grande"/>
              </a:rPr>
              <a:t>Who Should Take </a:t>
            </a:r>
            <a:r>
              <a:rPr lang="en-US" sz="1600" dirty="0" smtClean="0">
                <a:solidFill>
                  <a:srgbClr val="FEA022"/>
                </a:solidFill>
                <a:latin typeface="Lucida Grande"/>
                <a:cs typeface="Lucida Grande"/>
              </a:rPr>
              <a:t>Metasoft </a:t>
            </a:r>
            <a:r>
              <a:rPr lang="en-US" sz="1600" dirty="0">
                <a:solidFill>
                  <a:srgbClr val="FEA022"/>
                </a:solidFill>
                <a:latin typeface="Lucida Grande"/>
                <a:cs typeface="Lucida Grande"/>
              </a:rPr>
              <a:t>Online Education?</a:t>
            </a:r>
            <a:r>
              <a:rPr lang="en-CA" sz="1600" dirty="0">
                <a:solidFill>
                  <a:srgbClr val="FEA022"/>
                </a:solidFill>
                <a:latin typeface="Lucida Grande"/>
                <a:cs typeface="Lucida Grande"/>
              </a:rPr>
              <a:t> </a:t>
            </a:r>
          </a:p>
          <a:p>
            <a:endParaRPr lang="en-US" sz="1700" dirty="0">
              <a:solidFill>
                <a:srgbClr val="71685A"/>
              </a:solidFill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623" y="2004198"/>
            <a:ext cx="6970939" cy="344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New fundraisers seeking to educate themselves in the essentials of foundation, corporate or government fundraising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lang="en-US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Seasoned fundraisers seeking to refresh or update their knowledge and skills</a:t>
            </a: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endParaRPr lang="en-US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Managers involved in the training of fundraising staff and volunteers</a:t>
            </a:r>
          </a:p>
          <a:p>
            <a:pPr>
              <a:lnSpc>
                <a:spcPct val="120000"/>
              </a:lnSpc>
            </a:pPr>
            <a:endParaRPr lang="en-US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Board members and volunteers involved in the fundraising process at any level</a:t>
            </a:r>
          </a:p>
          <a:p>
            <a:pPr>
              <a:lnSpc>
                <a:spcPct val="120000"/>
              </a:lnSpc>
            </a:pPr>
            <a:endParaRPr lang="en-US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Individuals not currently employed in the non-profit sector who are interested in pursuing a career in fundraising</a:t>
            </a: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8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26623" y="1354670"/>
            <a:ext cx="7286906" cy="35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EA022"/>
                </a:solidFill>
                <a:latin typeface="Lucida Grande"/>
                <a:cs typeface="Lucida Grande"/>
              </a:rPr>
              <a:t>Sample Action Plan</a:t>
            </a:r>
            <a:endParaRPr lang="en-US" sz="1700" dirty="0">
              <a:solidFill>
                <a:srgbClr val="FEA022"/>
              </a:solidFill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623" y="1763065"/>
            <a:ext cx="69709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7F7F"/>
                </a:solidFill>
                <a:latin typeface="Lucida Grande"/>
                <a:cs typeface="Lucida Grande"/>
              </a:rPr>
              <a:t>Week </a:t>
            </a:r>
            <a:r>
              <a:rPr lang="en-US" sz="1400" b="1" dirty="0">
                <a:solidFill>
                  <a:srgbClr val="7F7F7F"/>
                </a:solidFill>
                <a:latin typeface="Lucida Grande"/>
                <a:cs typeface="Lucida Grande"/>
              </a:rPr>
              <a:t>1 (2-3 hours)</a:t>
            </a:r>
            <a:r>
              <a:rPr lang="en-US" sz="1400" dirty="0">
                <a:solidFill>
                  <a:srgbClr val="7F7F7F"/>
                </a:solidFill>
                <a:latin typeface="Lucida Grande"/>
                <a:cs typeface="Lucida Grande"/>
              </a:rPr>
              <a:t>:</a:t>
            </a:r>
          </a:p>
          <a:p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>
                <a:solidFill>
                  <a:srgbClr val="7F7F7F"/>
                </a:solidFill>
                <a:latin typeface="Lucida Grande"/>
                <a:cs typeface="Lucida Grande"/>
              </a:rPr>
              <a:t>Participate in “Welcome Aboard” Webinar &amp; Learn how to use the </a:t>
            </a: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Resource</a:t>
            </a: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>
                <a:solidFill>
                  <a:srgbClr val="7F7F7F"/>
                </a:solidFill>
                <a:latin typeface="Lucida Grande"/>
                <a:cs typeface="Lucida Grande"/>
              </a:rPr>
              <a:t>Send Letters of Intent to Newly Registered &amp; Proven Foundations using our Sample Templates</a:t>
            </a:r>
          </a:p>
          <a:p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sz="1400" b="1" dirty="0">
                <a:solidFill>
                  <a:srgbClr val="7F7F7F"/>
                </a:solidFill>
                <a:latin typeface="Lucida Grande"/>
                <a:cs typeface="Lucida Grande"/>
              </a:rPr>
              <a:t>Week 2 (2-3 hours)</a:t>
            </a: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:</a:t>
            </a: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>
                <a:solidFill>
                  <a:srgbClr val="7F7F7F"/>
                </a:solidFill>
                <a:latin typeface="Lucida Grande"/>
                <a:cs typeface="Lucida Grande"/>
              </a:rPr>
              <a:t>Participate in the Live “Grant Development” Seminar with our </a:t>
            </a: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Team</a:t>
            </a: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>
                <a:solidFill>
                  <a:srgbClr val="7F7F7F"/>
                </a:solidFill>
                <a:latin typeface="Lucida Grande"/>
                <a:cs typeface="Lucida Grande"/>
              </a:rPr>
              <a:t>Create a list of Proven Prospects for your Current </a:t>
            </a: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Needs</a:t>
            </a: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CA" sz="1400" dirty="0">
                <a:solidFill>
                  <a:srgbClr val="7F7F7F"/>
                </a:solidFill>
                <a:latin typeface="Lucida Grande"/>
                <a:cs typeface="Lucida Grande"/>
              </a:rPr>
              <a:t>Determine “Fit” using 4 Point Assessment to Create a Shortlist of Foundations to Pursue with </a:t>
            </a:r>
            <a:r>
              <a:rPr lang="en-CA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Confidence</a:t>
            </a:r>
          </a:p>
          <a:p>
            <a:pPr marL="285750" indent="-285750">
              <a:buFont typeface="Wingdings" charset="2"/>
              <a:buChar char="ü"/>
            </a:pPr>
            <a:endParaRPr lang="en-CA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r>
              <a:rPr lang="en-US" sz="1400" b="1" dirty="0">
                <a:solidFill>
                  <a:srgbClr val="7F7F7F"/>
                </a:solidFill>
                <a:latin typeface="Lucida Grande"/>
                <a:cs typeface="Lucida Grande"/>
              </a:rPr>
              <a:t>Week </a:t>
            </a:r>
            <a:r>
              <a:rPr lang="en-US" sz="1400" b="1" dirty="0" smtClean="0">
                <a:solidFill>
                  <a:srgbClr val="7F7F7F"/>
                </a:solidFill>
                <a:latin typeface="Lucida Grande"/>
                <a:cs typeface="Lucida Grande"/>
              </a:rPr>
              <a:t>3 and on you will have the confidence to</a:t>
            </a:r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:</a:t>
            </a: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Tx/>
              <a:buChar char="-"/>
            </a:pPr>
            <a:r>
              <a:rPr lang="en-CA" sz="1400" i="1" dirty="0" smtClean="0">
                <a:solidFill>
                  <a:srgbClr val="7F7F7F"/>
                </a:solidFill>
                <a:latin typeface="Lucida Grande"/>
                <a:cs typeface="Lucida Grande"/>
              </a:rPr>
              <a:t>Write </a:t>
            </a:r>
            <a:r>
              <a:rPr lang="en-CA" sz="1400" i="1" dirty="0">
                <a:solidFill>
                  <a:srgbClr val="7F7F7F"/>
                </a:solidFill>
                <a:latin typeface="Lucida Grande"/>
                <a:cs typeface="Lucida Grande"/>
              </a:rPr>
              <a:t>Successful Letters of Intent and Proposals </a:t>
            </a:r>
          </a:p>
          <a:p>
            <a:pPr marL="285750" indent="-285750">
              <a:buFontTx/>
              <a:buChar char="-"/>
            </a:pPr>
            <a:r>
              <a:rPr lang="en-CA" sz="1400" i="1" dirty="0" smtClean="0">
                <a:solidFill>
                  <a:srgbClr val="7F7F7F"/>
                </a:solidFill>
                <a:latin typeface="Lucida Grande"/>
                <a:cs typeface="Lucida Grande"/>
              </a:rPr>
              <a:t>Widen </a:t>
            </a:r>
            <a:r>
              <a:rPr lang="en-CA" sz="1400" i="1" dirty="0">
                <a:solidFill>
                  <a:srgbClr val="7F7F7F"/>
                </a:solidFill>
                <a:latin typeface="Lucida Grande"/>
                <a:cs typeface="Lucida Grande"/>
              </a:rPr>
              <a:t>Prospect Pool when New Funding Priorities Emerge</a:t>
            </a:r>
            <a:br>
              <a:rPr lang="en-CA" sz="1400" i="1" dirty="0">
                <a:solidFill>
                  <a:srgbClr val="7F7F7F"/>
                </a:solidFill>
                <a:latin typeface="Lucida Grande"/>
                <a:cs typeface="Lucida Grande"/>
              </a:rPr>
            </a:br>
            <a:r>
              <a:rPr lang="en-CA" sz="1400" i="1" dirty="0">
                <a:solidFill>
                  <a:srgbClr val="7F7F7F"/>
                </a:solidFill>
                <a:latin typeface="Lucida Grande"/>
                <a:cs typeface="Lucida Grande"/>
              </a:rPr>
              <a:t/>
            </a:r>
            <a:br>
              <a:rPr lang="en-CA" sz="1400" i="1" dirty="0">
                <a:solidFill>
                  <a:srgbClr val="7F7F7F"/>
                </a:solidFill>
                <a:latin typeface="Lucida Grande"/>
                <a:cs typeface="Lucida Grande"/>
              </a:rPr>
            </a:br>
            <a:r>
              <a:rPr lang="en-CA" sz="1400" i="1" dirty="0" smtClean="0">
                <a:solidFill>
                  <a:srgbClr val="7F7F7F"/>
                </a:solidFill>
                <a:latin typeface="Lucida Grande"/>
                <a:cs typeface="Lucida Grande"/>
              </a:rPr>
              <a:t>                                     </a:t>
            </a:r>
            <a:r>
              <a:rPr lang="en-CA" sz="1400" b="1" dirty="0" smtClean="0">
                <a:solidFill>
                  <a:srgbClr val="7F7F7F"/>
                </a:solidFill>
                <a:latin typeface="Lucida Grande"/>
                <a:cs typeface="Lucida Grande"/>
              </a:rPr>
              <a:t>We are here </a:t>
            </a:r>
            <a:r>
              <a:rPr lang="en-CA" sz="1400" b="1" dirty="0">
                <a:solidFill>
                  <a:srgbClr val="7F7F7F"/>
                </a:solidFill>
                <a:latin typeface="Lucida Grande"/>
                <a:cs typeface="Lucida Grande"/>
              </a:rPr>
              <a:t>for you!</a:t>
            </a:r>
            <a:r>
              <a:rPr lang="en-CA" sz="1400" b="1" i="1" dirty="0">
                <a:solidFill>
                  <a:srgbClr val="7F7F7F"/>
                </a:solidFill>
                <a:latin typeface="Lucida Grande"/>
                <a:cs typeface="Lucida Grande"/>
              </a:rPr>
              <a:t/>
            </a:r>
            <a:br>
              <a:rPr lang="en-CA" sz="1400" b="1" i="1" dirty="0">
                <a:solidFill>
                  <a:srgbClr val="7F7F7F"/>
                </a:solidFill>
                <a:latin typeface="Lucida Grande"/>
                <a:cs typeface="Lucida Grande"/>
              </a:rPr>
            </a:br>
            <a:endParaRPr lang="en-CA" sz="1400" i="1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CA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Contact </a:t>
            </a:r>
            <a:r>
              <a:rPr lang="en-CA" sz="1400" dirty="0">
                <a:solidFill>
                  <a:srgbClr val="7F7F7F"/>
                </a:solidFill>
                <a:latin typeface="Lucida Grande"/>
                <a:cs typeface="Lucida Grande"/>
              </a:rPr>
              <a:t>us for </a:t>
            </a:r>
            <a:r>
              <a:rPr lang="en-CA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Live </a:t>
            </a:r>
            <a:r>
              <a:rPr lang="en-CA" sz="1400" dirty="0">
                <a:solidFill>
                  <a:srgbClr val="7F7F7F"/>
                </a:solidFill>
                <a:latin typeface="Lucida Grande"/>
                <a:cs typeface="Lucida Grande"/>
              </a:rPr>
              <a:t>Support </a:t>
            </a:r>
            <a:r>
              <a:rPr lang="en-CA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Monday </a:t>
            </a:r>
            <a:r>
              <a:rPr lang="en-CA" sz="1400" dirty="0">
                <a:solidFill>
                  <a:srgbClr val="7F7F7F"/>
                </a:solidFill>
                <a:latin typeface="Lucida Grande"/>
                <a:cs typeface="Lucida Grande"/>
              </a:rPr>
              <a:t>to </a:t>
            </a:r>
            <a:r>
              <a:rPr lang="en-CA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Friday 7</a:t>
            </a:r>
            <a:r>
              <a:rPr lang="en-CA" sz="1400" dirty="0">
                <a:solidFill>
                  <a:srgbClr val="7F7F7F"/>
                </a:solidFill>
                <a:latin typeface="Lucida Grande"/>
                <a:cs typeface="Lucida Grande"/>
              </a:rPr>
              <a:t>:00am to 4:00pm PST</a:t>
            </a: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CA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4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026623" y="779640"/>
            <a:ext cx="7024744" cy="609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kern="1200" dirty="0" smtClean="0"/>
              <a:t>FoundationSearch</a:t>
            </a:r>
            <a:endParaRPr lang="en-US" kern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82342" y="1428299"/>
            <a:ext cx="678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i="1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63261" y="1655939"/>
            <a:ext cx="6977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7F7F7F"/>
                </a:solidFill>
                <a:latin typeface="Lucida Grande"/>
                <a:cs typeface="Lucida Grande"/>
              </a:rPr>
              <a:t>We look forward to </a:t>
            </a:r>
            <a:r>
              <a:rPr lang="en-US" i="1" dirty="0" smtClean="0">
                <a:solidFill>
                  <a:srgbClr val="7F7F7F"/>
                </a:solidFill>
                <a:latin typeface="Lucida Grande"/>
                <a:cs typeface="Lucida Grande"/>
              </a:rPr>
              <a:t>connecting with your Organization!</a:t>
            </a:r>
            <a:endParaRPr lang="en-US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endParaRPr lang="en-US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US" dirty="0" smtClean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Michelle Morning Star Doherty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Senior Funding Consultant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First Nations, Inuit, Metis and urban Aboriginal Development</a:t>
            </a:r>
            <a:endParaRPr lang="en-CA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FoundationSearch / Metasoft Systems Inc. </a:t>
            </a:r>
            <a:endParaRPr lang="en-CA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300-353 Water Street</a:t>
            </a:r>
            <a:endParaRPr lang="en-CA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Vancouver, BC V6B 1B8</a:t>
            </a:r>
            <a:endParaRPr lang="en-CA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Telephone: 604-683-6711 </a:t>
            </a:r>
            <a:endParaRPr lang="en-CA" sz="1400" dirty="0" smtClean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Toll Free: 1-888-638-2763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  <a:latin typeface="Lucida Grande"/>
                <a:cs typeface="Lucida Grande"/>
              </a:rPr>
              <a:t>Email: mdoherty@foundationsearch.com</a:t>
            </a:r>
            <a:endParaRPr lang="en-US" dirty="0" smtClean="0"/>
          </a:p>
          <a:p>
            <a:pPr algn="ctr"/>
            <a:endParaRPr lang="en-US" i="1" dirty="0">
              <a:solidFill>
                <a:srgbClr val="7F7F7F"/>
              </a:solidFill>
              <a:latin typeface="Lucida Grande"/>
              <a:cs typeface="Lucida Grande"/>
            </a:endParaRPr>
          </a:p>
          <a:p>
            <a:pPr algn="ctr"/>
            <a:endParaRPr lang="en-US" i="1" dirty="0">
              <a:solidFill>
                <a:srgbClr val="7F7F7F"/>
              </a:solidFill>
              <a:latin typeface="Lucida Grande"/>
              <a:cs typeface="Lucida Grande"/>
            </a:endParaRPr>
          </a:p>
        </p:txBody>
      </p:sp>
      <p:pic>
        <p:nvPicPr>
          <p:cNvPr id="9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Aboriginal Philanthropy in Canada: A Foundation for </a:t>
            </a:r>
            <a:r>
              <a:rPr lang="en-US" dirty="0" smtClean="0">
                <a:solidFill>
                  <a:srgbClr val="FF0000"/>
                </a:solidFill>
              </a:rPr>
              <a:t>Understanding’</a:t>
            </a:r>
          </a:p>
          <a:p>
            <a:pPr marL="68580" indent="0" algn="ctr">
              <a:buNone/>
            </a:pPr>
            <a:r>
              <a:rPr lang="en-US" dirty="0" smtClean="0"/>
              <a:t>prepared </a:t>
            </a:r>
            <a:r>
              <a:rPr lang="en-US" dirty="0"/>
              <a:t>by </a:t>
            </a:r>
            <a:endParaRPr lang="en-US" dirty="0" smtClean="0"/>
          </a:p>
          <a:p>
            <a:pPr marL="68580" indent="0" algn="ctr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The </a:t>
            </a:r>
            <a:r>
              <a:rPr lang="en-US" u="sng" dirty="0">
                <a:solidFill>
                  <a:srgbClr val="00B0F0"/>
                </a:solidFill>
              </a:rPr>
              <a:t>Circle on Philanthropy and Aboriginal Peoples in </a:t>
            </a:r>
            <a:r>
              <a:rPr lang="en-US" u="sng" dirty="0" smtClean="0">
                <a:solidFill>
                  <a:srgbClr val="00B0F0"/>
                </a:solidFill>
              </a:rPr>
              <a:t>Canada</a:t>
            </a:r>
            <a:endParaRPr lang="en-US" dirty="0" smtClean="0"/>
          </a:p>
          <a:p>
            <a:pPr marL="68580" indent="0" algn="ctr">
              <a:buNone/>
            </a:pPr>
            <a:r>
              <a:rPr lang="en-US" dirty="0" smtClean="0"/>
              <a:t>illustrates </a:t>
            </a:r>
            <a:r>
              <a:rPr lang="en-US" dirty="0"/>
              <a:t>the current state of philanthropy for Indigenous Peoples in Canada, </a:t>
            </a:r>
            <a:endParaRPr lang="en-US" dirty="0" smtClean="0"/>
          </a:p>
          <a:p>
            <a:pPr marL="68580" indent="0" algn="ctr">
              <a:buNone/>
            </a:pPr>
            <a:r>
              <a:rPr lang="en-US" dirty="0" smtClean="0"/>
              <a:t>and </a:t>
            </a:r>
            <a:r>
              <a:rPr lang="en-US" dirty="0"/>
              <a:t>the potential for mutual understanding and </a:t>
            </a:r>
            <a:r>
              <a:rPr lang="en-US" dirty="0" smtClean="0"/>
              <a:t>support.</a:t>
            </a:r>
            <a:endParaRPr lang="en-CA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6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endParaRPr lang="en-US" b="1" dirty="0" smtClean="0"/>
          </a:p>
          <a:p>
            <a:pPr marL="68580" indent="0" algn="ctr">
              <a:buNone/>
            </a:pPr>
            <a:r>
              <a:rPr lang="en-US" sz="3600" i="1" dirty="0"/>
              <a:t>“The time is ripe </a:t>
            </a:r>
            <a:endParaRPr lang="en-US" sz="3600" i="1" dirty="0" smtClean="0"/>
          </a:p>
          <a:p>
            <a:pPr marL="68580" indent="0" algn="ctr">
              <a:buNone/>
            </a:pPr>
            <a:r>
              <a:rPr lang="en-US" sz="3600" i="1" dirty="0" smtClean="0"/>
              <a:t>to </a:t>
            </a:r>
            <a:r>
              <a:rPr lang="en-US" sz="3600" i="1" dirty="0"/>
              <a:t>develop </a:t>
            </a:r>
            <a:endParaRPr lang="en-US" sz="3600" i="1" dirty="0" smtClean="0"/>
          </a:p>
          <a:p>
            <a:pPr marL="68580" indent="0" algn="ctr">
              <a:buNone/>
            </a:pPr>
            <a:r>
              <a:rPr lang="en-US" sz="3600" i="1" dirty="0" smtClean="0"/>
              <a:t>Aboriginal Philanthropy </a:t>
            </a:r>
          </a:p>
          <a:p>
            <a:pPr marL="68580" indent="0" algn="ctr">
              <a:buNone/>
            </a:pPr>
            <a:r>
              <a:rPr lang="en-US" sz="3600" i="1" dirty="0" smtClean="0"/>
              <a:t>in </a:t>
            </a:r>
            <a:r>
              <a:rPr lang="en-US" sz="3600" i="1" dirty="0"/>
              <a:t>Canada</a:t>
            </a:r>
            <a:endParaRPr lang="en-CA" sz="3600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3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1481138"/>
            <a:ext cx="6777317" cy="377666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1800" i="1" dirty="0" smtClean="0"/>
              <a:t>“</a:t>
            </a:r>
            <a:r>
              <a:rPr lang="en-US" sz="2800" i="1" dirty="0"/>
              <a:t>T</a:t>
            </a:r>
            <a:r>
              <a:rPr lang="en-US" sz="2800" i="1" dirty="0" smtClean="0"/>
              <a:t>o </a:t>
            </a:r>
            <a:r>
              <a:rPr lang="en-US" sz="2800" i="1" dirty="0"/>
              <a:t>foster the involvement of philanthropic organizations in Aboriginal </a:t>
            </a:r>
            <a:r>
              <a:rPr lang="en-US" sz="2800" i="1" dirty="0" smtClean="0"/>
              <a:t>communities </a:t>
            </a:r>
          </a:p>
          <a:p>
            <a:pPr marL="68580" indent="0" algn="ctr">
              <a:buNone/>
            </a:pPr>
            <a:r>
              <a:rPr lang="en-US" sz="2800" i="1" dirty="0" smtClean="0"/>
              <a:t>and </a:t>
            </a:r>
            <a:r>
              <a:rPr lang="en-US" sz="2800" i="1" dirty="0"/>
              <a:t>to develop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Aboriginal </a:t>
            </a:r>
            <a:r>
              <a:rPr lang="en-US" sz="2800" i="1" dirty="0"/>
              <a:t>support for,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and </a:t>
            </a:r>
            <a:r>
              <a:rPr lang="en-US" sz="2800" i="1" dirty="0"/>
              <a:t>involvement in,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philanthropic </a:t>
            </a:r>
            <a:r>
              <a:rPr lang="en-US" sz="2800" i="1" dirty="0"/>
              <a:t>organizations. </a:t>
            </a:r>
            <a:endParaRPr lang="en-CA" sz="2800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5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82334" y="1688065"/>
            <a:ext cx="6777317" cy="377666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800" i="1" dirty="0" smtClean="0"/>
              <a:t>Both </a:t>
            </a:r>
            <a:r>
              <a:rPr lang="en-US" sz="2800" i="1" dirty="0"/>
              <a:t>these goals require learning and change for both parties – </a:t>
            </a:r>
            <a:endParaRPr lang="en-US" sz="2800" i="1" dirty="0" smtClean="0"/>
          </a:p>
          <a:p>
            <a:pPr marL="68580" indent="0" algn="ctr">
              <a:buNone/>
            </a:pP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Aboriginal </a:t>
            </a:r>
            <a:r>
              <a:rPr lang="en-US" sz="2800" i="1" dirty="0"/>
              <a:t>Peoples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and </a:t>
            </a:r>
          </a:p>
          <a:p>
            <a:pPr marL="68580" indent="0" algn="ctr">
              <a:buNone/>
            </a:pPr>
            <a:r>
              <a:rPr lang="en-US" sz="2800" i="1" dirty="0" smtClean="0"/>
              <a:t>philanthropic </a:t>
            </a:r>
            <a:r>
              <a:rPr lang="en-US" sz="2800" i="1" dirty="0"/>
              <a:t>organizations…</a:t>
            </a:r>
            <a:endParaRPr lang="en-CA" sz="2800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2156" y="94094"/>
            <a:ext cx="350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Lucida Grande"/>
                <a:cs typeface="Lucida Grande"/>
              </a:rPr>
              <a:t>BC Indigenous Funding Conference  </a:t>
            </a:r>
            <a:endParaRPr lang="en-US" sz="1200" dirty="0">
              <a:solidFill>
                <a:schemeClr val="bg2"/>
              </a:solidFill>
              <a:latin typeface="Lucida Grande"/>
              <a:cs typeface="Lucida Grande"/>
            </a:endParaRPr>
          </a:p>
        </p:txBody>
      </p:sp>
      <p:pic>
        <p:nvPicPr>
          <p:cNvPr id="7" name="Picture 6" descr="Screen Shot 2016-08-18 at 6.03.49 PM.png"/>
          <p:cNvPicPr/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59" y="2319473"/>
            <a:ext cx="2825469" cy="25138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492" y="2044700"/>
            <a:ext cx="6777317" cy="32131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800" i="1" dirty="0"/>
              <a:t>“Growing numbers of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philanthropic </a:t>
            </a:r>
            <a:r>
              <a:rPr lang="en-US" sz="2800" i="1" dirty="0"/>
              <a:t>foundations in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Canada </a:t>
            </a:r>
            <a:r>
              <a:rPr lang="en-US" sz="2800" i="1" dirty="0"/>
              <a:t>want </a:t>
            </a:r>
            <a:r>
              <a:rPr lang="en-US" sz="2800" i="1" dirty="0" smtClean="0"/>
              <a:t>to learn </a:t>
            </a:r>
            <a:r>
              <a:rPr lang="en-US" sz="2800" i="1" dirty="0"/>
              <a:t>about and </a:t>
            </a:r>
            <a:endParaRPr lang="en-US" sz="2800" i="1" dirty="0" smtClean="0"/>
          </a:p>
          <a:p>
            <a:pPr marL="68580" indent="0" algn="ctr">
              <a:buNone/>
            </a:pPr>
            <a:r>
              <a:rPr lang="en-US" sz="2800" i="1" dirty="0" smtClean="0"/>
              <a:t>deepen </a:t>
            </a:r>
            <a:r>
              <a:rPr lang="en-US" sz="2800" i="1" dirty="0"/>
              <a:t>their engagement </a:t>
            </a:r>
            <a:r>
              <a:rPr lang="en-US" sz="2800" i="1" dirty="0" smtClean="0"/>
              <a:t>with</a:t>
            </a:r>
          </a:p>
          <a:p>
            <a:pPr marL="68580" indent="0" algn="ctr">
              <a:buNone/>
            </a:pPr>
            <a:r>
              <a:rPr lang="en-US" sz="2800" i="1" dirty="0" smtClean="0"/>
              <a:t> </a:t>
            </a:r>
            <a:r>
              <a:rPr lang="en-US" sz="2800" i="1" dirty="0"/>
              <a:t>Aboriginal communities. </a:t>
            </a:r>
            <a:endParaRPr lang="en-US" sz="2800" dirty="0">
              <a:solidFill>
                <a:srgbClr val="71685A"/>
              </a:solidFill>
              <a:cs typeface="Lucida Grande"/>
            </a:endParaRP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" y="5717219"/>
            <a:ext cx="782543" cy="7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6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S PowerPoint Templat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4814E760EE04886DE658D90D502A1" ma:contentTypeVersion="1" ma:contentTypeDescription="Create a new document." ma:contentTypeScope="" ma:versionID="062203ac46efe56d098db4a4748ee07c">
  <xsd:schema xmlns:xsd="http://www.w3.org/2001/XMLSchema" xmlns:xs="http://www.w3.org/2001/XMLSchema" xmlns:p="http://schemas.microsoft.com/office/2006/metadata/properties" xmlns:ns2="4588f895-da83-424c-9f0e-ba2c8846aa70" targetNamespace="http://schemas.microsoft.com/office/2006/metadata/properties" ma:root="true" ma:fieldsID="397ba554ecf56ce3203a446a84e04973" ns2:_="">
    <xsd:import namespace="4588f895-da83-424c-9f0e-ba2c8846aa70"/>
    <xsd:element name="properties">
      <xsd:complexType>
        <xsd:sequence>
          <xsd:element name="documentManagement">
            <xsd:complexType>
              <xsd:all>
                <xsd:element ref="ns2:Review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f895-da83-424c-9f0e-ba2c8846aa70" elementFormDefault="qualified">
    <xsd:import namespace="http://schemas.microsoft.com/office/2006/documentManagement/types"/>
    <xsd:import namespace="http://schemas.microsoft.com/office/infopath/2007/PartnerControls"/>
    <xsd:element name="Review_x0020_Date" ma:index="8" nillable="true" ma:displayName="Review Date" ma:format="DateOnly" ma:internalName="Review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_x0020_Date xmlns="4588f895-da83-424c-9f0e-ba2c8846aa70" xsi:nil="true"/>
  </documentManagement>
</p:properties>
</file>

<file path=customXml/itemProps1.xml><?xml version="1.0" encoding="utf-8"?>
<ds:datastoreItem xmlns:ds="http://schemas.openxmlformats.org/officeDocument/2006/customXml" ds:itemID="{5A2FE34F-8F18-4106-BA27-BFF0C92224F0}"/>
</file>

<file path=customXml/itemProps2.xml><?xml version="1.0" encoding="utf-8"?>
<ds:datastoreItem xmlns:ds="http://schemas.openxmlformats.org/officeDocument/2006/customXml" ds:itemID="{95CAD0F5-F41D-41B9-B8CD-AAAF1357740E}"/>
</file>

<file path=customXml/itemProps3.xml><?xml version="1.0" encoding="utf-8"?>
<ds:datastoreItem xmlns:ds="http://schemas.openxmlformats.org/officeDocument/2006/customXml" ds:itemID="{091CC1D2-0AA5-4031-9E00-892912FEC5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1492</Words>
  <Application>Microsoft Macintosh PowerPoint</Application>
  <PresentationFormat>On-screen Show (4:3)</PresentationFormat>
  <Paragraphs>328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Century Gothic</vt:lpstr>
      <vt:lpstr>Courier New</vt:lpstr>
      <vt:lpstr>Lucida Grande</vt:lpstr>
      <vt:lpstr>Wingdings</vt:lpstr>
      <vt:lpstr>Wingdings 2</vt:lpstr>
      <vt:lpstr>FS PowerPoint Template</vt:lpstr>
      <vt:lpstr>Private, Public, Community &amp; Charitable Foundation Funding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Morning Star Doherty</dc:creator>
  <cp:lastModifiedBy>Michelle Morning Star Doherty</cp:lastModifiedBy>
  <cp:revision>86</cp:revision>
  <cp:lastPrinted>2016-09-22T19:20:15Z</cp:lastPrinted>
  <dcterms:created xsi:type="dcterms:W3CDTF">2016-08-21T05:57:11Z</dcterms:created>
  <dcterms:modified xsi:type="dcterms:W3CDTF">2016-09-22T22:24:37Z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0x0101009744814E760EE04886DE658D90D502A1</vt:lpwstr>
  </property>
</Properties>
</file>