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61" r:id="rId2"/>
    <p:sldId id="360" r:id="rId3"/>
    <p:sldId id="341" r:id="rId4"/>
    <p:sldId id="354" r:id="rId5"/>
    <p:sldId id="362" r:id="rId6"/>
    <p:sldId id="368" r:id="rId7"/>
    <p:sldId id="369" r:id="rId8"/>
    <p:sldId id="366" r:id="rId9"/>
    <p:sldId id="367" r:id="rId10"/>
    <p:sldId id="372" r:id="rId11"/>
    <p:sldId id="373" r:id="rId12"/>
    <p:sldId id="370" r:id="rId13"/>
    <p:sldId id="371" r:id="rId14"/>
    <p:sldId id="352" r:id="rId15"/>
    <p:sldId id="374" r:id="rId16"/>
    <p:sldId id="363" r:id="rId17"/>
    <p:sldId id="375" r:id="rId18"/>
    <p:sldId id="377" r:id="rId19"/>
    <p:sldId id="376" r:id="rId20"/>
    <p:sldId id="260" r:id="rId21"/>
    <p:sldId id="353" r:id="rId22"/>
    <p:sldId id="343" r:id="rId23"/>
    <p:sldId id="356" r:id="rId24"/>
    <p:sldId id="327" r:id="rId25"/>
    <p:sldId id="303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647"/>
    <a:srgbClr val="007687"/>
    <a:srgbClr val="0E7378"/>
    <a:srgbClr val="13A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3812" autoAdjust="0"/>
  </p:normalViewPr>
  <p:slideViewPr>
    <p:cSldViewPr>
      <p:cViewPr>
        <p:scale>
          <a:sx n="50" d="100"/>
          <a:sy n="50" d="100"/>
        </p:scale>
        <p:origin x="-1938" y="-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CF36AE-B958-443C-8532-118930A4C906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F917373-2725-4B7C-960C-555F75BB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5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35A38F-B0C8-4BF0-BC08-D17577D00D92}" type="datetimeFigureOut">
              <a:rPr lang="en-CA" smtClean="0"/>
              <a:t>17/05/2016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913CF9-21D9-46F6-982B-A7BBC12443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79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3CF9-21D9-46F6-982B-A7BBC12443B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3CF9-21D9-46F6-982B-A7BBC12443B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98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3CF9-21D9-46F6-982B-A7BBC12443B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98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3CF9-21D9-46F6-982B-A7BBC12443B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98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tools of the trade, cross-over</a:t>
            </a:r>
            <a:r>
              <a:rPr lang="en-CA" baseline="0" dirty="0" smtClean="0"/>
              <a:t> applications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13CF9-21D9-46F6-982B-A7BBC12443B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98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7338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338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304800" y="914400"/>
            <a:ext cx="4191000" cy="5486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04800" y="37338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4C9647"/>
                </a:solidFill>
                <a:effectLst>
                  <a:outerShdw sx="1000" sy="1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2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89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8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2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DB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DB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052" name="Line 8"/>
          <p:cNvSpPr>
            <a:spLocks noChangeShapeType="1"/>
          </p:cNvSpPr>
          <p:nvPr userDrawn="1"/>
        </p:nvSpPr>
        <p:spPr bwMode="auto">
          <a:xfrm>
            <a:off x="381000" y="906440"/>
            <a:ext cx="8305800" cy="0"/>
          </a:xfrm>
          <a:prstGeom prst="line">
            <a:avLst/>
          </a:prstGeom>
          <a:noFill/>
          <a:ln w="25400">
            <a:solidFill>
              <a:srgbClr val="00768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4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007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681538" algn="l"/>
              </a:tabLst>
              <a:defRPr/>
            </a:pPr>
            <a:r>
              <a:rPr lang="en-US" sz="2400" b="1" dirty="0" smtClean="0">
                <a:solidFill>
                  <a:srgbClr val="FFFFFF"/>
                </a:solidFill>
              </a:rPr>
              <a:t>@</a:t>
            </a:r>
            <a:r>
              <a:rPr lang="en-US" sz="2400" b="1" dirty="0" err="1" smtClean="0">
                <a:solidFill>
                  <a:srgbClr val="FFFFFF"/>
                </a:solidFill>
              </a:rPr>
              <a:t>NeilSquireSoc</a:t>
            </a:r>
            <a:r>
              <a:rPr lang="en-US" sz="2400" b="1" dirty="0" smtClean="0">
                <a:solidFill>
                  <a:srgbClr val="FFFFFF"/>
                </a:solidFill>
              </a:rPr>
              <a:t>		www.neilsquire.ca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502400"/>
            <a:ext cx="9144000" cy="76200"/>
          </a:xfrm>
          <a:prstGeom prst="rect">
            <a:avLst/>
          </a:prstGeom>
          <a:solidFill>
            <a:srgbClr val="4C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defTabSz="73977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6666"/>
        </a:buClr>
        <a:buSzPct val="130000"/>
        <a:buFont typeface="C Futura Condensed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17538" indent="-206375" algn="l" defTabSz="73977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</a:defRPr>
      </a:lvl2pPr>
      <a:lvl3pPr marL="1028700" indent="-206375" algn="l" defTabSz="73977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6666"/>
        </a:buClr>
        <a:buSzPct val="120000"/>
        <a:buFont typeface="Wingdings" pitchFamily="2" charset="2"/>
        <a:buChar char="s"/>
        <a:defRPr sz="2400" b="1">
          <a:solidFill>
            <a:schemeClr val="tx1"/>
          </a:solidFill>
          <a:latin typeface="+mn-lt"/>
        </a:defRPr>
      </a:lvl3pPr>
      <a:lvl4pPr marL="1389063" indent="-153988" algn="l" defTabSz="73977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800225" indent="-153988" algn="l" defTabSz="7397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57425" indent="-153988" algn="l" defTabSz="7397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714625" indent="-153988" algn="l" defTabSz="7397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171825" indent="-153988" algn="l" defTabSz="7397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629025" indent="-153988" algn="l" defTabSz="7397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Growing your Business through Hiring People with Disabilities</a:t>
            </a:r>
            <a:endParaRPr lang="en-US" dirty="0"/>
          </a:p>
        </p:txBody>
      </p:sp>
      <p:pic>
        <p:nvPicPr>
          <p:cNvPr id="1026" name="Picture 2" descr="C:\Dropbox\Logos\Neil Squire Society Logo - Black Lettering Teal Q 1 - 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Logos\Funders and Sponsors logos\Vancity\colourVancity_wordmark.0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58" y="3933848"/>
            <a:ext cx="3872690" cy="122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5416"/>
            <a:ext cx="9144000" cy="1470025"/>
          </a:xfrm>
        </p:spPr>
        <p:txBody>
          <a:bodyPr/>
          <a:lstStyle/>
          <a:p>
            <a:pPr algn="ctr"/>
            <a:r>
              <a:rPr lang="en-US" dirty="0" smtClean="0"/>
              <a:t>Myth: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People with disabilities don’t </a:t>
            </a:r>
            <a:br>
              <a:rPr lang="en-US" dirty="0" smtClean="0"/>
            </a:br>
            <a:r>
              <a:rPr lang="en-US" dirty="0" smtClean="0"/>
              <a:t>have the skills I need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80526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Source: Rethinking </a:t>
            </a:r>
            <a:r>
              <a:rPr lang="en-US" sz="1600" dirty="0" err="1"/>
              <a:t>DisAbility</a:t>
            </a:r>
            <a:r>
              <a:rPr lang="en-US" sz="1600" dirty="0"/>
              <a:t> in the Private Sector (2013)</a:t>
            </a:r>
          </a:p>
        </p:txBody>
      </p:sp>
    </p:spTree>
    <p:extLst>
      <p:ext uri="{BB962C8B-B14F-4D97-AF65-F5344CB8AC3E}">
        <p14:creationId xmlns:p14="http://schemas.microsoft.com/office/powerpoint/2010/main" val="20457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 in 3 people with disabilities looking for employment have a post-secondary education.</a:t>
            </a:r>
          </a:p>
          <a:p>
            <a:endParaRPr lang="en-US" b="1" dirty="0"/>
          </a:p>
          <a:p>
            <a:r>
              <a:rPr lang="en-US" dirty="0" smtClean="0"/>
              <a:t>People with disabilities are excellent problem-solvers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7" y="580526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Source: </a:t>
            </a:r>
            <a:r>
              <a:rPr lang="en-US" sz="1600" dirty="0"/>
              <a:t>Rethinking </a:t>
            </a:r>
            <a:r>
              <a:rPr lang="en-US" sz="1600" dirty="0" err="1"/>
              <a:t>DisAbility</a:t>
            </a:r>
            <a:r>
              <a:rPr lang="en-US" sz="1600" dirty="0"/>
              <a:t> in the Private </a:t>
            </a:r>
            <a:r>
              <a:rPr lang="en-US" sz="1600" dirty="0" smtClean="0"/>
              <a:t>Sector (2013)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45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5416"/>
            <a:ext cx="9144000" cy="1470025"/>
          </a:xfrm>
        </p:spPr>
        <p:txBody>
          <a:bodyPr/>
          <a:lstStyle/>
          <a:p>
            <a:pPr algn="ctr"/>
            <a:r>
              <a:rPr lang="en-US" dirty="0" smtClean="0"/>
              <a:t>Myth: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company’s bottom line will suffer </a:t>
            </a:r>
            <a:br>
              <a:rPr lang="en-US" dirty="0" smtClean="0"/>
            </a:br>
            <a:r>
              <a:rPr lang="en-US" dirty="0" smtClean="0"/>
              <a:t>if we hire people with disabilities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80526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Source: Return on Disability</a:t>
            </a:r>
          </a:p>
          <a:p>
            <a:r>
              <a:rPr lang="en-US" sz="1600" dirty="0" smtClean="0"/>
              <a:t>The National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31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7069"/>
            <a:ext cx="8579296" cy="3840163"/>
          </a:xfrm>
        </p:spPr>
        <p:txBody>
          <a:bodyPr/>
          <a:lstStyle/>
          <a:p>
            <a:r>
              <a:rPr lang="en-US" dirty="0" smtClean="0"/>
              <a:t>Less sick days</a:t>
            </a:r>
          </a:p>
          <a:p>
            <a:endParaRPr lang="en-US" dirty="0" smtClean="0"/>
          </a:p>
          <a:p>
            <a:r>
              <a:rPr lang="en-US" dirty="0" smtClean="0"/>
              <a:t>Less turn over – 72% higher retention rate</a:t>
            </a:r>
          </a:p>
          <a:p>
            <a:endParaRPr lang="en-US" dirty="0" smtClean="0"/>
          </a:p>
          <a:p>
            <a:r>
              <a:rPr lang="en-US" dirty="0" smtClean="0"/>
              <a:t>*89% of our participants stayed with employer after wage subsidy ended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4956048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583954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Source: Return on Disability</a:t>
            </a:r>
          </a:p>
          <a:p>
            <a:r>
              <a:rPr lang="en-US" sz="1600" dirty="0" smtClean="0"/>
              <a:t>The National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93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856984" cy="1124744"/>
          </a:xfrm>
        </p:spPr>
        <p:txBody>
          <a:bodyPr>
            <a:noAutofit/>
          </a:bodyPr>
          <a:lstStyle/>
          <a:p>
            <a:pPr algn="ctr"/>
            <a:r>
              <a:rPr lang="en-CA" sz="3200" b="1" dirty="0" smtClean="0">
                <a:solidFill>
                  <a:srgbClr val="4C9647"/>
                </a:solidFill>
                <a:effectLst/>
              </a:rPr>
              <a:t>Information for </a:t>
            </a:r>
            <a:r>
              <a:rPr lang="en-CA" sz="3200" b="1" dirty="0">
                <a:solidFill>
                  <a:srgbClr val="4C9647"/>
                </a:solidFill>
                <a:effectLst/>
              </a:rPr>
              <a:t>Small Business Owners in </a:t>
            </a:r>
            <a:r>
              <a:rPr lang="en-CA" sz="3200" b="1" dirty="0" smtClean="0">
                <a:solidFill>
                  <a:srgbClr val="4C9647"/>
                </a:solidFill>
                <a:effectLst/>
              </a:rPr>
              <a:t>British Columbia</a:t>
            </a:r>
            <a:endParaRPr lang="en-CA" sz="3200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8587680" cy="5060032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 smtClean="0"/>
              <a:t>What this all means….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4000" dirty="0" smtClean="0"/>
              <a:t>There is a large untapped market of qualified individuals that can productively contribute to the labour market!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CA" sz="2400" b="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CA" b="0" dirty="0" smtClean="0"/>
          </a:p>
        </p:txBody>
      </p:sp>
    </p:spTree>
    <p:extLst>
      <p:ext uri="{BB962C8B-B14F-4D97-AF65-F5344CB8AC3E}">
        <p14:creationId xmlns:p14="http://schemas.microsoft.com/office/powerpoint/2010/main" val="36563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63017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8371656" cy="548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b="0" dirty="0" smtClean="0"/>
              <a:t>Federally funded employment program that connects job-ready individuals with disabilities to businesses with a hiring need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b="0" dirty="0" smtClean="0"/>
              <a:t>Wage subsidy support may be available to businesses who hire an individual with a disability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b="0" dirty="0" smtClean="0"/>
              <a:t>Individuals are interviewed, hired, and put on payroll like all other staff</a:t>
            </a:r>
          </a:p>
          <a:p>
            <a:r>
              <a:rPr lang="en-US" b="0" dirty="0" smtClean="0"/>
              <a:t>We are able to reimburse a pre-determined portion of wages after receiving a paystub and time sheet showing wages paid to employee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Employer Eligibility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8371656" cy="548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b="0" dirty="0" smtClean="0"/>
              <a:t>Long term opportunities: Businesses intend to retain the employee once the wage subsidy contract ends</a:t>
            </a:r>
            <a:endParaRPr lang="en-CA" dirty="0"/>
          </a:p>
          <a:p>
            <a:pPr lvl="1">
              <a:spcAft>
                <a:spcPts val="1200"/>
              </a:spcAft>
            </a:pPr>
            <a:r>
              <a:rPr lang="en-CA" b="0" dirty="0"/>
              <a:t>We do not provide wage subsidies for contract or temporary </a:t>
            </a:r>
            <a:r>
              <a:rPr lang="en-CA" b="0" dirty="0" smtClean="0"/>
              <a:t>work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b="0" dirty="0" smtClean="0"/>
              <a:t>Basic </a:t>
            </a:r>
            <a:r>
              <a:rPr lang="en-CA" b="0" dirty="0"/>
              <a:t>company information must be provided in order to create </a:t>
            </a:r>
            <a:r>
              <a:rPr lang="en-CA" b="0" dirty="0" smtClean="0"/>
              <a:t>documents, and banking information is needed to electronically transfer funds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b="0" dirty="0" smtClean="0"/>
              <a:t>The position being offered cannot displace another employee or volunteer</a:t>
            </a:r>
            <a:endParaRPr lang="en-CA" b="0" dirty="0"/>
          </a:p>
          <a:p>
            <a:pPr lvl="1"/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195876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How to Participate in Working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8024" y="908720"/>
            <a:ext cx="41910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BC Christian Academy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179512" y="908720"/>
            <a:ext cx="44958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Identify a Candidate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600" b="0" dirty="0" smtClean="0"/>
              <a:t>Inform us that you have a candidate with a disability you would like to hire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600" b="0" dirty="0" smtClean="0"/>
              <a:t>The candidate has an intake meeting with us to determine eligibility</a:t>
            </a:r>
          </a:p>
          <a:p>
            <a:pPr>
              <a:lnSpc>
                <a:spcPct val="100000"/>
              </a:lnSpc>
            </a:pPr>
            <a:r>
              <a:rPr lang="en-CA" sz="2600" b="0" dirty="0" smtClean="0"/>
              <a:t>Once deemed eligible</a:t>
            </a:r>
            <a:r>
              <a:rPr lang="en-CA" sz="2600" b="0" dirty="0"/>
              <a:t>, we can start the paperwork</a:t>
            </a:r>
            <a:endParaRPr lang="en-CA" sz="2600" dirty="0"/>
          </a:p>
        </p:txBody>
      </p:sp>
      <p:pic>
        <p:nvPicPr>
          <p:cNvPr id="1026" name="Picture 2" descr="C:\Users\emilyc\AppData\Local\Microsoft\Windows\Temporary Internet Files\Content.Outlook\LXD58N2Q\20160516_09044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/>
          <a:stretch/>
        </p:blipFill>
        <p:spPr bwMode="auto">
          <a:xfrm rot="5400000">
            <a:off x="4307177" y="1796025"/>
            <a:ext cx="4991100" cy="432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How to Participate in Working Together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4958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Identify a Need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600" b="0" dirty="0" smtClean="0"/>
              <a:t>Inform us of your needs and what you are looking for in the ideal candidate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sz="2600" b="0" dirty="0" smtClean="0"/>
              <a:t>We search through pre-screened and eligible applicants to see if there is a match</a:t>
            </a:r>
          </a:p>
          <a:p>
            <a:pPr>
              <a:lnSpc>
                <a:spcPct val="100000"/>
              </a:lnSpc>
            </a:pPr>
            <a:r>
              <a:rPr lang="en-CA" sz="2600" b="0" dirty="0" smtClean="0"/>
              <a:t>If you want to hire recommended candidate, we can start the paperwork</a:t>
            </a:r>
            <a:endParaRPr lang="en-CA" sz="2600" b="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4191000" cy="134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2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4C9647"/>
                </a:solidFill>
                <a:effectLst/>
              </a:rPr>
              <a:t>Neil Squire</a:t>
            </a:r>
            <a:endParaRPr lang="en-US" dirty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1"/>
          <a:stretch/>
        </p:blipFill>
        <p:spPr>
          <a:xfrm>
            <a:off x="-1" y="-27384"/>
            <a:ext cx="9144001" cy="6885384"/>
          </a:xfrm>
          <a:ln w="28575">
            <a:solidFill>
              <a:srgbClr val="4C9647"/>
            </a:solidFill>
          </a:ln>
        </p:spPr>
      </p:pic>
    </p:spTree>
    <p:extLst>
      <p:ext uri="{BB962C8B-B14F-4D97-AF65-F5344CB8AC3E}">
        <p14:creationId xmlns:p14="http://schemas.microsoft.com/office/powerpoint/2010/main" val="30015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MARKETING\Brochures and Print Materials\Technology at Work\Flatsheet\Technology@Work Small Business PowerPoint Presentation\Cover 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908168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8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4C9647"/>
                </a:solidFill>
                <a:effectLst/>
              </a:rPr>
              <a:t>What is </a:t>
            </a:r>
            <a:r>
              <a:rPr lang="en-CA" b="1" dirty="0" err="1" smtClean="0">
                <a:solidFill>
                  <a:srgbClr val="4C9647"/>
                </a:solidFill>
                <a:effectLst/>
              </a:rPr>
              <a:t>Technology@Work</a:t>
            </a:r>
            <a:endParaRPr lang="en-CA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8587680" cy="50600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0" dirty="0" smtClean="0"/>
              <a:t>Provincially and Federally funded program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0" dirty="0" smtClean="0"/>
              <a:t>Designed to support employment for people with disabilities in British Columbia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0" dirty="0" smtClean="0"/>
              <a:t>Goal is to assist individuals with overcoming disability related barriers at their workplace or in traveling to/from their workplace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0" dirty="0" smtClean="0"/>
              <a:t>Offers services to individuals and employers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b="0" dirty="0" smtClean="0"/>
              <a:t>Program is delivered throughout British Columbia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CA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2249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err="1" smtClean="0">
                <a:solidFill>
                  <a:srgbClr val="4C9647"/>
                </a:solidFill>
                <a:effectLst/>
              </a:rPr>
              <a:t>Technology@Work</a:t>
            </a:r>
            <a:endParaRPr lang="en-CA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8587680" cy="5060032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The </a:t>
            </a:r>
            <a:r>
              <a:rPr lang="en-CA" sz="2400" dirty="0" err="1"/>
              <a:t>Technology@Work</a:t>
            </a:r>
            <a:r>
              <a:rPr lang="en-CA" sz="2400" dirty="0"/>
              <a:t> program can provide funding in the following areas</a:t>
            </a:r>
            <a:r>
              <a:rPr lang="en-CA" sz="2400" dirty="0" smtClean="0"/>
              <a:t>:</a:t>
            </a:r>
            <a:endParaRPr lang="en-CA" sz="2400" dirty="0"/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0" dirty="0" smtClean="0"/>
              <a:t>Assistive </a:t>
            </a:r>
            <a:r>
              <a:rPr lang="en-US" sz="2200" b="0" dirty="0"/>
              <a:t>devices, equipment and </a:t>
            </a:r>
            <a:r>
              <a:rPr lang="en-US" sz="2200" b="0" dirty="0" smtClean="0"/>
              <a:t>technology</a:t>
            </a:r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endParaRPr lang="en-CA" sz="2200" b="0" dirty="0"/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0" dirty="0" smtClean="0"/>
              <a:t>Communication </a:t>
            </a:r>
            <a:r>
              <a:rPr lang="en-US" sz="2200" b="0" dirty="0"/>
              <a:t>and hearing </a:t>
            </a:r>
            <a:r>
              <a:rPr lang="en-US" sz="2200" b="0" dirty="0" smtClean="0"/>
              <a:t>devices</a:t>
            </a:r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endParaRPr lang="en-CA" sz="2200" b="0" dirty="0"/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0" dirty="0" smtClean="0"/>
              <a:t>Ergonomic </a:t>
            </a:r>
            <a:r>
              <a:rPr lang="en-US" sz="2200" b="0" dirty="0"/>
              <a:t>supports and other personal </a:t>
            </a:r>
            <a:r>
              <a:rPr lang="en-US" sz="2200" b="0" dirty="0" smtClean="0"/>
              <a:t>devices</a:t>
            </a:r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endParaRPr lang="en-CA" sz="2200" b="0" dirty="0"/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0" dirty="0" smtClean="0"/>
              <a:t>Personal </a:t>
            </a:r>
            <a:r>
              <a:rPr lang="en-US" sz="2200" b="0" dirty="0"/>
              <a:t>attendant care services (Max 4 weeks</a:t>
            </a:r>
            <a:r>
              <a:rPr lang="en-US" sz="2200" b="0" dirty="0" smtClean="0"/>
              <a:t>)</a:t>
            </a:r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endParaRPr lang="en-CA" sz="2200" b="0" dirty="0"/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0" dirty="0" smtClean="0"/>
              <a:t>Interpreting </a:t>
            </a:r>
            <a:r>
              <a:rPr lang="en-US" sz="2200" b="0" dirty="0"/>
              <a:t>and captioning services (Max 4 weeks</a:t>
            </a:r>
            <a:r>
              <a:rPr lang="en-US" sz="2200" b="0" dirty="0" smtClean="0"/>
              <a:t>) </a:t>
            </a:r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0" dirty="0"/>
          </a:p>
          <a:p>
            <a:pPr marL="868363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0" dirty="0" smtClean="0"/>
              <a:t>Workplace </a:t>
            </a:r>
            <a:r>
              <a:rPr lang="en-US" sz="2200" b="0" dirty="0"/>
              <a:t>access and modification (This includes vehicle conversions, building </a:t>
            </a:r>
            <a:r>
              <a:rPr lang="en-US" sz="2200" b="0" dirty="0" smtClean="0"/>
              <a:t>accessibility, etc.)</a:t>
            </a:r>
            <a:endParaRPr lang="en-CA" sz="2200" b="0" dirty="0"/>
          </a:p>
        </p:txBody>
      </p:sp>
    </p:spTree>
    <p:extLst>
      <p:ext uri="{BB962C8B-B14F-4D97-AF65-F5344CB8AC3E}">
        <p14:creationId xmlns:p14="http://schemas.microsoft.com/office/powerpoint/2010/main" val="15874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err="1" smtClean="0">
                <a:solidFill>
                  <a:srgbClr val="4C9647"/>
                </a:solidFill>
                <a:effectLst/>
              </a:rPr>
              <a:t>Technology@Work</a:t>
            </a:r>
            <a:endParaRPr lang="en-CA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8587680" cy="5060032"/>
          </a:xfrm>
        </p:spPr>
        <p:txBody>
          <a:bodyPr/>
          <a:lstStyle/>
          <a:p>
            <a:pPr marL="0" indent="0">
              <a:buNone/>
            </a:pPr>
            <a:r>
              <a:rPr lang="en-CA" sz="2300" dirty="0" smtClean="0"/>
              <a:t>Funding:</a:t>
            </a:r>
          </a:p>
          <a:p>
            <a:r>
              <a:rPr lang="en-CA" sz="2300" b="0" dirty="0" smtClean="0"/>
              <a:t>The </a:t>
            </a:r>
            <a:r>
              <a:rPr lang="en-CA" sz="2300" b="0" dirty="0" err="1"/>
              <a:t>Technology@Work</a:t>
            </a:r>
            <a:r>
              <a:rPr lang="en-CA" sz="2300" b="0" dirty="0"/>
              <a:t> program can </a:t>
            </a:r>
            <a:r>
              <a:rPr lang="en-CA" sz="2300" b="0" dirty="0" smtClean="0"/>
              <a:t>include </a:t>
            </a:r>
            <a:r>
              <a:rPr lang="en-CA" sz="2300" b="0" dirty="0"/>
              <a:t>cost-sharing between the Client, the Employer and </a:t>
            </a:r>
            <a:r>
              <a:rPr lang="en-CA" sz="2300" b="0" dirty="0" err="1" smtClean="0"/>
              <a:t>Technology@Work</a:t>
            </a:r>
            <a:endParaRPr lang="en-CA" sz="2300" b="0" dirty="0" smtClean="0"/>
          </a:p>
          <a:p>
            <a:pPr marL="0" indent="0">
              <a:buNone/>
            </a:pPr>
            <a:endParaRPr lang="en-CA" sz="2300" b="0" dirty="0" smtClean="0"/>
          </a:p>
          <a:p>
            <a:r>
              <a:rPr lang="en-CA" sz="2300" b="0" dirty="0" smtClean="0"/>
              <a:t>The </a:t>
            </a:r>
            <a:r>
              <a:rPr lang="en-CA" sz="2300" b="0" dirty="0"/>
              <a:t>Employer’s contribution stems from the acknowledgement of </a:t>
            </a:r>
            <a:r>
              <a:rPr lang="en-CA" sz="2300" b="0" dirty="0" smtClean="0"/>
              <a:t>their </a:t>
            </a:r>
            <a:r>
              <a:rPr lang="en-CA" sz="2300" b="0" dirty="0"/>
              <a:t>“duty to accommodate</a:t>
            </a:r>
            <a:r>
              <a:rPr lang="en-CA" sz="2300" b="0" dirty="0" smtClean="0"/>
              <a:t>” </a:t>
            </a:r>
          </a:p>
          <a:p>
            <a:endParaRPr lang="en-CA" sz="2300" b="0" dirty="0"/>
          </a:p>
          <a:p>
            <a:r>
              <a:rPr lang="en-CA" sz="2300" b="0" dirty="0" smtClean="0"/>
              <a:t>The </a:t>
            </a:r>
            <a:r>
              <a:rPr lang="en-CA" sz="2300" b="0" dirty="0"/>
              <a:t>Client’s contribution is based upon whether there is cross-over into their personal </a:t>
            </a:r>
            <a:r>
              <a:rPr lang="en-CA" sz="2300" b="0" dirty="0" smtClean="0"/>
              <a:t>life</a:t>
            </a:r>
          </a:p>
          <a:p>
            <a:pPr marL="0" indent="0">
              <a:buNone/>
            </a:pPr>
            <a:endParaRPr lang="en-CA" sz="2300" b="0" dirty="0" smtClean="0"/>
          </a:p>
          <a:p>
            <a:r>
              <a:rPr lang="en-CA" sz="2300" b="0" dirty="0" smtClean="0"/>
              <a:t>Contributions </a:t>
            </a:r>
            <a:r>
              <a:rPr lang="en-CA" sz="2300" b="0" dirty="0"/>
              <a:t>are not mandatory </a:t>
            </a:r>
            <a:r>
              <a:rPr lang="en-CA" sz="2300" b="0" dirty="0" smtClean="0"/>
              <a:t>and are </a:t>
            </a:r>
            <a:r>
              <a:rPr lang="en-CA" sz="2300" b="0" dirty="0"/>
              <a:t>determined on a case-by-case basis.</a:t>
            </a:r>
          </a:p>
        </p:txBody>
      </p:sp>
    </p:spTree>
    <p:extLst>
      <p:ext uri="{BB962C8B-B14F-4D97-AF65-F5344CB8AC3E}">
        <p14:creationId xmlns:p14="http://schemas.microsoft.com/office/powerpoint/2010/main" val="7911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4082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4C9647"/>
                </a:solidFill>
                <a:effectLst/>
              </a:rPr>
              <a:t>Technology@Work</a:t>
            </a:r>
            <a:endParaRPr lang="en-CA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980728"/>
            <a:ext cx="4040188" cy="639762"/>
          </a:xfrm>
        </p:spPr>
        <p:txBody>
          <a:bodyPr/>
          <a:lstStyle/>
          <a:p>
            <a:r>
              <a:rPr lang="en-CA" dirty="0" smtClean="0"/>
              <a:t>Individual Criteria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28800"/>
            <a:ext cx="4040188" cy="547260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 smtClean="0"/>
              <a:t>Legally eligible to work in British Columbia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 smtClean="0"/>
              <a:t>At least 16 years of 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 smtClean="0"/>
              <a:t>Self-identify as a Person with a Disability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 smtClean="0"/>
              <a:t>Employed, self-employed, or volunteering (members of the public sector excluded)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 smtClean="0"/>
              <a:t>Have a disability related barrier in the workplace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CA" sz="2000" b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980728"/>
            <a:ext cx="4041775" cy="639762"/>
          </a:xfrm>
        </p:spPr>
        <p:txBody>
          <a:bodyPr/>
          <a:lstStyle/>
          <a:p>
            <a:r>
              <a:rPr lang="en-CA" dirty="0" smtClean="0"/>
              <a:t>Employer Criteria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700808"/>
            <a:ext cx="4041775" cy="39512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/>
              <a:t>Anyone interested in creating a more accessible worksite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 smtClean="0"/>
              <a:t>Self-employed</a:t>
            </a:r>
            <a:endParaRPr lang="en-CA" sz="2000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/>
              <a:t>Employers seeking solutions and accommodations related to the duty to accommodate obligations </a:t>
            </a:r>
          </a:p>
        </p:txBody>
      </p:sp>
    </p:spTree>
    <p:extLst>
      <p:ext uri="{BB962C8B-B14F-4D97-AF65-F5344CB8AC3E}">
        <p14:creationId xmlns:p14="http://schemas.microsoft.com/office/powerpoint/2010/main" val="10250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4C9647"/>
                </a:solidFill>
                <a:effectLst/>
              </a:rPr>
              <a:t>Contact Information</a:t>
            </a:r>
            <a:endParaRPr lang="en-CA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5040" y="1556792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2800" b="1" dirty="0"/>
              <a:t>Neil Squire Society</a:t>
            </a:r>
          </a:p>
          <a:p>
            <a:pPr algn="ctr">
              <a:defRPr/>
            </a:pPr>
            <a:r>
              <a:rPr lang="en-CA" sz="2800" b="1" dirty="0" smtClean="0"/>
              <a:t>#400 – 3999 Henning Dr.</a:t>
            </a:r>
            <a:endParaRPr lang="en-CA" sz="2800" b="1" dirty="0"/>
          </a:p>
          <a:p>
            <a:pPr algn="ctr">
              <a:defRPr/>
            </a:pPr>
            <a:r>
              <a:rPr lang="en-CA" sz="2800" b="1" dirty="0"/>
              <a:t>Burnaby, BC </a:t>
            </a:r>
            <a:r>
              <a:rPr lang="en-CA" sz="2800" b="1" dirty="0" smtClean="0"/>
              <a:t>V5C 6P9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T </a:t>
            </a:r>
            <a:r>
              <a:rPr lang="en-US" sz="2800" b="1" dirty="0" smtClean="0"/>
              <a:t>604.473.9363</a:t>
            </a:r>
            <a:endParaRPr lang="en-CA" sz="2800" b="1" dirty="0"/>
          </a:p>
          <a:p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39552" y="3844499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176713" algn="l"/>
              </a:tabLst>
            </a:pPr>
            <a:r>
              <a:rPr lang="en-CA" sz="2400" b="1" kern="0" dirty="0">
                <a:solidFill>
                  <a:srgbClr val="000000"/>
                </a:solidFill>
              </a:rPr>
              <a:t>Nate Toevs 	</a:t>
            </a:r>
            <a:r>
              <a:rPr lang="en-CA" sz="2400" b="1" u="sng" kern="0" dirty="0" smtClean="0">
                <a:solidFill>
                  <a:srgbClr val="4C9647"/>
                </a:solidFill>
              </a:rPr>
              <a:t>natet@neilsquire.ca</a:t>
            </a:r>
          </a:p>
          <a:p>
            <a:pPr>
              <a:tabLst>
                <a:tab pos="4176713" algn="l"/>
              </a:tabLst>
            </a:pPr>
            <a:endParaRPr lang="en-CA" sz="2400" b="1" u="sng" kern="0" dirty="0">
              <a:solidFill>
                <a:srgbClr val="4C9647"/>
              </a:solidFill>
            </a:endParaRPr>
          </a:p>
          <a:p>
            <a:pPr lvl="0">
              <a:tabLst>
                <a:tab pos="4176713" algn="l"/>
              </a:tabLst>
            </a:pPr>
            <a:r>
              <a:rPr lang="en-CA" sz="2400" b="1" kern="0" dirty="0" smtClean="0">
                <a:solidFill>
                  <a:srgbClr val="000000"/>
                </a:solidFill>
              </a:rPr>
              <a:t>Greg Scott </a:t>
            </a:r>
            <a:r>
              <a:rPr lang="en-CA" sz="2400" b="1" kern="0" dirty="0">
                <a:solidFill>
                  <a:srgbClr val="000000"/>
                </a:solidFill>
              </a:rPr>
              <a:t>	</a:t>
            </a:r>
            <a:r>
              <a:rPr lang="en-CA" sz="2400" b="1" u="sng" kern="0" dirty="0" smtClean="0">
                <a:solidFill>
                  <a:srgbClr val="4C9647"/>
                </a:solidFill>
              </a:rPr>
              <a:t>gregs@neilsquire.ca</a:t>
            </a:r>
          </a:p>
          <a:p>
            <a:pPr lvl="0">
              <a:tabLst>
                <a:tab pos="4176713" algn="l"/>
              </a:tabLst>
            </a:pPr>
            <a:endParaRPr lang="en-CA" sz="2400" b="1" u="sng" kern="0" dirty="0">
              <a:solidFill>
                <a:srgbClr val="4C9647"/>
              </a:solidFill>
            </a:endParaRPr>
          </a:p>
          <a:p>
            <a:pPr lvl="0">
              <a:tabLst>
                <a:tab pos="4176713" algn="l"/>
              </a:tabLst>
            </a:pPr>
            <a:r>
              <a:rPr lang="en-CA" sz="2400" b="1" kern="0" dirty="0" smtClean="0">
                <a:solidFill>
                  <a:srgbClr val="000000"/>
                </a:solidFill>
              </a:rPr>
              <a:t>Emily Corenblith</a:t>
            </a:r>
            <a:r>
              <a:rPr lang="en-CA" sz="2400" b="1" kern="0" dirty="0">
                <a:solidFill>
                  <a:srgbClr val="000000"/>
                </a:solidFill>
              </a:rPr>
              <a:t>	</a:t>
            </a:r>
            <a:r>
              <a:rPr lang="en-CA" sz="2400" b="1" u="sng" kern="0" dirty="0" smtClean="0">
                <a:solidFill>
                  <a:srgbClr val="4C9647"/>
                </a:solidFill>
              </a:rPr>
              <a:t>emilyc@neilsquire.ca</a:t>
            </a:r>
          </a:p>
          <a:p>
            <a:pPr lvl="0">
              <a:tabLst>
                <a:tab pos="4176713" algn="l"/>
              </a:tabLst>
            </a:pPr>
            <a:r>
              <a:rPr lang="en-CA" b="1" kern="0" dirty="0" smtClean="0">
                <a:solidFill>
                  <a:srgbClr val="000000"/>
                </a:solidFill>
              </a:rPr>
              <a:t>	</a:t>
            </a:r>
          </a:p>
          <a:p>
            <a:pPr lvl="0">
              <a:tabLst>
                <a:tab pos="4176713" algn="l"/>
              </a:tabLst>
            </a:pPr>
            <a:r>
              <a:rPr lang="en-CA" sz="2400" b="1" kern="0" dirty="0" smtClean="0">
                <a:solidFill>
                  <a:srgbClr val="000000"/>
                </a:solidFill>
              </a:rPr>
              <a:t>Chad Leaman</a:t>
            </a:r>
            <a:r>
              <a:rPr lang="en-CA" sz="2400" b="1" kern="0" dirty="0">
                <a:solidFill>
                  <a:srgbClr val="000000"/>
                </a:solidFill>
              </a:rPr>
              <a:t>	</a:t>
            </a:r>
            <a:r>
              <a:rPr lang="en-CA" sz="2400" b="1" u="sng" kern="0" dirty="0" smtClean="0">
                <a:solidFill>
                  <a:srgbClr val="4C9647"/>
                </a:solidFill>
              </a:rPr>
              <a:t>chadl@neilsquire.ca</a:t>
            </a:r>
            <a:endParaRPr lang="en-CA" sz="2400" b="1" u="sng" kern="0" dirty="0">
              <a:solidFill>
                <a:srgbClr val="4C9647"/>
              </a:solidFill>
            </a:endParaRPr>
          </a:p>
          <a:p>
            <a:pPr>
              <a:tabLst>
                <a:tab pos="41767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4C9647"/>
                </a:solidFill>
                <a:effectLst/>
              </a:rPr>
              <a:t>Accessibility 2024</a:t>
            </a:r>
            <a:endParaRPr lang="en-CA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5688632" cy="50600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CA" sz="2400" b="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b="0" dirty="0" smtClean="0"/>
              <a:t>Accessibility 2024 is the B.C. government’s 10 year action plan to make B.C. the most progressive place in Canada for people with disabilities.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400" b="0" dirty="0"/>
              <a:t>546,000 people in BC, equivalent to 15% of the population, over the age of 15 identify as having a disability.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2400" b="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2604877" cy="335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1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4082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4C9647"/>
                </a:solidFill>
                <a:effectLst/>
              </a:rPr>
              <a:t>What is Disability?</a:t>
            </a:r>
            <a:endParaRPr lang="en-CA" b="1" dirty="0">
              <a:solidFill>
                <a:srgbClr val="4C9647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980728"/>
            <a:ext cx="8352928" cy="547260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sz="2000" b="0" dirty="0" smtClean="0"/>
              <a:t>Disability can be any condition that is permanent, temporary or episodic. It can be best understood as a functional (physical or cognitive) impairment that is resulting in a barrier at work or in getting to/from work. Some examples include: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900" b="0" dirty="0"/>
              <a:t>Cumulative trauma disorders and repetitive strain injuries (i.e. carpal tunnel)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900" b="0" dirty="0"/>
              <a:t>Upper extremity injuries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900" b="0" dirty="0"/>
              <a:t>Neck and back injuries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900" b="0" dirty="0"/>
              <a:t>Chronic fatigue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900" b="0" dirty="0"/>
              <a:t>Sensory issues (low vision, blindness and loss of hearing)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900" b="0" dirty="0"/>
              <a:t>Medical conditions (arthritis, multiple sclerosis, spinal cord injury, stroke)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CA" sz="1600" b="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CA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24949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Mythbusters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Business Case for Hiring people with disabilities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5416"/>
            <a:ext cx="9144000" cy="1470025"/>
          </a:xfrm>
        </p:spPr>
        <p:txBody>
          <a:bodyPr/>
          <a:lstStyle/>
          <a:p>
            <a:pPr algn="ctr"/>
            <a:r>
              <a:rPr lang="en-US" dirty="0" smtClean="0"/>
              <a:t>Myth: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Workers with disabilities do not perform </a:t>
            </a:r>
            <a:r>
              <a:rPr lang="en-US" sz="3200" dirty="0" smtClean="0"/>
              <a:t>well.</a:t>
            </a:r>
            <a:endParaRPr lang="en-US" sz="32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80526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Source: </a:t>
            </a:r>
            <a:r>
              <a:rPr lang="en-US" sz="1600" dirty="0"/>
              <a:t>Rethinking </a:t>
            </a:r>
            <a:r>
              <a:rPr lang="en-US" sz="1600" dirty="0" err="1"/>
              <a:t>DisAbility</a:t>
            </a:r>
            <a:r>
              <a:rPr lang="en-US" sz="1600" dirty="0"/>
              <a:t> in the Private </a:t>
            </a:r>
            <a:r>
              <a:rPr lang="en-US" sz="1600" dirty="0" smtClean="0"/>
              <a:t>Sector (2013)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26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3712" y="0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90% of workers with disabilities rated average or better in job performance (DuPont 2007)</a:t>
            </a:r>
          </a:p>
          <a:p>
            <a:endParaRPr lang="en-US" dirty="0" smtClean="0"/>
          </a:p>
          <a:p>
            <a:r>
              <a:rPr lang="en-US" dirty="0" smtClean="0"/>
              <a:t>77% of workers with disabilities met or exceeded expectations (BMO 2012).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80526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Source: </a:t>
            </a:r>
            <a:r>
              <a:rPr lang="en-US" sz="1600" dirty="0"/>
              <a:t>Rethinking </a:t>
            </a:r>
            <a:r>
              <a:rPr lang="en-US" sz="1600" dirty="0" err="1"/>
              <a:t>DisAbility</a:t>
            </a:r>
            <a:r>
              <a:rPr lang="en-US" sz="1600" dirty="0"/>
              <a:t> in the Private </a:t>
            </a:r>
            <a:r>
              <a:rPr lang="en-US" sz="1600" dirty="0" smtClean="0"/>
              <a:t>Sector (2013)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0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5416"/>
            <a:ext cx="9144000" cy="1470025"/>
          </a:xfrm>
        </p:spPr>
        <p:txBody>
          <a:bodyPr/>
          <a:lstStyle/>
          <a:p>
            <a:pPr algn="ctr"/>
            <a:r>
              <a:rPr lang="en-US" dirty="0" smtClean="0"/>
              <a:t>Myth: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Hiring some with a disability is expensive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580526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Source: Rethinking </a:t>
            </a:r>
            <a:r>
              <a:rPr lang="en-US" sz="1600" dirty="0" err="1"/>
              <a:t>DisAbility</a:t>
            </a:r>
            <a:r>
              <a:rPr lang="en-US" sz="1600" dirty="0"/>
              <a:t> in the Private Sector (2013)</a:t>
            </a:r>
          </a:p>
        </p:txBody>
      </p:sp>
    </p:spTree>
    <p:extLst>
      <p:ext uri="{BB962C8B-B14F-4D97-AF65-F5344CB8AC3E}">
        <p14:creationId xmlns:p14="http://schemas.microsoft.com/office/powerpoint/2010/main" val="21919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57% no </a:t>
            </a:r>
            <a:r>
              <a:rPr lang="en-US" dirty="0"/>
              <a:t>workplace accommodation is required </a:t>
            </a:r>
            <a:endParaRPr lang="en-US" dirty="0" smtClean="0"/>
          </a:p>
          <a:p>
            <a:r>
              <a:rPr lang="en-US" dirty="0" smtClean="0"/>
              <a:t>37% one-time </a:t>
            </a:r>
            <a:r>
              <a:rPr lang="en-US" dirty="0"/>
              <a:t>cost to accommodate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average amount spent </a:t>
            </a:r>
            <a:r>
              <a:rPr lang="en-US" dirty="0" smtClean="0"/>
              <a:t>for accommodation is </a:t>
            </a:r>
            <a:r>
              <a:rPr lang="en-US" b="1" dirty="0"/>
              <a:t>$500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Insurance rates don’t change</a:t>
            </a:r>
            <a:endParaRPr lang="en-US" b="1" dirty="0" smtClean="0"/>
          </a:p>
          <a:p>
            <a:r>
              <a:rPr lang="en-US" b="1" dirty="0" smtClean="0"/>
              <a:t>*plus </a:t>
            </a:r>
            <a:r>
              <a:rPr lang="en-US" dirty="0" smtClean="0"/>
              <a:t>funding assistance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7" y="5805264"/>
            <a:ext cx="9144000" cy="6858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Source: </a:t>
            </a:r>
            <a:r>
              <a:rPr lang="en-US" sz="1600" dirty="0"/>
              <a:t>Rethinking </a:t>
            </a:r>
            <a:r>
              <a:rPr lang="en-US" sz="1600" dirty="0" err="1"/>
              <a:t>DisAbility</a:t>
            </a:r>
            <a:r>
              <a:rPr lang="en-US" sz="1600" dirty="0"/>
              <a:t> in the Private </a:t>
            </a:r>
            <a:r>
              <a:rPr lang="en-US" sz="1600" dirty="0" smtClean="0"/>
              <a:t>Sector (2013)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96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SF Powerpoint Master">
  <a:themeElements>
    <a:clrScheme name="NSF Powerpoin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DB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DB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SF Powerpoin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F Powerpoint 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F Powerpoint 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F Powerpoint 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F Powerpoint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F Powerpoint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F Powerpoint 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4814E760EE04886DE658D90D502A1" ma:contentTypeVersion="1" ma:contentTypeDescription="Create a new document." ma:contentTypeScope="" ma:versionID="062203ac46efe56d098db4a4748ee07c">
  <xsd:schema xmlns:xsd="http://www.w3.org/2001/XMLSchema" xmlns:xs="http://www.w3.org/2001/XMLSchema" xmlns:p="http://schemas.microsoft.com/office/2006/metadata/properties" xmlns:ns2="4588f895-da83-424c-9f0e-ba2c8846aa70" targetNamespace="http://schemas.microsoft.com/office/2006/metadata/properties" ma:root="true" ma:fieldsID="397ba554ecf56ce3203a446a84e04973" ns2:_="">
    <xsd:import namespace="4588f895-da83-424c-9f0e-ba2c8846aa70"/>
    <xsd:element name="properties">
      <xsd:complexType>
        <xsd:sequence>
          <xsd:element name="documentManagement">
            <xsd:complexType>
              <xsd:all>
                <xsd:element ref="ns2:Review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f895-da83-424c-9f0e-ba2c8846aa70" elementFormDefault="qualified">
    <xsd:import namespace="http://schemas.microsoft.com/office/2006/documentManagement/types"/>
    <xsd:import namespace="http://schemas.microsoft.com/office/infopath/2007/PartnerControls"/>
    <xsd:element name="Review_x0020_Date" ma:index="8" nillable="true" ma:displayName="Review Date" ma:format="DateOnly" ma:internalName="Review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_x0020_Date xmlns="4588f895-da83-424c-9f0e-ba2c8846aa70" xsi:nil="true"/>
  </documentManagement>
</p:properties>
</file>

<file path=customXml/itemProps1.xml><?xml version="1.0" encoding="utf-8"?>
<ds:datastoreItem xmlns:ds="http://schemas.openxmlformats.org/officeDocument/2006/customXml" ds:itemID="{37674F89-835F-4C68-A7E5-AE99B62D0935}"/>
</file>

<file path=customXml/itemProps2.xml><?xml version="1.0" encoding="utf-8"?>
<ds:datastoreItem xmlns:ds="http://schemas.openxmlformats.org/officeDocument/2006/customXml" ds:itemID="{3543AB0B-1E1D-4BAB-9962-4CD787F2E032}"/>
</file>

<file path=customXml/itemProps3.xml><?xml version="1.0" encoding="utf-8"?>
<ds:datastoreItem xmlns:ds="http://schemas.openxmlformats.org/officeDocument/2006/customXml" ds:itemID="{A6ED29A9-5B55-4D0F-B434-EA79161180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878</Words>
  <Application>Microsoft Office PowerPoint</Application>
  <PresentationFormat>On-screen Show (4:3)</PresentationFormat>
  <Paragraphs>134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2_NSF Powerpoint Master</vt:lpstr>
      <vt:lpstr>Growing your Business through Hiring People with Disabilities</vt:lpstr>
      <vt:lpstr>Neil Squire</vt:lpstr>
      <vt:lpstr>Accessibility 2024</vt:lpstr>
      <vt:lpstr>What is Disability?</vt:lpstr>
      <vt:lpstr>Mythbusters</vt:lpstr>
      <vt:lpstr>Myth:   Workers with disabilities do not perform well.</vt:lpstr>
      <vt:lpstr>Reality</vt:lpstr>
      <vt:lpstr>Myth:   Hiring some with a disability is expensive</vt:lpstr>
      <vt:lpstr>Reality</vt:lpstr>
      <vt:lpstr>Myth:   People with disabilities don’t  have the skills I need</vt:lpstr>
      <vt:lpstr>Reality</vt:lpstr>
      <vt:lpstr>Myth:   The company’s bottom line will suffer  if we hire people with disabilities</vt:lpstr>
      <vt:lpstr>Reality</vt:lpstr>
      <vt:lpstr>Information for Small Business Owners in British Columbia</vt:lpstr>
      <vt:lpstr>PowerPoint Presentation</vt:lpstr>
      <vt:lpstr>Working Together</vt:lpstr>
      <vt:lpstr>Employer Eligibility</vt:lpstr>
      <vt:lpstr>How to Participate in Working Together</vt:lpstr>
      <vt:lpstr>How to Participate in Working Together</vt:lpstr>
      <vt:lpstr>PowerPoint Presentation</vt:lpstr>
      <vt:lpstr>What is Technology@Work</vt:lpstr>
      <vt:lpstr>Technology@Work</vt:lpstr>
      <vt:lpstr>Technology@Work</vt:lpstr>
      <vt:lpstr>Technology@Work</vt:lpstr>
      <vt:lpstr>Contact Information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Schmidt</dc:creator>
  <cp:lastModifiedBy>Chad Leaman</cp:lastModifiedBy>
  <cp:revision>212</cp:revision>
  <cp:lastPrinted>2016-05-17T18:41:19Z</cp:lastPrinted>
  <dcterms:created xsi:type="dcterms:W3CDTF">2014-08-21T18:55:41Z</dcterms:created>
  <dcterms:modified xsi:type="dcterms:W3CDTF">2016-05-17T19:19:02Z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0x0101009744814E760EE04886DE658D90D502A1</vt:lpwstr>
  </property>
</Properties>
</file>